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1" r:id="rId5"/>
  </p:sldMasterIdLst>
  <p:notesMasterIdLst>
    <p:notesMasterId r:id="rId29"/>
  </p:notesMasterIdLst>
  <p:sldIdLst>
    <p:sldId id="296" r:id="rId6"/>
    <p:sldId id="288" r:id="rId7"/>
    <p:sldId id="301" r:id="rId8"/>
    <p:sldId id="285" r:id="rId9"/>
    <p:sldId id="303" r:id="rId10"/>
    <p:sldId id="304" r:id="rId11"/>
    <p:sldId id="305" r:id="rId12"/>
    <p:sldId id="310" r:id="rId13"/>
    <p:sldId id="306" r:id="rId14"/>
    <p:sldId id="311" r:id="rId15"/>
    <p:sldId id="309" r:id="rId16"/>
    <p:sldId id="308" r:id="rId17"/>
    <p:sldId id="316" r:id="rId18"/>
    <p:sldId id="290" r:id="rId19"/>
    <p:sldId id="286" r:id="rId20"/>
    <p:sldId id="302" r:id="rId21"/>
    <p:sldId id="312" r:id="rId22"/>
    <p:sldId id="313" r:id="rId23"/>
    <p:sldId id="314" r:id="rId24"/>
    <p:sldId id="315" r:id="rId25"/>
    <p:sldId id="276" r:id="rId26"/>
    <p:sldId id="287" r:id="rId27"/>
    <p:sldId id="26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EB4D50-1786-8025-F59B-BA92C1699E87}" v="6" dt="2022-09-15T16:35:51.8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97" autoAdjust="0"/>
    <p:restoredTop sz="87109" autoAdjust="0"/>
  </p:normalViewPr>
  <p:slideViewPr>
    <p:cSldViewPr snapToGrid="0">
      <p:cViewPr varScale="1">
        <p:scale>
          <a:sx n="74" d="100"/>
          <a:sy n="74" d="100"/>
        </p:scale>
        <p:origin x="106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Hinchley" userId="S::matthew.hinchley_ad.aoc.co.uk#ext#@etfoundation.co.uk::aea83c16-96f1-418a-819a-bcfac3d1e2f4" providerId="AD" clId="Web-{AFEB4D50-1786-8025-F59B-BA92C1699E87}"/>
    <pc:docChg chg="modSld">
      <pc:chgData name="Matthew Hinchley" userId="S::matthew.hinchley_ad.aoc.co.uk#ext#@etfoundation.co.uk::aea83c16-96f1-418a-819a-bcfac3d1e2f4" providerId="AD" clId="Web-{AFEB4D50-1786-8025-F59B-BA92C1699E87}" dt="2022-09-15T16:35:51.840" v="5" actId="20577"/>
      <pc:docMkLst>
        <pc:docMk/>
      </pc:docMkLst>
      <pc:sldChg chg="modSp">
        <pc:chgData name="Matthew Hinchley" userId="S::matthew.hinchley_ad.aoc.co.uk#ext#@etfoundation.co.uk::aea83c16-96f1-418a-819a-bcfac3d1e2f4" providerId="AD" clId="Web-{AFEB4D50-1786-8025-F59B-BA92C1699E87}" dt="2022-09-15T16:35:51.840" v="5" actId="20577"/>
        <pc:sldMkLst>
          <pc:docMk/>
          <pc:sldMk cId="932290697" sldId="287"/>
        </pc:sldMkLst>
        <pc:spChg chg="mod">
          <ac:chgData name="Matthew Hinchley" userId="S::matthew.hinchley_ad.aoc.co.uk#ext#@etfoundation.co.uk::aea83c16-96f1-418a-819a-bcfac3d1e2f4" providerId="AD" clId="Web-{AFEB4D50-1786-8025-F59B-BA92C1699E87}" dt="2022-09-15T16:35:51.840" v="5" actId="20577"/>
          <ac:spMkLst>
            <pc:docMk/>
            <pc:sldMk cId="932290697" sldId="287"/>
            <ac:spMk id="2" creationId="{81D36677-A56D-4924-BF99-24EDF3633D4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B1D97D-0AF1-4741-8A62-67459C8564CD}" type="datetimeFigureOut">
              <a:rPr lang="en-GB" smtClean="0"/>
              <a:t>15/09/2022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B80681-D82C-418B-9D59-8E733FF2AAC3}" type="slidenum">
              <a:rPr lang="en-GB" smtClean="0"/>
              <a:t>‹#›</a:t>
            </a:fld>
            <a:endParaRPr lang="en-GB"/>
          </a:p>
        </p:txBody>
      </p:sp>
    </p:spTree>
    <p:extLst>
      <p:ext uri="{BB962C8B-B14F-4D97-AF65-F5344CB8AC3E}">
        <p14:creationId xmlns:p14="http://schemas.microsoft.com/office/powerpoint/2010/main" val="3302177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GB" dirty="0"/>
              <a:t>Place students in groups of four or five. Ask learners to explain from prior knowledge. Scaffolding from previous activity.</a:t>
            </a:r>
          </a:p>
          <a:p>
            <a:r>
              <a:rPr lang="en-GB" dirty="0"/>
              <a:t>Activity sheet (How to organise meetings and events) – see attachment.</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10</a:t>
            </a:fld>
            <a:endParaRPr lang="en-GB"/>
          </a:p>
        </p:txBody>
      </p:sp>
      <p:sp>
        <p:nvSpPr>
          <p:cNvPr id="5" name="Date Placeholder 4"/>
          <p:cNvSpPr>
            <a:spLocks noGrp="1"/>
          </p:cNvSpPr>
          <p:nvPr>
            <p:ph type="dt" idx="11"/>
          </p:nvPr>
        </p:nvSpPr>
        <p:spPr/>
        <p:txBody>
          <a:bodyPr/>
          <a:lstStyle/>
          <a:p>
            <a:fld id="{31C35CB5-0D87-479F-97AF-F424F343F917}" type="datetime1">
              <a:rPr lang="en-GB" smtClean="0"/>
              <a:t>15/09/2022</a:t>
            </a:fld>
            <a:endParaRPr lang="en-GB"/>
          </a:p>
        </p:txBody>
      </p:sp>
    </p:spTree>
    <p:extLst>
      <p:ext uri="{BB962C8B-B14F-4D97-AF65-F5344CB8AC3E}">
        <p14:creationId xmlns:p14="http://schemas.microsoft.com/office/powerpoint/2010/main" val="18356703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Whole-class engagement. Solicit answers from class.</a:t>
            </a:r>
          </a:p>
          <a:p>
            <a:endParaRPr lang="en-GB" dirty="0"/>
          </a:p>
        </p:txBody>
      </p:sp>
      <p:sp>
        <p:nvSpPr>
          <p:cNvPr id="4" name="Slide Number Placeholder 3"/>
          <p:cNvSpPr>
            <a:spLocks noGrp="1"/>
          </p:cNvSpPr>
          <p:nvPr>
            <p:ph type="sldNum" sz="quarter" idx="5"/>
          </p:nvPr>
        </p:nvSpPr>
        <p:spPr/>
        <p:txBody>
          <a:bodyPr/>
          <a:lstStyle/>
          <a:p>
            <a:fld id="{90B80681-D82C-418B-9D59-8E733FF2AAC3}" type="slidenum">
              <a:rPr lang="en-GB" smtClean="0"/>
              <a:t>11</a:t>
            </a:fld>
            <a:endParaRPr lang="en-GB"/>
          </a:p>
        </p:txBody>
      </p:sp>
    </p:spTree>
    <p:extLst>
      <p:ext uri="{BB962C8B-B14F-4D97-AF65-F5344CB8AC3E}">
        <p14:creationId xmlns:p14="http://schemas.microsoft.com/office/powerpoint/2010/main" val="15121961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Whole-class engagement. Solicit answers from class.</a:t>
            </a:r>
          </a:p>
          <a:p>
            <a:r>
              <a:rPr lang="en-GB" dirty="0"/>
              <a:t>Opportunity for students to practise setting up meeting with Outlook, Teams, etc. (Set class into groups to organise a meeting.)</a:t>
            </a:r>
          </a:p>
        </p:txBody>
      </p:sp>
      <p:sp>
        <p:nvSpPr>
          <p:cNvPr id="4" name="Slide Number Placeholder 3"/>
          <p:cNvSpPr>
            <a:spLocks noGrp="1"/>
          </p:cNvSpPr>
          <p:nvPr>
            <p:ph type="sldNum" sz="quarter" idx="5"/>
          </p:nvPr>
        </p:nvSpPr>
        <p:spPr/>
        <p:txBody>
          <a:bodyPr/>
          <a:lstStyle/>
          <a:p>
            <a:fld id="{90B80681-D82C-418B-9D59-8E733FF2AAC3}" type="slidenum">
              <a:rPr lang="en-GB" smtClean="0"/>
              <a:t>12</a:t>
            </a:fld>
            <a:endParaRPr lang="en-GB"/>
          </a:p>
        </p:txBody>
      </p:sp>
    </p:spTree>
    <p:extLst>
      <p:ext uri="{BB962C8B-B14F-4D97-AF65-F5344CB8AC3E}">
        <p14:creationId xmlns:p14="http://schemas.microsoft.com/office/powerpoint/2010/main" val="3151231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Whole-class engagement. Solicit answers from class.</a:t>
            </a:r>
          </a:p>
          <a:p>
            <a:endParaRPr lang="en-GB" dirty="0"/>
          </a:p>
        </p:txBody>
      </p:sp>
      <p:sp>
        <p:nvSpPr>
          <p:cNvPr id="4" name="Slide Number Placeholder 3"/>
          <p:cNvSpPr>
            <a:spLocks noGrp="1"/>
          </p:cNvSpPr>
          <p:nvPr>
            <p:ph type="sldNum" sz="quarter" idx="5"/>
          </p:nvPr>
        </p:nvSpPr>
        <p:spPr/>
        <p:txBody>
          <a:bodyPr/>
          <a:lstStyle/>
          <a:p>
            <a:fld id="{90B80681-D82C-418B-9D59-8E733FF2AAC3}" type="slidenum">
              <a:rPr lang="en-GB" smtClean="0"/>
              <a:t>13</a:t>
            </a:fld>
            <a:endParaRPr lang="en-GB"/>
          </a:p>
        </p:txBody>
      </p:sp>
    </p:spTree>
    <p:extLst>
      <p:ext uri="{BB962C8B-B14F-4D97-AF65-F5344CB8AC3E}">
        <p14:creationId xmlns:p14="http://schemas.microsoft.com/office/powerpoint/2010/main" val="6189045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Whole-class engagement. Solicit answers from class.  </a:t>
            </a:r>
          </a:p>
          <a:p>
            <a:r>
              <a:rPr lang="en-US" dirty="0"/>
              <a:t>Opportunity for group task.</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24566077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Whole-class engagement. Solicit answers from class.</a:t>
            </a:r>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15</a:t>
            </a:fld>
            <a:endParaRPr lang="en-GB"/>
          </a:p>
        </p:txBody>
      </p:sp>
      <p:sp>
        <p:nvSpPr>
          <p:cNvPr id="5" name="Date Placeholder 4"/>
          <p:cNvSpPr>
            <a:spLocks noGrp="1"/>
          </p:cNvSpPr>
          <p:nvPr>
            <p:ph type="dt" idx="11"/>
          </p:nvPr>
        </p:nvSpPr>
        <p:spPr/>
        <p:txBody>
          <a:bodyPr/>
          <a:lstStyle/>
          <a:p>
            <a:fld id="{31C35CB5-0D87-479F-97AF-F424F343F917}" type="datetime1">
              <a:rPr lang="en-GB" smtClean="0"/>
              <a:t>15/09/2022</a:t>
            </a:fld>
            <a:endParaRPr lang="en-GB"/>
          </a:p>
        </p:txBody>
      </p:sp>
    </p:spTree>
    <p:extLst>
      <p:ext uri="{BB962C8B-B14F-4D97-AF65-F5344CB8AC3E}">
        <p14:creationId xmlns:p14="http://schemas.microsoft.com/office/powerpoint/2010/main" val="25365598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whole class for definition of budget – link to students’ prior knowledge. Ask students to add to list.</a:t>
            </a:r>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16</a:t>
            </a:fld>
            <a:endParaRPr lang="en-GB"/>
          </a:p>
        </p:txBody>
      </p:sp>
    </p:spTree>
    <p:extLst>
      <p:ext uri="{BB962C8B-B14F-4D97-AF65-F5344CB8AC3E}">
        <p14:creationId xmlns:p14="http://schemas.microsoft.com/office/powerpoint/2010/main" val="1082733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17</a:t>
            </a:fld>
            <a:endParaRPr lang="en-GB"/>
          </a:p>
        </p:txBody>
      </p:sp>
    </p:spTree>
    <p:extLst>
      <p:ext uri="{BB962C8B-B14F-4D97-AF65-F5344CB8AC3E}">
        <p14:creationId xmlns:p14="http://schemas.microsoft.com/office/powerpoint/2010/main" val="1406888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18</a:t>
            </a:fld>
            <a:endParaRPr lang="en-GB"/>
          </a:p>
        </p:txBody>
      </p:sp>
    </p:spTree>
    <p:extLst>
      <p:ext uri="{BB962C8B-B14F-4D97-AF65-F5344CB8AC3E}">
        <p14:creationId xmlns:p14="http://schemas.microsoft.com/office/powerpoint/2010/main" val="8025280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19</a:t>
            </a:fld>
            <a:endParaRPr lang="en-GB"/>
          </a:p>
        </p:txBody>
      </p:sp>
    </p:spTree>
    <p:extLst>
      <p:ext uri="{BB962C8B-B14F-4D97-AF65-F5344CB8AC3E}">
        <p14:creationId xmlns:p14="http://schemas.microsoft.com/office/powerpoint/2010/main" val="455871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baseline="0" dirty="0"/>
              <a:t>Ask students to write down their answers on sticky notes on the board/in their workbooks to check prior learning/knowledge.</a:t>
            </a:r>
            <a:endParaRPr lang="en-US" dirty="0"/>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2</a:t>
            </a:fld>
            <a:endParaRPr lang="en-GB"/>
          </a:p>
        </p:txBody>
      </p:sp>
      <p:sp>
        <p:nvSpPr>
          <p:cNvPr id="5" name="Date Placeholder 4"/>
          <p:cNvSpPr>
            <a:spLocks noGrp="1"/>
          </p:cNvSpPr>
          <p:nvPr>
            <p:ph type="dt" idx="11"/>
          </p:nvPr>
        </p:nvSpPr>
        <p:spPr/>
        <p:txBody>
          <a:bodyPr/>
          <a:lstStyle/>
          <a:p>
            <a:fld id="{31C35CB5-0D87-479F-97AF-F424F343F917}" type="datetime1">
              <a:rPr lang="en-GB" smtClean="0"/>
              <a:t>15/09/2022</a:t>
            </a:fld>
            <a:endParaRPr lang="en-GB"/>
          </a:p>
        </p:txBody>
      </p:sp>
    </p:spTree>
    <p:extLst>
      <p:ext uri="{BB962C8B-B14F-4D97-AF65-F5344CB8AC3E}">
        <p14:creationId xmlns:p14="http://schemas.microsoft.com/office/powerpoint/2010/main" val="4207059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20</a:t>
            </a:fld>
            <a:endParaRPr lang="en-GB"/>
          </a:p>
        </p:txBody>
      </p:sp>
    </p:spTree>
    <p:extLst>
      <p:ext uri="{BB962C8B-B14F-4D97-AF65-F5344CB8AC3E}">
        <p14:creationId xmlns:p14="http://schemas.microsoft.com/office/powerpoint/2010/main" val="7838351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Homework/plenary activity. Students are to complete the worksheet, and add it to their business-support portfolio.</a:t>
            </a:r>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21</a:t>
            </a:fld>
            <a:endParaRPr lang="en-GB"/>
          </a:p>
        </p:txBody>
      </p:sp>
    </p:spTree>
    <p:extLst>
      <p:ext uri="{BB962C8B-B14F-4D97-AF65-F5344CB8AC3E}">
        <p14:creationId xmlns:p14="http://schemas.microsoft.com/office/powerpoint/2010/main" val="27725308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GB" dirty="0"/>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a:xfrm>
            <a:off x="3884613" y="8685213"/>
            <a:ext cx="2971800" cy="458787"/>
          </a:xfrm>
          <a:prstGeom prst="rect">
            <a:avLst/>
          </a:prstGeom>
        </p:spPr>
        <p:txBody>
          <a:bodyPr/>
          <a:lstStyle/>
          <a:p>
            <a:fld id="{FAB17E6A-6E1F-473C-89E5-AF96096B2A7E}" type="slidenum">
              <a:rPr lang="en-GB" smtClean="0"/>
              <a:t>22</a:t>
            </a:fld>
            <a:endParaRPr lang="en-GB"/>
          </a:p>
        </p:txBody>
      </p:sp>
    </p:spTree>
    <p:extLst>
      <p:ext uri="{BB962C8B-B14F-4D97-AF65-F5344CB8AC3E}">
        <p14:creationId xmlns:p14="http://schemas.microsoft.com/office/powerpoint/2010/main" val="148535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1971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Ask students to write down their answers on sticky notes on the board/in their workbooks to check prior learning/knowledge. </a:t>
            </a:r>
            <a:r>
              <a:rPr lang="en-GB" dirty="0"/>
              <a:t>Show slide and pose these discussion questions to the class.</a:t>
            </a:r>
          </a:p>
          <a:p>
            <a:pPr marL="0" indent="0">
              <a:buNone/>
            </a:pPr>
            <a:r>
              <a:rPr lang="en-GB" dirty="0"/>
              <a:t>Let students discuss the questions briefly with a partner before sharing their answers with the group. </a:t>
            </a:r>
          </a:p>
          <a:p>
            <a:r>
              <a:rPr lang="en-GB" dirty="0"/>
              <a:t>Students’ answers will likely include problems such as no set time frame for the </a:t>
            </a:r>
            <a:r>
              <a:rPr lang="en-GB" sz="1200" kern="1200" dirty="0">
                <a:solidFill>
                  <a:schemeClr val="tx1"/>
                </a:solidFill>
                <a:effectLst/>
                <a:latin typeface="+mn-lt"/>
                <a:ea typeface="+mn-ea"/>
                <a:cs typeface="+mn-cs"/>
              </a:rPr>
              <a:t>meeting, no agenda or plan, lack of participation. Highlight these answers, since they</a:t>
            </a:r>
          </a:p>
          <a:p>
            <a:r>
              <a:rPr lang="en-GB" sz="1200" kern="1200" dirty="0">
                <a:solidFill>
                  <a:schemeClr val="tx1"/>
                </a:solidFill>
                <a:effectLst/>
                <a:latin typeface="+mn-lt"/>
                <a:ea typeface="+mn-ea"/>
                <a:cs typeface="+mn-cs"/>
              </a:rPr>
              <a:t>connect with the larger points covered in this lesson.</a:t>
            </a:r>
          </a:p>
          <a:p>
            <a:pPr marL="0" indent="0">
              <a:buNone/>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US" dirty="0"/>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3</a:t>
            </a:fld>
            <a:endParaRPr lang="en-GB"/>
          </a:p>
        </p:txBody>
      </p:sp>
      <p:sp>
        <p:nvSpPr>
          <p:cNvPr id="5" name="Date Placeholder 4"/>
          <p:cNvSpPr>
            <a:spLocks noGrp="1"/>
          </p:cNvSpPr>
          <p:nvPr>
            <p:ph type="dt" idx="11"/>
          </p:nvPr>
        </p:nvSpPr>
        <p:spPr/>
        <p:txBody>
          <a:bodyPr/>
          <a:lstStyle/>
          <a:p>
            <a:fld id="{31C35CB5-0D87-479F-97AF-F424F343F917}" type="datetime1">
              <a:rPr lang="en-GB" smtClean="0"/>
              <a:t>15/09/2022</a:t>
            </a:fld>
            <a:endParaRPr lang="en-GB"/>
          </a:p>
        </p:txBody>
      </p:sp>
    </p:spTree>
    <p:extLst>
      <p:ext uri="{BB962C8B-B14F-4D97-AF65-F5344CB8AC3E}">
        <p14:creationId xmlns:p14="http://schemas.microsoft.com/office/powerpoint/2010/main" val="1271791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whole class for definition of budget-link, to assess students’ prior knowledge.</a:t>
            </a:r>
          </a:p>
        </p:txBody>
      </p:sp>
      <p:sp>
        <p:nvSpPr>
          <p:cNvPr id="4" name="Date Placeholder 3"/>
          <p:cNvSpPr>
            <a:spLocks noGrp="1"/>
          </p:cNvSpPr>
          <p:nvPr>
            <p:ph type="dt" idx="1"/>
          </p:nvPr>
        </p:nvSpPr>
        <p:spPr/>
        <p:txBody>
          <a:bodyPr/>
          <a:lstStyle/>
          <a:p>
            <a:fld id="{71EA9454-5D8D-4968-9991-7DFC74F1B533}" type="datetime1">
              <a:rPr lang="en-GB" smtClean="0"/>
              <a:t>15/09/2022</a:t>
            </a:fld>
            <a:endParaRPr lang="en-GB"/>
          </a:p>
        </p:txBody>
      </p:sp>
      <p:sp>
        <p:nvSpPr>
          <p:cNvPr id="5" name="Slide Number Placeholder 4"/>
          <p:cNvSpPr>
            <a:spLocks noGrp="1"/>
          </p:cNvSpPr>
          <p:nvPr>
            <p:ph type="sldNum" sz="quarter" idx="5"/>
          </p:nvPr>
        </p:nvSpPr>
        <p:spPr/>
        <p:txBody>
          <a:bodyPr/>
          <a:lstStyle/>
          <a:p>
            <a:fld id="{B55601A8-08A0-4A0B-9F69-8FF7D5040670}" type="slidenum">
              <a:rPr lang="en-GB" smtClean="0"/>
              <a:t>4</a:t>
            </a:fld>
            <a:endParaRPr lang="en-GB"/>
          </a:p>
        </p:txBody>
      </p:sp>
    </p:spTree>
    <p:extLst>
      <p:ext uri="{BB962C8B-B14F-4D97-AF65-F5344CB8AC3E}">
        <p14:creationId xmlns:p14="http://schemas.microsoft.com/office/powerpoint/2010/main" val="2102966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Whole-class engagement. Solicit answers from class. Check if students have prior knowledge of the different types of meetings.</a:t>
            </a:r>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5</a:t>
            </a:fld>
            <a:endParaRPr lang="en-GB"/>
          </a:p>
        </p:txBody>
      </p:sp>
      <p:sp>
        <p:nvSpPr>
          <p:cNvPr id="5" name="Date Placeholder 4"/>
          <p:cNvSpPr>
            <a:spLocks noGrp="1"/>
          </p:cNvSpPr>
          <p:nvPr>
            <p:ph type="dt" idx="11"/>
          </p:nvPr>
        </p:nvSpPr>
        <p:spPr/>
        <p:txBody>
          <a:bodyPr/>
          <a:lstStyle/>
          <a:p>
            <a:fld id="{31C35CB5-0D87-479F-97AF-F424F343F917}" type="datetime1">
              <a:rPr lang="en-GB" smtClean="0"/>
              <a:t>15/09/2022</a:t>
            </a:fld>
            <a:endParaRPr lang="en-GB"/>
          </a:p>
        </p:txBody>
      </p:sp>
    </p:spTree>
    <p:extLst>
      <p:ext uri="{BB962C8B-B14F-4D97-AF65-F5344CB8AC3E}">
        <p14:creationId xmlns:p14="http://schemas.microsoft.com/office/powerpoint/2010/main" val="3219039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Whole-class engagement. Solicit answers from class.</a:t>
            </a:r>
          </a:p>
          <a:p>
            <a:endParaRPr lang="en-GB"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6</a:t>
            </a:fld>
            <a:endParaRPr lang="en-GB"/>
          </a:p>
        </p:txBody>
      </p:sp>
      <p:sp>
        <p:nvSpPr>
          <p:cNvPr id="5" name="Date Placeholder 4"/>
          <p:cNvSpPr>
            <a:spLocks noGrp="1"/>
          </p:cNvSpPr>
          <p:nvPr>
            <p:ph type="dt" idx="11"/>
          </p:nvPr>
        </p:nvSpPr>
        <p:spPr/>
        <p:txBody>
          <a:bodyPr/>
          <a:lstStyle/>
          <a:p>
            <a:fld id="{31C35CB5-0D87-479F-97AF-F424F343F917}" type="datetime1">
              <a:rPr lang="en-GB" smtClean="0"/>
              <a:t>15/09/2022</a:t>
            </a:fld>
            <a:endParaRPr lang="en-GB"/>
          </a:p>
        </p:txBody>
      </p:sp>
    </p:spTree>
    <p:extLst>
      <p:ext uri="{BB962C8B-B14F-4D97-AF65-F5344CB8AC3E}">
        <p14:creationId xmlns:p14="http://schemas.microsoft.com/office/powerpoint/2010/main" val="19156979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GB" dirty="0"/>
              <a:t>Place students in groups of four or five. Ask learners to explain from prior knowledge. Research task.</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FAB17E6A-6E1F-473C-89E5-AF96096B2A7E}" type="slidenum">
              <a:rPr lang="en-GB" smtClean="0"/>
              <a:t>7</a:t>
            </a:fld>
            <a:endParaRPr lang="en-GB"/>
          </a:p>
        </p:txBody>
      </p:sp>
      <p:sp>
        <p:nvSpPr>
          <p:cNvPr id="5" name="Date Placeholder 4"/>
          <p:cNvSpPr>
            <a:spLocks noGrp="1"/>
          </p:cNvSpPr>
          <p:nvPr>
            <p:ph type="dt" idx="11"/>
          </p:nvPr>
        </p:nvSpPr>
        <p:spPr/>
        <p:txBody>
          <a:bodyPr/>
          <a:lstStyle/>
          <a:p>
            <a:fld id="{31C35CB5-0D87-479F-97AF-F424F343F917}" type="datetime1">
              <a:rPr lang="en-GB" smtClean="0"/>
              <a:t>15/09/2022</a:t>
            </a:fld>
            <a:endParaRPr lang="en-GB"/>
          </a:p>
        </p:txBody>
      </p:sp>
    </p:spTree>
    <p:extLst>
      <p:ext uri="{BB962C8B-B14F-4D97-AF65-F5344CB8AC3E}">
        <p14:creationId xmlns:p14="http://schemas.microsoft.com/office/powerpoint/2010/main" val="7486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r>
              <a:rPr lang="en-US" dirty="0"/>
              <a:t>Whole-class engagement. Solicit answers from class. Link to research on minutes: https://www.resourcecentre.org.uk/information/taking-minutes/   </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70E8A99-BF58-8941-96A3-8F68DA656BD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Date Placeholder 4"/>
          <p:cNvSpPr>
            <a:spLocks noGrp="1"/>
          </p:cNvSpPr>
          <p:nvPr>
            <p:ph type="dt" idx="11"/>
          </p:nvPr>
        </p:nvSpPr>
        <p:spPr/>
        <p:txBody>
          <a:bodyPr/>
          <a:lstStyle/>
          <a:p>
            <a:fld id="{BC873573-9039-4EC8-A518-D23E95F699D8}" type="datetime1">
              <a:rPr lang="en-GB" smtClean="0"/>
              <a:t>15/09/2022</a:t>
            </a:fld>
            <a:endParaRPr lang="en-GB"/>
          </a:p>
        </p:txBody>
      </p:sp>
    </p:spTree>
    <p:extLst>
      <p:ext uri="{BB962C8B-B14F-4D97-AF65-F5344CB8AC3E}">
        <p14:creationId xmlns:p14="http://schemas.microsoft.com/office/powerpoint/2010/main" val="1329473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Whole class engagement. Solicit answers from class.</a:t>
            </a:r>
          </a:p>
          <a:p>
            <a:endParaRPr lang="en-GB" dirty="0"/>
          </a:p>
        </p:txBody>
      </p:sp>
      <p:sp>
        <p:nvSpPr>
          <p:cNvPr id="4" name="Slide Number Placeholder 3"/>
          <p:cNvSpPr>
            <a:spLocks noGrp="1"/>
          </p:cNvSpPr>
          <p:nvPr>
            <p:ph type="sldNum" sz="quarter" idx="5"/>
          </p:nvPr>
        </p:nvSpPr>
        <p:spPr/>
        <p:txBody>
          <a:bodyPr/>
          <a:lstStyle/>
          <a:p>
            <a:fld id="{90B80681-D82C-418B-9D59-8E733FF2AAC3}" type="slidenum">
              <a:rPr lang="en-GB" smtClean="0"/>
              <a:t>9</a:t>
            </a:fld>
            <a:endParaRPr lang="en-GB"/>
          </a:p>
        </p:txBody>
      </p:sp>
    </p:spTree>
    <p:extLst>
      <p:ext uri="{BB962C8B-B14F-4D97-AF65-F5344CB8AC3E}">
        <p14:creationId xmlns:p14="http://schemas.microsoft.com/office/powerpoint/2010/main" val="3844045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4A208-C4A8-43A6-A15A-377861BFD5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6DC5094-31F9-4C75-BC05-244A9D739A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363245-6F2F-4C95-B082-09503FEB597F}"/>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5" name="Footer Placeholder 4">
            <a:extLst>
              <a:ext uri="{FF2B5EF4-FFF2-40B4-BE49-F238E27FC236}">
                <a16:creationId xmlns:a16="http://schemas.microsoft.com/office/drawing/2014/main" id="{47AD141E-5812-4510-AAEA-62C53A9C4D0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4E26C4-E87E-4711-B4A7-91796E4AFB12}"/>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4016050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AE9BC-FF1A-418E-8BBD-E6CA56C22F5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41DED8E-15E4-47E1-A0E7-3AC4820FEFC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31B6F2B-F93C-4F85-AD8B-897A5CEC669A}"/>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5" name="Footer Placeholder 4">
            <a:extLst>
              <a:ext uri="{FF2B5EF4-FFF2-40B4-BE49-F238E27FC236}">
                <a16:creationId xmlns:a16="http://schemas.microsoft.com/office/drawing/2014/main" id="{843B01A4-2F55-428A-B699-3F542889148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0D01D9B-8754-47AA-80BF-CBBEE90B3964}"/>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3440938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F799EB-F14E-4915-9332-C449463BA6F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69500F4-5840-4D0D-AC02-C9E88FB46E7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0DEB663-48D1-4D4F-B0CE-8C28BA998527}"/>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5" name="Footer Placeholder 4">
            <a:extLst>
              <a:ext uri="{FF2B5EF4-FFF2-40B4-BE49-F238E27FC236}">
                <a16:creationId xmlns:a16="http://schemas.microsoft.com/office/drawing/2014/main" id="{6D26F2A5-50B4-44C9-92D1-D36DD1EAD7E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BBD9681-E10D-4458-AADC-8ACB37A06531}"/>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4349932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0"/>
            <a:ext cx="2743200" cy="365125"/>
          </a:xfrm>
          <a:prstGeom prst="rect">
            <a:avLst/>
          </a:prstGeom>
        </p:spPr>
        <p:txBody>
          <a:bodyPr/>
          <a:lstStyle/>
          <a:p>
            <a:fld id="{209C5A35-3D43-40AD-84FC-5FE9CAAEE5CB}" type="datetimeFigureOut">
              <a:rPr lang="en-GB" smtClean="0"/>
              <a:t>15/09/2022</a:t>
            </a:fld>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144F35E-E455-4264-BB34-8B5F1858BB0C}" type="slidenum">
              <a:rPr lang="en-GB" smtClean="0"/>
              <a:t>‹#›</a:t>
            </a:fld>
            <a:endParaRPr lang="en-GB" dirty="0"/>
          </a:p>
        </p:txBody>
      </p:sp>
    </p:spTree>
    <p:extLst>
      <p:ext uri="{BB962C8B-B14F-4D97-AF65-F5344CB8AC3E}">
        <p14:creationId xmlns:p14="http://schemas.microsoft.com/office/powerpoint/2010/main" val="10177136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32802"/>
            <a:ext cx="12192000" cy="6850575"/>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561096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
            <a:ext cx="12192000" cy="6850575"/>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6064113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2500"/>
            <a:ext cx="12192000" cy="6850575"/>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891269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515"/>
            <a:ext cx="12192000" cy="6850575"/>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265382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9310"/>
            <a:ext cx="12192000" cy="6850575"/>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8684090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5275693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97305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D9C7C-4E29-4532-BCD5-49275D9494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D885FAB-84BD-4C14-8CB0-3226FCA7C41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9ACCA52-64F7-4347-A6CC-99C59FDCC2A4}"/>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5" name="Footer Placeholder 4">
            <a:extLst>
              <a:ext uri="{FF2B5EF4-FFF2-40B4-BE49-F238E27FC236}">
                <a16:creationId xmlns:a16="http://schemas.microsoft.com/office/drawing/2014/main" id="{E0924469-BCB6-4DA4-831D-F6139F8088B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80D87C4-35CF-4374-853F-477BA3C06E21}"/>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8583973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2337424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8652075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7596377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1660438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8163443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1335963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1875430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110868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4849421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337085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82B37-9EC6-485C-AF4F-F9D4C2D02D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545DA0C-5D64-4381-8716-C004F18F8E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F8FDFBB-0066-4673-8127-3AB86140422D}"/>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5" name="Footer Placeholder 4">
            <a:extLst>
              <a:ext uri="{FF2B5EF4-FFF2-40B4-BE49-F238E27FC236}">
                <a16:creationId xmlns:a16="http://schemas.microsoft.com/office/drawing/2014/main" id="{264F3643-6833-4426-84FD-591006986ED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7821F1-8FBA-44C7-9575-7F209151AA99}"/>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7019729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8275168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482938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682433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905763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1036263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0758756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4063862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7940181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12192000" cy="68580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424627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21071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77CBD-AF2D-4702-9BD5-A246CD01EC5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EEC2F34-10C8-4514-A48A-546E987744F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A12D637-F8D6-4172-977A-D5049028051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8B7D98D-A1C0-480F-A0EF-A1CA00DAC518}"/>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6" name="Footer Placeholder 5">
            <a:extLst>
              <a:ext uri="{FF2B5EF4-FFF2-40B4-BE49-F238E27FC236}">
                <a16:creationId xmlns:a16="http://schemas.microsoft.com/office/drawing/2014/main" id="{70D80015-D8D4-4AEC-9739-D375772AF45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661FC01-66ED-4CFA-B079-59CB944A147F}"/>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30226216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39751461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7423544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20655321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22508596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0" name="Text Placeholder 8"/>
          <p:cNvSpPr>
            <a:spLocks noGrp="1"/>
          </p:cNvSpPr>
          <p:nvPr>
            <p:ph type="body" sz="quarter" idx="14"/>
          </p:nvPr>
        </p:nvSpPr>
        <p:spPr>
          <a:xfrm>
            <a:off x="335360" y="1315201"/>
            <a:ext cx="9601200" cy="4613108"/>
          </a:xfrm>
        </p:spPr>
        <p:txBody>
          <a:bodyPr lIns="0" tIns="0" rIns="0" bIns="0">
            <a:normAutofit/>
          </a:bodyPr>
          <a:lstStyle>
            <a:lvl1pPr marL="0" indent="0">
              <a:lnSpc>
                <a:spcPts val="6000"/>
              </a:lnSpc>
              <a:spcBef>
                <a:spcPts val="0"/>
              </a:spcBef>
              <a:buNone/>
              <a:defRPr lang="en-US" sz="6000" b="1" kern="1200" cap="none" baseline="0" dirty="0" smtClean="0">
                <a:solidFill>
                  <a:srgbClr val="0071F8"/>
                </a:solidFill>
                <a:latin typeface="+mn-lt"/>
                <a:ea typeface="+mn-ea"/>
                <a:cs typeface="+mn-cs"/>
              </a:defRPr>
            </a:lvl1pPr>
          </a:lstStyle>
          <a:p>
            <a:pPr marL="0" lvl="0" indent="0" algn="l" defTabSz="121917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2633733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70291689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36801702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2" y="384000"/>
            <a:ext cx="1189916" cy="632176"/>
          </a:xfrm>
          <a:prstGeom prst="rect">
            <a:avLst/>
          </a:prstGeom>
        </p:spPr>
      </p:pic>
    </p:spTree>
    <p:extLst>
      <p:ext uri="{BB962C8B-B14F-4D97-AF65-F5344CB8AC3E}">
        <p14:creationId xmlns:p14="http://schemas.microsoft.com/office/powerpoint/2010/main" val="100955933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1" y="384000"/>
            <a:ext cx="1189919" cy="632176"/>
          </a:xfrm>
          <a:prstGeom prst="rect">
            <a:avLst/>
          </a:prstGeom>
        </p:spPr>
      </p:pic>
    </p:spTree>
    <p:extLst>
      <p:ext uri="{BB962C8B-B14F-4D97-AF65-F5344CB8AC3E}">
        <p14:creationId xmlns:p14="http://schemas.microsoft.com/office/powerpoint/2010/main" val="27773975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23468756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7724E-B1E3-4650-9C7A-7408999588C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B41ACC8-0520-4318-8B67-2BE0ED7E71E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460CADB-37C6-409C-9D9B-25C7BB550DD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11B5F9A-908C-44A3-ABB5-7B430827BA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35D2A2F-2D3B-4B0F-8B16-255361CDC38E}"/>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C6F7124-3AFF-4F9F-BD02-A1DEE3E4A83E}"/>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8" name="Footer Placeholder 7">
            <a:extLst>
              <a:ext uri="{FF2B5EF4-FFF2-40B4-BE49-F238E27FC236}">
                <a16:creationId xmlns:a16="http://schemas.microsoft.com/office/drawing/2014/main" id="{050375B3-AF04-4658-B18E-A52C52901F0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BE7FFD5-FC00-4581-845C-8037045560BD}"/>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7433132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11"/>
            <a:ext cx="1189916" cy="629955"/>
          </a:xfrm>
          <a:prstGeom prst="rect">
            <a:avLst/>
          </a:prstGeom>
        </p:spPr>
      </p:pic>
    </p:spTree>
    <p:extLst>
      <p:ext uri="{BB962C8B-B14F-4D97-AF65-F5344CB8AC3E}">
        <p14:creationId xmlns:p14="http://schemas.microsoft.com/office/powerpoint/2010/main" val="23291214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15805184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Tree>
    <p:extLst>
      <p:ext uri="{BB962C8B-B14F-4D97-AF65-F5344CB8AC3E}">
        <p14:creationId xmlns:p14="http://schemas.microsoft.com/office/powerpoint/2010/main" val="968711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8465917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09465"/>
            <a:ext cx="5496983" cy="365631"/>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63763087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12776"/>
            <a:ext cx="5496983" cy="372104"/>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741044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12776"/>
            <a:ext cx="5496981" cy="372104"/>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95549360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29611"/>
            <a:ext cx="5496984" cy="384043"/>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2454127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35581"/>
            <a:ext cx="5496984" cy="372103"/>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59152268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312001" y="1412776"/>
            <a:ext cx="5473700" cy="470438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6000752" y="1412777"/>
            <a:ext cx="5816600" cy="4677873"/>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2291798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50043-8715-4F89-8AAA-1DA70D683D9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3FD4227-5509-4B05-99A5-7F66171BAA5F}"/>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4" name="Footer Placeholder 3">
            <a:extLst>
              <a:ext uri="{FF2B5EF4-FFF2-40B4-BE49-F238E27FC236}">
                <a16:creationId xmlns:a16="http://schemas.microsoft.com/office/drawing/2014/main" id="{03145C26-DB9C-445E-AF14-B9D09417D09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4948107-8720-44EE-A455-CBB4EE3BA8EA}"/>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54902670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40018009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312000" y="1316567"/>
            <a:ext cx="5496133"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6000751" y="1316567"/>
            <a:ext cx="5613996"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176937638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8" name="Content Placeholder 13"/>
          <p:cNvSpPr>
            <a:spLocks noGrp="1"/>
          </p:cNvSpPr>
          <p:nvPr>
            <p:ph sz="quarter" idx="14"/>
          </p:nvPr>
        </p:nvSpPr>
        <p:spPr>
          <a:xfrm>
            <a:off x="335360" y="3767999"/>
            <a:ext cx="336037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4405739" y="3767999"/>
            <a:ext cx="3350400"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8466143" y="3767999"/>
            <a:ext cx="3351208"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337860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81821989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245368952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09"/>
            <a:ext cx="1189916" cy="629955"/>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5403641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24309222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287695641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2">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Tree>
    <p:extLst>
      <p:ext uri="{BB962C8B-B14F-4D97-AF65-F5344CB8AC3E}">
        <p14:creationId xmlns:p14="http://schemas.microsoft.com/office/powerpoint/2010/main" val="54827626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1512037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B118E4F-CF89-4856-A6CA-4DA45ADA21E2}"/>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3" name="Footer Placeholder 2">
            <a:extLst>
              <a:ext uri="{FF2B5EF4-FFF2-40B4-BE49-F238E27FC236}">
                <a16:creationId xmlns:a16="http://schemas.microsoft.com/office/drawing/2014/main" id="{8CFDB738-69EF-4F02-BBDD-A6B7DB3C850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8E5742D-ECE6-4FA0-8C4A-6CA56E184D55}"/>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296190323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260892720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5644186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2400" dirty="0">
                <a:solidFill>
                  <a:schemeClr val="tx1"/>
                </a:solidFill>
                <a:hlinkClick r:id="rId3">
                  <a:extLst>
                    <a:ext uri="{A12FA001-AC4F-418D-AE19-62706E023703}">
                      <ahyp:hlinkClr xmlns:ahyp="http://schemas.microsoft.com/office/drawing/2018/hyperlinkcolor" val="tx"/>
                    </a:ext>
                  </a:extLst>
                </a:hlinkClick>
              </a:rPr>
              <a:t>ETFOUNDATION.CO.UK</a:t>
            </a:r>
            <a:endParaRPr lang="en-GB" sz="2400"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882079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8EE22-E640-469F-8AF5-9A15CAF120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D964C4C-99BA-4610-869E-6BCA485C62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902D763-A05A-4CD4-A236-0FA32D70D2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6E20AC0-6A83-4DC7-9F22-3FFF51CDF66C}"/>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6" name="Footer Placeholder 5">
            <a:extLst>
              <a:ext uri="{FF2B5EF4-FFF2-40B4-BE49-F238E27FC236}">
                <a16:creationId xmlns:a16="http://schemas.microsoft.com/office/drawing/2014/main" id="{B9D44F45-D253-4311-9F0B-7D71A7B7397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4D92A43-A306-41D8-8FFD-65D3160F5CCE}"/>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495711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7BAF0-0ABE-426D-A153-06C5E36C31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F793211-5543-411A-8669-6FE092292E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4B0E024-5E8C-4783-8E09-C6248B3749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7AA4F9E-DD2D-433D-9EB7-1962BD0CE36D}"/>
              </a:ext>
            </a:extLst>
          </p:cNvPr>
          <p:cNvSpPr>
            <a:spLocks noGrp="1"/>
          </p:cNvSpPr>
          <p:nvPr>
            <p:ph type="dt" sz="half" idx="10"/>
          </p:nvPr>
        </p:nvSpPr>
        <p:spPr/>
        <p:txBody>
          <a:bodyPr/>
          <a:lstStyle/>
          <a:p>
            <a:fld id="{7C4A40AD-9AE3-461A-BF85-37E170F22467}" type="datetimeFigureOut">
              <a:rPr lang="en-GB" smtClean="0"/>
              <a:t>15/09/2022</a:t>
            </a:fld>
            <a:endParaRPr lang="en-GB"/>
          </a:p>
        </p:txBody>
      </p:sp>
      <p:sp>
        <p:nvSpPr>
          <p:cNvPr id="6" name="Footer Placeholder 5">
            <a:extLst>
              <a:ext uri="{FF2B5EF4-FFF2-40B4-BE49-F238E27FC236}">
                <a16:creationId xmlns:a16="http://schemas.microsoft.com/office/drawing/2014/main" id="{E29CA2D9-64DC-48A1-84F9-F1BAE27E530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46D2606-EDCE-4EE2-A06E-26A58ACE2DC5}"/>
              </a:ext>
            </a:extLst>
          </p:cNvPr>
          <p:cNvSpPr>
            <a:spLocks noGrp="1"/>
          </p:cNvSpPr>
          <p:nvPr>
            <p:ph type="sldNum" sz="quarter" idx="12"/>
          </p:nvPr>
        </p:nvSpPr>
        <p:spPr/>
        <p:txBody>
          <a:bodyPr/>
          <a:lstStyle/>
          <a:p>
            <a:fld id="{93F7F9A4-7EF6-47E8-9FF3-B739F0ED2020}" type="slidenum">
              <a:rPr lang="en-GB" smtClean="0"/>
              <a:t>‹#›</a:t>
            </a:fld>
            <a:endParaRPr lang="en-GB"/>
          </a:p>
        </p:txBody>
      </p:sp>
    </p:spTree>
    <p:extLst>
      <p:ext uri="{BB962C8B-B14F-4D97-AF65-F5344CB8AC3E}">
        <p14:creationId xmlns:p14="http://schemas.microsoft.com/office/powerpoint/2010/main" val="1207198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slideLayout" Target="../slideLayouts/slideLayout51.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50" Type="http://schemas.openxmlformats.org/officeDocument/2006/relationships/slideLayout" Target="../slideLayouts/slideLayout62.xml"/><Relationship Id="rId55" Type="http://schemas.openxmlformats.org/officeDocument/2006/relationships/slideLayout" Target="../slideLayouts/slideLayout67.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9" Type="http://schemas.openxmlformats.org/officeDocument/2006/relationships/slideLayout" Target="../slideLayouts/slideLayout41.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53" Type="http://schemas.openxmlformats.org/officeDocument/2006/relationships/slideLayout" Target="../slideLayouts/slideLayout65.xml"/><Relationship Id="rId58" Type="http://schemas.openxmlformats.org/officeDocument/2006/relationships/slideLayout" Target="../slideLayouts/slideLayout70.xml"/><Relationship Id="rId5" Type="http://schemas.openxmlformats.org/officeDocument/2006/relationships/slideLayout" Target="../slideLayouts/slideLayout17.xml"/><Relationship Id="rId61" Type="http://schemas.openxmlformats.org/officeDocument/2006/relationships/theme" Target="../theme/theme2.xml"/><Relationship Id="rId19" Type="http://schemas.openxmlformats.org/officeDocument/2006/relationships/slideLayout" Target="../slideLayouts/slideLayout3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56" Type="http://schemas.openxmlformats.org/officeDocument/2006/relationships/slideLayout" Target="../slideLayouts/slideLayout68.xml"/><Relationship Id="rId8" Type="http://schemas.openxmlformats.org/officeDocument/2006/relationships/slideLayout" Target="../slideLayouts/slideLayout20.xml"/><Relationship Id="rId51" Type="http://schemas.openxmlformats.org/officeDocument/2006/relationships/slideLayout" Target="../slideLayouts/slideLayout63.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59" Type="http://schemas.openxmlformats.org/officeDocument/2006/relationships/slideLayout" Target="../slideLayouts/slideLayout71.xml"/><Relationship Id="rId20" Type="http://schemas.openxmlformats.org/officeDocument/2006/relationships/slideLayout" Target="../slideLayouts/slideLayout32.xml"/><Relationship Id="rId41" Type="http://schemas.openxmlformats.org/officeDocument/2006/relationships/slideLayout" Target="../slideLayouts/slideLayout53.xml"/><Relationship Id="rId54" Type="http://schemas.openxmlformats.org/officeDocument/2006/relationships/slideLayout" Target="../slideLayouts/slideLayout66.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 Id="rId57" Type="http://schemas.openxmlformats.org/officeDocument/2006/relationships/slideLayout" Target="../slideLayouts/slideLayout69.xml"/><Relationship Id="rId10" Type="http://schemas.openxmlformats.org/officeDocument/2006/relationships/slideLayout" Target="../slideLayouts/slideLayout22.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slideLayout" Target="../slideLayouts/slideLayout64.xml"/><Relationship Id="rId60" Type="http://schemas.openxmlformats.org/officeDocument/2006/relationships/slideLayout" Target="../slideLayouts/slideLayout7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2F1454E-6D84-4FEE-B35F-AFB947CBF7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B88E835-FBC1-4827-B59C-1B7BBBA84E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3ECEF8A-7C1A-4FEE-BF31-F5552A627B7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4A40AD-9AE3-461A-BF85-37E170F22467}" type="datetimeFigureOut">
              <a:rPr lang="en-GB" smtClean="0"/>
              <a:t>15/09/2022</a:t>
            </a:fld>
            <a:endParaRPr lang="en-GB"/>
          </a:p>
        </p:txBody>
      </p:sp>
      <p:sp>
        <p:nvSpPr>
          <p:cNvPr id="5" name="Footer Placeholder 4">
            <a:extLst>
              <a:ext uri="{FF2B5EF4-FFF2-40B4-BE49-F238E27FC236}">
                <a16:creationId xmlns:a16="http://schemas.microsoft.com/office/drawing/2014/main" id="{88509EE5-156C-4705-AD33-671C0B4304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3CADFE8-28EB-4479-B159-2315DC9291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F7F9A4-7EF6-47E8-9FF3-B739F0ED2020}" type="slidenum">
              <a:rPr lang="en-GB" smtClean="0"/>
              <a:t>‹#›</a:t>
            </a:fld>
            <a:endParaRPr lang="en-GB"/>
          </a:p>
        </p:txBody>
      </p:sp>
    </p:spTree>
    <p:extLst>
      <p:ext uri="{BB962C8B-B14F-4D97-AF65-F5344CB8AC3E}">
        <p14:creationId xmlns:p14="http://schemas.microsoft.com/office/powerpoint/2010/main" val="30102427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126" y="274639"/>
            <a:ext cx="11231457" cy="114300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336126" y="1600201"/>
            <a:ext cx="11231457" cy="4525963"/>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312000" y="6356351"/>
            <a:ext cx="10248501" cy="365125"/>
          </a:xfrm>
          <a:prstGeom prst="rect">
            <a:avLst/>
          </a:prstGeom>
        </p:spPr>
        <p:txBody>
          <a:bodyPr vert="horz" lIns="0" tIns="0" rIns="0" bIns="0" rtlCol="0" anchor="t" anchorCtr="0"/>
          <a:lstStyle>
            <a:lvl1pPr algn="l">
              <a:defRPr sz="933"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10608501" y="6356351"/>
            <a:ext cx="1212619" cy="365125"/>
          </a:xfrm>
          <a:prstGeom prst="rect">
            <a:avLst/>
          </a:prstGeom>
        </p:spPr>
        <p:txBody>
          <a:bodyPr vert="horz" lIns="0" tIns="0" rIns="0" bIns="0" rtlCol="0" anchor="t" anchorCtr="0"/>
          <a:lstStyle>
            <a:lvl1pPr algn="r">
              <a:defRPr sz="933"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7418208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 id="2147483703" r:id="rId42"/>
    <p:sldLayoutId id="2147483704" r:id="rId43"/>
    <p:sldLayoutId id="2147483705" r:id="rId44"/>
    <p:sldLayoutId id="2147483706" r:id="rId45"/>
    <p:sldLayoutId id="2147483707" r:id="rId46"/>
    <p:sldLayoutId id="2147483708" r:id="rId47"/>
    <p:sldLayoutId id="2147483709" r:id="rId48"/>
    <p:sldLayoutId id="2147483710" r:id="rId49"/>
    <p:sldLayoutId id="2147483711" r:id="rId50"/>
    <p:sldLayoutId id="2147483712" r:id="rId51"/>
    <p:sldLayoutId id="2147483713" r:id="rId52"/>
    <p:sldLayoutId id="2147483714" r:id="rId53"/>
    <p:sldLayoutId id="2147483715" r:id="rId54"/>
    <p:sldLayoutId id="2147483716" r:id="rId55"/>
    <p:sldLayoutId id="2147483717" r:id="rId56"/>
    <p:sldLayoutId id="2147483718" r:id="rId57"/>
    <p:sldLayoutId id="2147483719" r:id="rId58"/>
    <p:sldLayoutId id="2147483720" r:id="rId59"/>
    <p:sldLayoutId id="2147483721" r:id="rId60"/>
  </p:sldLayoutIdLst>
  <p:hf hdr="0" dt="0"/>
  <p:txStyles>
    <p:titleStyle>
      <a:lvl1pPr algn="l" defTabSz="1219170" rtl="0" eaLnBrk="1" latinLnBrk="0" hangingPunct="1">
        <a:spcBef>
          <a:spcPct val="0"/>
        </a:spcBef>
        <a:buNone/>
        <a:defRPr sz="5867" kern="1200" cap="none"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support.microsoft.com/en-us/office/set-up-an-online-meeting-in-outlook-b8305620-d16e-4667-989d-4a977aad6556"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support.microsoft.com/en-us/office/schedule-a-meeting-in-teams-943507a9-8583-4c58-b5d2-8ec8265e04e5"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28.png"/><Relationship Id="rId4" Type="http://schemas.openxmlformats.org/officeDocument/2006/relationships/image" Target="../media/image2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s://www.meetings-incentives.com/7-secrets-to-professionally-managed-meeting-procurement/#:~:text=It%20can%20easily%20be%20defined%20as%20letting%20someone,who%20are%20specialists%2C%20solely%20dedicated%20to%20that%20craft" TargetMode="External"/><Relationship Id="rId3" Type="http://schemas.openxmlformats.org/officeDocument/2006/relationships/hyperlink" Target="https://www.cvent.com/en/blog/events/planning-effective-meetings#stepone" TargetMode="External"/><Relationship Id="rId7" Type="http://schemas.openxmlformats.org/officeDocument/2006/relationships/hyperlink" Target="https://www.beroeinc.com/procurement/"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grouptravel.org/meeting/10-items-to-include-in-your-meeting-budget/#ixzz7CZaAfhHF" TargetMode="External"/><Relationship Id="rId5" Type="http://schemas.openxmlformats.org/officeDocument/2006/relationships/hyperlink" Target="https://www.resourcecentre.org.uk/information/taking-minutes/" TargetMode="External"/><Relationship Id="rId4" Type="http://schemas.openxmlformats.org/officeDocument/2006/relationships/hyperlink" Target="https://bizfluent.com/info-8081015-types-agendas.html"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3.xml"/><Relationship Id="rId1" Type="http://schemas.openxmlformats.org/officeDocument/2006/relationships/slideLayout" Target="../slideLayouts/slideLayout52.xml"/><Relationship Id="rId5" Type="http://schemas.openxmlformats.org/officeDocument/2006/relationships/image" Target="../media/image32.png"/><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hyperlink" Target="https://www.resourcecentre.org.uk/information/taking-minutes/"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4800" dirty="0"/>
              <a:t>How to organise meetings and events</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pPr marL="0" marR="0" lvl="0" indent="0" algn="l" defTabSz="1219170" rtl="0" eaLnBrk="1" fontAlgn="auto" latinLnBrk="0" hangingPunct="1">
              <a:lnSpc>
                <a:spcPts val="2133"/>
              </a:lnSpc>
              <a:spcBef>
                <a:spcPts val="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FFFFFF"/>
                </a:solidFill>
                <a:effectLst/>
                <a:uLnTx/>
                <a:uFillTx/>
                <a:latin typeface="Arial"/>
                <a:ea typeface="+mn-ea"/>
                <a:cs typeface="+mn-cs"/>
              </a:rPr>
              <a:t>Produced by Christ the King Sixth Form College, in partnership with Ursuline High School</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19548" y="290266"/>
            <a:ext cx="5833773" cy="9360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latin typeface="Arial" panose="020B0604020202020204" pitchFamily="34" charset="0"/>
                <a:cs typeface="Arial" panose="020B0604020202020204" pitchFamily="34" charset="0"/>
              </a:rPr>
              <a:t>Group activity 2</a:t>
            </a:r>
          </a:p>
        </p:txBody>
      </p:sp>
      <p:sp>
        <p:nvSpPr>
          <p:cNvPr id="3" name="Rectangle 2">
            <a:extLst>
              <a:ext uri="{FF2B5EF4-FFF2-40B4-BE49-F238E27FC236}">
                <a16:creationId xmlns:a16="http://schemas.microsoft.com/office/drawing/2014/main" id="{2BA8CA23-F82A-40C9-BE96-3E76242B1AAF}"/>
              </a:ext>
            </a:extLst>
          </p:cNvPr>
          <p:cNvSpPr/>
          <p:nvPr/>
        </p:nvSpPr>
        <p:spPr>
          <a:xfrm>
            <a:off x="3190672" y="1795565"/>
            <a:ext cx="7494583" cy="646331"/>
          </a:xfrm>
          <a:prstGeom prst="rect">
            <a:avLst/>
          </a:prstGeom>
        </p:spPr>
        <p:txBody>
          <a:bodyPr wrap="square">
            <a:spAutoFit/>
          </a:bodyPr>
          <a:lstStyle/>
          <a:p>
            <a:endParaRPr lang="en-GB" b="1" dirty="0"/>
          </a:p>
          <a:p>
            <a:r>
              <a:rPr lang="en-GB" dirty="0"/>
              <a:t>                    </a:t>
            </a:r>
          </a:p>
        </p:txBody>
      </p:sp>
      <p:sp>
        <p:nvSpPr>
          <p:cNvPr id="4" name="Rectangle 3">
            <a:extLst>
              <a:ext uri="{FF2B5EF4-FFF2-40B4-BE49-F238E27FC236}">
                <a16:creationId xmlns:a16="http://schemas.microsoft.com/office/drawing/2014/main" id="{97D7E7FF-F9FA-4138-B356-3A3C996ECE9E}"/>
              </a:ext>
            </a:extLst>
          </p:cNvPr>
          <p:cNvSpPr/>
          <p:nvPr/>
        </p:nvSpPr>
        <p:spPr>
          <a:xfrm>
            <a:off x="2550317" y="2118730"/>
            <a:ext cx="8775291" cy="3847207"/>
          </a:xfrm>
          <a:prstGeom prst="rect">
            <a:avLst/>
          </a:prstGeom>
        </p:spPr>
        <p:txBody>
          <a:bodyPr wrap="square">
            <a:spAutoFit/>
          </a:bodyPr>
          <a:lstStyle/>
          <a:p>
            <a:pPr marL="457200" indent="-457200">
              <a:buFontTx/>
              <a:buChar char="-"/>
            </a:pPr>
            <a:r>
              <a:rPr lang="en-GB" sz="2700" dirty="0">
                <a:latin typeface="Arial" panose="020B0604020202020204" pitchFamily="34" charset="0"/>
                <a:cs typeface="Arial" panose="020B0604020202020204" pitchFamily="34" charset="0"/>
              </a:rPr>
              <a:t>Indicate strengths and weaknesses of sample agenda items and meeting minutes.</a:t>
            </a:r>
          </a:p>
          <a:p>
            <a:pPr marL="457200" indent="-457200">
              <a:buFontTx/>
              <a:buChar char="-"/>
            </a:pPr>
            <a:endParaRPr lang="en-GB" sz="2700" dirty="0">
              <a:latin typeface="Arial" panose="020B0604020202020204" pitchFamily="34" charset="0"/>
              <a:cs typeface="Arial" panose="020B0604020202020204" pitchFamily="34" charset="0"/>
            </a:endParaRPr>
          </a:p>
          <a:p>
            <a:pPr marL="457200" indent="-457200">
              <a:buFontTx/>
              <a:buChar char="-"/>
            </a:pPr>
            <a:r>
              <a:rPr lang="en-GB" sz="2700" dirty="0">
                <a:latin typeface="Arial" panose="020B0604020202020204" pitchFamily="34" charset="0"/>
                <a:cs typeface="Arial" panose="020B0604020202020204" pitchFamily="34" charset="0"/>
              </a:rPr>
              <a:t>Prepare a set of meeting minutes.</a:t>
            </a:r>
          </a:p>
          <a:p>
            <a:pPr marL="457200" indent="-457200">
              <a:buFontTx/>
              <a:buChar char="-"/>
            </a:pPr>
            <a:endParaRPr lang="en-GB" sz="2700" dirty="0">
              <a:latin typeface="Arial" panose="020B0604020202020204" pitchFamily="34" charset="0"/>
              <a:cs typeface="Arial" panose="020B0604020202020204" pitchFamily="34" charset="0"/>
            </a:endParaRPr>
          </a:p>
          <a:p>
            <a:pPr marL="457200" indent="-457200">
              <a:buFontTx/>
              <a:buChar char="-"/>
            </a:pPr>
            <a:r>
              <a:rPr lang="en-GB" sz="2700" dirty="0">
                <a:latin typeface="Arial" panose="020B0604020202020204" pitchFamily="34" charset="0"/>
                <a:cs typeface="Arial" panose="020B0604020202020204" pitchFamily="34" charset="0"/>
              </a:rPr>
              <a:t>Go to Microsoft Word and create an agenda for a group meeting. Use template. </a:t>
            </a:r>
          </a:p>
          <a:p>
            <a:endParaRPr lang="en-GB" sz="27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endParaRPr lang="en-GB" sz="2800" dirty="0"/>
          </a:p>
        </p:txBody>
      </p:sp>
      <p:sp>
        <p:nvSpPr>
          <p:cNvPr id="7" name="TextBox 6">
            <a:extLst>
              <a:ext uri="{FF2B5EF4-FFF2-40B4-BE49-F238E27FC236}">
                <a16:creationId xmlns:a16="http://schemas.microsoft.com/office/drawing/2014/main" id="{CDA28072-60CD-478B-BF72-8563FA77ADC8}"/>
              </a:ext>
            </a:extLst>
          </p:cNvPr>
          <p:cNvSpPr txBox="1"/>
          <p:nvPr/>
        </p:nvSpPr>
        <p:spPr>
          <a:xfrm>
            <a:off x="319548" y="1234645"/>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923910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BECCD66-DF19-47DB-A35D-326B7CF49E7A}"/>
              </a:ext>
            </a:extLst>
          </p:cNvPr>
          <p:cNvSpPr/>
          <p:nvPr/>
        </p:nvSpPr>
        <p:spPr>
          <a:xfrm>
            <a:off x="2735093" y="1378417"/>
            <a:ext cx="9045427" cy="1200329"/>
          </a:xfrm>
          <a:prstGeom prst="rect">
            <a:avLst/>
          </a:prstGeom>
        </p:spPr>
        <p:txBody>
          <a:bodyPr wrap="square">
            <a:spAutoFit/>
          </a:bodyPr>
          <a:lstStyle/>
          <a:p>
            <a:pPr marL="285750" indent="-285750">
              <a:buFontTx/>
              <a:buChar char="-"/>
            </a:pPr>
            <a:r>
              <a:rPr lang="en-GB" dirty="0">
                <a:latin typeface="Arial" panose="020B0604020202020204" pitchFamily="34" charset="0"/>
                <a:cs typeface="Arial" panose="020B0604020202020204" pitchFamily="34" charset="0"/>
              </a:rPr>
              <a:t>Development of an agenda </a:t>
            </a:r>
          </a:p>
          <a:p>
            <a:pPr marL="285750" indent="-285750">
              <a:buFontTx/>
              <a:buChar char="-"/>
            </a:pPr>
            <a:r>
              <a:rPr lang="en-GB" dirty="0">
                <a:solidFill>
                  <a:srgbClr val="FF0000"/>
                </a:solidFill>
                <a:latin typeface="Arial" panose="020B0604020202020204" pitchFamily="34" charset="0"/>
                <a:cs typeface="Arial" panose="020B0604020202020204" pitchFamily="34" charset="0"/>
              </a:rPr>
              <a:t>Consideration of attendees’ input </a:t>
            </a:r>
          </a:p>
          <a:p>
            <a:pPr marL="285750" indent="-285750">
              <a:buFontTx/>
              <a:buChar char="-"/>
            </a:pPr>
            <a:r>
              <a:rPr lang="en-GB" dirty="0">
                <a:latin typeface="Arial" panose="020B0604020202020204" pitchFamily="34" charset="0"/>
                <a:cs typeface="Arial" panose="020B0604020202020204" pitchFamily="34" charset="0"/>
              </a:rPr>
              <a:t>Confirmation from others before meeting</a:t>
            </a:r>
          </a:p>
          <a:p>
            <a:pPr marL="285750" indent="-285750">
              <a:buFontTx/>
              <a:buChar char="-"/>
            </a:pPr>
            <a:r>
              <a:rPr lang="en-GB" dirty="0">
                <a:latin typeface="Arial" panose="020B0604020202020204" pitchFamily="34" charset="0"/>
                <a:cs typeface="Arial" panose="020B0604020202020204" pitchFamily="34" charset="0"/>
              </a:rPr>
              <a:t>Distribution </a:t>
            </a:r>
          </a:p>
        </p:txBody>
      </p:sp>
      <p:sp>
        <p:nvSpPr>
          <p:cNvPr id="3" name="Title 2">
            <a:extLst>
              <a:ext uri="{FF2B5EF4-FFF2-40B4-BE49-F238E27FC236}">
                <a16:creationId xmlns:a16="http://schemas.microsoft.com/office/drawing/2014/main" id="{C9AC0AFA-DE45-4142-BA53-E65CECFCCA97}"/>
              </a:ext>
            </a:extLst>
          </p:cNvPr>
          <p:cNvSpPr>
            <a:spLocks noGrp="1"/>
          </p:cNvSpPr>
          <p:nvPr>
            <p:ph type="title"/>
          </p:nvPr>
        </p:nvSpPr>
        <p:spPr>
          <a:xfrm>
            <a:off x="288555" y="178088"/>
            <a:ext cx="9168352" cy="1200329"/>
          </a:xfrm>
        </p:spPr>
        <p:txBody>
          <a:bodyPr>
            <a:normAutofit/>
          </a:bodyPr>
          <a:lstStyle/>
          <a:p>
            <a:r>
              <a:rPr lang="en-GB" sz="3200" b="1" dirty="0">
                <a:latin typeface="Arial" panose="020B0604020202020204" pitchFamily="34" charset="0"/>
                <a:cs typeface="Arial" panose="020B0604020202020204" pitchFamily="34" charset="0"/>
              </a:rPr>
              <a:t>What to consider when preparing for a meeting</a:t>
            </a:r>
          </a:p>
        </p:txBody>
      </p:sp>
      <p:sp>
        <p:nvSpPr>
          <p:cNvPr id="4" name="Rectangle 3">
            <a:extLst>
              <a:ext uri="{FF2B5EF4-FFF2-40B4-BE49-F238E27FC236}">
                <a16:creationId xmlns:a16="http://schemas.microsoft.com/office/drawing/2014/main" id="{C244A99B-A890-4C4F-8ECF-59FF80E760C7}"/>
              </a:ext>
            </a:extLst>
          </p:cNvPr>
          <p:cNvSpPr/>
          <p:nvPr/>
        </p:nvSpPr>
        <p:spPr>
          <a:xfrm>
            <a:off x="2735093" y="2799556"/>
            <a:ext cx="7710144" cy="3416320"/>
          </a:xfrm>
          <a:prstGeom prst="rect">
            <a:avLst/>
          </a:prstGeom>
        </p:spPr>
        <p:txBody>
          <a:bodyPr wrap="square">
            <a:spAutoFit/>
          </a:bodyPr>
          <a:lstStyle/>
          <a:p>
            <a:pPr marL="285750" indent="-285750" defTabSz="548640">
              <a:buFontTx/>
              <a:buChar char="-"/>
            </a:pPr>
            <a:r>
              <a:rPr lang="en-GB" dirty="0">
                <a:latin typeface="Arial" panose="020B0604020202020204" pitchFamily="34" charset="0"/>
                <a:cs typeface="Arial" panose="020B0604020202020204" pitchFamily="34" charset="0"/>
              </a:rPr>
              <a:t>Attendees’ inputs must be captured in the meeting minutes, in order to provide a written record of everything that's happened during the meeting.</a:t>
            </a:r>
          </a:p>
          <a:p>
            <a:pPr marL="285750" indent="-285750" defTabSz="548640">
              <a:buFontTx/>
              <a:buChar char="-"/>
            </a:pPr>
            <a:r>
              <a:rPr lang="en-GB" dirty="0">
                <a:latin typeface="Arial" panose="020B0604020202020204" pitchFamily="34" charset="0"/>
                <a:cs typeface="Arial" panose="020B0604020202020204" pitchFamily="34" charset="0"/>
              </a:rPr>
              <a:t>This is used to inform people who didn't attend the meeting of what has happened, or to keep track of what was decided during the meeting.</a:t>
            </a:r>
          </a:p>
          <a:p>
            <a:pPr marL="285750" indent="-285750" defTabSz="548640">
              <a:buFontTx/>
              <a:buChar char="-"/>
            </a:pPr>
            <a:r>
              <a:rPr lang="en-GB" dirty="0">
                <a:latin typeface="Arial" panose="020B0604020202020204" pitchFamily="34" charset="0"/>
                <a:cs typeface="Arial" panose="020B0604020202020204" pitchFamily="34" charset="0"/>
              </a:rPr>
              <a:t>Stakeholders can revisit the minutes and use them to inform future decisions</a:t>
            </a:r>
          </a:p>
          <a:p>
            <a:pPr marL="285750" indent="-285750" defTabSz="548640">
              <a:buFontTx/>
              <a:buChar char="-"/>
            </a:pPr>
            <a:r>
              <a:rPr lang="en-GB" dirty="0">
                <a:latin typeface="Arial" panose="020B0604020202020204" pitchFamily="34" charset="0"/>
                <a:cs typeface="Arial" panose="020B0604020202020204" pitchFamily="34" charset="0"/>
              </a:rPr>
              <a:t>Minutes also create a log of who said what during the meeting.</a:t>
            </a:r>
          </a:p>
          <a:p>
            <a:pPr marL="285750" indent="-285750" defTabSz="548640">
              <a:buFontTx/>
              <a:buChar char="-"/>
            </a:pPr>
            <a:r>
              <a:rPr lang="en-GB" dirty="0">
                <a:latin typeface="Arial" panose="020B0604020202020204" pitchFamily="34" charset="0"/>
                <a:cs typeface="Arial" panose="020B0604020202020204" pitchFamily="34" charset="0"/>
              </a:rPr>
              <a:t>Meeting notes should be distributed as soon as possible after the meeting. </a:t>
            </a:r>
          </a:p>
          <a:p>
            <a:pPr marL="285750" indent="-285750" defTabSz="548640">
              <a:buFontTx/>
              <a:buChar char="-"/>
            </a:pPr>
            <a:r>
              <a:rPr lang="en-GB" dirty="0">
                <a:latin typeface="Arial" panose="020B0604020202020204" pitchFamily="34" charset="0"/>
                <a:cs typeface="Arial" panose="020B0604020202020204" pitchFamily="34" charset="0"/>
              </a:rPr>
              <a:t>The longer the lag, the less confidence members have that their investment will result in action.</a:t>
            </a:r>
            <a:endParaRPr lang="en-GB" dirty="0">
              <a:solidFill>
                <a:prstClr val="white"/>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115B9528-55F8-4D0B-9DBC-5DB5F0F51A6F}"/>
              </a:ext>
            </a:extLst>
          </p:cNvPr>
          <p:cNvSpPr txBox="1"/>
          <p:nvPr/>
        </p:nvSpPr>
        <p:spPr>
          <a:xfrm>
            <a:off x="288555" y="1460706"/>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5359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BECCD66-DF19-47DB-A35D-326B7CF49E7A}"/>
              </a:ext>
            </a:extLst>
          </p:cNvPr>
          <p:cNvSpPr/>
          <p:nvPr/>
        </p:nvSpPr>
        <p:spPr>
          <a:xfrm>
            <a:off x="2525981" y="1003363"/>
            <a:ext cx="6721813" cy="1754326"/>
          </a:xfrm>
          <a:prstGeom prst="rect">
            <a:avLst/>
          </a:prstGeom>
        </p:spPr>
        <p:txBody>
          <a:bodyPr wrap="square">
            <a:spAutoFit/>
          </a:bodyPr>
          <a:lstStyle/>
          <a:p>
            <a:r>
              <a:rPr lang="en-GB" i="1" dirty="0">
                <a:solidFill>
                  <a:srgbClr val="FF0000"/>
                </a:solidFill>
                <a:latin typeface="Arial" panose="020B0604020202020204" pitchFamily="34" charset="0"/>
                <a:cs typeface="Arial" panose="020B0604020202020204" pitchFamily="34" charset="0"/>
              </a:rPr>
              <a:t>(Use links for practice activity – see speaker notes)</a:t>
            </a: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Tx/>
              <a:buChar char="-"/>
            </a:pPr>
            <a:r>
              <a:rPr lang="en-GB" dirty="0">
                <a:latin typeface="Arial" panose="020B0604020202020204" pitchFamily="34" charset="0"/>
                <a:cs typeface="Arial" panose="020B0604020202020204" pitchFamily="34" charset="0"/>
              </a:rPr>
              <a:t>Development of an agenda </a:t>
            </a:r>
          </a:p>
          <a:p>
            <a:pPr marL="285750" indent="-285750">
              <a:buFontTx/>
              <a:buChar char="-"/>
            </a:pPr>
            <a:r>
              <a:rPr lang="en-GB" dirty="0">
                <a:latin typeface="Arial" panose="020B0604020202020204" pitchFamily="34" charset="0"/>
                <a:cs typeface="Arial" panose="020B0604020202020204" pitchFamily="34" charset="0"/>
              </a:rPr>
              <a:t>Consideration of attendees’ input </a:t>
            </a:r>
          </a:p>
          <a:p>
            <a:pPr marL="285750" indent="-285750">
              <a:buFontTx/>
              <a:buChar char="-"/>
            </a:pPr>
            <a:r>
              <a:rPr lang="en-GB" dirty="0">
                <a:solidFill>
                  <a:srgbClr val="FF0000"/>
                </a:solidFill>
                <a:latin typeface="Arial" panose="020B0604020202020204" pitchFamily="34" charset="0"/>
                <a:cs typeface="Arial" panose="020B0604020202020204" pitchFamily="34" charset="0"/>
              </a:rPr>
              <a:t>Confirmation from others before meeting</a:t>
            </a:r>
          </a:p>
          <a:p>
            <a:pPr marL="285750" indent="-285750">
              <a:buFontTx/>
              <a:buChar char="-"/>
            </a:pPr>
            <a:r>
              <a:rPr lang="en-GB" dirty="0">
                <a:latin typeface="Arial" panose="020B0604020202020204" pitchFamily="34" charset="0"/>
                <a:cs typeface="Arial" panose="020B0604020202020204" pitchFamily="34" charset="0"/>
              </a:rPr>
              <a:t>Distribution </a:t>
            </a:r>
          </a:p>
        </p:txBody>
      </p:sp>
      <p:sp>
        <p:nvSpPr>
          <p:cNvPr id="3" name="Title 2">
            <a:extLst>
              <a:ext uri="{FF2B5EF4-FFF2-40B4-BE49-F238E27FC236}">
                <a16:creationId xmlns:a16="http://schemas.microsoft.com/office/drawing/2014/main" id="{C9AC0AFA-DE45-4142-BA53-E65CECFCCA97}"/>
              </a:ext>
            </a:extLst>
          </p:cNvPr>
          <p:cNvSpPr>
            <a:spLocks noGrp="1"/>
          </p:cNvSpPr>
          <p:nvPr>
            <p:ph type="title"/>
          </p:nvPr>
        </p:nvSpPr>
        <p:spPr>
          <a:xfrm>
            <a:off x="288555" y="112732"/>
            <a:ext cx="9168352" cy="1089602"/>
          </a:xfrm>
        </p:spPr>
        <p:txBody>
          <a:bodyPr>
            <a:normAutofit fontScale="90000"/>
          </a:bodyPr>
          <a:lstStyle/>
          <a:p>
            <a:r>
              <a:rPr lang="en-GB" sz="3200" b="1" dirty="0">
                <a:latin typeface="Arial" panose="020B0604020202020204" pitchFamily="34" charset="0"/>
                <a:cs typeface="Arial" panose="020B0604020202020204" pitchFamily="34" charset="0"/>
              </a:rPr>
              <a:t>What to consider when preparing for a meeting </a:t>
            </a:r>
            <a:br>
              <a:rPr lang="en-GB" sz="3200" b="1" dirty="0">
                <a:latin typeface="Arial" panose="020B0604020202020204" pitchFamily="34" charset="0"/>
                <a:cs typeface="Arial" panose="020B0604020202020204" pitchFamily="34" charset="0"/>
              </a:rPr>
            </a:br>
            <a:endParaRPr lang="en-GB" sz="3200" b="1" i="1" dirty="0">
              <a:solidFill>
                <a:srgbClr val="FF0000"/>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1A1F3211-87AE-4619-904C-2B21B92EBAC6}"/>
              </a:ext>
            </a:extLst>
          </p:cNvPr>
          <p:cNvSpPr/>
          <p:nvPr/>
        </p:nvSpPr>
        <p:spPr>
          <a:xfrm>
            <a:off x="2525981" y="2757689"/>
            <a:ext cx="8496787" cy="3785652"/>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In order to have an effective meeting, the organisers should ensure that they carry out the following activities:</a:t>
            </a:r>
          </a:p>
          <a:p>
            <a:endParaRPr lang="en-GB" sz="1600" dirty="0">
              <a:latin typeface="Arial" panose="020B0604020202020204" pitchFamily="34" charset="0"/>
              <a:cs typeface="Arial" panose="020B0604020202020204" pitchFamily="34" charset="0"/>
            </a:endParaRPr>
          </a:p>
          <a:p>
            <a:pPr marL="285750" indent="-285750">
              <a:buFontTx/>
              <a:buChar char="-"/>
            </a:pPr>
            <a:r>
              <a:rPr lang="en-GB" sz="1600" dirty="0">
                <a:latin typeface="Arial" panose="020B0604020202020204" pitchFamily="34" charset="0"/>
                <a:cs typeface="Arial" panose="020B0604020202020204" pitchFamily="34" charset="0"/>
              </a:rPr>
              <a:t>Make sure attendees know the purpose of the meeting.</a:t>
            </a:r>
          </a:p>
          <a:p>
            <a:pPr marL="285750" indent="-285750">
              <a:buFontTx/>
              <a:buChar char="-"/>
            </a:pPr>
            <a:r>
              <a:rPr lang="en-GB" sz="1600" dirty="0">
                <a:latin typeface="Arial" panose="020B0604020202020204" pitchFamily="34" charset="0"/>
                <a:cs typeface="Arial" panose="020B0604020202020204" pitchFamily="34" charset="0"/>
              </a:rPr>
              <a:t>Consider sending a personal invitation in addition to a calendar invite.</a:t>
            </a:r>
          </a:p>
          <a:p>
            <a:pPr marL="285750" indent="-285750">
              <a:buFontTx/>
              <a:buChar char="-"/>
            </a:pPr>
            <a:r>
              <a:rPr lang="en-GB" sz="1600" dirty="0">
                <a:latin typeface="Arial" panose="020B0604020202020204" pitchFamily="34" charset="0"/>
                <a:cs typeface="Arial" panose="020B0604020202020204" pitchFamily="34" charset="0"/>
              </a:rPr>
              <a:t>Chat in person with the invitee, if there’s a chance the invitation will go unnoticed or if you want to make sure that a key participant will attend.</a:t>
            </a:r>
          </a:p>
          <a:p>
            <a:pPr marL="285750" indent="-285750">
              <a:buFontTx/>
              <a:buChar char="-"/>
            </a:pPr>
            <a:r>
              <a:rPr lang="en-GB" sz="1600" dirty="0">
                <a:latin typeface="Arial" panose="020B0604020202020204" pitchFamily="34" charset="0"/>
                <a:cs typeface="Arial" panose="020B0604020202020204" pitchFamily="34" charset="0"/>
              </a:rPr>
              <a:t>Check in with people who haven’t responded to invitation or who need to be in the room in order to have a productive meeting; get them to confirm attendance.</a:t>
            </a:r>
          </a:p>
          <a:p>
            <a:pPr marL="285750" indent="-285750">
              <a:buFontTx/>
              <a:buChar char="-"/>
            </a:pPr>
            <a:r>
              <a:rPr lang="en-GB" sz="1600" dirty="0">
                <a:latin typeface="Arial" panose="020B0604020202020204" pitchFamily="34" charset="0"/>
                <a:cs typeface="Arial" panose="020B0604020202020204" pitchFamily="34" charset="0"/>
              </a:rPr>
              <a:t>If meeting roles are assigned, verify that attendees understand the parts they will play.</a:t>
            </a:r>
          </a:p>
          <a:p>
            <a:endParaRPr lang="en-GB" sz="1600" dirty="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hlinkClick r:id="rId3"/>
              </a:rPr>
              <a:t>https://support.microsoft.com/en-us/office/set-up-an-online-meeting-in-outlook-b8305620-d16e-4667-989d-4a977aad6556</a:t>
            </a:r>
            <a:r>
              <a:rPr lang="en-GB" sz="1600" dirty="0">
                <a:latin typeface="Arial" panose="020B0604020202020204" pitchFamily="34" charset="0"/>
                <a:cs typeface="Arial" panose="020B0604020202020204" pitchFamily="34" charset="0"/>
              </a:rPr>
              <a:t> </a:t>
            </a:r>
          </a:p>
          <a:p>
            <a:endParaRPr lang="en-GB" sz="1600"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74141C9C-73E9-4F51-AA9C-2744F9C642DD}"/>
              </a:ext>
            </a:extLst>
          </p:cNvPr>
          <p:cNvSpPr/>
          <p:nvPr/>
        </p:nvSpPr>
        <p:spPr>
          <a:xfrm>
            <a:off x="471435" y="2403746"/>
            <a:ext cx="1342125" cy="707886"/>
          </a:xfrm>
          <a:prstGeom prst="rect">
            <a:avLst/>
          </a:prstGeom>
        </p:spPr>
        <p:txBody>
          <a:bodyPr wrap="square">
            <a:spAutoFit/>
          </a:bodyPr>
          <a:lstStyle/>
          <a:p>
            <a:r>
              <a:rPr lang="en-GB" sz="800" dirty="0">
                <a:hlinkClick r:id="rId4"/>
              </a:rPr>
              <a:t>https://support.microsoft.com/en-us/office/schedule-a-meeting-in-teams-943507a9-8583-4c58-b5d2-8ec8265e04e5</a:t>
            </a:r>
            <a:r>
              <a:rPr lang="en-GB" sz="800" dirty="0"/>
              <a:t> </a:t>
            </a:r>
          </a:p>
        </p:txBody>
      </p:sp>
      <p:sp>
        <p:nvSpPr>
          <p:cNvPr id="7" name="TextBox 6">
            <a:extLst>
              <a:ext uri="{FF2B5EF4-FFF2-40B4-BE49-F238E27FC236}">
                <a16:creationId xmlns:a16="http://schemas.microsoft.com/office/drawing/2014/main" id="{CC631913-1539-4811-91D7-9F50AC0D7510}"/>
              </a:ext>
            </a:extLst>
          </p:cNvPr>
          <p:cNvSpPr txBox="1"/>
          <p:nvPr/>
        </p:nvSpPr>
        <p:spPr>
          <a:xfrm>
            <a:off x="288555" y="1117806"/>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0123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BECCD66-DF19-47DB-A35D-326B7CF49E7A}"/>
              </a:ext>
            </a:extLst>
          </p:cNvPr>
          <p:cNvSpPr/>
          <p:nvPr/>
        </p:nvSpPr>
        <p:spPr>
          <a:xfrm>
            <a:off x="2525981" y="1096288"/>
            <a:ext cx="6721813" cy="1200329"/>
          </a:xfrm>
          <a:prstGeom prst="rect">
            <a:avLst/>
          </a:prstGeom>
        </p:spPr>
        <p:txBody>
          <a:bodyPr wrap="square">
            <a:spAutoFit/>
          </a:bodyPr>
          <a:lstStyle/>
          <a:p>
            <a:pPr marL="285750" indent="-285750">
              <a:buFontTx/>
              <a:buChar char="-"/>
            </a:pPr>
            <a:r>
              <a:rPr lang="en-GB" dirty="0">
                <a:latin typeface="Arial" panose="020B0604020202020204" pitchFamily="34" charset="0"/>
                <a:cs typeface="Arial" panose="020B0604020202020204" pitchFamily="34" charset="0"/>
              </a:rPr>
              <a:t>Development of an agenda </a:t>
            </a:r>
          </a:p>
          <a:p>
            <a:pPr marL="285750" indent="-285750">
              <a:buFontTx/>
              <a:buChar char="-"/>
            </a:pPr>
            <a:r>
              <a:rPr lang="en-GB" dirty="0">
                <a:latin typeface="Arial" panose="020B0604020202020204" pitchFamily="34" charset="0"/>
                <a:cs typeface="Arial" panose="020B0604020202020204" pitchFamily="34" charset="0"/>
              </a:rPr>
              <a:t>Consideration of attendees’ input </a:t>
            </a:r>
          </a:p>
          <a:p>
            <a:pPr marL="285750" indent="-285750">
              <a:buFontTx/>
              <a:buChar char="-"/>
            </a:pPr>
            <a:r>
              <a:rPr lang="en-GB" dirty="0">
                <a:latin typeface="Arial" panose="020B0604020202020204" pitchFamily="34" charset="0"/>
                <a:cs typeface="Arial" panose="020B0604020202020204" pitchFamily="34" charset="0"/>
              </a:rPr>
              <a:t>Confirmation from others before meeting</a:t>
            </a:r>
          </a:p>
          <a:p>
            <a:pPr marL="285750" indent="-285750">
              <a:buFontTx/>
              <a:buChar char="-"/>
            </a:pPr>
            <a:r>
              <a:rPr lang="en-GB" dirty="0">
                <a:solidFill>
                  <a:srgbClr val="FF0000"/>
                </a:solidFill>
                <a:latin typeface="Arial" panose="020B0604020202020204" pitchFamily="34" charset="0"/>
                <a:cs typeface="Arial" panose="020B0604020202020204" pitchFamily="34" charset="0"/>
              </a:rPr>
              <a:t>Distribution </a:t>
            </a:r>
          </a:p>
        </p:txBody>
      </p:sp>
      <p:sp>
        <p:nvSpPr>
          <p:cNvPr id="3" name="Title 2">
            <a:extLst>
              <a:ext uri="{FF2B5EF4-FFF2-40B4-BE49-F238E27FC236}">
                <a16:creationId xmlns:a16="http://schemas.microsoft.com/office/drawing/2014/main" id="{C9AC0AFA-DE45-4142-BA53-E65CECFCCA97}"/>
              </a:ext>
            </a:extLst>
          </p:cNvPr>
          <p:cNvSpPr>
            <a:spLocks noGrp="1"/>
          </p:cNvSpPr>
          <p:nvPr>
            <p:ph type="title"/>
          </p:nvPr>
        </p:nvSpPr>
        <p:spPr>
          <a:xfrm>
            <a:off x="288555" y="225485"/>
            <a:ext cx="9226023" cy="731162"/>
          </a:xfrm>
        </p:spPr>
        <p:txBody>
          <a:bodyPr>
            <a:normAutofit fontScale="90000"/>
          </a:bodyPr>
          <a:lstStyle/>
          <a:p>
            <a:r>
              <a:rPr lang="en-GB" sz="3200" b="1" dirty="0">
                <a:latin typeface="Arial" panose="020B0604020202020204" pitchFamily="34" charset="0"/>
                <a:cs typeface="Arial" panose="020B0604020202020204" pitchFamily="34" charset="0"/>
              </a:rPr>
              <a:t>What to consider when preparing for a meeting</a:t>
            </a:r>
          </a:p>
        </p:txBody>
      </p:sp>
      <p:sp>
        <p:nvSpPr>
          <p:cNvPr id="4" name="Rectangle 3">
            <a:extLst>
              <a:ext uri="{FF2B5EF4-FFF2-40B4-BE49-F238E27FC236}">
                <a16:creationId xmlns:a16="http://schemas.microsoft.com/office/drawing/2014/main" id="{1A1F3211-87AE-4619-904C-2B21B92EBAC6}"/>
              </a:ext>
            </a:extLst>
          </p:cNvPr>
          <p:cNvSpPr/>
          <p:nvPr/>
        </p:nvSpPr>
        <p:spPr>
          <a:xfrm>
            <a:off x="2525981" y="2456291"/>
            <a:ext cx="7750027" cy="2800767"/>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In order to have an effective meeting, the organisers should ensure that they carry out the following activities:</a:t>
            </a:r>
          </a:p>
          <a:p>
            <a:endParaRPr lang="en-GB" sz="1600" dirty="0">
              <a:latin typeface="Arial" panose="020B0604020202020204" pitchFamily="34" charset="0"/>
              <a:cs typeface="Arial" panose="020B0604020202020204" pitchFamily="34" charset="0"/>
            </a:endParaRPr>
          </a:p>
          <a:p>
            <a:pPr marL="285750" indent="-285750">
              <a:buFontTx/>
              <a:buChar char="-"/>
            </a:pPr>
            <a:r>
              <a:rPr lang="en-GB" sz="1600" dirty="0">
                <a:latin typeface="Arial" panose="020B0604020202020204" pitchFamily="34" charset="0"/>
                <a:cs typeface="Arial" panose="020B0604020202020204" pitchFamily="34" charset="0"/>
              </a:rPr>
              <a:t>Ensure that the notice of the meeting is given, that a suitable location is arranged and confirmed, and that copies of the agenda are prepared and sent.</a:t>
            </a:r>
          </a:p>
          <a:p>
            <a:pPr marL="285750" indent="-285750">
              <a:buFontTx/>
              <a:buChar char="-"/>
            </a:pPr>
            <a:endParaRPr lang="en-GB" sz="1600" dirty="0">
              <a:latin typeface="Arial" panose="020B0604020202020204" pitchFamily="34" charset="0"/>
              <a:cs typeface="Arial" panose="020B0604020202020204" pitchFamily="34" charset="0"/>
            </a:endParaRPr>
          </a:p>
          <a:p>
            <a:pPr marL="285750" indent="-285750">
              <a:buFontTx/>
              <a:buChar char="-"/>
            </a:pPr>
            <a:r>
              <a:rPr lang="en-GB" sz="1600" dirty="0">
                <a:latin typeface="Arial" panose="020B0604020202020204" pitchFamily="34" charset="0"/>
                <a:cs typeface="Arial" panose="020B0604020202020204" pitchFamily="34" charset="0"/>
              </a:rPr>
              <a:t>Circulate to all members (a) any papers to be discussed at the upcoming meeting and (b) a copy of the agenda and minutes of the previous meeting.</a:t>
            </a:r>
          </a:p>
          <a:p>
            <a:pPr marL="285750" indent="-285750">
              <a:buFontTx/>
              <a:buChar char="-"/>
            </a:pPr>
            <a:endParaRPr lang="en-GB" sz="1600" dirty="0">
              <a:latin typeface="Arial" panose="020B0604020202020204" pitchFamily="34" charset="0"/>
              <a:cs typeface="Arial" panose="020B0604020202020204" pitchFamily="34" charset="0"/>
            </a:endParaRPr>
          </a:p>
          <a:p>
            <a:pPr marL="285750" indent="-285750">
              <a:buFontTx/>
              <a:buChar char="-"/>
            </a:pPr>
            <a:r>
              <a:rPr lang="en-GB" sz="1600" dirty="0">
                <a:latin typeface="Arial" panose="020B0604020202020204" pitchFamily="34" charset="0"/>
                <a:cs typeface="Arial" panose="020B0604020202020204" pitchFamily="34" charset="0"/>
              </a:rPr>
              <a:t>Send out any pre-reading a day or two in advance of your meeting, and make it clear that participants are expected to review materials before they arrive.</a:t>
            </a:r>
          </a:p>
        </p:txBody>
      </p:sp>
      <p:sp>
        <p:nvSpPr>
          <p:cNvPr id="6" name="TextBox 5">
            <a:extLst>
              <a:ext uri="{FF2B5EF4-FFF2-40B4-BE49-F238E27FC236}">
                <a16:creationId xmlns:a16="http://schemas.microsoft.com/office/drawing/2014/main" id="{95A91C6A-13AE-4F86-A186-D05DCF2916EE}"/>
              </a:ext>
            </a:extLst>
          </p:cNvPr>
          <p:cNvSpPr txBox="1"/>
          <p:nvPr/>
        </p:nvSpPr>
        <p:spPr>
          <a:xfrm>
            <a:off x="288555" y="1096288"/>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3593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37761" y="0"/>
            <a:ext cx="11808810" cy="1193919"/>
          </a:xfrm>
          <a:prstGeom prst="rect">
            <a:avLst/>
          </a:prstGeom>
        </p:spPr>
        <p:txBody>
          <a:bodyPr>
            <a:noAutofit/>
          </a:bodyPr>
          <a:lstStyle/>
          <a:p>
            <a:r>
              <a:rPr lang="en-GB" sz="3200" b="1" dirty="0">
                <a:solidFill>
                  <a:prstClr val="black"/>
                </a:solidFill>
                <a:latin typeface="Arial" panose="020B0604020202020204" pitchFamily="34" charset="0"/>
                <a:ea typeface="+mn-ea"/>
                <a:cs typeface="Arial" panose="020B0604020202020204" pitchFamily="34" charset="0"/>
              </a:rPr>
              <a:t>Record production requirements of meetings</a:t>
            </a:r>
            <a:endParaRPr lang="en-US" sz="3200" b="1"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40CDBC3F-1FAB-48A2-AFCB-AB5B4CA6CE9D}"/>
              </a:ext>
            </a:extLst>
          </p:cNvPr>
          <p:cNvSpPr/>
          <p:nvPr/>
        </p:nvSpPr>
        <p:spPr>
          <a:xfrm>
            <a:off x="2568704" y="1193919"/>
            <a:ext cx="9114184" cy="5216813"/>
          </a:xfrm>
          <a:prstGeom prst="rect">
            <a:avLst/>
          </a:prstGeom>
        </p:spPr>
        <p:txBody>
          <a:bodyPr wrap="square">
            <a:spAutoFit/>
          </a:bodyPr>
          <a:lstStyle/>
          <a:p>
            <a:pPr lvl="0">
              <a:spcBef>
                <a:spcPts val="1800"/>
              </a:spcBef>
              <a:buClr>
                <a:srgbClr val="A9A57C"/>
              </a:buClr>
              <a:buSzPct val="80000"/>
              <a:defRPr/>
            </a:pPr>
            <a:r>
              <a:rPr lang="en-GB" sz="2400" b="1" dirty="0">
                <a:latin typeface="Arial" panose="020B0604020202020204" pitchFamily="34" charset="0"/>
                <a:cs typeface="Arial" panose="020B0604020202020204" pitchFamily="34" charset="0"/>
              </a:rPr>
              <a:t>Approval and agreement of content</a:t>
            </a:r>
          </a:p>
          <a:p>
            <a:pPr marL="742950" lvl="1" indent="-285750">
              <a:spcBef>
                <a:spcPts val="1800"/>
              </a:spcBef>
              <a:buClr>
                <a:srgbClr val="A9A57C"/>
              </a:buClr>
              <a:buSzPct val="80000"/>
              <a:buFontTx/>
              <a:buChar char="-"/>
              <a:defRPr/>
            </a:pPr>
            <a:r>
              <a:rPr lang="en-GB" dirty="0">
                <a:latin typeface="Arial" panose="020B0604020202020204" pitchFamily="34" charset="0"/>
                <a:cs typeface="Arial" panose="020B0604020202020204" pitchFamily="34" charset="0"/>
              </a:rPr>
              <a:t>Keep discussion topics simple when compiling the minutes. Do not quote what each person said. </a:t>
            </a:r>
          </a:p>
          <a:p>
            <a:pPr marL="742950" lvl="1" indent="-285750">
              <a:spcBef>
                <a:spcPts val="1800"/>
              </a:spcBef>
              <a:buClr>
                <a:srgbClr val="A9A57C"/>
              </a:buClr>
              <a:buSzPct val="80000"/>
              <a:buFontTx/>
              <a:buChar char="-"/>
              <a:defRPr/>
            </a:pPr>
            <a:r>
              <a:rPr lang="en-GB" dirty="0">
                <a:latin typeface="Arial" panose="020B0604020202020204" pitchFamily="34" charset="0"/>
                <a:cs typeface="Arial" panose="020B0604020202020204" pitchFamily="34" charset="0"/>
              </a:rPr>
              <a:t>Stick to a basic description of the topic and clearly state what decision or outcome was reached. </a:t>
            </a:r>
          </a:p>
          <a:p>
            <a:pPr marL="742950" lvl="1" indent="-285750">
              <a:spcBef>
                <a:spcPts val="1800"/>
              </a:spcBef>
              <a:buClr>
                <a:srgbClr val="A9A57C"/>
              </a:buClr>
              <a:buSzPct val="80000"/>
              <a:buFontTx/>
              <a:buChar char="-"/>
              <a:defRPr/>
            </a:pPr>
            <a:r>
              <a:rPr lang="en-GB" dirty="0">
                <a:latin typeface="Arial" panose="020B0604020202020204" pitchFamily="34" charset="0"/>
                <a:cs typeface="Arial" panose="020B0604020202020204" pitchFamily="34" charset="0"/>
              </a:rPr>
              <a:t>There is no need to elaborate further in the minutes.</a:t>
            </a:r>
          </a:p>
          <a:p>
            <a:pPr lvl="0">
              <a:spcBef>
                <a:spcPts val="1800"/>
              </a:spcBef>
              <a:buClr>
                <a:srgbClr val="A9A57C"/>
              </a:buClr>
              <a:buSzPct val="80000"/>
              <a:defRPr/>
            </a:pPr>
            <a:r>
              <a:rPr lang="en-GB" sz="2400" b="1" dirty="0">
                <a:latin typeface="Arial" panose="020B0604020202020204" pitchFamily="34" charset="0"/>
                <a:cs typeface="Arial" panose="020B0604020202020204" pitchFamily="34" charset="0"/>
              </a:rPr>
              <a:t>Distribution to stakeholders</a:t>
            </a:r>
          </a:p>
          <a:p>
            <a:pPr marL="742950" lvl="1" indent="-285750">
              <a:spcBef>
                <a:spcPts val="1800"/>
              </a:spcBef>
              <a:buClr>
                <a:srgbClr val="A9A57C"/>
              </a:buClr>
              <a:buSzPct val="80000"/>
              <a:buFontTx/>
              <a:buChar char="-"/>
              <a:defRPr/>
            </a:pPr>
            <a:r>
              <a:rPr lang="en-GB" dirty="0">
                <a:latin typeface="Arial" panose="020B0604020202020204" pitchFamily="34" charset="0"/>
                <a:cs typeface="Arial" panose="020B0604020202020204" pitchFamily="34" charset="0"/>
              </a:rPr>
              <a:t>The minutes need to be distributed as soon as possible after the meeting.</a:t>
            </a:r>
          </a:p>
          <a:p>
            <a:pPr marL="742950" lvl="1" indent="-285750">
              <a:spcBef>
                <a:spcPts val="1800"/>
              </a:spcBef>
              <a:buClr>
                <a:srgbClr val="A9A57C"/>
              </a:buClr>
              <a:buSzPct val="80000"/>
              <a:buFontTx/>
              <a:buChar char="-"/>
              <a:defRPr/>
            </a:pPr>
            <a:r>
              <a:rPr lang="en-GB" kern="0" noProof="0" dirty="0">
                <a:solidFill>
                  <a:srgbClr val="2F2B20"/>
                </a:solidFill>
                <a:latin typeface="Arial" panose="020B0604020202020204" pitchFamily="34" charset="0"/>
                <a:cs typeface="Arial" panose="020B0604020202020204" pitchFamily="34" charset="0"/>
              </a:rPr>
              <a:t>The timing will be dependent on</a:t>
            </a:r>
            <a:r>
              <a:rPr lang="en-GB" kern="0" dirty="0">
                <a:solidFill>
                  <a:srgbClr val="2F2B20"/>
                </a:solidFill>
                <a:latin typeface="Arial" panose="020B0604020202020204" pitchFamily="34" charset="0"/>
                <a:cs typeface="Arial" panose="020B0604020202020204" pitchFamily="34" charset="0"/>
              </a:rPr>
              <a:t> a</a:t>
            </a:r>
            <a:r>
              <a:rPr kumimoji="0" lang="en-GB" i="0" u="none" strike="noStrike" kern="0" cap="none" spc="0" normalizeH="0" baseline="0" dirty="0">
                <a:ln>
                  <a:noFill/>
                </a:ln>
                <a:solidFill>
                  <a:srgbClr val="2F2B20"/>
                </a:solidFill>
                <a:effectLst/>
                <a:uLnTx/>
                <a:uFillTx/>
                <a:latin typeface="Arial" panose="020B0604020202020204" pitchFamily="34" charset="0"/>
                <a:cs typeface="Arial" panose="020B0604020202020204" pitchFamily="34" charset="0"/>
              </a:rPr>
              <a:t>ction needed from meeting</a:t>
            </a:r>
            <a:r>
              <a:rPr kumimoji="0" lang="en-GB" i="0" u="none" strike="noStrike" kern="0" cap="none" spc="0" normalizeH="0" dirty="0">
                <a:ln>
                  <a:noFill/>
                </a:ln>
                <a:solidFill>
                  <a:srgbClr val="2F2B20"/>
                </a:solidFill>
                <a:effectLst/>
                <a:uLnTx/>
                <a:uFillTx/>
                <a:latin typeface="Arial" panose="020B0604020202020204" pitchFamily="34" charset="0"/>
                <a:cs typeface="Arial" panose="020B0604020202020204" pitchFamily="34" charset="0"/>
              </a:rPr>
              <a:t> closure.</a:t>
            </a:r>
          </a:p>
          <a:p>
            <a:pPr marL="742950" lvl="1" indent="-285750">
              <a:spcBef>
                <a:spcPts val="1800"/>
              </a:spcBef>
              <a:buClr>
                <a:srgbClr val="A9A57C"/>
              </a:buClr>
              <a:buSzPct val="80000"/>
              <a:buFontTx/>
              <a:buChar char="-"/>
              <a:defRPr/>
            </a:pPr>
            <a:r>
              <a:rPr lang="en-GB" kern="0" dirty="0">
                <a:solidFill>
                  <a:srgbClr val="2F2B20"/>
                </a:solidFill>
                <a:latin typeface="Arial" panose="020B0604020202020204" pitchFamily="34" charset="0"/>
                <a:cs typeface="Arial" panose="020B0604020202020204" pitchFamily="34" charset="0"/>
              </a:rPr>
              <a:t>All stakeholders concerned should be emailed soft copies minutes of meeting or sent hard copies by post. This is essential in order that agreements can be actioned as quickly as possible.</a:t>
            </a:r>
            <a:endParaRPr kumimoji="0" lang="en-GB" sz="2200" b="0" i="0" u="none" strike="noStrike" kern="0" cap="none" spc="0" normalizeH="0" baseline="0" noProof="0" dirty="0">
              <a:ln>
                <a:noFill/>
              </a:ln>
              <a:solidFill>
                <a:srgbClr val="2F2B20"/>
              </a:solidFill>
              <a:effectLst/>
              <a:uLnTx/>
              <a:uFillTx/>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50883EA2-FDB5-44EA-81A8-C5E6192278E9}"/>
              </a:ext>
            </a:extLst>
          </p:cNvPr>
          <p:cNvSpPr txBox="1"/>
          <p:nvPr/>
        </p:nvSpPr>
        <p:spPr>
          <a:xfrm>
            <a:off x="237761" y="1193919"/>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041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19548" y="148614"/>
            <a:ext cx="11320226" cy="204095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latin typeface="Arial" panose="020B0604020202020204" pitchFamily="34" charset="0"/>
                <a:cs typeface="Arial" panose="020B0604020202020204" pitchFamily="34" charset="0"/>
              </a:rPr>
              <a:t>Factors to consider when organising meetings and arranging travel and accommodation</a:t>
            </a:r>
          </a:p>
        </p:txBody>
      </p:sp>
      <p:sp>
        <p:nvSpPr>
          <p:cNvPr id="3" name="Rectangle 2">
            <a:extLst>
              <a:ext uri="{FF2B5EF4-FFF2-40B4-BE49-F238E27FC236}">
                <a16:creationId xmlns:a16="http://schemas.microsoft.com/office/drawing/2014/main" id="{2BA8CA23-F82A-40C9-BE96-3E76242B1AAF}"/>
              </a:ext>
            </a:extLst>
          </p:cNvPr>
          <p:cNvSpPr/>
          <p:nvPr/>
        </p:nvSpPr>
        <p:spPr>
          <a:xfrm>
            <a:off x="3293918" y="2521048"/>
            <a:ext cx="7191213" cy="3000821"/>
          </a:xfrm>
          <a:prstGeom prst="rect">
            <a:avLst/>
          </a:prstGeom>
        </p:spPr>
        <p:txBody>
          <a:bodyPr wrap="square">
            <a:spAutoFit/>
          </a:bodyPr>
          <a:lstStyle/>
          <a:p>
            <a:pPr marL="342900" indent="-342900">
              <a:buFontTx/>
              <a:buChar char="-"/>
            </a:pPr>
            <a:r>
              <a:rPr lang="en-GB" sz="2700" dirty="0">
                <a:latin typeface="Arial" panose="020B0604020202020204" pitchFamily="34" charset="0"/>
                <a:cs typeface="Arial" panose="020B0604020202020204" pitchFamily="34" charset="0"/>
              </a:rPr>
              <a:t>Budget/subsistence</a:t>
            </a:r>
          </a:p>
          <a:p>
            <a:pPr marL="342900" indent="-342900">
              <a:buFontTx/>
              <a:buChar char="-"/>
            </a:pPr>
            <a:r>
              <a:rPr lang="en-GB" sz="2700" dirty="0">
                <a:latin typeface="Arial" panose="020B0604020202020204" pitchFamily="34" charset="0"/>
                <a:cs typeface="Arial" panose="020B0604020202020204" pitchFamily="34" charset="0"/>
              </a:rPr>
              <a:t>Preferred suppliers </a:t>
            </a:r>
          </a:p>
          <a:p>
            <a:pPr marL="342900" indent="-342900">
              <a:buFontTx/>
              <a:buChar char="-"/>
            </a:pPr>
            <a:r>
              <a:rPr lang="en-GB" sz="2700" dirty="0">
                <a:latin typeface="Arial" panose="020B0604020202020204" pitchFamily="34" charset="0"/>
                <a:cs typeface="Arial" panose="020B0604020202020204" pitchFamily="34" charset="0"/>
              </a:rPr>
              <a:t>Policies and processes </a:t>
            </a:r>
          </a:p>
          <a:p>
            <a:pPr marL="342900" indent="-342900">
              <a:buFontTx/>
              <a:buChar char="-"/>
            </a:pPr>
            <a:r>
              <a:rPr lang="en-GB" sz="2700" dirty="0">
                <a:latin typeface="Arial" panose="020B0604020202020204" pitchFamily="34" charset="0"/>
                <a:cs typeface="Arial" panose="020B0604020202020204" pitchFamily="34" charset="0"/>
              </a:rPr>
              <a:t>Timeliness </a:t>
            </a:r>
          </a:p>
          <a:p>
            <a:pPr marL="342900" indent="-342900">
              <a:buFontTx/>
              <a:buChar char="-"/>
            </a:pPr>
            <a:r>
              <a:rPr lang="en-GB" sz="2700" dirty="0">
                <a:latin typeface="Arial" panose="020B0604020202020204" pitchFamily="34" charset="0"/>
                <a:cs typeface="Arial" panose="020B0604020202020204" pitchFamily="34" charset="0"/>
              </a:rPr>
              <a:t>Methods of communication</a:t>
            </a:r>
          </a:p>
          <a:p>
            <a:endParaRPr lang="en-GB" sz="2700" dirty="0"/>
          </a:p>
          <a:p>
            <a:r>
              <a:rPr lang="en-GB" sz="2700" dirty="0"/>
              <a:t>                    </a:t>
            </a:r>
          </a:p>
        </p:txBody>
      </p:sp>
      <p:sp>
        <p:nvSpPr>
          <p:cNvPr id="5" name="TextBox 4">
            <a:extLst>
              <a:ext uri="{FF2B5EF4-FFF2-40B4-BE49-F238E27FC236}">
                <a16:creationId xmlns:a16="http://schemas.microsoft.com/office/drawing/2014/main" id="{12C490B5-96FD-472F-9636-F29B0E31E661}"/>
              </a:ext>
            </a:extLst>
          </p:cNvPr>
          <p:cNvSpPr txBox="1"/>
          <p:nvPr/>
        </p:nvSpPr>
        <p:spPr>
          <a:xfrm>
            <a:off x="319548" y="1502271"/>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240529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62859" y="443582"/>
            <a:ext cx="7303271" cy="810900"/>
          </a:xfrm>
          <a:prstGeom prst="rect">
            <a:avLst/>
          </a:prstGeom>
        </p:spPr>
        <p:txBody>
          <a:bodyPr>
            <a:normAutofit fontScale="90000"/>
          </a:bodyPr>
          <a:lstStyle/>
          <a:p>
            <a:r>
              <a:rPr lang="en-GB" sz="3600" b="1" dirty="0">
                <a:latin typeface="Arial" panose="020B0604020202020204" pitchFamily="34" charset="0"/>
                <a:cs typeface="Arial" panose="020B0604020202020204" pitchFamily="34" charset="0"/>
              </a:rPr>
              <a:t>Budget/subsistence </a:t>
            </a:r>
            <a:br>
              <a:rPr lang="en-GB" dirty="0"/>
            </a:br>
            <a:endParaRPr lang="en-GB" dirty="0"/>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sp>
        <p:nvSpPr>
          <p:cNvPr id="6" name="Rectangle 5">
            <a:extLst>
              <a:ext uri="{FF2B5EF4-FFF2-40B4-BE49-F238E27FC236}">
                <a16:creationId xmlns:a16="http://schemas.microsoft.com/office/drawing/2014/main" id="{981C6F94-F96B-4801-8A90-D8811535468A}"/>
              </a:ext>
            </a:extLst>
          </p:cNvPr>
          <p:cNvSpPr/>
          <p:nvPr/>
        </p:nvSpPr>
        <p:spPr>
          <a:xfrm>
            <a:off x="2880361" y="1040133"/>
            <a:ext cx="7924800" cy="369332"/>
          </a:xfrm>
          <a:prstGeom prst="rect">
            <a:avLst/>
          </a:prstGeom>
        </p:spPr>
        <p:txBody>
          <a:bodyPr wrap="square">
            <a:spAutoFit/>
          </a:bodyPr>
          <a:lstStyle/>
          <a:p>
            <a:pPr>
              <a:spcBef>
                <a:spcPts val="300"/>
              </a:spcBef>
              <a:spcAft>
                <a:spcPts val="300"/>
              </a:spcAft>
            </a:pPr>
            <a:r>
              <a:rPr lang="en-GB" altLang="en-US" dirty="0">
                <a:latin typeface="Arial" panose="020B0604020202020204" pitchFamily="34" charset="0"/>
                <a:cs typeface="Arial" panose="020B0604020202020204" pitchFamily="34" charset="0"/>
              </a:rPr>
              <a:t>A budget is the financial plan for costs to a business. </a:t>
            </a:r>
          </a:p>
        </p:txBody>
      </p:sp>
      <p:sp>
        <p:nvSpPr>
          <p:cNvPr id="5" name="Rectangle 4">
            <a:extLst>
              <a:ext uri="{FF2B5EF4-FFF2-40B4-BE49-F238E27FC236}">
                <a16:creationId xmlns:a16="http://schemas.microsoft.com/office/drawing/2014/main" id="{82BA7705-5BB4-4299-99B0-700E98A2EC55}"/>
              </a:ext>
            </a:extLst>
          </p:cNvPr>
          <p:cNvSpPr/>
          <p:nvPr/>
        </p:nvSpPr>
        <p:spPr>
          <a:xfrm>
            <a:off x="2880361" y="1525900"/>
            <a:ext cx="8427720" cy="4888518"/>
          </a:xfrm>
          <a:prstGeom prst="rect">
            <a:avLst/>
          </a:prstGeom>
        </p:spPr>
        <p:txBody>
          <a:bodyPr wrap="square">
            <a:spAutoFit/>
          </a:bodyPr>
          <a:lstStyle/>
          <a:p>
            <a:r>
              <a:rPr lang="en-GB" altLang="en-US" b="1" dirty="0">
                <a:latin typeface="Arial" panose="020B0604020202020204" pitchFamily="34" charset="0"/>
                <a:cs typeface="Arial" panose="020B0604020202020204" pitchFamily="34" charset="0"/>
              </a:rPr>
              <a:t>Meeting and subsistence costs</a:t>
            </a:r>
          </a:p>
          <a:p>
            <a:endParaRPr lang="en-GB" dirty="0">
              <a:solidFill>
                <a:srgbClr val="000000"/>
              </a:solidFill>
              <a:latin typeface="Arial" panose="020B0604020202020204" pitchFamily="34" charset="0"/>
              <a:cs typeface="Arial" panose="020B0604020202020204" pitchFamily="34" charset="0"/>
            </a:endParaRPr>
          </a:p>
          <a:p>
            <a:r>
              <a:rPr lang="en-GB" dirty="0">
                <a:solidFill>
                  <a:srgbClr val="000000"/>
                </a:solidFill>
                <a:latin typeface="Arial" panose="020B0604020202020204" pitchFamily="34" charset="0"/>
                <a:cs typeface="Arial" panose="020B0604020202020204" pitchFamily="34" charset="0"/>
              </a:rPr>
              <a:t>When creating a budget for a meeting or event, there are several essentials to include. Among these essentials are:</a:t>
            </a:r>
          </a:p>
          <a:p>
            <a:pPr marL="742950" lvl="1" indent="-285750">
              <a:lnSpc>
                <a:spcPct val="150000"/>
              </a:lnSpc>
              <a:buFontTx/>
              <a:buChar char="-"/>
            </a:pPr>
            <a:r>
              <a:rPr lang="en-GB" dirty="0">
                <a:solidFill>
                  <a:srgbClr val="000000"/>
                </a:solidFill>
                <a:latin typeface="Arial" panose="020B0604020202020204" pitchFamily="34" charset="0"/>
                <a:cs typeface="Arial" panose="020B0604020202020204" pitchFamily="34" charset="0"/>
              </a:rPr>
              <a:t>Registration fees </a:t>
            </a:r>
          </a:p>
          <a:p>
            <a:pPr marL="742950" lvl="1" indent="-285750">
              <a:lnSpc>
                <a:spcPct val="150000"/>
              </a:lnSpc>
              <a:buFontTx/>
              <a:buChar char="-"/>
            </a:pPr>
            <a:r>
              <a:rPr lang="en-GB" dirty="0">
                <a:solidFill>
                  <a:srgbClr val="000000"/>
                </a:solidFill>
                <a:latin typeface="Arial" panose="020B0604020202020204" pitchFamily="34" charset="0"/>
                <a:cs typeface="Arial" panose="020B0604020202020204" pitchFamily="34" charset="0"/>
              </a:rPr>
              <a:t>Food and beverage </a:t>
            </a:r>
          </a:p>
          <a:p>
            <a:pPr marL="742950" lvl="1" indent="-285750">
              <a:lnSpc>
                <a:spcPct val="150000"/>
              </a:lnSpc>
              <a:buFontTx/>
              <a:buChar char="-"/>
            </a:pPr>
            <a:r>
              <a:rPr lang="en-GB" dirty="0">
                <a:solidFill>
                  <a:srgbClr val="000000"/>
                </a:solidFill>
                <a:latin typeface="Arial" panose="020B0604020202020204" pitchFamily="34" charset="0"/>
                <a:cs typeface="Arial" panose="020B0604020202020204" pitchFamily="34" charset="0"/>
              </a:rPr>
              <a:t>Speakers and entertainers</a:t>
            </a:r>
          </a:p>
          <a:p>
            <a:pPr marL="742950" lvl="1" indent="-285750">
              <a:lnSpc>
                <a:spcPct val="150000"/>
              </a:lnSpc>
              <a:buFontTx/>
              <a:buChar char="-"/>
            </a:pPr>
            <a:r>
              <a:rPr lang="en-GB" dirty="0">
                <a:solidFill>
                  <a:srgbClr val="000000"/>
                </a:solidFill>
                <a:latin typeface="Arial" panose="020B0604020202020204" pitchFamily="34" charset="0"/>
                <a:cs typeface="Arial" panose="020B0604020202020204" pitchFamily="34" charset="0"/>
              </a:rPr>
              <a:t>Cost of the meeting space</a:t>
            </a:r>
          </a:p>
          <a:p>
            <a:pPr marL="742950" lvl="1" indent="-285750">
              <a:lnSpc>
                <a:spcPct val="150000"/>
              </a:lnSpc>
              <a:buFontTx/>
              <a:buChar char="-"/>
            </a:pPr>
            <a:r>
              <a:rPr lang="en-GB" dirty="0">
                <a:latin typeface="Arial" panose="020B0604020202020204" pitchFamily="34" charset="0"/>
                <a:cs typeface="Arial" panose="020B0604020202020204" pitchFamily="34" charset="0"/>
              </a:rPr>
              <a:t>Travel costs, including flights, transfers from the airport, bus fares and possibly taxi fares</a:t>
            </a:r>
          </a:p>
          <a:p>
            <a:pPr marL="742950" lvl="1" indent="-285750">
              <a:lnSpc>
                <a:spcPct val="150000"/>
              </a:lnSpc>
              <a:buFontTx/>
              <a:buChar char="-"/>
            </a:pPr>
            <a:r>
              <a:rPr lang="en-GB" dirty="0">
                <a:latin typeface="Arial" panose="020B0604020202020204" pitchFamily="34" charset="0"/>
                <a:cs typeface="Arial" panose="020B0604020202020204" pitchFamily="34" charset="0"/>
              </a:rPr>
              <a:t>Accommodation costs</a:t>
            </a:r>
          </a:p>
          <a:p>
            <a:pPr marL="742950" lvl="1" indent="-285750">
              <a:lnSpc>
                <a:spcPct val="150000"/>
              </a:lnSpc>
              <a:buFontTx/>
              <a:buChar char="-"/>
            </a:pPr>
            <a:r>
              <a:rPr lang="en-GB" dirty="0">
                <a:latin typeface="Arial" panose="020B0604020202020204" pitchFamily="34" charset="0"/>
                <a:cs typeface="Arial" panose="020B0604020202020204" pitchFamily="34" charset="0"/>
              </a:rPr>
              <a:t>Cost of registration for the conference</a:t>
            </a:r>
          </a:p>
          <a:p>
            <a:pPr marL="742950" lvl="1" indent="-285750">
              <a:lnSpc>
                <a:spcPct val="150000"/>
              </a:lnSpc>
              <a:buFontTx/>
              <a:buChar char="-"/>
            </a:pPr>
            <a:r>
              <a:rPr lang="en-GB" dirty="0">
                <a:latin typeface="Arial" panose="020B0604020202020204" pitchFamily="34" charset="0"/>
                <a:cs typeface="Arial" panose="020B0604020202020204" pitchFamily="34" charset="0"/>
              </a:rPr>
              <a:t>Possibly a per diem for small expenses</a:t>
            </a:r>
          </a:p>
        </p:txBody>
      </p:sp>
      <p:sp>
        <p:nvSpPr>
          <p:cNvPr id="8" name="TextBox 7">
            <a:extLst>
              <a:ext uri="{FF2B5EF4-FFF2-40B4-BE49-F238E27FC236}">
                <a16:creationId xmlns:a16="http://schemas.microsoft.com/office/drawing/2014/main" id="{5B46464F-CA59-4CCC-8FC0-30CFE2772F65}"/>
              </a:ext>
            </a:extLst>
          </p:cNvPr>
          <p:cNvSpPr txBox="1"/>
          <p:nvPr/>
        </p:nvSpPr>
        <p:spPr>
          <a:xfrm>
            <a:off x="262859" y="1525900"/>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86148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62859" y="210460"/>
            <a:ext cx="7293332" cy="725455"/>
          </a:xfrm>
          <a:prstGeom prst="rect">
            <a:avLst/>
          </a:prstGeom>
        </p:spPr>
        <p:txBody>
          <a:bodyPr>
            <a:normAutofit/>
          </a:bodyPr>
          <a:lstStyle/>
          <a:p>
            <a:r>
              <a:rPr lang="en-GB" sz="3200" b="1" dirty="0">
                <a:latin typeface="Arial" panose="020B0604020202020204" pitchFamily="34" charset="0"/>
                <a:cs typeface="Arial" panose="020B0604020202020204" pitchFamily="34" charset="0"/>
              </a:rPr>
              <a:t>Preferred suppliers</a:t>
            </a: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sp>
        <p:nvSpPr>
          <p:cNvPr id="5" name="Rectangle 4">
            <a:extLst>
              <a:ext uri="{FF2B5EF4-FFF2-40B4-BE49-F238E27FC236}">
                <a16:creationId xmlns:a16="http://schemas.microsoft.com/office/drawing/2014/main" id="{6E34F90C-D11A-4D48-8B93-E68F4C5F6D8B}"/>
              </a:ext>
            </a:extLst>
          </p:cNvPr>
          <p:cNvSpPr/>
          <p:nvPr/>
        </p:nvSpPr>
        <p:spPr>
          <a:xfrm>
            <a:off x="2810686" y="1263057"/>
            <a:ext cx="8356206" cy="4524315"/>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Procurement is an acquisition process used to secure services, goods and work from external sources.</a:t>
            </a:r>
          </a:p>
          <a:p>
            <a:endParaRPr lang="en-GB" sz="1600" dirty="0">
              <a:latin typeface="Arial" panose="020B0604020202020204" pitchFamily="34" charset="0"/>
              <a:cs typeface="Arial" panose="020B0604020202020204" pitchFamily="34" charset="0"/>
            </a:endParaRPr>
          </a:p>
          <a:p>
            <a:pPr marL="285750" indent="-285750">
              <a:buFontTx/>
              <a:buChar char="-"/>
            </a:pPr>
            <a:r>
              <a:rPr lang="en-GB" sz="1600" dirty="0">
                <a:latin typeface="Arial" panose="020B0604020202020204" pitchFamily="34" charset="0"/>
                <a:cs typeface="Arial" panose="020B0604020202020204" pitchFamily="34" charset="0"/>
              </a:rPr>
              <a:t>The first step towards buying something is recognising that there is a need for it.</a:t>
            </a:r>
          </a:p>
          <a:p>
            <a:pPr marL="285750" indent="-285750">
              <a:buFontTx/>
              <a:buChar char="-"/>
            </a:pPr>
            <a:r>
              <a:rPr lang="en-GB" sz="1600" dirty="0">
                <a:latin typeface="Arial" panose="020B0604020202020204" pitchFamily="34" charset="0"/>
                <a:cs typeface="Arial" panose="020B0604020202020204" pitchFamily="34" charset="0"/>
              </a:rPr>
              <a:t>It is important that all the stakeholders should be consulted at this stage, to prevent issues later on in the procurement process. </a:t>
            </a:r>
          </a:p>
          <a:p>
            <a:pPr marL="285750" indent="-285750">
              <a:buFontTx/>
              <a:buChar char="-"/>
            </a:pPr>
            <a:r>
              <a:rPr lang="en-GB" sz="1600" dirty="0">
                <a:latin typeface="Arial" panose="020B0604020202020204" pitchFamily="34" charset="0"/>
                <a:cs typeface="Arial" panose="020B0604020202020204" pitchFamily="34" charset="0"/>
              </a:rPr>
              <a:t>It is faster to work with a pre-existing vendor who has already been determined to be a good supplier. </a:t>
            </a:r>
          </a:p>
          <a:p>
            <a:pPr marL="285750" indent="-285750">
              <a:buFontTx/>
              <a:buChar char="-"/>
            </a:pPr>
            <a:r>
              <a:rPr lang="en-GB" sz="1600" dirty="0">
                <a:latin typeface="Arial" panose="020B0604020202020204" pitchFamily="34" charset="0"/>
                <a:cs typeface="Arial" panose="020B0604020202020204" pitchFamily="34" charset="0"/>
              </a:rPr>
              <a:t>New suppliers will need to be thoroughly investigated to determine their reputation, speed, quality, reliability and prices.</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Having a systematic process allows organisations to be strategic when procuring goods and services from suppliers. It helps to:</a:t>
            </a:r>
          </a:p>
          <a:p>
            <a:endParaRPr lang="en-GB" sz="1600" dirty="0">
              <a:latin typeface="Arial" panose="020B0604020202020204" pitchFamily="34" charset="0"/>
              <a:cs typeface="Arial" panose="020B0604020202020204" pitchFamily="34" charset="0"/>
            </a:endParaRPr>
          </a:p>
          <a:p>
            <a:pPr marL="285750" indent="-285750">
              <a:buFontTx/>
              <a:buChar char="-"/>
            </a:pPr>
            <a:r>
              <a:rPr lang="en-GB" sz="1600" dirty="0">
                <a:latin typeface="Arial" panose="020B0604020202020204" pitchFamily="34" charset="0"/>
                <a:cs typeface="Arial" panose="020B0604020202020204" pitchFamily="34" charset="0"/>
              </a:rPr>
              <a:t>Manage supplier relationships</a:t>
            </a:r>
          </a:p>
          <a:p>
            <a:pPr marL="285750" indent="-285750">
              <a:buFontTx/>
              <a:buChar char="-"/>
            </a:pPr>
            <a:r>
              <a:rPr lang="en-GB" sz="1600" dirty="0">
                <a:latin typeface="Arial" panose="020B0604020202020204" pitchFamily="34" charset="0"/>
                <a:cs typeface="Arial" panose="020B0604020202020204" pitchFamily="34" charset="0"/>
              </a:rPr>
              <a:t>Determine which supplier to buy from to receive the lowest cost and best quality</a:t>
            </a:r>
          </a:p>
          <a:p>
            <a:pPr marL="285750" indent="-285750">
              <a:buFontTx/>
              <a:buChar char="-"/>
            </a:pPr>
            <a:r>
              <a:rPr lang="en-GB" sz="1600" dirty="0">
                <a:latin typeface="Arial" panose="020B0604020202020204" pitchFamily="34" charset="0"/>
                <a:cs typeface="Arial" panose="020B0604020202020204" pitchFamily="34" charset="0"/>
              </a:rPr>
              <a:t>Determine what specifications and quantities are needed </a:t>
            </a:r>
          </a:p>
          <a:p>
            <a:pPr marL="285750" indent="-285750">
              <a:buFontTx/>
              <a:buChar char="-"/>
            </a:pPr>
            <a:r>
              <a:rPr lang="en-GB" sz="1600" dirty="0">
                <a:latin typeface="Arial" panose="020B0604020202020204" pitchFamily="34" charset="0"/>
                <a:cs typeface="Arial" panose="020B0604020202020204" pitchFamily="34" charset="0"/>
              </a:rPr>
              <a:t>Streamline the shipping and delivery time frames and methods </a:t>
            </a:r>
          </a:p>
        </p:txBody>
      </p:sp>
      <p:sp>
        <p:nvSpPr>
          <p:cNvPr id="6" name="TextBox 5">
            <a:extLst>
              <a:ext uri="{FF2B5EF4-FFF2-40B4-BE49-F238E27FC236}">
                <a16:creationId xmlns:a16="http://schemas.microsoft.com/office/drawing/2014/main" id="{436EEB76-E8A0-4AAE-9E4F-73AFF9C4CC9A}"/>
              </a:ext>
            </a:extLst>
          </p:cNvPr>
          <p:cNvSpPr txBox="1"/>
          <p:nvPr/>
        </p:nvSpPr>
        <p:spPr>
          <a:xfrm>
            <a:off x="262859" y="1263057"/>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61345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62859" y="489694"/>
            <a:ext cx="6832251" cy="399982"/>
          </a:xfrm>
          <a:prstGeom prst="rect">
            <a:avLst/>
          </a:prstGeom>
        </p:spPr>
        <p:txBody>
          <a:bodyPr>
            <a:noAutofit/>
          </a:bodyPr>
          <a:lstStyle/>
          <a:p>
            <a:r>
              <a:rPr lang="en-GB" sz="3200" b="1" dirty="0">
                <a:latin typeface="Arial" panose="020B0604020202020204" pitchFamily="34" charset="0"/>
                <a:cs typeface="Arial" panose="020B0604020202020204" pitchFamily="34" charset="0"/>
              </a:rPr>
              <a:t>Policies and processes   </a:t>
            </a:r>
            <a:br>
              <a:rPr lang="en-GB" sz="3200" b="1" dirty="0">
                <a:latin typeface="Arial" panose="020B0604020202020204" pitchFamily="34" charset="0"/>
                <a:cs typeface="Arial" panose="020B0604020202020204" pitchFamily="34" charset="0"/>
              </a:rPr>
            </a:br>
            <a:endParaRPr lang="en-GB" sz="3200" b="1" dirty="0">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sp>
        <p:nvSpPr>
          <p:cNvPr id="5" name="Rectangle 4">
            <a:extLst>
              <a:ext uri="{FF2B5EF4-FFF2-40B4-BE49-F238E27FC236}">
                <a16:creationId xmlns:a16="http://schemas.microsoft.com/office/drawing/2014/main" id="{5B8869F3-7E1F-4A0D-81B7-2495D59B49F8}"/>
              </a:ext>
            </a:extLst>
          </p:cNvPr>
          <p:cNvSpPr/>
          <p:nvPr/>
        </p:nvSpPr>
        <p:spPr>
          <a:xfrm>
            <a:off x="3001618" y="1141035"/>
            <a:ext cx="8135226" cy="923330"/>
          </a:xfrm>
          <a:prstGeom prst="rect">
            <a:avLst/>
          </a:prstGeom>
        </p:spPr>
        <p:txBody>
          <a:bodyPr wrap="square">
            <a:spAutoFit/>
          </a:bodyPr>
          <a:lstStyle/>
          <a:p>
            <a:r>
              <a:rPr lang="en-GB" dirty="0">
                <a:latin typeface="Arial" panose="020B0604020202020204" pitchFamily="34" charset="0"/>
                <a:cs typeface="Arial" panose="020B0604020202020204" pitchFamily="34" charset="0"/>
              </a:rPr>
              <a:t>Policies and procedures for meetings are a very important part of the formal meeting process. They set out what can and cannot be decided in meetings, as well as ensuring that certain conventions are adhered to at the meeting.</a:t>
            </a:r>
          </a:p>
        </p:txBody>
      </p:sp>
      <p:sp>
        <p:nvSpPr>
          <p:cNvPr id="6" name="Rectangle 5">
            <a:extLst>
              <a:ext uri="{FF2B5EF4-FFF2-40B4-BE49-F238E27FC236}">
                <a16:creationId xmlns:a16="http://schemas.microsoft.com/office/drawing/2014/main" id="{E59DB4F8-2DFD-42C5-88F1-C053CDB668B0}"/>
              </a:ext>
            </a:extLst>
          </p:cNvPr>
          <p:cNvSpPr/>
          <p:nvPr/>
        </p:nvSpPr>
        <p:spPr>
          <a:xfrm>
            <a:off x="3001618" y="2167101"/>
            <a:ext cx="8040756" cy="4247317"/>
          </a:xfrm>
          <a:prstGeom prst="rect">
            <a:avLst/>
          </a:prstGeom>
        </p:spPr>
        <p:txBody>
          <a:bodyPr wrap="square">
            <a:spAutoFit/>
          </a:bodyPr>
          <a:lstStyle/>
          <a:p>
            <a:r>
              <a:rPr lang="en-GB" b="1" dirty="0">
                <a:solidFill>
                  <a:srgbClr val="111111"/>
                </a:solidFill>
                <a:latin typeface="Arial" panose="020B0604020202020204" pitchFamily="34" charset="0"/>
                <a:cs typeface="Arial" panose="020B0604020202020204" pitchFamily="34" charset="0"/>
              </a:rPr>
              <a:t>What are the different types of policy and processes for meetings?</a:t>
            </a:r>
          </a:p>
          <a:p>
            <a:endParaRPr lang="en-GB" b="1" dirty="0">
              <a:solidFill>
                <a:srgbClr val="111111"/>
              </a:solidFill>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Legal requirements </a:t>
            </a:r>
            <a:r>
              <a:rPr lang="en-GB" dirty="0">
                <a:latin typeface="Arial" panose="020B0604020202020204" pitchFamily="34" charset="0"/>
                <a:cs typeface="Arial" panose="020B0604020202020204" pitchFamily="34" charset="0"/>
              </a:rPr>
              <a:t>– These are policies and procedures that are required from some organisations by law:</a:t>
            </a:r>
          </a:p>
          <a:p>
            <a:pPr marL="742950" lvl="1" indent="-285750">
              <a:buFont typeface="Arial" panose="020B0604020202020204" pitchFamily="34" charset="0"/>
              <a:buChar char="•"/>
            </a:pPr>
            <a:r>
              <a:rPr lang="en-GB" dirty="0">
                <a:latin typeface="Arial" panose="020B0604020202020204" pitchFamily="34" charset="0"/>
                <a:cs typeface="Arial" panose="020B0604020202020204" pitchFamily="34" charset="0"/>
              </a:rPr>
              <a:t>An agenda </a:t>
            </a:r>
          </a:p>
          <a:p>
            <a:pPr marL="742950" lvl="1" indent="-285750">
              <a:buFont typeface="Arial" panose="020B0604020202020204" pitchFamily="34" charset="0"/>
              <a:buChar char="•"/>
            </a:pPr>
            <a:r>
              <a:rPr lang="en-GB" dirty="0">
                <a:latin typeface="Arial" panose="020B0604020202020204" pitchFamily="34" charset="0"/>
                <a:cs typeface="Arial" panose="020B0604020202020204" pitchFamily="34" charset="0"/>
              </a:rPr>
              <a:t>A chairperson </a:t>
            </a:r>
          </a:p>
          <a:p>
            <a:pPr marL="742950" lvl="1" indent="-285750">
              <a:buFont typeface="Arial" panose="020B0604020202020204" pitchFamily="34" charset="0"/>
              <a:buChar char="•"/>
            </a:pPr>
            <a:r>
              <a:rPr lang="en-GB" dirty="0">
                <a:latin typeface="Arial" panose="020B0604020202020204" pitchFamily="34" charset="0"/>
                <a:cs typeface="Arial" panose="020B0604020202020204" pitchFamily="34" charset="0"/>
              </a:rPr>
              <a:t>Formal minutes of the meeting are legal requirements in many places, and considered good business practice in others</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Organisational requirements </a:t>
            </a:r>
            <a:r>
              <a:rPr lang="en-GB" dirty="0">
                <a:latin typeface="Arial" panose="020B0604020202020204" pitchFamily="34" charset="0"/>
                <a:cs typeface="Arial" panose="020B0604020202020204" pitchFamily="34" charset="0"/>
              </a:rPr>
              <a:t>– these requirements are not formally required by law, but may have been introduced to:</a:t>
            </a:r>
          </a:p>
          <a:p>
            <a:pPr marL="742950" lvl="1" indent="-285750">
              <a:buFont typeface="Arial" panose="020B0604020202020204" pitchFamily="34" charset="0"/>
              <a:buChar char="•"/>
            </a:pPr>
            <a:r>
              <a:rPr lang="en-GB" dirty="0">
                <a:latin typeface="Arial" panose="020B0604020202020204" pitchFamily="34" charset="0"/>
                <a:cs typeface="Arial" panose="020B0604020202020204" pitchFamily="34" charset="0"/>
              </a:rPr>
              <a:t>Increase transparency </a:t>
            </a:r>
          </a:p>
          <a:p>
            <a:pPr marL="742950" lvl="1" indent="-285750">
              <a:buFont typeface="Arial" panose="020B0604020202020204" pitchFamily="34" charset="0"/>
              <a:buChar char="•"/>
            </a:pPr>
            <a:r>
              <a:rPr lang="en-GB" dirty="0">
                <a:latin typeface="Arial" panose="020B0604020202020204" pitchFamily="34" charset="0"/>
                <a:cs typeface="Arial" panose="020B0604020202020204" pitchFamily="34" charset="0"/>
              </a:rPr>
              <a:t>Protect the shareholders </a:t>
            </a:r>
          </a:p>
          <a:p>
            <a:pPr marL="742950" lvl="1" indent="-285750">
              <a:buFont typeface="Arial" panose="020B0604020202020204" pitchFamily="34" charset="0"/>
              <a:buChar char="•"/>
            </a:pPr>
            <a:r>
              <a:rPr lang="en-GB" dirty="0">
                <a:latin typeface="Arial" panose="020B0604020202020204" pitchFamily="34" charset="0"/>
                <a:cs typeface="Arial" panose="020B0604020202020204" pitchFamily="34" charset="0"/>
              </a:rPr>
              <a:t>Ensure that employees can operate in a safe workplace, which is free from health hazards and prejudices</a:t>
            </a:r>
            <a:endParaRPr lang="en-GB" b="1" i="0" dirty="0">
              <a:solidFill>
                <a:srgbClr val="111111"/>
              </a:solidFill>
              <a:effectLst/>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99D5FA4C-4862-4217-9490-A5B058520318}"/>
              </a:ext>
            </a:extLst>
          </p:cNvPr>
          <p:cNvSpPr txBox="1"/>
          <p:nvPr/>
        </p:nvSpPr>
        <p:spPr>
          <a:xfrm>
            <a:off x="262859" y="1141035"/>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94117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62859" y="443582"/>
            <a:ext cx="7059169" cy="533996"/>
          </a:xfrm>
          <a:prstGeom prst="rect">
            <a:avLst/>
          </a:prstGeom>
        </p:spPr>
        <p:txBody>
          <a:bodyPr>
            <a:normAutofit fontScale="90000"/>
          </a:bodyPr>
          <a:lstStyle/>
          <a:p>
            <a:r>
              <a:rPr lang="en-GB" sz="3600" b="1" dirty="0">
                <a:latin typeface="Arial" panose="020B0604020202020204" pitchFamily="34" charset="0"/>
                <a:cs typeface="Arial" panose="020B0604020202020204" pitchFamily="34" charset="0"/>
              </a:rPr>
              <a:t>Timeliness</a:t>
            </a:r>
            <a:r>
              <a:rPr lang="en-GB" sz="3800"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  </a:t>
            </a:r>
            <a:br>
              <a:rPr lang="en-GB" dirty="0">
                <a:latin typeface="Arial" panose="020B0604020202020204" pitchFamily="34" charset="0"/>
                <a:cs typeface="Arial" panose="020B0604020202020204" pitchFamily="34" charset="0"/>
              </a:rPr>
            </a:br>
            <a:endParaRPr lang="en-GB" dirty="0">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sp>
        <p:nvSpPr>
          <p:cNvPr id="5" name="Rectangle 4">
            <a:extLst>
              <a:ext uri="{FF2B5EF4-FFF2-40B4-BE49-F238E27FC236}">
                <a16:creationId xmlns:a16="http://schemas.microsoft.com/office/drawing/2014/main" id="{E4C95717-E140-404E-AA9D-A0841BA0A4D1}"/>
              </a:ext>
            </a:extLst>
          </p:cNvPr>
          <p:cNvSpPr/>
          <p:nvPr/>
        </p:nvSpPr>
        <p:spPr>
          <a:xfrm>
            <a:off x="2598440" y="738550"/>
            <a:ext cx="8706678" cy="5632311"/>
          </a:xfrm>
          <a:prstGeom prst="rect">
            <a:avLst/>
          </a:prstGeom>
        </p:spPr>
        <p:txBody>
          <a:bodyPr wrap="square">
            <a:spAutoFit/>
          </a:bodyPr>
          <a:lstStyle/>
          <a:p>
            <a:r>
              <a:rPr lang="en-GB" dirty="0">
                <a:latin typeface="Arial" panose="020B0604020202020204" pitchFamily="34" charset="0"/>
                <a:cs typeface="Arial" panose="020B0604020202020204" pitchFamily="34" charset="0"/>
              </a:rPr>
              <a:t>The weeks, days and hours leading up to a meeting or event can be challenging to manage. Everything from scheduling, agenda-setting and planning to presentation creation has to happen alongside all other work, in order to conduct a successful meeting or event.</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There are three phases with regards to timeliness of meetings and events:</a:t>
            </a:r>
          </a:p>
          <a:p>
            <a:pPr marL="742950" lvl="1" indent="-285750">
              <a:buFontTx/>
              <a:buChar char="-"/>
            </a:pPr>
            <a:r>
              <a:rPr lang="en-GB" dirty="0">
                <a:latin typeface="Arial" panose="020B0604020202020204" pitchFamily="34" charset="0"/>
                <a:cs typeface="Arial" panose="020B0604020202020204" pitchFamily="34" charset="0"/>
              </a:rPr>
              <a:t>Before</a:t>
            </a:r>
          </a:p>
          <a:p>
            <a:pPr marL="742950" lvl="1" indent="-285750">
              <a:buFontTx/>
              <a:buChar char="-"/>
            </a:pPr>
            <a:r>
              <a:rPr lang="en-GB" dirty="0">
                <a:latin typeface="Arial" panose="020B0604020202020204" pitchFamily="34" charset="0"/>
                <a:cs typeface="Arial" panose="020B0604020202020204" pitchFamily="34" charset="0"/>
              </a:rPr>
              <a:t>During</a:t>
            </a:r>
          </a:p>
          <a:p>
            <a:pPr marL="742950" lvl="1" indent="-285750">
              <a:buFontTx/>
              <a:buChar char="-"/>
            </a:pPr>
            <a:r>
              <a:rPr lang="en-GB" dirty="0">
                <a:latin typeface="Arial" panose="020B0604020202020204" pitchFamily="34" charset="0"/>
                <a:cs typeface="Arial" panose="020B0604020202020204" pitchFamily="34" charset="0"/>
              </a:rPr>
              <a:t>After</a:t>
            </a:r>
          </a:p>
          <a:p>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Everybody has access to clocks and watches or computers and electronic devices that can send reminders for upcoming events. Yet the problem of meeting timeliness persists.</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Meeting organisers can impose some consequences that can alter behaviour, without being petty or overly harsh. The following can be considered:</a:t>
            </a:r>
          </a:p>
          <a:p>
            <a:pPr marL="742950" lvl="1" indent="-285750">
              <a:buFontTx/>
              <a:buChar char="-"/>
            </a:pPr>
            <a:r>
              <a:rPr lang="en-GB" dirty="0">
                <a:latin typeface="Arial" panose="020B0604020202020204" pitchFamily="34" charset="0"/>
                <a:cs typeface="Arial" panose="020B0604020202020204" pitchFamily="34" charset="0"/>
              </a:rPr>
              <a:t>Postpone the meeting, and reschedule it after normal working hours</a:t>
            </a:r>
          </a:p>
          <a:p>
            <a:pPr marL="742950" lvl="1" indent="-285750">
              <a:buFontTx/>
              <a:buChar char="-"/>
            </a:pPr>
            <a:r>
              <a:rPr lang="en-GB" dirty="0">
                <a:latin typeface="Arial" panose="020B0604020202020204" pitchFamily="34" charset="0"/>
                <a:cs typeface="Arial" panose="020B0604020202020204" pitchFamily="34" charset="0"/>
              </a:rPr>
              <a:t>Lock latecomers out of the meeting</a:t>
            </a:r>
          </a:p>
          <a:p>
            <a:pPr marL="742950" lvl="1" indent="-285750">
              <a:buFontTx/>
              <a:buChar char="-"/>
            </a:pPr>
            <a:r>
              <a:rPr lang="en-GB" dirty="0">
                <a:latin typeface="Arial" panose="020B0604020202020204" pitchFamily="34" charset="0"/>
                <a:cs typeface="Arial" panose="020B0604020202020204" pitchFamily="34" charset="0"/>
              </a:rPr>
              <a:t>Impose a monetary penalty for lateness</a:t>
            </a:r>
          </a:p>
          <a:p>
            <a:endParaRPr lang="en-GB" dirty="0"/>
          </a:p>
        </p:txBody>
      </p:sp>
      <p:sp>
        <p:nvSpPr>
          <p:cNvPr id="6" name="TextBox 5">
            <a:extLst>
              <a:ext uri="{FF2B5EF4-FFF2-40B4-BE49-F238E27FC236}">
                <a16:creationId xmlns:a16="http://schemas.microsoft.com/office/drawing/2014/main" id="{871B0372-B028-4DA9-8951-E4B9C03C0422}"/>
              </a:ext>
            </a:extLst>
          </p:cNvPr>
          <p:cNvSpPr txBox="1"/>
          <p:nvPr/>
        </p:nvSpPr>
        <p:spPr>
          <a:xfrm>
            <a:off x="262859" y="1012954"/>
            <a:ext cx="2140527" cy="4616648"/>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p:txBody>
      </p:sp>
    </p:spTree>
    <p:extLst>
      <p:ext uri="{BB962C8B-B14F-4D97-AF65-F5344CB8AC3E}">
        <p14:creationId xmlns:p14="http://schemas.microsoft.com/office/powerpoint/2010/main" val="1338011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07430" y="253474"/>
            <a:ext cx="9749136" cy="9821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latin typeface="Arial" panose="020B0604020202020204" pitchFamily="34" charset="0"/>
                <a:cs typeface="Arial" panose="020B0604020202020204" pitchFamily="34" charset="0"/>
              </a:rPr>
              <a:t>Support the running of the organisation (Outcome 1) </a:t>
            </a:r>
          </a:p>
        </p:txBody>
      </p:sp>
      <p:sp>
        <p:nvSpPr>
          <p:cNvPr id="3" name="Rectangle 3"/>
          <p:cNvSpPr txBox="1">
            <a:spLocks noChangeArrowheads="1"/>
          </p:cNvSpPr>
          <p:nvPr/>
        </p:nvSpPr>
        <p:spPr>
          <a:xfrm>
            <a:off x="2587558" y="2068512"/>
            <a:ext cx="8435902" cy="9821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GB" altLang="en-US" sz="2700" dirty="0">
                <a:latin typeface="Arial" panose="020B0604020202020204" pitchFamily="34" charset="0"/>
                <a:cs typeface="Arial" panose="020B0604020202020204" pitchFamily="34" charset="0"/>
              </a:rPr>
              <a:t>	</a:t>
            </a:r>
            <a:r>
              <a:rPr lang="en-GB" sz="2700" dirty="0">
                <a:latin typeface="Arial" panose="020B0604020202020204" pitchFamily="34" charset="0"/>
                <a:cs typeface="Arial" panose="020B0604020202020204" pitchFamily="34" charset="0"/>
              </a:rPr>
              <a:t>1.3 How to organise meetings and events </a:t>
            </a:r>
            <a:endParaRPr lang="en-US" altLang="en-US" sz="27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346A1D6B-881D-4026-AC0F-F4725895805A}"/>
              </a:ext>
            </a:extLst>
          </p:cNvPr>
          <p:cNvPicPr>
            <a:picLocks noChangeAspect="1"/>
          </p:cNvPicPr>
          <p:nvPr/>
        </p:nvPicPr>
        <p:blipFill>
          <a:blip r:embed="rId3"/>
          <a:stretch>
            <a:fillRect/>
          </a:stretch>
        </p:blipFill>
        <p:spPr>
          <a:xfrm>
            <a:off x="8104898" y="3332961"/>
            <a:ext cx="2762249" cy="1724301"/>
          </a:xfrm>
          <a:prstGeom prst="rect">
            <a:avLst/>
          </a:prstGeom>
        </p:spPr>
      </p:pic>
      <p:pic>
        <p:nvPicPr>
          <p:cNvPr id="6" name="Picture 5">
            <a:extLst>
              <a:ext uri="{FF2B5EF4-FFF2-40B4-BE49-F238E27FC236}">
                <a16:creationId xmlns:a16="http://schemas.microsoft.com/office/drawing/2014/main" id="{1D435356-0B35-468D-B75F-E07DAEFB7985}"/>
              </a:ext>
            </a:extLst>
          </p:cNvPr>
          <p:cNvPicPr>
            <a:picLocks noChangeAspect="1"/>
          </p:cNvPicPr>
          <p:nvPr/>
        </p:nvPicPr>
        <p:blipFill>
          <a:blip r:embed="rId4"/>
          <a:stretch>
            <a:fillRect/>
          </a:stretch>
        </p:blipFill>
        <p:spPr>
          <a:xfrm>
            <a:off x="2705977" y="3332961"/>
            <a:ext cx="4347816" cy="3146684"/>
          </a:xfrm>
          <a:prstGeom prst="rect">
            <a:avLst/>
          </a:prstGeom>
        </p:spPr>
      </p:pic>
      <p:pic>
        <p:nvPicPr>
          <p:cNvPr id="9" name="Picture 8">
            <a:extLst>
              <a:ext uri="{FF2B5EF4-FFF2-40B4-BE49-F238E27FC236}">
                <a16:creationId xmlns:a16="http://schemas.microsoft.com/office/drawing/2014/main" id="{F5153356-EF9D-4F3B-9EE0-35216D22AFED}"/>
              </a:ext>
            </a:extLst>
          </p:cNvPr>
          <p:cNvPicPr>
            <a:picLocks noChangeAspect="1"/>
          </p:cNvPicPr>
          <p:nvPr/>
        </p:nvPicPr>
        <p:blipFill>
          <a:blip r:embed="rId5"/>
          <a:stretch>
            <a:fillRect/>
          </a:stretch>
        </p:blipFill>
        <p:spPr>
          <a:xfrm>
            <a:off x="8104898" y="5240746"/>
            <a:ext cx="2762250" cy="1546766"/>
          </a:xfrm>
          <a:prstGeom prst="rect">
            <a:avLst/>
          </a:prstGeom>
        </p:spPr>
      </p:pic>
      <p:sp>
        <p:nvSpPr>
          <p:cNvPr id="7" name="TextBox 6">
            <a:extLst>
              <a:ext uri="{FF2B5EF4-FFF2-40B4-BE49-F238E27FC236}">
                <a16:creationId xmlns:a16="http://schemas.microsoft.com/office/drawing/2014/main" id="{607A7563-9513-479D-A728-BB296F062EF8}"/>
              </a:ext>
            </a:extLst>
          </p:cNvPr>
          <p:cNvSpPr txBox="1"/>
          <p:nvPr/>
        </p:nvSpPr>
        <p:spPr>
          <a:xfrm>
            <a:off x="254588" y="1772434"/>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42275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53528" y="217082"/>
            <a:ext cx="6761750" cy="806267"/>
          </a:xfrm>
          <a:prstGeom prst="rect">
            <a:avLst/>
          </a:prstGeom>
        </p:spPr>
        <p:txBody>
          <a:bodyPr>
            <a:noAutofit/>
          </a:bodyPr>
          <a:lstStyle/>
          <a:p>
            <a:r>
              <a:rPr lang="en-GB" sz="3200" b="1" dirty="0">
                <a:latin typeface="Arial" panose="020B0604020202020204" pitchFamily="34" charset="0"/>
                <a:cs typeface="Arial" panose="020B0604020202020204" pitchFamily="34" charset="0"/>
              </a:rPr>
              <a:t>Methods of communication </a:t>
            </a: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sp>
        <p:nvSpPr>
          <p:cNvPr id="5" name="Rectangle 4">
            <a:extLst>
              <a:ext uri="{FF2B5EF4-FFF2-40B4-BE49-F238E27FC236}">
                <a16:creationId xmlns:a16="http://schemas.microsoft.com/office/drawing/2014/main" id="{B942D0BA-8B08-4BA3-A258-87003F00B455}"/>
              </a:ext>
            </a:extLst>
          </p:cNvPr>
          <p:cNvSpPr/>
          <p:nvPr/>
        </p:nvSpPr>
        <p:spPr>
          <a:xfrm>
            <a:off x="2531706" y="1314326"/>
            <a:ext cx="9369626" cy="4524315"/>
          </a:xfrm>
          <a:prstGeom prst="rect">
            <a:avLst/>
          </a:prstGeom>
        </p:spPr>
        <p:txBody>
          <a:bodyPr wrap="square">
            <a:spAutoFit/>
          </a:bodyPr>
          <a:lstStyle/>
          <a:p>
            <a:r>
              <a:rPr lang="en-GB" sz="1600" dirty="0">
                <a:latin typeface="Arial" panose="020B0604020202020204" pitchFamily="34" charset="0"/>
                <a:cs typeface="Arial" panose="020B0604020202020204" pitchFamily="34" charset="0"/>
              </a:rPr>
              <a:t>Here are some ways to communicate effectively about a meeting or event in the workplace:</a:t>
            </a:r>
          </a:p>
          <a:p>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Emails</a:t>
            </a:r>
          </a:p>
          <a:p>
            <a:pPr marL="285750" indent="-285750">
              <a:buFontTx/>
              <a:buChar char="-"/>
            </a:pPr>
            <a:r>
              <a:rPr lang="en-GB" sz="1600" dirty="0">
                <a:latin typeface="Arial" panose="020B0604020202020204" pitchFamily="34" charset="0"/>
                <a:cs typeface="Arial" panose="020B0604020202020204" pitchFamily="34" charset="0"/>
              </a:rPr>
              <a:t>In official settings, communicating via email remains important. Email enables the organiser to pass messages to members or attendees without pulling them out of their workstations. </a:t>
            </a:r>
          </a:p>
          <a:p>
            <a:pPr marL="285750" indent="-285750">
              <a:buFontTx/>
              <a:buChar char="-"/>
            </a:pPr>
            <a:r>
              <a:rPr lang="en-GB" sz="1600" dirty="0">
                <a:latin typeface="Arial" panose="020B0604020202020204" pitchFamily="34" charset="0"/>
                <a:cs typeface="Arial" panose="020B0604020202020204" pitchFamily="34" charset="0"/>
              </a:rPr>
              <a:t>This can be done as a memorandum (memos are documents sent within an organisation) to pass along or request information.</a:t>
            </a:r>
          </a:p>
          <a:p>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Face to face</a:t>
            </a:r>
          </a:p>
          <a:p>
            <a:pPr marL="285750" indent="-285750">
              <a:buFontTx/>
              <a:buChar char="-"/>
            </a:pPr>
            <a:r>
              <a:rPr lang="en-GB" sz="1600" dirty="0">
                <a:latin typeface="Arial" panose="020B0604020202020204" pitchFamily="34" charset="0"/>
                <a:cs typeface="Arial" panose="020B0604020202020204" pitchFamily="34" charset="0"/>
              </a:rPr>
              <a:t>Verbal communication is one of the most commonly used forms of communication in business.</a:t>
            </a:r>
          </a:p>
          <a:p>
            <a:pPr marL="285750" indent="-285750">
              <a:buFontTx/>
              <a:buChar char="-"/>
            </a:pPr>
            <a:r>
              <a:rPr lang="en-GB" sz="1600" dirty="0">
                <a:latin typeface="Arial" panose="020B0604020202020204" pitchFamily="34" charset="0"/>
                <a:cs typeface="Arial" panose="020B0604020202020204" pitchFamily="34" charset="0"/>
              </a:rPr>
              <a:t>Talking (whether in a face-to-face interaction, a video chat or a phone call) is one of the most natural and comfortable forms of communication for many people.</a:t>
            </a:r>
          </a:p>
          <a:p>
            <a:pPr marL="285750" indent="-285750">
              <a:buFontTx/>
              <a:buChar char="-"/>
            </a:pPr>
            <a:r>
              <a:rPr lang="en-GB" sz="1600" dirty="0">
                <a:latin typeface="Arial" panose="020B0604020202020204" pitchFamily="34" charset="0"/>
                <a:cs typeface="Arial" panose="020B0604020202020204" pitchFamily="34" charset="0"/>
              </a:rPr>
              <a:t>It is, however, important that this is followed up either by email or by letter, for the records.</a:t>
            </a:r>
          </a:p>
          <a:p>
            <a:pPr marL="285750" indent="-285750">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Letters</a:t>
            </a:r>
            <a:r>
              <a:rPr lang="en-GB" sz="1600" dirty="0">
                <a:latin typeface="Arial" panose="020B0604020202020204" pitchFamily="34" charset="0"/>
                <a:cs typeface="Arial" panose="020B0604020202020204" pitchFamily="34" charset="0"/>
              </a:rPr>
              <a:t> </a:t>
            </a:r>
          </a:p>
          <a:p>
            <a:r>
              <a:rPr lang="en-GB" sz="1600" dirty="0">
                <a:latin typeface="Arial" panose="020B0604020202020204" pitchFamily="34" charset="0"/>
                <a:cs typeface="Arial" panose="020B0604020202020204" pitchFamily="34" charset="0"/>
              </a:rPr>
              <a:t>- Letters are brief messages sent to recipients, often outside the organisation. They are often printed on letter-headed paper belonging to the business or organisation. It can be another method of communicating about meetings and events.</a:t>
            </a:r>
          </a:p>
        </p:txBody>
      </p:sp>
      <p:sp>
        <p:nvSpPr>
          <p:cNvPr id="6" name="TextBox 5">
            <a:extLst>
              <a:ext uri="{FF2B5EF4-FFF2-40B4-BE49-F238E27FC236}">
                <a16:creationId xmlns:a16="http://schemas.microsoft.com/office/drawing/2014/main" id="{E040CDBF-7B8C-4B06-BD01-12C578D1F456}"/>
              </a:ext>
            </a:extLst>
          </p:cNvPr>
          <p:cNvSpPr txBox="1"/>
          <p:nvPr/>
        </p:nvSpPr>
        <p:spPr>
          <a:xfrm>
            <a:off x="290668" y="1314326"/>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43425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62859" y="462579"/>
            <a:ext cx="8321040" cy="744426"/>
          </a:xfrm>
        </p:spPr>
        <p:txBody>
          <a:bodyPr>
            <a:noAutofit/>
          </a:bodyPr>
          <a:lstStyle/>
          <a:p>
            <a:r>
              <a:rPr lang="en-US" sz="3200" b="1" dirty="0">
                <a:latin typeface="Arial" panose="020B0604020202020204" pitchFamily="34" charset="0"/>
                <a:cs typeface="Arial" panose="020B0604020202020204" pitchFamily="34" charset="0"/>
              </a:rPr>
              <a:t>Homework/plenary task </a:t>
            </a:r>
            <a:br>
              <a:rPr lang="en-US" sz="3200" b="1" dirty="0">
                <a:latin typeface="Arial" panose="020B0604020202020204" pitchFamily="34" charset="0"/>
                <a:cs typeface="Arial" panose="020B0604020202020204" pitchFamily="34" charset="0"/>
              </a:rPr>
            </a:br>
            <a:r>
              <a:rPr lang="en-US" sz="3200" b="1" dirty="0">
                <a:latin typeface="Arial" panose="020B0604020202020204" pitchFamily="34" charset="0"/>
                <a:cs typeface="Arial" panose="020B0604020202020204" pitchFamily="34" charset="0"/>
              </a:rPr>
              <a:t>(Research activity) </a:t>
            </a:r>
          </a:p>
        </p:txBody>
      </p:sp>
      <p:graphicFrame>
        <p:nvGraphicFramePr>
          <p:cNvPr id="6" name="Table 5"/>
          <p:cNvGraphicFramePr>
            <a:graphicFrameLocks noGrp="1"/>
          </p:cNvGraphicFramePr>
          <p:nvPr>
            <p:extLst>
              <p:ext uri="{D42A27DB-BD31-4B8C-83A1-F6EECF244321}">
                <p14:modId xmlns:p14="http://schemas.microsoft.com/office/powerpoint/2010/main" val="3023997532"/>
              </p:ext>
            </p:extLst>
          </p:nvPr>
        </p:nvGraphicFramePr>
        <p:xfrm>
          <a:off x="3147446" y="2435221"/>
          <a:ext cx="8282554" cy="3678172"/>
        </p:xfrm>
        <a:graphic>
          <a:graphicData uri="http://schemas.openxmlformats.org/drawingml/2006/table">
            <a:tbl>
              <a:tblPr firstRow="1" bandRow="1">
                <a:tableStyleId>{5C22544A-7EE6-4342-B048-85BDC9FD1C3A}</a:tableStyleId>
              </a:tblPr>
              <a:tblGrid>
                <a:gridCol w="1664208">
                  <a:extLst>
                    <a:ext uri="{9D8B030D-6E8A-4147-A177-3AD203B41FA5}">
                      <a16:colId xmlns:a16="http://schemas.microsoft.com/office/drawing/2014/main" val="20000"/>
                    </a:ext>
                  </a:extLst>
                </a:gridCol>
                <a:gridCol w="4052127">
                  <a:extLst>
                    <a:ext uri="{9D8B030D-6E8A-4147-A177-3AD203B41FA5}">
                      <a16:colId xmlns:a16="http://schemas.microsoft.com/office/drawing/2014/main" val="20001"/>
                    </a:ext>
                  </a:extLst>
                </a:gridCol>
                <a:gridCol w="2566219">
                  <a:extLst>
                    <a:ext uri="{9D8B030D-6E8A-4147-A177-3AD203B41FA5}">
                      <a16:colId xmlns:a16="http://schemas.microsoft.com/office/drawing/2014/main" val="20004"/>
                    </a:ext>
                  </a:extLst>
                </a:gridCol>
              </a:tblGrid>
              <a:tr h="995829">
                <a:tc>
                  <a:txBody>
                    <a:bodyPr/>
                    <a:lstStyle/>
                    <a:p>
                      <a:r>
                        <a:rPr lang="en-US" sz="1600" dirty="0">
                          <a:latin typeface="Arial" panose="020B0604020202020204" pitchFamily="34" charset="0"/>
                          <a:cs typeface="Arial" panose="020B0604020202020204" pitchFamily="34" charset="0"/>
                        </a:rPr>
                        <a:t>Key terms</a:t>
                      </a:r>
                    </a:p>
                  </a:txBody>
                  <a:tcPr marL="109728" marR="109728" marT="54864" marB="54864"/>
                </a:tc>
                <a:tc>
                  <a:txBody>
                    <a:bodyPr/>
                    <a:lstStyle/>
                    <a:p>
                      <a:r>
                        <a:rPr lang="en-US" sz="1600" dirty="0">
                          <a:latin typeface="Arial" panose="020B0604020202020204" pitchFamily="34" charset="0"/>
                          <a:cs typeface="Arial" panose="020B0604020202020204" pitchFamily="34" charset="0"/>
                        </a:rPr>
                        <a:t>Definition</a:t>
                      </a:r>
                    </a:p>
                  </a:txBody>
                  <a:tcPr marL="109728" marR="109728" marT="54864" marB="54864"/>
                </a:tc>
                <a:tc>
                  <a:txBody>
                    <a:bodyPr/>
                    <a:lstStyle/>
                    <a:p>
                      <a:r>
                        <a:rPr lang="en-US" sz="1600" dirty="0">
                          <a:latin typeface="Arial" panose="020B0604020202020204" pitchFamily="34" charset="0"/>
                          <a:cs typeface="Arial" panose="020B0604020202020204" pitchFamily="34" charset="0"/>
                        </a:rPr>
                        <a:t>How does this support success of a business meetings?</a:t>
                      </a:r>
                    </a:p>
                  </a:txBody>
                  <a:tcPr marL="109728" marR="109728" marT="54864" marB="54864"/>
                </a:tc>
                <a:extLst>
                  <a:ext uri="{0D108BD9-81ED-4DB2-BD59-A6C34878D82A}">
                    <a16:rowId xmlns:a16="http://schemas.microsoft.com/office/drawing/2014/main" val="10000"/>
                  </a:ext>
                </a:extLst>
              </a:tr>
              <a:tr h="497357">
                <a:tc>
                  <a:txBody>
                    <a:bodyPr/>
                    <a:lstStyle/>
                    <a:p>
                      <a:r>
                        <a:rPr lang="en-US" sz="1600" dirty="0">
                          <a:latin typeface="Arial" panose="020B0604020202020204" pitchFamily="34" charset="0"/>
                          <a:cs typeface="Arial" panose="020B0604020202020204" pitchFamily="34" charset="0"/>
                        </a:rPr>
                        <a:t>Minutes </a:t>
                      </a:r>
                    </a:p>
                  </a:txBody>
                  <a:tcPr marL="109728" marR="109728" marT="54864" marB="54864"/>
                </a:tc>
                <a:tc>
                  <a:txBody>
                    <a:bodyPr/>
                    <a:lstStyle/>
                    <a:p>
                      <a:endParaRPr lang="en-US" sz="1600" dirty="0">
                        <a:latin typeface="Arial" panose="020B0604020202020204" pitchFamily="34" charset="0"/>
                        <a:cs typeface="Arial" panose="020B0604020202020204" pitchFamily="34" charset="0"/>
                      </a:endParaRPr>
                    </a:p>
                  </a:txBody>
                  <a:tcPr marL="109728" marR="109728" marT="54864" marB="54864"/>
                </a:tc>
                <a:tc>
                  <a:txBody>
                    <a:bodyPr/>
                    <a:lstStyle/>
                    <a:p>
                      <a:endParaRPr lang="en-US" sz="1600" dirty="0">
                        <a:latin typeface="Arial" panose="020B0604020202020204" pitchFamily="34" charset="0"/>
                        <a:cs typeface="Arial" panose="020B0604020202020204" pitchFamily="34" charset="0"/>
                      </a:endParaRPr>
                    </a:p>
                  </a:txBody>
                  <a:tcPr marL="109728" marR="109728" marT="54864" marB="54864"/>
                </a:tc>
                <a:extLst>
                  <a:ext uri="{0D108BD9-81ED-4DB2-BD59-A6C34878D82A}">
                    <a16:rowId xmlns:a16="http://schemas.microsoft.com/office/drawing/2014/main" val="10001"/>
                  </a:ext>
                </a:extLst>
              </a:tr>
              <a:tr h="497357">
                <a:tc>
                  <a:txBody>
                    <a:bodyPr/>
                    <a:lstStyle/>
                    <a:p>
                      <a:r>
                        <a:rPr lang="en-US" sz="1600" dirty="0">
                          <a:latin typeface="Arial" panose="020B0604020202020204" pitchFamily="34" charset="0"/>
                          <a:cs typeface="Arial" panose="020B0604020202020204" pitchFamily="34" charset="0"/>
                        </a:rPr>
                        <a:t>Meetings</a:t>
                      </a:r>
                    </a:p>
                  </a:txBody>
                  <a:tcPr marL="109728" marR="109728" marT="54864" marB="54864"/>
                </a:tc>
                <a:tc>
                  <a:txBody>
                    <a:bodyPr/>
                    <a:lstStyle/>
                    <a:p>
                      <a:endParaRPr lang="en-US" sz="1600" dirty="0">
                        <a:latin typeface="Arial" panose="020B0604020202020204" pitchFamily="34" charset="0"/>
                        <a:cs typeface="Arial" panose="020B0604020202020204" pitchFamily="34" charset="0"/>
                      </a:endParaRPr>
                    </a:p>
                  </a:txBody>
                  <a:tcPr marL="109728" marR="109728" marT="54864" marB="54864"/>
                </a:tc>
                <a:tc>
                  <a:txBody>
                    <a:bodyPr/>
                    <a:lstStyle/>
                    <a:p>
                      <a:endParaRPr lang="en-US" sz="1600">
                        <a:latin typeface="Arial" panose="020B0604020202020204" pitchFamily="34" charset="0"/>
                        <a:cs typeface="Arial" panose="020B0604020202020204" pitchFamily="34" charset="0"/>
                      </a:endParaRPr>
                    </a:p>
                  </a:txBody>
                  <a:tcPr marL="109728" marR="109728" marT="54864" marB="54864"/>
                </a:tc>
                <a:extLst>
                  <a:ext uri="{0D108BD9-81ED-4DB2-BD59-A6C34878D82A}">
                    <a16:rowId xmlns:a16="http://schemas.microsoft.com/office/drawing/2014/main" val="10002"/>
                  </a:ext>
                </a:extLst>
              </a:tr>
              <a:tr h="595136">
                <a:tc>
                  <a:txBody>
                    <a:bodyPr/>
                    <a:lstStyle/>
                    <a:p>
                      <a:r>
                        <a:rPr lang="en-US" sz="1600" dirty="0">
                          <a:latin typeface="Arial" panose="020B0604020202020204" pitchFamily="34" charset="0"/>
                          <a:cs typeface="Arial" panose="020B0604020202020204" pitchFamily="34" charset="0"/>
                        </a:rPr>
                        <a:t>Budget</a:t>
                      </a:r>
                    </a:p>
                  </a:txBody>
                  <a:tcPr marL="109728" marR="109728" marT="54864" marB="54864"/>
                </a:tc>
                <a:tc>
                  <a:txBody>
                    <a:bodyPr/>
                    <a:lstStyle/>
                    <a:p>
                      <a:endParaRPr lang="en-US" sz="1600">
                        <a:latin typeface="Arial" panose="020B0604020202020204" pitchFamily="34" charset="0"/>
                        <a:cs typeface="Arial" panose="020B0604020202020204" pitchFamily="34" charset="0"/>
                      </a:endParaRPr>
                    </a:p>
                  </a:txBody>
                  <a:tcPr marL="109728" marR="109728" marT="54864" marB="54864"/>
                </a:tc>
                <a:tc>
                  <a:txBody>
                    <a:bodyPr/>
                    <a:lstStyle/>
                    <a:p>
                      <a:endParaRPr lang="en-US" sz="1600">
                        <a:latin typeface="Arial" panose="020B0604020202020204" pitchFamily="34" charset="0"/>
                        <a:cs typeface="Arial" panose="020B0604020202020204" pitchFamily="34" charset="0"/>
                      </a:endParaRPr>
                    </a:p>
                  </a:txBody>
                  <a:tcPr marL="109728" marR="109728" marT="54864" marB="54864"/>
                </a:tc>
                <a:extLst>
                  <a:ext uri="{0D108BD9-81ED-4DB2-BD59-A6C34878D82A}">
                    <a16:rowId xmlns:a16="http://schemas.microsoft.com/office/drawing/2014/main" val="10003"/>
                  </a:ext>
                </a:extLst>
              </a:tr>
              <a:tr h="595136">
                <a:tc>
                  <a:txBody>
                    <a:bodyPr/>
                    <a:lstStyle/>
                    <a:p>
                      <a:r>
                        <a:rPr lang="en-US" sz="1600" dirty="0">
                          <a:latin typeface="Arial" panose="020B0604020202020204" pitchFamily="34" charset="0"/>
                          <a:cs typeface="Arial" panose="020B0604020202020204" pitchFamily="34" charset="0"/>
                        </a:rPr>
                        <a:t>Agenda</a:t>
                      </a:r>
                    </a:p>
                  </a:txBody>
                  <a:tcPr marL="109728" marR="109728" marT="54864" marB="54864"/>
                </a:tc>
                <a:tc>
                  <a:txBody>
                    <a:bodyPr/>
                    <a:lstStyle/>
                    <a:p>
                      <a:endParaRPr lang="en-US" sz="1600" dirty="0">
                        <a:latin typeface="Arial" panose="020B0604020202020204" pitchFamily="34" charset="0"/>
                        <a:cs typeface="Arial" panose="020B0604020202020204" pitchFamily="34" charset="0"/>
                      </a:endParaRPr>
                    </a:p>
                  </a:txBody>
                  <a:tcPr marL="109728" marR="109728" marT="54864" marB="54864"/>
                </a:tc>
                <a:tc>
                  <a:txBody>
                    <a:bodyPr/>
                    <a:lstStyle/>
                    <a:p>
                      <a:endParaRPr lang="en-US" sz="1600" dirty="0">
                        <a:latin typeface="Arial" panose="020B0604020202020204" pitchFamily="34" charset="0"/>
                        <a:cs typeface="Arial" panose="020B0604020202020204" pitchFamily="34" charset="0"/>
                      </a:endParaRPr>
                    </a:p>
                  </a:txBody>
                  <a:tcPr marL="109728" marR="109728" marT="54864" marB="54864"/>
                </a:tc>
                <a:extLst>
                  <a:ext uri="{0D108BD9-81ED-4DB2-BD59-A6C34878D82A}">
                    <a16:rowId xmlns:a16="http://schemas.microsoft.com/office/drawing/2014/main" val="10004"/>
                  </a:ext>
                </a:extLst>
              </a:tr>
              <a:tr h="497357">
                <a:tc>
                  <a:txBody>
                    <a:bodyPr/>
                    <a:lstStyle/>
                    <a:p>
                      <a:r>
                        <a:rPr lang="en-US" sz="1600" dirty="0">
                          <a:latin typeface="Arial" panose="020B0604020202020204" pitchFamily="34" charset="0"/>
                          <a:cs typeface="Arial" panose="020B0604020202020204" pitchFamily="34" charset="0"/>
                        </a:rPr>
                        <a:t>Stakeholders</a:t>
                      </a:r>
                    </a:p>
                  </a:txBody>
                  <a:tcPr marL="109728" marR="109728" marT="54864" marB="54864"/>
                </a:tc>
                <a:tc>
                  <a:txBody>
                    <a:bodyPr/>
                    <a:lstStyle/>
                    <a:p>
                      <a:endParaRPr lang="en-US" sz="1600">
                        <a:latin typeface="Arial" panose="020B0604020202020204" pitchFamily="34" charset="0"/>
                        <a:cs typeface="Arial" panose="020B0604020202020204" pitchFamily="34" charset="0"/>
                      </a:endParaRPr>
                    </a:p>
                  </a:txBody>
                  <a:tcPr marL="109728" marR="109728" marT="54864" marB="54864"/>
                </a:tc>
                <a:tc>
                  <a:txBody>
                    <a:bodyPr/>
                    <a:lstStyle/>
                    <a:p>
                      <a:endParaRPr lang="en-US" sz="1600" dirty="0">
                        <a:latin typeface="Arial" panose="020B0604020202020204" pitchFamily="34" charset="0"/>
                        <a:cs typeface="Arial" panose="020B0604020202020204" pitchFamily="34" charset="0"/>
                      </a:endParaRPr>
                    </a:p>
                  </a:txBody>
                  <a:tcPr marL="109728" marR="109728" marT="54864" marB="54864"/>
                </a:tc>
                <a:extLst>
                  <a:ext uri="{0D108BD9-81ED-4DB2-BD59-A6C34878D82A}">
                    <a16:rowId xmlns:a16="http://schemas.microsoft.com/office/drawing/2014/main" val="10005"/>
                  </a:ext>
                </a:extLst>
              </a:tr>
            </a:tbl>
          </a:graphicData>
        </a:graphic>
      </p:graphicFrame>
      <p:sp>
        <p:nvSpPr>
          <p:cNvPr id="8" name="TextBox 7">
            <a:extLst>
              <a:ext uri="{FF2B5EF4-FFF2-40B4-BE49-F238E27FC236}">
                <a16:creationId xmlns:a16="http://schemas.microsoft.com/office/drawing/2014/main" id="{854A7BAA-21F0-4EC6-B991-741F2AC5E580}"/>
              </a:ext>
            </a:extLst>
          </p:cNvPr>
          <p:cNvSpPr txBox="1"/>
          <p:nvPr/>
        </p:nvSpPr>
        <p:spPr>
          <a:xfrm>
            <a:off x="262859" y="1563329"/>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a:t>
            </a:r>
            <a:r>
              <a:rPr lang="en-GB" sz="1400">
                <a:latin typeface="Arial" panose="020B0604020202020204" pitchFamily="34" charset="0"/>
                <a:cs typeface="Arial" panose="020B0604020202020204" pitchFamily="34" charset="0"/>
              </a:rPr>
              <a:t>, distribute</a:t>
            </a:r>
            <a:endParaRPr lang="en-GB" sz="1400" dirty="0">
              <a:latin typeface="Arial" panose="020B0604020202020204" pitchFamily="34" charset="0"/>
              <a:cs typeface="Arial" panose="020B0604020202020204" pitchFamily="34" charset="0"/>
            </a:endParaRPr>
          </a:p>
          <a:p>
            <a:endParaRPr lang="en-GB" sz="14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528BA28E-7A0C-448C-B72C-846B9949FCB3}"/>
              </a:ext>
            </a:extLst>
          </p:cNvPr>
          <p:cNvSpPr txBox="1"/>
          <p:nvPr/>
        </p:nvSpPr>
        <p:spPr>
          <a:xfrm>
            <a:off x="3147446" y="1495015"/>
            <a:ext cx="8147472" cy="1077218"/>
          </a:xfrm>
          <a:prstGeom prst="rect">
            <a:avLst/>
          </a:prstGeom>
          <a:noFill/>
        </p:spPr>
        <p:txBody>
          <a:bodyPr wrap="square" rtlCol="0">
            <a:spAutoFit/>
          </a:bodyPr>
          <a:lstStyle/>
          <a:p>
            <a:r>
              <a:rPr lang="en-US" sz="1600" dirty="0">
                <a:solidFill>
                  <a:prstClr val="black"/>
                </a:solidFill>
                <a:latin typeface="Arial" panose="020B0604020202020204" pitchFamily="34" charset="0"/>
                <a:cs typeface="Arial" panose="020B0604020202020204" pitchFamily="34" charset="0"/>
              </a:rPr>
              <a:t>Create and then complete the following table in a Word document. You can work in pairs or on your own, and can use your prior knowledge, books and the internet to help make notes in your own words.  </a:t>
            </a:r>
          </a:p>
          <a:p>
            <a:endParaRPr lang="en-GB" sz="1600" dirty="0"/>
          </a:p>
        </p:txBody>
      </p:sp>
      <p:sp>
        <p:nvSpPr>
          <p:cNvPr id="5" name="TextBox 4">
            <a:extLst>
              <a:ext uri="{FF2B5EF4-FFF2-40B4-BE49-F238E27FC236}">
                <a16:creationId xmlns:a16="http://schemas.microsoft.com/office/drawing/2014/main" id="{AAB23DBA-E256-4972-9235-65CBFD332B3D}"/>
              </a:ext>
            </a:extLst>
          </p:cNvPr>
          <p:cNvSpPr txBox="1"/>
          <p:nvPr/>
        </p:nvSpPr>
        <p:spPr>
          <a:xfrm>
            <a:off x="3147446" y="6170359"/>
            <a:ext cx="8282554" cy="338554"/>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Save this document in your business-support folder.</a:t>
            </a:r>
            <a:endParaRPr lang="en-GB" sz="1600" dirty="0"/>
          </a:p>
        </p:txBody>
      </p:sp>
    </p:spTree>
    <p:extLst>
      <p:ext uri="{BB962C8B-B14F-4D97-AF65-F5344CB8AC3E}">
        <p14:creationId xmlns:p14="http://schemas.microsoft.com/office/powerpoint/2010/main" val="2323334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192" y="352877"/>
            <a:ext cx="3404561" cy="843008"/>
          </a:xfrm>
        </p:spPr>
        <p:txBody>
          <a:bodyPr>
            <a:normAutofit fontScale="90000"/>
          </a:bodyPr>
          <a:lstStyle/>
          <a:p>
            <a:r>
              <a:rPr lang="en-US" sz="3200" b="1" dirty="0">
                <a:latin typeface="Arial" panose="020B0604020202020204" pitchFamily="34" charset="0"/>
                <a:cs typeface="Arial" panose="020B0604020202020204" pitchFamily="34" charset="0"/>
              </a:rPr>
              <a:t>References</a:t>
            </a:r>
            <a:br>
              <a:rPr lang="en-US" dirty="0"/>
            </a:br>
            <a:endParaRPr lang="en-US" dirty="0"/>
          </a:p>
        </p:txBody>
      </p:sp>
      <p:sp>
        <p:nvSpPr>
          <p:cNvPr id="2" name="Rectangle 1">
            <a:extLst>
              <a:ext uri="{FF2B5EF4-FFF2-40B4-BE49-F238E27FC236}">
                <a16:creationId xmlns:a16="http://schemas.microsoft.com/office/drawing/2014/main" id="{81D36677-A56D-4924-BF99-24EDF3633D4A}"/>
              </a:ext>
            </a:extLst>
          </p:cNvPr>
          <p:cNvSpPr/>
          <p:nvPr/>
        </p:nvSpPr>
        <p:spPr>
          <a:xfrm>
            <a:off x="1630018" y="1415534"/>
            <a:ext cx="10455302" cy="3970318"/>
          </a:xfrm>
          <a:prstGeom prst="rect">
            <a:avLst/>
          </a:prstGeom>
        </p:spPr>
        <p:txBody>
          <a:bodyPr wrap="square" lIns="91440" tIns="45720" rIns="91440" bIns="45720" anchor="t">
            <a:spAutoFit/>
          </a:bodyPr>
          <a:lstStyle/>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hlinkClick r:id="rId3"/>
              </a:rPr>
              <a:t>https://www.cvent.com/en/blog/events/planning-effective-meetings#stepone</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hlinkClick r:id="rId4"/>
              </a:rPr>
              <a:t>https://bizfluent.com/info-8081015-types-agendas.html</a:t>
            </a:r>
            <a:r>
              <a:rPr lang="en-GB" dirty="0">
                <a:latin typeface="Arial" panose="020B0604020202020204" pitchFamily="34" charset="0"/>
                <a:cs typeface="Arial" panose="020B0604020202020204" pitchFamily="34" charset="0"/>
              </a:rPr>
              <a:t>  </a:t>
            </a:r>
          </a:p>
          <a:p>
            <a:endParaRPr lang="en-GB" dirty="0">
              <a:latin typeface="Arial" panose="020B0604020202020204" pitchFamily="34" charset="0"/>
              <a:cs typeface="Arial" panose="020B0604020202020204" pitchFamily="34" charset="0"/>
            </a:endParaRPr>
          </a:p>
          <a:p>
            <a:r>
              <a:rPr lang="en-GB" dirty="0">
                <a:latin typeface="Arial"/>
                <a:cs typeface="Arial"/>
                <a:hlinkClick r:id="rId5"/>
              </a:rPr>
              <a:t>https://www.resourcecentre.org.uk/information/taking-minutes/</a:t>
            </a:r>
            <a:r>
              <a:rPr lang="en-GB" dirty="0">
                <a:latin typeface="Arial"/>
                <a:cs typeface="Arial"/>
              </a:rPr>
              <a:t> </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solidFill>
                  <a:srgbClr val="000000"/>
                </a:solidFill>
                <a:latin typeface="Arial" panose="020B0604020202020204" pitchFamily="34" charset="0"/>
                <a:cs typeface="Arial" panose="020B0604020202020204" pitchFamily="34" charset="0"/>
              </a:rPr>
              <a:t> </a:t>
            </a:r>
            <a:r>
              <a:rPr lang="en-GB" u="sng" dirty="0">
                <a:solidFill>
                  <a:srgbClr val="003399"/>
                </a:solidFill>
                <a:latin typeface="Arial" panose="020B0604020202020204" pitchFamily="34" charset="0"/>
                <a:cs typeface="Arial" panose="020B0604020202020204" pitchFamily="34" charset="0"/>
                <a:hlinkClick r:id="rId6"/>
              </a:rPr>
              <a:t>http://grouptravel.org/meeting/10-items-to-include-in-your-meeting-budget/#ixzz7CZaAfhHF</a:t>
            </a:r>
            <a:r>
              <a:rPr lang="en-GB" u="sng" dirty="0">
                <a:solidFill>
                  <a:srgbClr val="003399"/>
                </a:solidFill>
                <a:latin typeface="Arial" panose="020B0604020202020204" pitchFamily="34" charset="0"/>
                <a:cs typeface="Arial" panose="020B0604020202020204" pitchFamily="34" charset="0"/>
              </a:rPr>
              <a:t> </a:t>
            </a:r>
          </a:p>
          <a:p>
            <a:endParaRPr lang="en-GB" u="sng" dirty="0">
              <a:solidFill>
                <a:srgbClr val="003399"/>
              </a:solidFill>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hlinkClick r:id="rId7"/>
              </a:rPr>
              <a:t>https://www.beroeinc.com/procurement/</a:t>
            </a:r>
            <a:r>
              <a:rPr lang="en-GB" dirty="0">
                <a:latin typeface="Arial" panose="020B0604020202020204" pitchFamily="34" charset="0"/>
                <a:cs typeface="Arial" panose="020B0604020202020204" pitchFamily="34" charset="0"/>
              </a:rPr>
              <a:t>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hlinkClick r:id="rId8"/>
              </a:rPr>
              <a:t>https://www.meetings-incentives.com/7-secrets-to-professionally-managed-meeting-procurement/#:~:text=It%20can%20easily%20be%20defined%20as%20letting%20someone,who%20are%20specialists%2C%20solely%20dedicated%20to%20that%20craft</a:t>
            </a:r>
            <a:r>
              <a:rPr lang="en-GB"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9322906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pPr defTabSz="1219170"/>
            <a:r>
              <a:rPr lang="en-GB">
                <a:solidFill>
                  <a:srgbClr val="000000"/>
                </a:solidFill>
                <a:latin typeface="Arial"/>
              </a:rPr>
              <a:t>Education &amp; Training Foundation</a:t>
            </a:r>
            <a:endParaRPr lang="en-GB" dirty="0">
              <a:solidFill>
                <a:srgbClr val="000000"/>
              </a:solidFill>
              <a:latin typeface="Arial"/>
            </a:endParaRPr>
          </a:p>
        </p:txBody>
      </p:sp>
      <p:sp>
        <p:nvSpPr>
          <p:cNvPr id="4" name="Slide Number Placeholder 3"/>
          <p:cNvSpPr>
            <a:spLocks noGrp="1"/>
          </p:cNvSpPr>
          <p:nvPr>
            <p:ph type="sldNum" sz="quarter" idx="11"/>
          </p:nvPr>
        </p:nvSpPr>
        <p:spPr/>
        <p:txBody>
          <a:bodyPr/>
          <a:lstStyle/>
          <a:p>
            <a:pPr defTabSz="1219170"/>
            <a:fld id="{DA2C159E-F13C-4A85-9A41-E7669D3E0D70}" type="slidenum">
              <a:rPr lang="en-GB">
                <a:solidFill>
                  <a:srgbClr val="000000"/>
                </a:solidFill>
                <a:latin typeface="Arial"/>
              </a:rPr>
              <a:pPr defTabSz="1219170"/>
              <a:t>23</a:t>
            </a:fld>
            <a:endParaRPr lang="en-GB">
              <a:solidFill>
                <a:srgbClr val="000000"/>
              </a:solidFill>
              <a:latin typeface="Arial"/>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pPr defTabSz="1219170"/>
            <a:r>
              <a:rPr lang="en-GB" sz="1600" dirty="0">
                <a:solidFill>
                  <a:srgbClr val="000000"/>
                </a:solidFill>
                <a:latin typeface="Arial"/>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pPr defTabSz="1219170"/>
            <a:r>
              <a:rPr lang="en-GB" sz="1600" dirty="0">
                <a:solidFill>
                  <a:srgbClr val="000000"/>
                </a:solidFill>
                <a:latin typeface="Arial"/>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pPr defTabSz="1219170"/>
            <a:r>
              <a:rPr lang="en-GB" sz="1400" dirty="0">
                <a:solidFill>
                  <a:srgbClr val="000000"/>
                </a:solidFill>
                <a:latin typeface="Arial"/>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pPr defTabSz="1219170"/>
            <a:r>
              <a:rPr lang="en-GB" sz="1400" dirty="0">
                <a:solidFill>
                  <a:srgbClr val="000000"/>
                </a:solidFill>
                <a:latin typeface="Arial"/>
              </a:rPr>
              <a:t>Ursuline High School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defTabSz="1219170"/>
            <a:r>
              <a:rPr lang="en-GB" sz="3200" b="1" dirty="0">
                <a:solidFill>
                  <a:srgbClr val="E51C41"/>
                </a:solidFill>
                <a:latin typeface="Aria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12" name="Picture 11">
            <a:extLst>
              <a:ext uri="{FF2B5EF4-FFF2-40B4-BE49-F238E27FC236}">
                <a16:creationId xmlns:a16="http://schemas.microsoft.com/office/drawing/2014/main" id="{4150BC16-AA7C-44B9-A14F-560ACE2DC0F4}"/>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11738" y="1985744"/>
            <a:ext cx="2684054" cy="1619292"/>
          </a:xfrm>
          <a:prstGeom prst="rect">
            <a:avLst/>
          </a:prstGeom>
          <a:noFill/>
          <a:ln>
            <a:noFill/>
          </a:ln>
        </p:spPr>
      </p:pic>
    </p:spTree>
    <p:extLst>
      <p:ext uri="{BB962C8B-B14F-4D97-AF65-F5344CB8AC3E}">
        <p14:creationId xmlns:p14="http://schemas.microsoft.com/office/powerpoint/2010/main" val="326931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54802" y="116224"/>
            <a:ext cx="5741198" cy="9821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latin typeface="Arial" panose="020B0604020202020204" pitchFamily="34" charset="0"/>
                <a:cs typeface="Arial" panose="020B0604020202020204" pitchFamily="34" charset="0"/>
              </a:rPr>
              <a:t>Starter</a:t>
            </a:r>
            <a:r>
              <a:rPr lang="en-GB" sz="3200" dirty="0">
                <a:latin typeface="Arial" panose="020B0604020202020204" pitchFamily="34" charset="0"/>
                <a:cs typeface="Arial" panose="020B0604020202020204" pitchFamily="34" charset="0"/>
              </a:rPr>
              <a:t> </a:t>
            </a:r>
            <a:r>
              <a:rPr lang="en-GB" sz="3200" b="1" dirty="0">
                <a:latin typeface="Arial" panose="020B0604020202020204" pitchFamily="34" charset="0"/>
                <a:cs typeface="Arial" panose="020B0604020202020204" pitchFamily="34" charset="0"/>
              </a:rPr>
              <a:t>activity</a:t>
            </a:r>
            <a:r>
              <a:rPr lang="en-GB" sz="3200" dirty="0">
                <a:latin typeface="Arial" panose="020B0604020202020204" pitchFamily="34" charset="0"/>
                <a:cs typeface="Arial" panose="020B0604020202020204" pitchFamily="34" charset="0"/>
              </a:rPr>
              <a:t> </a:t>
            </a:r>
          </a:p>
        </p:txBody>
      </p:sp>
      <p:sp>
        <p:nvSpPr>
          <p:cNvPr id="3" name="Rectangle 3"/>
          <p:cNvSpPr txBox="1">
            <a:spLocks noChangeArrowheads="1"/>
          </p:cNvSpPr>
          <p:nvPr/>
        </p:nvSpPr>
        <p:spPr>
          <a:xfrm>
            <a:off x="2804972" y="1618305"/>
            <a:ext cx="8218487" cy="47894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lang="en-GB" altLang="en-US" dirty="0"/>
              <a:t>	</a:t>
            </a:r>
            <a:r>
              <a:rPr lang="en-GB" altLang="en-US" dirty="0">
                <a:solidFill>
                  <a:srgbClr val="FF0000"/>
                </a:solidFill>
              </a:rPr>
              <a:t> </a:t>
            </a:r>
          </a:p>
          <a:p>
            <a:pPr marL="0" indent="0">
              <a:buNone/>
            </a:pPr>
            <a:endParaRPr lang="en-GB" dirty="0"/>
          </a:p>
          <a:p>
            <a:pPr>
              <a:buFontTx/>
              <a:buNone/>
            </a:pPr>
            <a:endParaRPr lang="en-GB" altLang="en-US" dirty="0"/>
          </a:p>
          <a:p>
            <a:pPr lvl="1"/>
            <a:endParaRPr lang="en-GB" altLang="en-US" b="1" dirty="0">
              <a:solidFill>
                <a:schemeClr val="accent2"/>
              </a:solidFill>
            </a:endParaRPr>
          </a:p>
          <a:p>
            <a:pPr>
              <a:buFontTx/>
              <a:buNone/>
            </a:pPr>
            <a:endParaRPr lang="en-GB" altLang="en-US" dirty="0"/>
          </a:p>
          <a:p>
            <a:pPr>
              <a:buFontTx/>
              <a:buNone/>
            </a:pPr>
            <a:r>
              <a:rPr lang="en-GB" altLang="en-US" dirty="0"/>
              <a:t>	</a:t>
            </a:r>
            <a:endParaRPr lang="en-US" altLang="en-US" dirty="0">
              <a:solidFill>
                <a:srgbClr val="FF0000"/>
              </a:solidFill>
            </a:endParaRPr>
          </a:p>
        </p:txBody>
      </p:sp>
      <p:sp>
        <p:nvSpPr>
          <p:cNvPr id="4" name="TextBox 3">
            <a:extLst>
              <a:ext uri="{FF2B5EF4-FFF2-40B4-BE49-F238E27FC236}">
                <a16:creationId xmlns:a16="http://schemas.microsoft.com/office/drawing/2014/main" id="{0B6FD8CE-1CD1-4FEC-987A-BE4209ACC9B8}"/>
              </a:ext>
            </a:extLst>
          </p:cNvPr>
          <p:cNvSpPr txBox="1"/>
          <p:nvPr/>
        </p:nvSpPr>
        <p:spPr>
          <a:xfrm>
            <a:off x="2940628" y="1788593"/>
            <a:ext cx="8218487" cy="2169825"/>
          </a:xfrm>
          <a:prstGeom prst="rect">
            <a:avLst/>
          </a:prstGeom>
          <a:noFill/>
        </p:spPr>
        <p:txBody>
          <a:bodyPr wrap="square" rtlCol="0">
            <a:spAutoFit/>
          </a:bodyPr>
          <a:lstStyle/>
          <a:p>
            <a:r>
              <a:rPr lang="en-GB" sz="2700" dirty="0">
                <a:latin typeface="Arial" panose="020B0604020202020204" pitchFamily="34" charset="0"/>
                <a:cs typeface="Arial" panose="020B0604020202020204" pitchFamily="34" charset="0"/>
              </a:rPr>
              <a:t>What was the last meeting you attended?</a:t>
            </a:r>
          </a:p>
          <a:p>
            <a:endParaRPr lang="en-GB" sz="2700" dirty="0">
              <a:latin typeface="Arial" panose="020B0604020202020204" pitchFamily="34" charset="0"/>
              <a:cs typeface="Arial" panose="020B0604020202020204" pitchFamily="34" charset="0"/>
            </a:endParaRPr>
          </a:p>
          <a:p>
            <a:endParaRPr lang="en-GB" sz="2700" dirty="0">
              <a:latin typeface="Arial" panose="020B0604020202020204" pitchFamily="34" charset="0"/>
              <a:cs typeface="Arial" panose="020B0604020202020204" pitchFamily="34" charset="0"/>
            </a:endParaRPr>
          </a:p>
          <a:p>
            <a:r>
              <a:rPr lang="en-GB" sz="2700" dirty="0">
                <a:latin typeface="Arial" panose="020B0604020202020204" pitchFamily="34" charset="0"/>
                <a:cs typeface="Arial" panose="020B0604020202020204" pitchFamily="34" charset="0"/>
              </a:rPr>
              <a:t>What made that meeting satisfying or unsatisfying?</a:t>
            </a:r>
          </a:p>
          <a:p>
            <a:endParaRPr lang="en-GB" sz="2700" dirty="0"/>
          </a:p>
        </p:txBody>
      </p:sp>
      <p:sp>
        <p:nvSpPr>
          <p:cNvPr id="9" name="TextBox 8">
            <a:extLst>
              <a:ext uri="{FF2B5EF4-FFF2-40B4-BE49-F238E27FC236}">
                <a16:creationId xmlns:a16="http://schemas.microsoft.com/office/drawing/2014/main" id="{45A4FD62-7CEC-49FC-A365-FCE1F5551F31}"/>
              </a:ext>
            </a:extLst>
          </p:cNvPr>
          <p:cNvSpPr txBox="1"/>
          <p:nvPr/>
        </p:nvSpPr>
        <p:spPr>
          <a:xfrm>
            <a:off x="354802" y="1542372"/>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965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66146" y="391612"/>
            <a:ext cx="4553828" cy="968189"/>
          </a:xfrm>
          <a:prstGeom prst="rect">
            <a:avLst/>
          </a:prstGeom>
        </p:spPr>
        <p:txBody>
          <a:bodyPr>
            <a:normAutofit fontScale="90000"/>
          </a:bodyPr>
          <a:lstStyle/>
          <a:p>
            <a:r>
              <a:rPr lang="en-GB" sz="3200" b="1" dirty="0">
                <a:latin typeface="Arial" panose="020B0604020202020204" pitchFamily="34" charset="0"/>
                <a:cs typeface="Arial" panose="020B0604020202020204" pitchFamily="34" charset="0"/>
              </a:rPr>
              <a:t>What is a meeting? </a:t>
            </a:r>
            <a:br>
              <a:rPr lang="en-GB" sz="3200" b="1" dirty="0">
                <a:latin typeface="Arial" panose="020B0604020202020204" pitchFamily="34" charset="0"/>
                <a:cs typeface="Arial" panose="020B0604020202020204" pitchFamily="34" charset="0"/>
              </a:rPr>
            </a:br>
            <a:endParaRPr lang="en-GB" sz="3200" b="1" dirty="0">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EE4391BA-2EA1-46CD-811E-73EE69E0F03B}"/>
              </a:ext>
            </a:extLst>
          </p:cNvPr>
          <p:cNvSpPr txBox="1">
            <a:spLocks/>
          </p:cNvSpPr>
          <p:nvPr/>
        </p:nvSpPr>
        <p:spPr>
          <a:xfrm>
            <a:off x="4038697" y="3802214"/>
            <a:ext cx="6355644" cy="12747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dirty="0"/>
          </a:p>
        </p:txBody>
      </p:sp>
      <p:pic>
        <p:nvPicPr>
          <p:cNvPr id="1028" name="Picture 4" descr="5 Things You Should Never Do During a Business Meeting | The Motley Fool">
            <a:extLst>
              <a:ext uri="{FF2B5EF4-FFF2-40B4-BE49-F238E27FC236}">
                <a16:creationId xmlns:a16="http://schemas.microsoft.com/office/drawing/2014/main" id="{278FB2C0-935A-40E0-8882-B0A2FBBD6A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68738" y="308052"/>
            <a:ext cx="2619375" cy="17430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6BDDDB7-1E38-468A-BE91-644D2DE4729F}"/>
              </a:ext>
            </a:extLst>
          </p:cNvPr>
          <p:cNvSpPr txBox="1"/>
          <p:nvPr/>
        </p:nvSpPr>
        <p:spPr>
          <a:xfrm>
            <a:off x="5739204" y="3119717"/>
            <a:ext cx="914400" cy="914400"/>
          </a:xfrm>
          <a:prstGeom prst="rect">
            <a:avLst/>
          </a:prstGeom>
          <a:noFill/>
        </p:spPr>
        <p:txBody>
          <a:bodyPr wrap="square" rtlCol="0">
            <a:spAutoFit/>
          </a:bodyPr>
          <a:lstStyle/>
          <a:p>
            <a:endParaRPr lang="en-GB" dirty="0"/>
          </a:p>
        </p:txBody>
      </p:sp>
      <p:sp>
        <p:nvSpPr>
          <p:cNvPr id="6" name="TextBox 5">
            <a:extLst>
              <a:ext uri="{FF2B5EF4-FFF2-40B4-BE49-F238E27FC236}">
                <a16:creationId xmlns:a16="http://schemas.microsoft.com/office/drawing/2014/main" id="{5473953B-E6A8-47CD-A5B0-F717077B083D}"/>
              </a:ext>
            </a:extLst>
          </p:cNvPr>
          <p:cNvSpPr txBox="1"/>
          <p:nvPr/>
        </p:nvSpPr>
        <p:spPr>
          <a:xfrm>
            <a:off x="2543060" y="2047543"/>
            <a:ext cx="7447990" cy="4616648"/>
          </a:xfrm>
          <a:prstGeom prst="rect">
            <a:avLst/>
          </a:prstGeom>
          <a:noFill/>
        </p:spPr>
        <p:txBody>
          <a:bodyPr wrap="square" rtlCol="0">
            <a:spAutoFit/>
          </a:bodyPr>
          <a:lstStyle/>
          <a:p>
            <a:pPr defTabSz="548640"/>
            <a:r>
              <a:rPr lang="en-GB" sz="2300" dirty="0">
                <a:latin typeface="Arial" panose="020B0604020202020204" pitchFamily="34" charset="0"/>
                <a:cs typeface="Arial" panose="020B0604020202020204" pitchFamily="34" charset="0"/>
              </a:rPr>
              <a:t>Meetings and events are like rectangles and squares. Where all events are meetings, not all meetings are events. Meetings tend to be held for educational or business purposes, whereas events can range in scale and purpose. </a:t>
            </a:r>
          </a:p>
          <a:p>
            <a:pPr defTabSz="548640"/>
            <a:endParaRPr lang="en-GB" sz="2300" dirty="0">
              <a:latin typeface="Arial" panose="020B0604020202020204" pitchFamily="34" charset="0"/>
              <a:cs typeface="Arial" panose="020B0604020202020204" pitchFamily="34" charset="0"/>
            </a:endParaRPr>
          </a:p>
          <a:p>
            <a:pPr defTabSz="548640"/>
            <a:r>
              <a:rPr lang="en-GB" sz="2300" dirty="0">
                <a:latin typeface="Arial" panose="020B0604020202020204" pitchFamily="34" charset="0"/>
                <a:cs typeface="Arial" panose="020B0604020202020204" pitchFamily="34" charset="0"/>
              </a:rPr>
              <a:t>A meeting occurs when two or more people gather. Meetings are everywhere in the working world. Unlike a trade show or a team-building activity, a meeting is a general term that can be used to describe any time people get together, usually for the purpose of the business.</a:t>
            </a:r>
            <a:endParaRPr lang="en-GB" sz="2300" b="1" dirty="0">
              <a:latin typeface="Arial" panose="020B0604020202020204" pitchFamily="34" charset="0"/>
              <a:cs typeface="Arial" panose="020B0604020202020204" pitchFamily="34" charset="0"/>
            </a:endParaRPr>
          </a:p>
          <a:p>
            <a:pPr defTabSz="548640"/>
            <a:endParaRPr lang="en-GB"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CD683B1-4C4B-4360-B1C5-7D59BD018634}"/>
              </a:ext>
            </a:extLst>
          </p:cNvPr>
          <p:cNvSpPr txBox="1"/>
          <p:nvPr/>
        </p:nvSpPr>
        <p:spPr>
          <a:xfrm>
            <a:off x="261231" y="1634296"/>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4790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19548" y="375413"/>
            <a:ext cx="5833773" cy="9360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latin typeface="Arial" panose="020B0604020202020204" pitchFamily="34" charset="0"/>
                <a:cs typeface="Arial" panose="020B0604020202020204" pitchFamily="34" charset="0"/>
              </a:rPr>
              <a:t>Types of meetings</a:t>
            </a:r>
          </a:p>
        </p:txBody>
      </p:sp>
      <p:sp>
        <p:nvSpPr>
          <p:cNvPr id="3" name="Rectangle 2">
            <a:extLst>
              <a:ext uri="{FF2B5EF4-FFF2-40B4-BE49-F238E27FC236}">
                <a16:creationId xmlns:a16="http://schemas.microsoft.com/office/drawing/2014/main" id="{2BA8CA23-F82A-40C9-BE96-3E76242B1AAF}"/>
              </a:ext>
            </a:extLst>
          </p:cNvPr>
          <p:cNvSpPr/>
          <p:nvPr/>
        </p:nvSpPr>
        <p:spPr>
          <a:xfrm>
            <a:off x="2852530" y="1814634"/>
            <a:ext cx="8825948" cy="5355312"/>
          </a:xfrm>
          <a:prstGeom prst="rect">
            <a:avLst/>
          </a:prstGeom>
        </p:spPr>
        <p:txBody>
          <a:bodyPr wrap="square">
            <a:spAutoFit/>
          </a:bodyPr>
          <a:lstStyle/>
          <a:p>
            <a:r>
              <a:rPr lang="en-GB" b="1" dirty="0">
                <a:latin typeface="Arial" panose="020B0604020202020204" pitchFamily="34" charset="0"/>
                <a:cs typeface="Arial" panose="020B0604020202020204" pitchFamily="34" charset="0"/>
              </a:rPr>
              <a:t>Educational meetings</a:t>
            </a:r>
          </a:p>
          <a:p>
            <a:pPr marL="285750" indent="-285750">
              <a:buFontTx/>
              <a:buChar char="-"/>
            </a:pPr>
            <a:r>
              <a:rPr lang="en-GB" dirty="0">
                <a:latin typeface="Arial" panose="020B0604020202020204" pitchFamily="34" charset="0"/>
                <a:cs typeface="Arial" panose="020B0604020202020204" pitchFamily="34" charset="0"/>
              </a:rPr>
              <a:t>These meetings require the speaker to be engaging and to provide clear material. Educational meetings can range from an HR training session on company policy to a rundown on a new product.</a:t>
            </a:r>
          </a:p>
          <a:p>
            <a:pPr marL="285750" indent="-285750">
              <a:buFont typeface="Arial" panose="020B0604020202020204" pitchFamily="34" charset="0"/>
              <a:buChar char="•"/>
            </a:pPr>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Team-building meetings</a:t>
            </a:r>
          </a:p>
          <a:p>
            <a:pPr marL="285750" indent="-285750">
              <a:buFontTx/>
              <a:buChar char="-"/>
            </a:pPr>
            <a:r>
              <a:rPr lang="en-GB" dirty="0">
                <a:latin typeface="Arial" panose="020B0604020202020204" pitchFamily="34" charset="0"/>
                <a:cs typeface="Arial" panose="020B0604020202020204" pitchFamily="34" charset="0"/>
              </a:rPr>
              <a:t>These meetings aim to create a bond between colleagues and to bolster work culture. Team members who respect one another and get along will work together better. Team-building meetings can be thought of as a waste of time because their purpose is not as aligned to company initiatives as other types of meetings, but they are anything but. They engage employees and lead to higher rates of retention. </a:t>
            </a:r>
          </a:p>
          <a:p>
            <a:pPr marL="285750" indent="-285750">
              <a:buFont typeface="Arial" panose="020B0604020202020204" pitchFamily="34" charset="0"/>
              <a:buChar char="•"/>
            </a:pPr>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Inspirational meetings</a:t>
            </a:r>
          </a:p>
          <a:p>
            <a:pPr marL="285750" indent="-285750">
              <a:buFontTx/>
              <a:buChar char="-"/>
            </a:pPr>
            <a:r>
              <a:rPr lang="en-GB" dirty="0">
                <a:latin typeface="Arial" panose="020B0604020202020204" pitchFamily="34" charset="0"/>
                <a:cs typeface="Arial" panose="020B0604020202020204" pitchFamily="34" charset="0"/>
              </a:rPr>
              <a:t>Sometimes the sales team needs a little pep talk. Sometimes marketing needs to be inspired by a leader in the industry. Inspirational meetings are held to cultivate bursts of energy and engage employees who might be in a slump.</a:t>
            </a:r>
            <a:endParaRPr lang="en-GB"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                    </a:t>
            </a:r>
          </a:p>
        </p:txBody>
      </p:sp>
      <p:sp>
        <p:nvSpPr>
          <p:cNvPr id="4" name="Rectangle 3">
            <a:extLst>
              <a:ext uri="{FF2B5EF4-FFF2-40B4-BE49-F238E27FC236}">
                <a16:creationId xmlns:a16="http://schemas.microsoft.com/office/drawing/2014/main" id="{373C6E79-853E-48F1-AE7F-425922B957EC}"/>
              </a:ext>
            </a:extLst>
          </p:cNvPr>
          <p:cNvSpPr/>
          <p:nvPr/>
        </p:nvSpPr>
        <p:spPr>
          <a:xfrm>
            <a:off x="2852530" y="1033518"/>
            <a:ext cx="8249479" cy="646331"/>
          </a:xfrm>
          <a:prstGeom prst="rect">
            <a:avLst/>
          </a:prstGeom>
        </p:spPr>
        <p:txBody>
          <a:bodyPr wrap="square">
            <a:spAutoFit/>
          </a:bodyPr>
          <a:lstStyle/>
          <a:p>
            <a:r>
              <a:rPr lang="en-GB" dirty="0">
                <a:latin typeface="Arial" panose="020B0604020202020204" pitchFamily="34" charset="0"/>
                <a:cs typeface="Arial" panose="020B0604020202020204" pitchFamily="34" charset="0"/>
              </a:rPr>
              <a:t>Meetings can serve many purposes. The most common meeting purposes are to: educate, team-build, inspire, solve problems and consult.</a:t>
            </a:r>
          </a:p>
        </p:txBody>
      </p:sp>
      <p:sp>
        <p:nvSpPr>
          <p:cNvPr id="7" name="TextBox 6">
            <a:extLst>
              <a:ext uri="{FF2B5EF4-FFF2-40B4-BE49-F238E27FC236}">
                <a16:creationId xmlns:a16="http://schemas.microsoft.com/office/drawing/2014/main" id="{91B306C6-97ED-4A78-A306-6AD139C0B486}"/>
              </a:ext>
            </a:extLst>
          </p:cNvPr>
          <p:cNvSpPr txBox="1"/>
          <p:nvPr/>
        </p:nvSpPr>
        <p:spPr>
          <a:xfrm>
            <a:off x="319548" y="1221715"/>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626973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19548" y="482998"/>
            <a:ext cx="5833773" cy="9360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latin typeface="Arial" panose="020B0604020202020204" pitchFamily="34" charset="0"/>
                <a:cs typeface="Arial" panose="020B0604020202020204" pitchFamily="34" charset="0"/>
              </a:rPr>
              <a:t>Types of meetings</a:t>
            </a:r>
          </a:p>
        </p:txBody>
      </p:sp>
      <p:sp>
        <p:nvSpPr>
          <p:cNvPr id="3" name="Rectangle 2">
            <a:extLst>
              <a:ext uri="{FF2B5EF4-FFF2-40B4-BE49-F238E27FC236}">
                <a16:creationId xmlns:a16="http://schemas.microsoft.com/office/drawing/2014/main" id="{2BA8CA23-F82A-40C9-BE96-3E76242B1AAF}"/>
              </a:ext>
            </a:extLst>
          </p:cNvPr>
          <p:cNvSpPr/>
          <p:nvPr/>
        </p:nvSpPr>
        <p:spPr>
          <a:xfrm>
            <a:off x="2862470" y="1795565"/>
            <a:ext cx="8706678" cy="4801314"/>
          </a:xfrm>
          <a:prstGeom prst="rect">
            <a:avLst/>
          </a:prstGeom>
        </p:spPr>
        <p:txBody>
          <a:bodyPr wrap="square">
            <a:spAutoFit/>
          </a:bodyPr>
          <a:lstStyle/>
          <a:p>
            <a:r>
              <a:rPr lang="en-GB" b="1" dirty="0">
                <a:latin typeface="Arial" panose="020B0604020202020204" pitchFamily="34" charset="0"/>
                <a:cs typeface="Arial" panose="020B0604020202020204" pitchFamily="34" charset="0"/>
              </a:rPr>
              <a:t>Problem-solving meetings</a:t>
            </a:r>
          </a:p>
          <a:p>
            <a:pPr marL="285750" indent="-285750">
              <a:buFontTx/>
              <a:buChar char="-"/>
            </a:pPr>
            <a:r>
              <a:rPr lang="en-GB" dirty="0">
                <a:latin typeface="Arial" panose="020B0604020202020204" pitchFamily="34" charset="0"/>
                <a:cs typeface="Arial" panose="020B0604020202020204" pitchFamily="34" charset="0"/>
              </a:rPr>
              <a:t>Most meetings fall into the problem-solving category. There may be a bug to fix, a project to orchestrate or an issue with the team dynamic to address. Problem-solving meetings should start with background information and articulate what needs to be accomplished by the end of the meeting. </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Consultative meetings</a:t>
            </a:r>
          </a:p>
          <a:p>
            <a:pPr marL="285750" indent="-285750">
              <a:buFontTx/>
              <a:buChar char="-"/>
            </a:pPr>
            <a:r>
              <a:rPr lang="en-GB" dirty="0">
                <a:latin typeface="Arial" panose="020B0604020202020204" pitchFamily="34" charset="0"/>
                <a:cs typeface="Arial" panose="020B0604020202020204" pitchFamily="34" charset="0"/>
              </a:rPr>
              <a:t>These meetings require the opinion or input of an expert. Consultative meetings involve more Q&amp;A than other types of meetings, and can help make sure that a project is on the right track. These meetings can also provide updates and opportunities for feedback.</a:t>
            </a:r>
          </a:p>
          <a:p>
            <a:pPr marL="285750" indent="-285750">
              <a:buFont typeface="Arial" panose="020B0604020202020204" pitchFamily="34" charset="0"/>
              <a:buChar char="•"/>
            </a:pPr>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Virtual or hybrid meetings</a:t>
            </a:r>
            <a:endParaRPr lang="en-GB" dirty="0">
              <a:latin typeface="Arial" panose="020B0604020202020204" pitchFamily="34" charset="0"/>
              <a:cs typeface="Arial" panose="020B0604020202020204" pitchFamily="34" charset="0"/>
            </a:endParaRPr>
          </a:p>
          <a:p>
            <a:pPr marL="285750" indent="-285750">
              <a:buFontTx/>
              <a:buChar char="-"/>
            </a:pPr>
            <a:r>
              <a:rPr lang="en-GB" dirty="0">
                <a:latin typeface="Arial" panose="020B0604020202020204" pitchFamily="34" charset="0"/>
                <a:cs typeface="Arial" panose="020B0604020202020204" pitchFamily="34" charset="0"/>
              </a:rPr>
              <a:t>A virtual meeting takes place online. These meetings have greater accessibility and are lower in cost than physical meetings. With virtual and hybrid events, a little distance won’t hold any attendee back.</a:t>
            </a:r>
          </a:p>
          <a:p>
            <a:r>
              <a:rPr lang="en-GB" dirty="0">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49D74C3A-2B02-4D74-B87C-8291D12EC050}"/>
              </a:ext>
            </a:extLst>
          </p:cNvPr>
          <p:cNvSpPr txBox="1"/>
          <p:nvPr/>
        </p:nvSpPr>
        <p:spPr>
          <a:xfrm>
            <a:off x="319548" y="1437768"/>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696110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19548" y="387187"/>
            <a:ext cx="5833773" cy="64633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latin typeface="Arial" panose="020B0604020202020204" pitchFamily="34" charset="0"/>
                <a:cs typeface="Arial" panose="020B0604020202020204" pitchFamily="34" charset="0"/>
              </a:rPr>
              <a:t>Group activity 1</a:t>
            </a:r>
          </a:p>
        </p:txBody>
      </p:sp>
      <p:sp>
        <p:nvSpPr>
          <p:cNvPr id="3" name="Rectangle 2">
            <a:extLst>
              <a:ext uri="{FF2B5EF4-FFF2-40B4-BE49-F238E27FC236}">
                <a16:creationId xmlns:a16="http://schemas.microsoft.com/office/drawing/2014/main" id="{2BA8CA23-F82A-40C9-BE96-3E76242B1AAF}"/>
              </a:ext>
            </a:extLst>
          </p:cNvPr>
          <p:cNvSpPr/>
          <p:nvPr/>
        </p:nvSpPr>
        <p:spPr>
          <a:xfrm>
            <a:off x="3190672" y="1795565"/>
            <a:ext cx="7494583" cy="646331"/>
          </a:xfrm>
          <a:prstGeom prst="rect">
            <a:avLst/>
          </a:prstGeom>
        </p:spPr>
        <p:txBody>
          <a:bodyPr wrap="square">
            <a:spAutoFit/>
          </a:bodyPr>
          <a:lstStyle/>
          <a:p>
            <a:endParaRPr lang="en-GB" b="1" dirty="0"/>
          </a:p>
          <a:p>
            <a:r>
              <a:rPr lang="en-GB" dirty="0"/>
              <a:t>                    </a:t>
            </a:r>
          </a:p>
        </p:txBody>
      </p:sp>
      <p:sp>
        <p:nvSpPr>
          <p:cNvPr id="4" name="Rectangle 3">
            <a:extLst>
              <a:ext uri="{FF2B5EF4-FFF2-40B4-BE49-F238E27FC236}">
                <a16:creationId xmlns:a16="http://schemas.microsoft.com/office/drawing/2014/main" id="{97D7E7FF-F9FA-4138-B356-3A3C996ECE9E}"/>
              </a:ext>
            </a:extLst>
          </p:cNvPr>
          <p:cNvSpPr/>
          <p:nvPr/>
        </p:nvSpPr>
        <p:spPr>
          <a:xfrm>
            <a:off x="2550317" y="2118730"/>
            <a:ext cx="8775291" cy="2600712"/>
          </a:xfrm>
          <a:prstGeom prst="rect">
            <a:avLst/>
          </a:prstGeom>
        </p:spPr>
        <p:txBody>
          <a:bodyPr wrap="square">
            <a:spAutoFit/>
          </a:bodyPr>
          <a:lstStyle/>
          <a:p>
            <a:pPr marL="457200" indent="-457200">
              <a:buFontTx/>
              <a:buChar char="-"/>
            </a:pPr>
            <a:r>
              <a:rPr lang="en-GB" sz="2700" dirty="0">
                <a:latin typeface="Arial" panose="020B0604020202020204" pitchFamily="34" charset="0"/>
                <a:cs typeface="Arial" panose="020B0604020202020204" pitchFamily="34" charset="0"/>
              </a:rPr>
              <a:t>Explain what an agenda and meeting minutes are, and why they are useful.</a:t>
            </a:r>
          </a:p>
          <a:p>
            <a:endParaRPr lang="en-GB" sz="2700" dirty="0">
              <a:latin typeface="Arial" panose="020B0604020202020204" pitchFamily="34" charset="0"/>
              <a:cs typeface="Arial" panose="020B0604020202020204" pitchFamily="34" charset="0"/>
            </a:endParaRPr>
          </a:p>
          <a:p>
            <a:pPr marL="457200" indent="-457200">
              <a:buFontTx/>
              <a:buChar char="-"/>
            </a:pPr>
            <a:r>
              <a:rPr lang="en-GB" sz="2700" dirty="0">
                <a:latin typeface="Arial" panose="020B0604020202020204" pitchFamily="34" charset="0"/>
                <a:cs typeface="Arial" panose="020B0604020202020204" pitchFamily="34" charset="0"/>
              </a:rPr>
              <a:t>Identify the key components of agendas and meeting minutes.</a:t>
            </a:r>
          </a:p>
          <a:p>
            <a:pPr marL="457200" indent="-457200">
              <a:buFont typeface="Arial" panose="020B0604020202020204" pitchFamily="34" charset="0"/>
              <a:buChar char="•"/>
            </a:pPr>
            <a:endParaRPr lang="en-GB" sz="2800" dirty="0"/>
          </a:p>
        </p:txBody>
      </p:sp>
      <p:sp>
        <p:nvSpPr>
          <p:cNvPr id="7" name="TextBox 6">
            <a:extLst>
              <a:ext uri="{FF2B5EF4-FFF2-40B4-BE49-F238E27FC236}">
                <a16:creationId xmlns:a16="http://schemas.microsoft.com/office/drawing/2014/main" id="{78D17142-449C-4254-AF25-F3ED3CE3F7F1}"/>
              </a:ext>
            </a:extLst>
          </p:cNvPr>
          <p:cNvSpPr txBox="1"/>
          <p:nvPr/>
        </p:nvSpPr>
        <p:spPr>
          <a:xfrm>
            <a:off x="319548" y="1387970"/>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702191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37760" y="272600"/>
            <a:ext cx="10225885" cy="787273"/>
          </a:xfrm>
          <a:prstGeom prst="rect">
            <a:avLst/>
          </a:prstGeom>
        </p:spPr>
        <p:txBody>
          <a:bodyPr>
            <a:noAutofit/>
          </a:bodyPr>
          <a:lstStyle/>
          <a:p>
            <a:r>
              <a:rPr lang="en-GB" sz="3200" b="1" dirty="0">
                <a:solidFill>
                  <a:prstClr val="black"/>
                </a:solidFill>
                <a:latin typeface="Arial" panose="020B0604020202020204" pitchFamily="34" charset="0"/>
                <a:ea typeface="+mn-ea"/>
                <a:cs typeface="Arial" panose="020B0604020202020204" pitchFamily="34" charset="0"/>
              </a:rPr>
              <a:t>Record production requirements of meetings</a:t>
            </a:r>
            <a:endParaRPr lang="en-US" sz="3200" b="1"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40CDBC3F-1FAB-48A2-AFCB-AB5B4CA6CE9D}"/>
              </a:ext>
            </a:extLst>
          </p:cNvPr>
          <p:cNvSpPr/>
          <p:nvPr/>
        </p:nvSpPr>
        <p:spPr>
          <a:xfrm>
            <a:off x="2475186" y="1289901"/>
            <a:ext cx="9899031" cy="5909310"/>
          </a:xfrm>
          <a:prstGeom prst="rect">
            <a:avLst/>
          </a:prstGeom>
        </p:spPr>
        <p:txBody>
          <a:bodyPr wrap="square">
            <a:spAutoFit/>
          </a:bodyPr>
          <a:lstStyle/>
          <a:p>
            <a:pPr lvl="0">
              <a:spcBef>
                <a:spcPts val="1800"/>
              </a:spcBef>
              <a:buClr>
                <a:srgbClr val="A9A57C"/>
              </a:buClr>
              <a:buSzPct val="80000"/>
              <a:defRPr/>
            </a:pPr>
            <a:r>
              <a:rPr lang="en-GB" b="1" dirty="0">
                <a:latin typeface="Arial" panose="020B0604020202020204" pitchFamily="34" charset="0"/>
                <a:cs typeface="Arial" panose="020B0604020202020204" pitchFamily="34" charset="0"/>
              </a:rPr>
              <a:t>Agreed actions and minutes</a:t>
            </a:r>
          </a:p>
          <a:p>
            <a:pPr lvl="0">
              <a:spcBef>
                <a:spcPts val="1800"/>
              </a:spcBef>
              <a:buClr>
                <a:srgbClr val="A9A57C"/>
              </a:buClr>
              <a:buSzPct val="80000"/>
              <a:defRPr/>
            </a:pPr>
            <a:r>
              <a:rPr lang="en-GB" dirty="0">
                <a:latin typeface="Arial" panose="020B0604020202020204" pitchFamily="34" charset="0"/>
                <a:cs typeface="Arial" panose="020B0604020202020204" pitchFamily="34" charset="0"/>
              </a:rPr>
              <a:t>Properly recording meeting minutes is a critical step, which cannot be overlooked. In some instances, maintaining a log of meeting minutes may be a legal requirement. Whether a legal requirement or not, taking minutes is a good way to keep everyone focused and on-point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following the meeting, and provides a historical record of the organisation's activities.</a:t>
            </a:r>
          </a:p>
          <a:p>
            <a:pPr lvl="0">
              <a:spcBef>
                <a:spcPts val="1800"/>
              </a:spcBef>
              <a:buClr>
                <a:srgbClr val="A9A57C"/>
              </a:buClr>
              <a:buSzPct val="80000"/>
              <a:defRPr/>
            </a:pPr>
            <a:r>
              <a:rPr lang="en-GB" b="1" dirty="0">
                <a:latin typeface="Arial" panose="020B0604020202020204" pitchFamily="34" charset="0"/>
                <a:cs typeface="Arial" panose="020B0604020202020204" pitchFamily="34" charset="0"/>
              </a:rPr>
              <a:t>Minutes should record:</a:t>
            </a:r>
          </a:p>
          <a:p>
            <a:pPr marL="285750" lvl="0" indent="-285750">
              <a:spcBef>
                <a:spcPts val="1800"/>
              </a:spcBef>
              <a:buClr>
                <a:srgbClr val="A9A57C"/>
              </a:buClr>
              <a:buSzPct val="80000"/>
              <a:buFontTx/>
              <a:buChar char="-"/>
              <a:defRPr/>
            </a:pPr>
            <a:r>
              <a:rPr lang="en-GB" dirty="0">
                <a:latin typeface="Arial" panose="020B0604020202020204" pitchFamily="34" charset="0"/>
                <a:cs typeface="Arial" panose="020B0604020202020204" pitchFamily="34" charset="0"/>
              </a:rPr>
              <a:t>who attended</a:t>
            </a:r>
          </a:p>
          <a:p>
            <a:pPr marL="285750" lvl="0" indent="-285750">
              <a:spcBef>
                <a:spcPts val="1800"/>
              </a:spcBef>
              <a:buClr>
                <a:srgbClr val="A9A57C"/>
              </a:buClr>
              <a:buSzPct val="80000"/>
              <a:buFontTx/>
              <a:buChar char="-"/>
              <a:defRPr/>
            </a:pPr>
            <a:r>
              <a:rPr lang="en-GB" dirty="0">
                <a:latin typeface="Arial" panose="020B0604020202020204" pitchFamily="34" charset="0"/>
                <a:cs typeface="Arial" panose="020B0604020202020204" pitchFamily="34" charset="0"/>
              </a:rPr>
              <a:t>discussion topics and records</a:t>
            </a:r>
          </a:p>
          <a:p>
            <a:pPr marL="342900" indent="-342900">
              <a:buFont typeface="Wingdings" panose="05000000000000000000" pitchFamily="2" charset="2"/>
              <a:buChar char="Ø"/>
            </a:pPr>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Type minutes immediately</a:t>
            </a:r>
          </a:p>
          <a:p>
            <a:r>
              <a:rPr lang="en-GB" dirty="0">
                <a:latin typeface="Arial" panose="020B0604020202020204" pitchFamily="34" charset="0"/>
                <a:cs typeface="Arial" panose="020B0604020202020204" pitchFamily="34" charset="0"/>
              </a:rPr>
              <a:t>Type the meeting minutes immediately. The more time that passes before minutes are typed,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the more likely you are to forget something important that occurred.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hlinkClick r:id="rId3"/>
              </a:rPr>
              <a:t>https://www.resourcecentre.org.uk/information/taking-minutes/</a:t>
            </a:r>
            <a:r>
              <a:rPr lang="en-GB" dirty="0">
                <a:latin typeface="Arial" panose="020B0604020202020204" pitchFamily="34" charset="0"/>
                <a:cs typeface="Arial" panose="020B0604020202020204" pitchFamily="34" charset="0"/>
              </a:rPr>
              <a:t> </a:t>
            </a:r>
          </a:p>
          <a:p>
            <a:pPr marL="457200" lvl="0" indent="-457200">
              <a:spcBef>
                <a:spcPts val="1800"/>
              </a:spcBef>
              <a:buClr>
                <a:srgbClr val="A9A57C"/>
              </a:buClr>
              <a:buSzPct val="80000"/>
              <a:buFont typeface="Wingdings" panose="05000000000000000000" pitchFamily="2" charset="2"/>
              <a:buChar char="Ø"/>
              <a:defRPr/>
            </a:pPr>
            <a:endParaRPr lang="en-GB" dirty="0"/>
          </a:p>
          <a:p>
            <a:pPr marL="457200" lvl="0" indent="-457200">
              <a:spcBef>
                <a:spcPts val="1800"/>
              </a:spcBef>
              <a:buClr>
                <a:srgbClr val="A9A57C"/>
              </a:buClr>
              <a:buSzPct val="80000"/>
              <a:buFont typeface="Wingdings" panose="05000000000000000000" pitchFamily="2" charset="2"/>
              <a:buChar char="Ø"/>
              <a:defRPr/>
            </a:pPr>
            <a:r>
              <a:rPr lang="en-GB" dirty="0"/>
              <a:t> </a:t>
            </a:r>
            <a:endParaRPr kumimoji="0" lang="en-GB" b="0" i="0" u="none" strike="noStrike" kern="0" cap="none" spc="0" normalizeH="0" baseline="0" noProof="0" dirty="0">
              <a:ln>
                <a:noFill/>
              </a:ln>
              <a:solidFill>
                <a:srgbClr val="2F2B20"/>
              </a:solidFill>
              <a:effectLst/>
              <a:uLnTx/>
              <a:uFillTx/>
            </a:endParaRPr>
          </a:p>
        </p:txBody>
      </p:sp>
      <p:sp>
        <p:nvSpPr>
          <p:cNvPr id="5" name="TextBox 4">
            <a:extLst>
              <a:ext uri="{FF2B5EF4-FFF2-40B4-BE49-F238E27FC236}">
                <a16:creationId xmlns:a16="http://schemas.microsoft.com/office/drawing/2014/main" id="{1A52FF6B-58B6-4913-9C47-B7B6A690A029}"/>
              </a:ext>
            </a:extLst>
          </p:cNvPr>
          <p:cNvSpPr txBox="1"/>
          <p:nvPr/>
        </p:nvSpPr>
        <p:spPr>
          <a:xfrm>
            <a:off x="286210" y="1521649"/>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4727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fade">
                                      <p:cBhvr>
                                        <p:cTn id="56" dur="1000"/>
                                        <p:tgtEl>
                                          <p:spTgt spid="3">
                                            <p:txEl>
                                              <p:pRg st="9" end="9"/>
                                            </p:txEl>
                                          </p:spTgt>
                                        </p:tgtEl>
                                      </p:cBhvr>
                                    </p:animEffect>
                                    <p:anim calcmode="lin" valueType="num">
                                      <p:cBhvr>
                                        <p:cTn id="5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
                                            <p:txEl>
                                              <p:pRg st="11" end="11"/>
                                            </p:txEl>
                                          </p:spTgt>
                                        </p:tgtEl>
                                        <p:attrNameLst>
                                          <p:attrName>style.visibility</p:attrName>
                                        </p:attrNameLst>
                                      </p:cBhvr>
                                      <p:to>
                                        <p:strVal val="visible"/>
                                      </p:to>
                                    </p:set>
                                    <p:animEffect transition="in" filter="fade">
                                      <p:cBhvr>
                                        <p:cTn id="63" dur="1000"/>
                                        <p:tgtEl>
                                          <p:spTgt spid="3">
                                            <p:txEl>
                                              <p:pRg st="11" end="11"/>
                                            </p:txEl>
                                          </p:spTgt>
                                        </p:tgtEl>
                                      </p:cBhvr>
                                    </p:animEffect>
                                    <p:anim calcmode="lin" valueType="num">
                                      <p:cBhvr>
                                        <p:cTn id="64"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BECCD66-DF19-47DB-A35D-326B7CF49E7A}"/>
              </a:ext>
            </a:extLst>
          </p:cNvPr>
          <p:cNvSpPr/>
          <p:nvPr/>
        </p:nvSpPr>
        <p:spPr>
          <a:xfrm>
            <a:off x="2525981" y="997805"/>
            <a:ext cx="6721813" cy="1200329"/>
          </a:xfrm>
          <a:prstGeom prst="rect">
            <a:avLst/>
          </a:prstGeom>
        </p:spPr>
        <p:txBody>
          <a:bodyPr wrap="square">
            <a:spAutoFit/>
          </a:bodyPr>
          <a:lstStyle/>
          <a:p>
            <a:pPr marL="285750" indent="-285750">
              <a:buFontTx/>
              <a:buChar char="-"/>
            </a:pPr>
            <a:r>
              <a:rPr lang="en-GB" dirty="0">
                <a:solidFill>
                  <a:srgbClr val="FF0000"/>
                </a:solidFill>
                <a:latin typeface="Arial" panose="020B0604020202020204" pitchFamily="34" charset="0"/>
                <a:cs typeface="Arial" panose="020B0604020202020204" pitchFamily="34" charset="0"/>
              </a:rPr>
              <a:t>Developing an agenda </a:t>
            </a:r>
          </a:p>
          <a:p>
            <a:pPr marL="285750" indent="-285750">
              <a:buFontTx/>
              <a:buChar char="-"/>
            </a:pPr>
            <a:r>
              <a:rPr lang="en-GB" dirty="0">
                <a:latin typeface="Arial" panose="020B0604020202020204" pitchFamily="34" charset="0"/>
                <a:cs typeface="Arial" panose="020B0604020202020204" pitchFamily="34" charset="0"/>
              </a:rPr>
              <a:t>Consideration of attendees’ input </a:t>
            </a:r>
          </a:p>
          <a:p>
            <a:pPr marL="285750" indent="-285750">
              <a:buFontTx/>
              <a:buChar char="-"/>
            </a:pPr>
            <a:r>
              <a:rPr lang="en-GB" dirty="0">
                <a:latin typeface="Arial" panose="020B0604020202020204" pitchFamily="34" charset="0"/>
                <a:cs typeface="Arial" panose="020B0604020202020204" pitchFamily="34" charset="0"/>
              </a:rPr>
              <a:t>Confirmation from others before meeting</a:t>
            </a:r>
          </a:p>
          <a:p>
            <a:pPr marL="285750" indent="-285750">
              <a:buFontTx/>
              <a:buChar char="-"/>
            </a:pPr>
            <a:r>
              <a:rPr lang="en-GB" dirty="0">
                <a:latin typeface="Arial" panose="020B0604020202020204" pitchFamily="34" charset="0"/>
                <a:cs typeface="Arial" panose="020B0604020202020204" pitchFamily="34" charset="0"/>
              </a:rPr>
              <a:t>Distribution </a:t>
            </a:r>
          </a:p>
        </p:txBody>
      </p:sp>
      <p:sp>
        <p:nvSpPr>
          <p:cNvPr id="3" name="Title 2">
            <a:extLst>
              <a:ext uri="{FF2B5EF4-FFF2-40B4-BE49-F238E27FC236}">
                <a16:creationId xmlns:a16="http://schemas.microsoft.com/office/drawing/2014/main" id="{C9AC0AFA-DE45-4142-BA53-E65CECFCCA97}"/>
              </a:ext>
            </a:extLst>
          </p:cNvPr>
          <p:cNvSpPr>
            <a:spLocks noGrp="1"/>
          </p:cNvSpPr>
          <p:nvPr>
            <p:ph type="title"/>
          </p:nvPr>
        </p:nvSpPr>
        <p:spPr>
          <a:xfrm>
            <a:off x="288555" y="184326"/>
            <a:ext cx="9229718" cy="813479"/>
          </a:xfrm>
        </p:spPr>
        <p:txBody>
          <a:bodyPr>
            <a:normAutofit fontScale="90000"/>
          </a:bodyPr>
          <a:lstStyle/>
          <a:p>
            <a:r>
              <a:rPr lang="en-GB" sz="3200" b="1" dirty="0">
                <a:latin typeface="Arial" panose="020B0604020202020204" pitchFamily="34" charset="0"/>
                <a:cs typeface="Arial" panose="020B0604020202020204" pitchFamily="34" charset="0"/>
              </a:rPr>
              <a:t>What to consider when preparing for a meeting</a:t>
            </a:r>
          </a:p>
        </p:txBody>
      </p:sp>
      <p:sp>
        <p:nvSpPr>
          <p:cNvPr id="7" name="TextBox 6">
            <a:extLst>
              <a:ext uri="{FF2B5EF4-FFF2-40B4-BE49-F238E27FC236}">
                <a16:creationId xmlns:a16="http://schemas.microsoft.com/office/drawing/2014/main" id="{36B78705-BA0B-4CF7-9DC2-F03C21F1854B}"/>
              </a:ext>
            </a:extLst>
          </p:cNvPr>
          <p:cNvSpPr txBox="1"/>
          <p:nvPr/>
        </p:nvSpPr>
        <p:spPr>
          <a:xfrm>
            <a:off x="2525981" y="2259210"/>
            <a:ext cx="6164132" cy="4031873"/>
          </a:xfrm>
          <a:prstGeom prst="rect">
            <a:avLst/>
          </a:prstGeom>
          <a:noFill/>
        </p:spPr>
        <p:txBody>
          <a:bodyPr wrap="square" rtlCol="0">
            <a:spAutoFit/>
          </a:bodyPr>
          <a:lstStyle/>
          <a:p>
            <a:r>
              <a:rPr lang="en-GB" sz="1600" dirty="0">
                <a:latin typeface="Arial" panose="020B0604020202020204" pitchFamily="34" charset="0"/>
                <a:cs typeface="Arial" panose="020B0604020202020204" pitchFamily="34" charset="0"/>
              </a:rPr>
              <a:t>All meetings should have some form of agenda. This can be a short sentence explaining the purpose of the meeting, or a detailed, minute-by-minute breakdown of topics for discussion. </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Simply put, an agenda is a list or a plan. This list includes topics, problems or issues that will be discussed during a meeting.</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A well-structured meeting agenda is a valuable tool for ensuring that meetings achieve desired results within the time allocated. The outline of activities to be carried out, as well as the list of specific topics to be discussed, should aim at guiding the participants through the meeting.</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Therefore, an agenda plays a significant role in ensuring that the meeting is productive.</a:t>
            </a:r>
          </a:p>
          <a:p>
            <a:endParaRPr lang="en-GB" sz="16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6FF0A147-1B0C-4E37-9983-F5FA42A080F1}"/>
              </a:ext>
            </a:extLst>
          </p:cNvPr>
          <p:cNvSpPr txBox="1"/>
          <p:nvPr/>
        </p:nvSpPr>
        <p:spPr>
          <a:xfrm>
            <a:off x="288555" y="1190544"/>
            <a:ext cx="2140527" cy="4832092"/>
          </a:xfrm>
          <a:prstGeom prst="rect">
            <a:avLst/>
          </a:prstGeom>
          <a:noFill/>
        </p:spPr>
        <p:txBody>
          <a:bodyPr wrap="square" rtlCol="0">
            <a:spAutoFit/>
          </a:bodyPr>
          <a:lstStyle/>
          <a:p>
            <a:r>
              <a:rPr lang="en-GB" sz="1400" b="1" dirty="0">
                <a:solidFill>
                  <a:srgbClr val="7030A0"/>
                </a:solidFill>
                <a:latin typeface="Arial" panose="020B0604020202020204" pitchFamily="34" charset="0"/>
                <a:cs typeface="Arial" panose="020B0604020202020204" pitchFamily="34" charset="0"/>
              </a:rPr>
              <a:t>Key terms</a:t>
            </a:r>
          </a:p>
          <a:p>
            <a:r>
              <a:rPr lang="en-GB" sz="1400" dirty="0">
                <a:latin typeface="Arial" panose="020B0604020202020204" pitchFamily="34" charset="0"/>
                <a:cs typeface="Arial" panose="020B0604020202020204" pitchFamily="34" charset="0"/>
              </a:rPr>
              <a:t>Organise, meetings, agenda, minutes, agreement, distribution</a:t>
            </a: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endParaRPr lang="en-GB" sz="1400" dirty="0">
              <a:solidFill>
                <a:srgbClr val="7030A0"/>
              </a:solidFill>
              <a:latin typeface="Arial" panose="020B0604020202020204" pitchFamily="34" charset="0"/>
              <a:cs typeface="Arial" panose="020B0604020202020204" pitchFamily="34" charset="0"/>
            </a:endParaRPr>
          </a:p>
          <a:p>
            <a:r>
              <a:rPr lang="en-GB" sz="1400" b="1" dirty="0">
                <a:solidFill>
                  <a:srgbClr val="7030A0"/>
                </a:solidFill>
                <a:latin typeface="Arial" panose="020B0604020202020204" pitchFamily="34" charset="0"/>
                <a:cs typeface="Arial" panose="020B0604020202020204" pitchFamily="34" charset="0"/>
              </a:rPr>
              <a:t>Learning outcomes 1.3</a:t>
            </a:r>
          </a:p>
          <a:p>
            <a:r>
              <a:rPr lang="en-GB" sz="1400" dirty="0">
                <a:latin typeface="Arial" panose="020B0604020202020204" pitchFamily="34" charset="0"/>
                <a:cs typeface="Arial" panose="020B0604020202020204" pitchFamily="34" charset="0"/>
              </a:rPr>
              <a:t>Organise: arrange travel and accommodation, develop agenda (prepare, consult on, distribute), take effective minutes, create action logs, seek agreement of the record, distribute</a:t>
            </a:r>
          </a:p>
          <a:p>
            <a:endParaRPr lang="en-GB"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25853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A767068-4D4F-441F-888B-2939B0381EF7}"/>
</file>

<file path=customXml/itemProps2.xml><?xml version="1.0" encoding="utf-8"?>
<ds:datastoreItem xmlns:ds="http://schemas.openxmlformats.org/officeDocument/2006/customXml" ds:itemID="{49E0215F-5A2F-4B8A-AB55-D56EBBC85537}">
  <ds:schemaRefs>
    <ds:schemaRef ds:uri="http://purl.org/dc/elements/1.1/"/>
    <ds:schemaRef ds:uri="http://schemas.microsoft.com/office/2006/metadata/properties"/>
    <ds:schemaRef ds:uri="5b445847-c24f-4193-86d7-f1d3b43b6266"/>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1e93ca30-efe2-4bb4-90cd-d2db97fb21cd"/>
    <ds:schemaRef ds:uri="http://www.w3.org/XML/1998/namespace"/>
    <ds:schemaRef ds:uri="http://purl.org/dc/dcmitype/"/>
    <ds:schemaRef ds:uri="414d2ded-29cc-4abd-a1df-c646721ce55b"/>
    <ds:schemaRef ds:uri="2847a094-2edf-4950-a853-13ec668231ed"/>
  </ds:schemaRefs>
</ds:datastoreItem>
</file>

<file path=customXml/itemProps3.xml><?xml version="1.0" encoding="utf-8"?>
<ds:datastoreItem xmlns:ds="http://schemas.openxmlformats.org/officeDocument/2006/customXml" ds:itemID="{4680A0A5-6B1A-4FF1-B3CB-16815F992BC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4312</TotalTime>
  <Words>3744</Words>
  <Application>Microsoft Office PowerPoint</Application>
  <PresentationFormat>Widescreen</PresentationFormat>
  <Paragraphs>542</Paragraphs>
  <Slides>23</Slides>
  <Notes>23</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Office Theme</vt:lpstr>
      <vt:lpstr>ETF Master</vt:lpstr>
      <vt:lpstr>How to organise meetings and events</vt:lpstr>
      <vt:lpstr>PowerPoint Presentation</vt:lpstr>
      <vt:lpstr>PowerPoint Presentation</vt:lpstr>
      <vt:lpstr>What is a meeting?  </vt:lpstr>
      <vt:lpstr>PowerPoint Presentation</vt:lpstr>
      <vt:lpstr>PowerPoint Presentation</vt:lpstr>
      <vt:lpstr>PowerPoint Presentation</vt:lpstr>
      <vt:lpstr>Record production requirements of meetings</vt:lpstr>
      <vt:lpstr>What to consider when preparing for a meeting</vt:lpstr>
      <vt:lpstr>PowerPoint Presentation</vt:lpstr>
      <vt:lpstr>What to consider when preparing for a meeting</vt:lpstr>
      <vt:lpstr>What to consider when preparing for a meeting  </vt:lpstr>
      <vt:lpstr>What to consider when preparing for a meeting</vt:lpstr>
      <vt:lpstr>Record production requirements of meetings</vt:lpstr>
      <vt:lpstr>PowerPoint Presentation</vt:lpstr>
      <vt:lpstr>Budget/subsistence  </vt:lpstr>
      <vt:lpstr>Preferred suppliers</vt:lpstr>
      <vt:lpstr>Policies and processes    </vt:lpstr>
      <vt:lpstr>Timeliness    </vt:lpstr>
      <vt:lpstr>Methods of communication </vt:lpstr>
      <vt:lpstr>Homework/plenary task  (Research activity) </vt:lpstr>
      <vt:lpstr>References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Samuel Armah</dc:creator>
  <cp:lastModifiedBy>Adi</cp:lastModifiedBy>
  <cp:revision>244</cp:revision>
  <dcterms:created xsi:type="dcterms:W3CDTF">2021-11-02T14:15:56Z</dcterms:created>
  <dcterms:modified xsi:type="dcterms:W3CDTF">2022-09-15T16:35:53Z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