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4"/>
  </p:notesMasterIdLst>
  <p:handoutMasterIdLst>
    <p:handoutMasterId r:id="rId65"/>
  </p:handoutMasterIdLst>
  <p:sldIdLst>
    <p:sldId id="296" r:id="rId5"/>
    <p:sldId id="305" r:id="rId6"/>
    <p:sldId id="359" r:id="rId7"/>
    <p:sldId id="362" r:id="rId8"/>
    <p:sldId id="364" r:id="rId9"/>
    <p:sldId id="365" r:id="rId10"/>
    <p:sldId id="306" r:id="rId11"/>
    <p:sldId id="303" r:id="rId12"/>
    <p:sldId id="333" r:id="rId13"/>
    <p:sldId id="319" r:id="rId14"/>
    <p:sldId id="307" r:id="rId15"/>
    <p:sldId id="304" r:id="rId16"/>
    <p:sldId id="310" r:id="rId17"/>
    <p:sldId id="309" r:id="rId18"/>
    <p:sldId id="311" r:id="rId19"/>
    <p:sldId id="312" r:id="rId20"/>
    <p:sldId id="313" r:id="rId21"/>
    <p:sldId id="314" r:id="rId22"/>
    <p:sldId id="315" r:id="rId23"/>
    <p:sldId id="316" r:id="rId24"/>
    <p:sldId id="317" r:id="rId25"/>
    <p:sldId id="321" r:id="rId26"/>
    <p:sldId id="322" r:id="rId27"/>
    <p:sldId id="330" r:id="rId28"/>
    <p:sldId id="325" r:id="rId29"/>
    <p:sldId id="327" r:id="rId30"/>
    <p:sldId id="328" r:id="rId31"/>
    <p:sldId id="326" r:id="rId32"/>
    <p:sldId id="329" r:id="rId33"/>
    <p:sldId id="324" r:id="rId34"/>
    <p:sldId id="320" r:id="rId35"/>
    <p:sldId id="256" r:id="rId36"/>
    <p:sldId id="332" r:id="rId37"/>
    <p:sldId id="335" r:id="rId38"/>
    <p:sldId id="334" r:id="rId39"/>
    <p:sldId id="331" r:id="rId40"/>
    <p:sldId id="346" r:id="rId41"/>
    <p:sldId id="352" r:id="rId42"/>
    <p:sldId id="360" r:id="rId43"/>
    <p:sldId id="336" r:id="rId44"/>
    <p:sldId id="367" r:id="rId45"/>
    <p:sldId id="348" r:id="rId46"/>
    <p:sldId id="350" r:id="rId47"/>
    <p:sldId id="351" r:id="rId48"/>
    <p:sldId id="356" r:id="rId49"/>
    <p:sldId id="347" r:id="rId50"/>
    <p:sldId id="353" r:id="rId51"/>
    <p:sldId id="361" r:id="rId52"/>
    <p:sldId id="369" r:id="rId53"/>
    <p:sldId id="358" r:id="rId54"/>
    <p:sldId id="354" r:id="rId55"/>
    <p:sldId id="355" r:id="rId56"/>
    <p:sldId id="337" r:id="rId57"/>
    <p:sldId id="363" r:id="rId58"/>
    <p:sldId id="339" r:id="rId59"/>
    <p:sldId id="342" r:id="rId60"/>
    <p:sldId id="368" r:id="rId61"/>
    <p:sldId id="366" r:id="rId62"/>
    <p:sldId id="357" r:id="rId63"/>
  </p:sldIdLst>
  <p:sldSz cx="9144000" cy="5143500" type="screen16x9"/>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3157" userDrawn="1">
          <p15:clr>
            <a:srgbClr val="A4A3A4"/>
          </p15:clr>
        </p15:guide>
        <p15:guide id="2" pos="217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 id="{57F8962F-A25F-C59B-8D18-8B512374B299}" name="gaillydon@me.com" initials="ga" userId="S::gaillydon_me.com#ext#@aoctenant.onmicrosoft.com::f8886d07-ae06-416f-a89b-1b693704091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ABB75D-B6E9-12A9-9D10-5505C5AF8CF8}" v="5" dt="2023-04-14T15:03:01.646"/>
    <p1510:client id="{B71F4EC1-0245-72C9-4A05-FA82378524BD}" v="8" dt="2023-07-07T12:59:27.8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83" autoAdjust="0"/>
    <p:restoredTop sz="72035" autoAdjust="0"/>
  </p:normalViewPr>
  <p:slideViewPr>
    <p:cSldViewPr showGuides="1">
      <p:cViewPr varScale="1">
        <p:scale>
          <a:sx n="69" d="100"/>
          <a:sy n="69" d="100"/>
        </p:scale>
        <p:origin x="1056" y="44"/>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outlineViewPr>
    <p:cViewPr>
      <p:scale>
        <a:sx n="33" d="100"/>
        <a:sy n="33" d="100"/>
      </p:scale>
      <p:origin x="0" y="0"/>
    </p:cViewPr>
  </p:outlineViewPr>
  <p:notesTextViewPr>
    <p:cViewPr>
      <p:scale>
        <a:sx n="3" d="2"/>
        <a:sy n="3" d="2"/>
      </p:scale>
      <p:origin x="0" y="0"/>
    </p:cViewPr>
  </p:notesTextViewPr>
  <p:sorterViewPr>
    <p:cViewPr>
      <p:scale>
        <a:sx n="1" d="1"/>
        <a:sy n="1" d="1"/>
      </p:scale>
      <p:origin x="0" y="0"/>
    </p:cViewPr>
  </p:sorterViewPr>
  <p:notesViewPr>
    <p:cSldViewPr showGuides="1">
      <p:cViewPr varScale="1">
        <p:scale>
          <a:sx n="155" d="100"/>
          <a:sy n="155" d="100"/>
        </p:scale>
        <p:origin x="5360" y="200"/>
      </p:cViewPr>
      <p:guideLst>
        <p:guide orient="horz" pos="3157"/>
        <p:guide pos="217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 Birch" userId="S::alex.birch@etfoundation.co.uk::e223bd2f-41cc-4e60-8083-c364c7a241aa" providerId="AD" clId="Web-{15ABB75D-B6E9-12A9-9D10-5505C5AF8CF8}"/>
    <pc:docChg chg="modSld">
      <pc:chgData name="Alex Birch" userId="S::alex.birch@etfoundation.co.uk::e223bd2f-41cc-4e60-8083-c364c7a241aa" providerId="AD" clId="Web-{15ABB75D-B6E9-12A9-9D10-5505C5AF8CF8}" dt="2023-04-14T15:02:59.755" v="2" actId="20577"/>
      <pc:docMkLst>
        <pc:docMk/>
      </pc:docMkLst>
      <pc:sldChg chg="modSp">
        <pc:chgData name="Alex Birch" userId="S::alex.birch@etfoundation.co.uk::e223bd2f-41cc-4e60-8083-c364c7a241aa" providerId="AD" clId="Web-{15ABB75D-B6E9-12A9-9D10-5505C5AF8CF8}" dt="2023-04-14T15:01:01.689" v="1" actId="20577"/>
        <pc:sldMkLst>
          <pc:docMk/>
          <pc:sldMk cId="18691855" sldId="305"/>
        </pc:sldMkLst>
        <pc:spChg chg="mod">
          <ac:chgData name="Alex Birch" userId="S::alex.birch@etfoundation.co.uk::e223bd2f-41cc-4e60-8083-c364c7a241aa" providerId="AD" clId="Web-{15ABB75D-B6E9-12A9-9D10-5505C5AF8CF8}" dt="2023-04-14T15:01:01.689" v="1" actId="20577"/>
          <ac:spMkLst>
            <pc:docMk/>
            <pc:sldMk cId="18691855" sldId="305"/>
            <ac:spMk id="4" creationId="{2E837851-3AA2-4D19-8BB7-DC7BE80B54D5}"/>
          </ac:spMkLst>
        </pc:spChg>
      </pc:sldChg>
      <pc:sldChg chg="modSp">
        <pc:chgData name="Alex Birch" userId="S::alex.birch@etfoundation.co.uk::e223bd2f-41cc-4e60-8083-c364c7a241aa" providerId="AD" clId="Web-{15ABB75D-B6E9-12A9-9D10-5505C5AF8CF8}" dt="2023-04-14T15:02:59.755" v="2" actId="20577"/>
        <pc:sldMkLst>
          <pc:docMk/>
          <pc:sldMk cId="367740871" sldId="327"/>
        </pc:sldMkLst>
        <pc:spChg chg="mod">
          <ac:chgData name="Alex Birch" userId="S::alex.birch@etfoundation.co.uk::e223bd2f-41cc-4e60-8083-c364c7a241aa" providerId="AD" clId="Web-{15ABB75D-B6E9-12A9-9D10-5505C5AF8CF8}" dt="2023-04-14T15:02:59.755" v="2" actId="20577"/>
          <ac:spMkLst>
            <pc:docMk/>
            <pc:sldMk cId="367740871" sldId="327"/>
            <ac:spMk id="4" creationId="{2E837851-3AA2-4D19-8BB7-DC7BE80B54D5}"/>
          </ac:spMkLst>
        </pc:spChg>
      </pc:sldChg>
    </pc:docChg>
  </pc:docChgLst>
  <pc:docChgLst>
    <pc:chgData name="Gemma Brezinski" userId="S::gemma.brezinski@etfoundation.co.uk::fd066b93-240a-4648-a0fe-c80aa4ee1278" providerId="AD" clId="Web-{B71F4EC1-0245-72C9-4A05-FA82378524BD}"/>
    <pc:docChg chg="modSld">
      <pc:chgData name="Gemma Brezinski" userId="S::gemma.brezinski@etfoundation.co.uk::fd066b93-240a-4648-a0fe-c80aa4ee1278" providerId="AD" clId="Web-{B71F4EC1-0245-72C9-4A05-FA82378524BD}" dt="2023-07-07T12:59:26.904" v="7"/>
      <pc:docMkLst>
        <pc:docMk/>
      </pc:docMkLst>
      <pc:sldChg chg="modSp">
        <pc:chgData name="Gemma Brezinski" userId="S::gemma.brezinski@etfoundation.co.uk::fd066b93-240a-4648-a0fe-c80aa4ee1278" providerId="AD" clId="Web-{B71F4EC1-0245-72C9-4A05-FA82378524BD}" dt="2023-07-07T12:56:24.538" v="2" actId="20577"/>
        <pc:sldMkLst>
          <pc:docMk/>
          <pc:sldMk cId="517332517" sldId="329"/>
        </pc:sldMkLst>
        <pc:spChg chg="mod">
          <ac:chgData name="Gemma Brezinski" userId="S::gemma.brezinski@etfoundation.co.uk::fd066b93-240a-4648-a0fe-c80aa4ee1278" providerId="AD" clId="Web-{B71F4EC1-0245-72C9-4A05-FA82378524BD}" dt="2023-07-07T12:56:24.538" v="2" actId="20577"/>
          <ac:spMkLst>
            <pc:docMk/>
            <pc:sldMk cId="517332517" sldId="329"/>
            <ac:spMk id="4" creationId="{EC4F72DA-EB82-920E-860F-57D2D9AB5B5C}"/>
          </ac:spMkLst>
        </pc:spChg>
      </pc:sldChg>
      <pc:sldChg chg="modSp">
        <pc:chgData name="Gemma Brezinski" userId="S::gemma.brezinski@etfoundation.co.uk::fd066b93-240a-4648-a0fe-c80aa4ee1278" providerId="AD" clId="Web-{B71F4EC1-0245-72C9-4A05-FA82378524BD}" dt="2023-07-07T12:58:17.870" v="5" actId="20577"/>
        <pc:sldMkLst>
          <pc:docMk/>
          <pc:sldMk cId="883726018" sldId="332"/>
        </pc:sldMkLst>
        <pc:spChg chg="mod">
          <ac:chgData name="Gemma Brezinski" userId="S::gemma.brezinski@etfoundation.co.uk::fd066b93-240a-4648-a0fe-c80aa4ee1278" providerId="AD" clId="Web-{B71F4EC1-0245-72C9-4A05-FA82378524BD}" dt="2023-07-07T12:58:17.870" v="5" actId="20577"/>
          <ac:spMkLst>
            <pc:docMk/>
            <pc:sldMk cId="883726018" sldId="332"/>
            <ac:spMk id="3" creationId="{182C195A-AC02-6988-4CB5-169F92E36791}"/>
          </ac:spMkLst>
        </pc:spChg>
      </pc:sldChg>
      <pc:sldChg chg="modNotes">
        <pc:chgData name="Gemma Brezinski" userId="S::gemma.brezinski@etfoundation.co.uk::fd066b93-240a-4648-a0fe-c80aa4ee1278" providerId="AD" clId="Web-{B71F4EC1-0245-72C9-4A05-FA82378524BD}" dt="2023-07-07T12:59:26.904" v="7"/>
        <pc:sldMkLst>
          <pc:docMk/>
          <pc:sldMk cId="832555" sldId="351"/>
        </pc:sldMkLst>
      </pc:sldChg>
      <pc:sldChg chg="modSp">
        <pc:chgData name="Gemma Brezinski" userId="S::gemma.brezinski@etfoundation.co.uk::fd066b93-240a-4648-a0fe-c80aa4ee1278" providerId="AD" clId="Web-{B71F4EC1-0245-72C9-4A05-FA82378524BD}" dt="2023-07-07T12:55:03.300" v="1" actId="20577"/>
        <pc:sldMkLst>
          <pc:docMk/>
          <pc:sldMk cId="3943405054" sldId="362"/>
        </pc:sldMkLst>
        <pc:spChg chg="mod">
          <ac:chgData name="Gemma Brezinski" userId="S::gemma.brezinski@etfoundation.co.uk::fd066b93-240a-4648-a0fe-c80aa4ee1278" providerId="AD" clId="Web-{B71F4EC1-0245-72C9-4A05-FA82378524BD}" dt="2023-07-07T12:55:03.300" v="1" actId="20577"/>
          <ac:spMkLst>
            <pc:docMk/>
            <pc:sldMk cId="3943405054" sldId="362"/>
            <ac:spMk id="4" creationId="{6BFE4F69-69E5-4F87-8A99-C27B56873C74}"/>
          </ac:spMkLst>
        </pc:spChg>
      </pc:sldChg>
    </pc:docChg>
  </pc:docChgLst>
  <pc:docChgLst>
    <pc:chgData name="Lucy Springall" userId="e4236610-272f-44af-aba9-45f426dfe81c" providerId="ADAL" clId="{3446EF8F-E37A-4946-88B2-8658C3F4C03D}"/>
    <pc:docChg chg="modSld">
      <pc:chgData name="Lucy Springall" userId="e4236610-272f-44af-aba9-45f426dfe81c" providerId="ADAL" clId="{3446EF8F-E37A-4946-88B2-8658C3F4C03D}" dt="2023-03-30T14:04:08.128" v="51"/>
      <pc:docMkLst>
        <pc:docMk/>
      </pc:docMkLst>
      <pc:sldChg chg="delCm modCm">
        <pc:chgData name="Lucy Springall" userId="e4236610-272f-44af-aba9-45f426dfe81c" providerId="ADAL" clId="{3446EF8F-E37A-4946-88B2-8658C3F4C03D}" dt="2023-03-30T14:04:08.128" v="51"/>
        <pc:sldMkLst>
          <pc:docMk/>
          <pc:sldMk cId="289046921" sldId="256"/>
        </pc:sldMkLst>
        <pc:extLst>
          <p:ext xmlns:p="http://schemas.openxmlformats.org/presentationml/2006/main" uri="{D6D511B9-2390-475A-947B-AFAB55BFBCF1}">
            <pc226:cmChg xmlns:pc226="http://schemas.microsoft.com/office/powerpoint/2022/06/main/command" xmlns="" chg="del mod">
              <pc226:chgData name="Lucy Springall" userId="e4236610-272f-44af-aba9-45f426dfe81c" providerId="ADAL" clId="{3446EF8F-E37A-4946-88B2-8658C3F4C03D}" dt="2023-03-30T14:04:08.128" v="51"/>
              <pc2:cmMkLst xmlns:pc2="http://schemas.microsoft.com/office/powerpoint/2019/9/main/command">
                <pc:docMk/>
                <pc:sldMk cId="289046921" sldId="256"/>
                <pc2:cmMk id="{3FFBCE8C-D9F5-46D3-9A90-AD22F6B51871}"/>
              </pc2:cmMkLst>
            </pc226:cmChg>
          </p:ext>
        </pc:extLst>
      </pc:sldChg>
      <pc:sldChg chg="delCm modCm">
        <pc:chgData name="Lucy Springall" userId="e4236610-272f-44af-aba9-45f426dfe81c" providerId="ADAL" clId="{3446EF8F-E37A-4946-88B2-8658C3F4C03D}" dt="2023-03-30T14:04:08.128" v="51"/>
        <pc:sldMkLst>
          <pc:docMk/>
          <pc:sldMk cId="3913248212" sldId="314"/>
        </pc:sldMkLst>
        <pc:extLst>
          <p:ext xmlns:p="http://schemas.openxmlformats.org/presentationml/2006/main" uri="{D6D511B9-2390-475A-947B-AFAB55BFBCF1}">
            <pc226:cmChg xmlns:pc226="http://schemas.microsoft.com/office/powerpoint/2022/06/main/command" xmlns="" chg="del mod">
              <pc226:chgData name="Lucy Springall" userId="e4236610-272f-44af-aba9-45f426dfe81c" providerId="ADAL" clId="{3446EF8F-E37A-4946-88B2-8658C3F4C03D}" dt="2023-03-30T14:04:08.128" v="51"/>
              <pc2:cmMkLst xmlns:pc2="http://schemas.microsoft.com/office/powerpoint/2019/9/main/command">
                <pc:docMk/>
                <pc:sldMk cId="3913248212" sldId="314"/>
                <pc2:cmMk id="{E0B8D002-E27D-4620-910F-C25CA19AFA30}"/>
              </pc2:cmMkLst>
            </pc226:cmChg>
          </p:ext>
        </pc:extLst>
      </pc:sldChg>
      <pc:sldChg chg="delCm modCm modNotesTx">
        <pc:chgData name="Lucy Springall" userId="e4236610-272f-44af-aba9-45f426dfe81c" providerId="ADAL" clId="{3446EF8F-E37A-4946-88B2-8658C3F4C03D}" dt="2023-03-30T14:04:08.128" v="51"/>
        <pc:sldMkLst>
          <pc:docMk/>
          <pc:sldMk cId="1163666612" sldId="320"/>
        </pc:sldMkLst>
        <pc:extLst>
          <p:ext xmlns:p="http://schemas.openxmlformats.org/presentationml/2006/main" uri="{D6D511B9-2390-475A-947B-AFAB55BFBCF1}">
            <pc226:cmChg xmlns:pc226="http://schemas.microsoft.com/office/powerpoint/2022/06/main/command" xmlns="" chg="del mod">
              <pc226:chgData name="Lucy Springall" userId="e4236610-272f-44af-aba9-45f426dfe81c" providerId="ADAL" clId="{3446EF8F-E37A-4946-88B2-8658C3F4C03D}" dt="2023-03-30T14:04:08.128" v="51"/>
              <pc2:cmMkLst xmlns:pc2="http://schemas.microsoft.com/office/powerpoint/2019/9/main/command">
                <pc:docMk/>
                <pc:sldMk cId="1163666612" sldId="320"/>
                <pc2:cmMk id="{42A8465A-8BBB-495C-8447-6F9169037C3D}"/>
              </pc2:cmMkLst>
            </pc226:cmChg>
            <pc226:cmChg xmlns:pc226="http://schemas.microsoft.com/office/powerpoint/2022/06/main/command" xmlns="" chg="del mod">
              <pc226:chgData name="Lucy Springall" userId="e4236610-272f-44af-aba9-45f426dfe81c" providerId="ADAL" clId="{3446EF8F-E37A-4946-88B2-8658C3F4C03D}" dt="2023-03-30T14:04:08.128" v="51"/>
              <pc2:cmMkLst xmlns:pc2="http://schemas.microsoft.com/office/powerpoint/2019/9/main/command">
                <pc:docMk/>
                <pc:sldMk cId="1163666612" sldId="320"/>
                <pc2:cmMk id="{58FF7FE1-E3F1-4BC2-8AFD-F4434A7C90C7}"/>
              </pc2:cmMkLst>
            </pc226:cmChg>
          </p:ext>
        </pc:extLst>
      </pc:sldChg>
      <pc:sldChg chg="modSp mod delCm modCm">
        <pc:chgData name="Lucy Springall" userId="e4236610-272f-44af-aba9-45f426dfe81c" providerId="ADAL" clId="{3446EF8F-E37A-4946-88B2-8658C3F4C03D}" dt="2023-03-30T14:04:08.128" v="51"/>
        <pc:sldMkLst>
          <pc:docMk/>
          <pc:sldMk cId="4187482613" sldId="324"/>
        </pc:sldMkLst>
        <pc:spChg chg="mod">
          <ac:chgData name="Lucy Springall" userId="e4236610-272f-44af-aba9-45f426dfe81c" providerId="ADAL" clId="{3446EF8F-E37A-4946-88B2-8658C3F4C03D}" dt="2023-03-30T10:06:28.497" v="22" actId="20577"/>
          <ac:spMkLst>
            <pc:docMk/>
            <pc:sldMk cId="4187482613" sldId="324"/>
            <ac:spMk id="3" creationId="{D6B4ECDD-32E4-443C-F0ED-D09FFBCD16B0}"/>
          </ac:spMkLst>
        </pc:spChg>
        <pc:extLst>
          <p:ext xmlns:p="http://schemas.openxmlformats.org/presentationml/2006/main" uri="{D6D511B9-2390-475A-947B-AFAB55BFBCF1}">
            <pc226:cmChg xmlns:pc226="http://schemas.microsoft.com/office/powerpoint/2022/06/main/command" xmlns="" chg="del mod">
              <pc226:chgData name="Lucy Springall" userId="e4236610-272f-44af-aba9-45f426dfe81c" providerId="ADAL" clId="{3446EF8F-E37A-4946-88B2-8658C3F4C03D}" dt="2023-03-30T14:04:08.128" v="51"/>
              <pc2:cmMkLst xmlns:pc2="http://schemas.microsoft.com/office/powerpoint/2019/9/main/command">
                <pc:docMk/>
                <pc:sldMk cId="4187482613" sldId="324"/>
                <pc2:cmMk id="{4249941D-D868-4089-8A93-2C01BFA45689}"/>
              </pc2:cmMkLst>
            </pc226:cmChg>
          </p:ext>
        </pc:extLst>
      </pc:sldChg>
      <pc:sldChg chg="delCm modCm">
        <pc:chgData name="Lucy Springall" userId="e4236610-272f-44af-aba9-45f426dfe81c" providerId="ADAL" clId="{3446EF8F-E37A-4946-88B2-8658C3F4C03D}" dt="2023-03-30T14:04:08.128" v="51"/>
        <pc:sldMkLst>
          <pc:docMk/>
          <pc:sldMk cId="1733382778" sldId="336"/>
        </pc:sldMkLst>
        <pc:extLst>
          <p:ext xmlns:p="http://schemas.openxmlformats.org/presentationml/2006/main" uri="{D6D511B9-2390-475A-947B-AFAB55BFBCF1}">
            <pc226:cmChg xmlns:pc226="http://schemas.microsoft.com/office/powerpoint/2022/06/main/command" xmlns="" chg="del mod">
              <pc226:chgData name="Lucy Springall" userId="e4236610-272f-44af-aba9-45f426dfe81c" providerId="ADAL" clId="{3446EF8F-E37A-4946-88B2-8658C3F4C03D}" dt="2023-03-30T14:04:08.128" v="51"/>
              <pc2:cmMkLst xmlns:pc2="http://schemas.microsoft.com/office/powerpoint/2019/9/main/command">
                <pc:docMk/>
                <pc:sldMk cId="1733382778" sldId="336"/>
                <pc2:cmMk id="{A8CA4663-85BA-4BEE-97D5-0201EA8B7696}"/>
              </pc2:cmMkLst>
            </pc226:cmChg>
          </p:ext>
        </pc:extLst>
      </pc:sldChg>
      <pc:sldChg chg="delCm modCm">
        <pc:chgData name="Lucy Springall" userId="e4236610-272f-44af-aba9-45f426dfe81c" providerId="ADAL" clId="{3446EF8F-E37A-4946-88B2-8658C3F4C03D}" dt="2023-03-30T14:04:08.128" v="51"/>
        <pc:sldMkLst>
          <pc:docMk/>
          <pc:sldMk cId="2722986193" sldId="352"/>
        </pc:sldMkLst>
        <pc:extLst>
          <p:ext xmlns:p="http://schemas.openxmlformats.org/presentationml/2006/main" uri="{D6D511B9-2390-475A-947B-AFAB55BFBCF1}">
            <pc226:cmChg xmlns:pc226="http://schemas.microsoft.com/office/powerpoint/2022/06/main/command" xmlns="" chg="del mod">
              <pc226:chgData name="Lucy Springall" userId="e4236610-272f-44af-aba9-45f426dfe81c" providerId="ADAL" clId="{3446EF8F-E37A-4946-88B2-8658C3F4C03D}" dt="2023-03-30T14:04:08.128" v="51"/>
              <pc2:cmMkLst xmlns:pc2="http://schemas.microsoft.com/office/powerpoint/2019/9/main/command">
                <pc:docMk/>
                <pc:sldMk cId="2722986193" sldId="352"/>
                <pc2:cmMk id="{C51FECD6-F356-4792-B7B8-FB53AFE1B6AE}"/>
              </pc2:cmMkLst>
            </pc226:cmChg>
          </p:ext>
        </pc:extLst>
      </pc:sldChg>
      <pc:sldChg chg="delCm">
        <pc:chgData name="Lucy Springall" userId="e4236610-272f-44af-aba9-45f426dfe81c" providerId="ADAL" clId="{3446EF8F-E37A-4946-88B2-8658C3F4C03D}" dt="2023-03-30T14:04:08.128" v="51"/>
        <pc:sldMkLst>
          <pc:docMk/>
          <pc:sldMk cId="1196307776" sldId="353"/>
        </pc:sldMkLst>
        <pc:extLst>
          <p:ext xmlns:p="http://schemas.openxmlformats.org/presentationml/2006/main" uri="{D6D511B9-2390-475A-947B-AFAB55BFBCF1}">
            <pc226:cmChg xmlns:pc226="http://schemas.microsoft.com/office/powerpoint/2022/06/main/command" xmlns="" chg="del">
              <pc226:chgData name="Lucy Springall" userId="e4236610-272f-44af-aba9-45f426dfe81c" providerId="ADAL" clId="{3446EF8F-E37A-4946-88B2-8658C3F4C03D}" dt="2023-03-30T14:04:08.128" v="51"/>
              <pc2:cmMkLst xmlns:pc2="http://schemas.microsoft.com/office/powerpoint/2019/9/main/command">
                <pc:docMk/>
                <pc:sldMk cId="1196307776" sldId="353"/>
                <pc2:cmMk id="{1A6288E8-3555-4D98-92AB-7BC128B406EF}"/>
              </pc2:cmMkLst>
            </pc226:cmChg>
          </p:ext>
        </pc:extLst>
      </pc:sldChg>
      <pc:sldChg chg="delCm">
        <pc:chgData name="Lucy Springall" userId="e4236610-272f-44af-aba9-45f426dfe81c" providerId="ADAL" clId="{3446EF8F-E37A-4946-88B2-8658C3F4C03D}" dt="2023-03-30T14:04:08.128" v="51"/>
        <pc:sldMkLst>
          <pc:docMk/>
          <pc:sldMk cId="2271352903" sldId="367"/>
        </pc:sldMkLst>
        <pc:extLst>
          <p:ext xmlns:p="http://schemas.openxmlformats.org/presentationml/2006/main" uri="{D6D511B9-2390-475A-947B-AFAB55BFBCF1}">
            <pc226:cmChg xmlns:pc226="http://schemas.microsoft.com/office/powerpoint/2022/06/main/command" xmlns="" chg="del">
              <pc226:chgData name="Lucy Springall" userId="e4236610-272f-44af-aba9-45f426dfe81c" providerId="ADAL" clId="{3446EF8F-E37A-4946-88B2-8658C3F4C03D}" dt="2023-03-30T14:04:08.128" v="51"/>
              <pc2:cmMkLst xmlns:pc2="http://schemas.microsoft.com/office/powerpoint/2019/9/main/command">
                <pc:docMk/>
                <pc:sldMk cId="2271352903" sldId="367"/>
                <pc2:cmMk id="{703156D8-18E5-4423-8BD8-C07B3291E034}"/>
              </pc2:cmMkLst>
            </pc226:cmChg>
          </p:ext>
        </pc:extLst>
      </pc:sldChg>
    </pc:docChg>
  </pc:docChgLst>
  <pc:docChgLst>
    <pc:chgData name="Jo Lawson" userId="3ea2caec-2193-4f1a-a96c-5f0578f36e1e" providerId="ADAL" clId="{AB853A03-5A86-4AE3-A212-0E3089D06E4F}"/>
    <pc:docChg chg="custSel delSld modSld sldOrd">
      <pc:chgData name="Jo Lawson" userId="3ea2caec-2193-4f1a-a96c-5f0578f36e1e" providerId="ADAL" clId="{AB853A03-5A86-4AE3-A212-0E3089D06E4F}" dt="2023-01-15T18:11:00.270" v="251"/>
      <pc:docMkLst>
        <pc:docMk/>
      </pc:docMkLst>
      <pc:sldChg chg="delSp mod">
        <pc:chgData name="Jo Lawson" userId="3ea2caec-2193-4f1a-a96c-5f0578f36e1e" providerId="ADAL" clId="{AB853A03-5A86-4AE3-A212-0E3089D06E4F}" dt="2023-01-13T12:59:00.966" v="0" actId="478"/>
        <pc:sldMkLst>
          <pc:docMk/>
          <pc:sldMk cId="1945931993" sldId="296"/>
        </pc:sldMkLst>
        <pc:picChg chg="del">
          <ac:chgData name="Jo Lawson" userId="3ea2caec-2193-4f1a-a96c-5f0578f36e1e" providerId="ADAL" clId="{AB853A03-5A86-4AE3-A212-0E3089D06E4F}" dt="2023-01-13T12:59:00.966" v="0" actId="478"/>
          <ac:picMkLst>
            <pc:docMk/>
            <pc:sldMk cId="1945931993" sldId="296"/>
            <ac:picMk id="7" creationId="{5E6B4AD4-189B-8866-11E9-6AC0D07517A4}"/>
          </ac:picMkLst>
        </pc:picChg>
      </pc:sldChg>
      <pc:sldChg chg="delSp mod">
        <pc:chgData name="Jo Lawson" userId="3ea2caec-2193-4f1a-a96c-5f0578f36e1e" providerId="ADAL" clId="{AB853A03-5A86-4AE3-A212-0E3089D06E4F}" dt="2023-01-13T12:59:10.610" v="1" actId="478"/>
        <pc:sldMkLst>
          <pc:docMk/>
          <pc:sldMk cId="747850030" sldId="325"/>
        </pc:sldMkLst>
        <pc:picChg chg="del">
          <ac:chgData name="Jo Lawson" userId="3ea2caec-2193-4f1a-a96c-5f0578f36e1e" providerId="ADAL" clId="{AB853A03-5A86-4AE3-A212-0E3089D06E4F}" dt="2023-01-13T12:59:10.610" v="1" actId="478"/>
          <ac:picMkLst>
            <pc:docMk/>
            <pc:sldMk cId="747850030" sldId="325"/>
            <ac:picMk id="7" creationId="{A4172A07-F310-30B3-7CFA-57D7C28ECFB0}"/>
          </ac:picMkLst>
        </pc:picChg>
      </pc:sldChg>
      <pc:sldChg chg="del">
        <pc:chgData name="Jo Lawson" userId="3ea2caec-2193-4f1a-a96c-5f0578f36e1e" providerId="ADAL" clId="{AB853A03-5A86-4AE3-A212-0E3089D06E4F}" dt="2023-01-15T18:03:49.984" v="6" actId="47"/>
        <pc:sldMkLst>
          <pc:docMk/>
          <pc:sldMk cId="1812397995" sldId="338"/>
        </pc:sldMkLst>
      </pc:sldChg>
      <pc:sldChg chg="del">
        <pc:chgData name="Jo Lawson" userId="3ea2caec-2193-4f1a-a96c-5f0578f36e1e" providerId="ADAL" clId="{AB853A03-5A86-4AE3-A212-0E3089D06E4F}" dt="2023-01-15T18:03:39.961" v="4" actId="47"/>
        <pc:sldMkLst>
          <pc:docMk/>
          <pc:sldMk cId="3090006052" sldId="340"/>
        </pc:sldMkLst>
      </pc:sldChg>
      <pc:sldChg chg="del">
        <pc:chgData name="Jo Lawson" userId="3ea2caec-2193-4f1a-a96c-5f0578f36e1e" providerId="ADAL" clId="{AB853A03-5A86-4AE3-A212-0E3089D06E4F}" dt="2023-01-15T18:03:42.396" v="5" actId="47"/>
        <pc:sldMkLst>
          <pc:docMk/>
          <pc:sldMk cId="4226100293" sldId="341"/>
        </pc:sldMkLst>
      </pc:sldChg>
      <pc:sldChg chg="delSp mod">
        <pc:chgData name="Jo Lawson" userId="3ea2caec-2193-4f1a-a96c-5f0578f36e1e" providerId="ADAL" clId="{AB853A03-5A86-4AE3-A212-0E3089D06E4F}" dt="2023-01-13T12:59:16.950" v="2" actId="478"/>
        <pc:sldMkLst>
          <pc:docMk/>
          <pc:sldMk cId="963507319" sldId="346"/>
        </pc:sldMkLst>
        <pc:picChg chg="del">
          <ac:chgData name="Jo Lawson" userId="3ea2caec-2193-4f1a-a96c-5f0578f36e1e" providerId="ADAL" clId="{AB853A03-5A86-4AE3-A212-0E3089D06E4F}" dt="2023-01-13T12:59:16.950" v="2" actId="478"/>
          <ac:picMkLst>
            <pc:docMk/>
            <pc:sldMk cId="963507319" sldId="346"/>
            <ac:picMk id="7" creationId="{8654D42F-F256-7CBE-460B-ED080359B27E}"/>
          </ac:picMkLst>
        </pc:picChg>
      </pc:sldChg>
      <pc:sldChg chg="delSp mod">
        <pc:chgData name="Jo Lawson" userId="3ea2caec-2193-4f1a-a96c-5f0578f36e1e" providerId="ADAL" clId="{AB853A03-5A86-4AE3-A212-0E3089D06E4F}" dt="2023-01-13T12:59:22.700" v="3" actId="478"/>
        <pc:sldMkLst>
          <pc:docMk/>
          <pc:sldMk cId="2731769315" sldId="347"/>
        </pc:sldMkLst>
        <pc:picChg chg="del">
          <ac:chgData name="Jo Lawson" userId="3ea2caec-2193-4f1a-a96c-5f0578f36e1e" providerId="ADAL" clId="{AB853A03-5A86-4AE3-A212-0E3089D06E4F}" dt="2023-01-13T12:59:22.700" v="3" actId="478"/>
          <ac:picMkLst>
            <pc:docMk/>
            <pc:sldMk cId="2731769315" sldId="347"/>
            <ac:picMk id="7" creationId="{F1F30798-6F93-57D7-C424-736ED519F21B}"/>
          </ac:picMkLst>
        </pc:picChg>
      </pc:sldChg>
      <pc:sldChg chg="ord">
        <pc:chgData name="Jo Lawson" userId="3ea2caec-2193-4f1a-a96c-5f0578f36e1e" providerId="ADAL" clId="{AB853A03-5A86-4AE3-A212-0E3089D06E4F}" dt="2023-01-15T18:10:08.083" v="249"/>
        <pc:sldMkLst>
          <pc:docMk/>
          <pc:sldMk cId="1196307776" sldId="353"/>
        </pc:sldMkLst>
      </pc:sldChg>
      <pc:sldChg chg="ord">
        <pc:chgData name="Jo Lawson" userId="3ea2caec-2193-4f1a-a96c-5f0578f36e1e" providerId="ADAL" clId="{AB853A03-5A86-4AE3-A212-0E3089D06E4F}" dt="2023-01-15T18:09:41.824" v="247"/>
        <pc:sldMkLst>
          <pc:docMk/>
          <pc:sldMk cId="2441262657" sldId="358"/>
        </pc:sldMkLst>
      </pc:sldChg>
      <pc:sldChg chg="ord">
        <pc:chgData name="Jo Lawson" userId="3ea2caec-2193-4f1a-a96c-5f0578f36e1e" providerId="ADAL" clId="{AB853A03-5A86-4AE3-A212-0E3089D06E4F}" dt="2023-01-15T18:11:00.270" v="251"/>
        <pc:sldMkLst>
          <pc:docMk/>
          <pc:sldMk cId="3904921958" sldId="361"/>
        </pc:sldMkLst>
      </pc:sldChg>
      <pc:sldChg chg="modSp mod ord">
        <pc:chgData name="Jo Lawson" userId="3ea2caec-2193-4f1a-a96c-5f0578f36e1e" providerId="ADAL" clId="{AB853A03-5A86-4AE3-A212-0E3089D06E4F}" dt="2023-01-15T18:09:10.994" v="241"/>
        <pc:sldMkLst>
          <pc:docMk/>
          <pc:sldMk cId="2488700717" sldId="368"/>
        </pc:sldMkLst>
        <pc:spChg chg="mod">
          <ac:chgData name="Jo Lawson" userId="3ea2caec-2193-4f1a-a96c-5f0578f36e1e" providerId="ADAL" clId="{AB853A03-5A86-4AE3-A212-0E3089D06E4F}" dt="2023-01-15T18:08:13.634" v="237" actId="113"/>
          <ac:spMkLst>
            <pc:docMk/>
            <pc:sldMk cId="2488700717" sldId="368"/>
            <ac:spMk id="3" creationId="{887B4375-1D32-856E-A8EF-E8C37A37F0D6}"/>
          </ac:spMkLst>
        </pc:spChg>
      </pc:sldChg>
    </pc:docChg>
  </pc:docChgLst>
  <pc:docChgLst>
    <pc:chgData name="Jo Lawson" userId="3ea2caec-2193-4f1a-a96c-5f0578f36e1e" providerId="ADAL" clId="{337C64C2-91C0-46AB-96C3-3BC7991A7AFF}"/>
    <pc:docChg chg="custSel modSld">
      <pc:chgData name="Jo Lawson" userId="3ea2caec-2193-4f1a-a96c-5f0578f36e1e" providerId="ADAL" clId="{337C64C2-91C0-46AB-96C3-3BC7991A7AFF}" dt="2023-01-30T16:03:38.856" v="720" actId="20577"/>
      <pc:docMkLst>
        <pc:docMk/>
      </pc:docMkLst>
      <pc:sldChg chg="modSp mod modNotesTx">
        <pc:chgData name="Jo Lawson" userId="3ea2caec-2193-4f1a-a96c-5f0578f36e1e" providerId="ADAL" clId="{337C64C2-91C0-46AB-96C3-3BC7991A7AFF}" dt="2023-01-30T16:03:38.856" v="720" actId="20577"/>
        <pc:sldMkLst>
          <pc:docMk/>
          <pc:sldMk cId="4187482613" sldId="324"/>
        </pc:sldMkLst>
        <pc:spChg chg="mod">
          <ac:chgData name="Jo Lawson" userId="3ea2caec-2193-4f1a-a96c-5f0578f36e1e" providerId="ADAL" clId="{337C64C2-91C0-46AB-96C3-3BC7991A7AFF}" dt="2023-01-30T16:03:27.800" v="718" actId="207"/>
          <ac:spMkLst>
            <pc:docMk/>
            <pc:sldMk cId="4187482613" sldId="324"/>
            <ac:spMk id="2" creationId="{102E6C3E-BA4C-A9B6-DAE7-51ED138703AC}"/>
          </ac:spMkLst>
        </pc:spChg>
        <pc:spChg chg="mod">
          <ac:chgData name="Jo Lawson" userId="3ea2caec-2193-4f1a-a96c-5f0578f36e1e" providerId="ADAL" clId="{337C64C2-91C0-46AB-96C3-3BC7991A7AFF}" dt="2023-01-30T16:03:32.197" v="719" actId="207"/>
          <ac:spMkLst>
            <pc:docMk/>
            <pc:sldMk cId="4187482613" sldId="324"/>
            <ac:spMk id="3" creationId="{D6B4ECDD-32E4-443C-F0ED-D09FFBCD16B0}"/>
          </ac:spMkLst>
        </pc:spChg>
      </pc:sldChg>
      <pc:sldChg chg="modSp mod">
        <pc:chgData name="Jo Lawson" userId="3ea2caec-2193-4f1a-a96c-5f0578f36e1e" providerId="ADAL" clId="{337C64C2-91C0-46AB-96C3-3BC7991A7AFF}" dt="2023-01-30T15:12:50.862" v="715" actId="207"/>
        <pc:sldMkLst>
          <pc:docMk/>
          <pc:sldMk cId="3859474741" sldId="337"/>
        </pc:sldMkLst>
        <pc:spChg chg="mod">
          <ac:chgData name="Jo Lawson" userId="3ea2caec-2193-4f1a-a96c-5f0578f36e1e" providerId="ADAL" clId="{337C64C2-91C0-46AB-96C3-3BC7991A7AFF}" dt="2023-01-30T15:12:50.862" v="715" actId="207"/>
          <ac:spMkLst>
            <pc:docMk/>
            <pc:sldMk cId="3859474741" sldId="337"/>
            <ac:spMk id="4" creationId="{6BFE4F69-69E5-4F87-8A99-C27B56873C74}"/>
          </ac:spMkLst>
        </pc:spChg>
      </pc:sldChg>
      <pc:sldChg chg="modSp mod">
        <pc:chgData name="Jo Lawson" userId="3ea2caec-2193-4f1a-a96c-5f0578f36e1e" providerId="ADAL" clId="{337C64C2-91C0-46AB-96C3-3BC7991A7AFF}" dt="2023-01-30T15:14:18.092" v="716" actId="207"/>
        <pc:sldMkLst>
          <pc:docMk/>
          <pc:sldMk cId="4179591757" sldId="339"/>
        </pc:sldMkLst>
        <pc:spChg chg="mod">
          <ac:chgData name="Jo Lawson" userId="3ea2caec-2193-4f1a-a96c-5f0578f36e1e" providerId="ADAL" clId="{337C64C2-91C0-46AB-96C3-3BC7991A7AFF}" dt="2023-01-30T15:14:18.092" v="716" actId="207"/>
          <ac:spMkLst>
            <pc:docMk/>
            <pc:sldMk cId="4179591757" sldId="339"/>
            <ac:spMk id="4" creationId="{12A99A7C-897E-58BE-71D3-9D8ED331F6AE}"/>
          </ac:spMkLst>
        </pc:spChg>
      </pc:sldChg>
      <pc:sldChg chg="modNotesTx">
        <pc:chgData name="Jo Lawson" userId="3ea2caec-2193-4f1a-a96c-5f0578f36e1e" providerId="ADAL" clId="{337C64C2-91C0-46AB-96C3-3BC7991A7AFF}" dt="2023-01-30T15:11:42.443" v="712" actId="20577"/>
        <pc:sldMkLst>
          <pc:docMk/>
          <pc:sldMk cId="832555" sldId="351"/>
        </pc:sldMkLst>
      </pc:sldChg>
      <pc:sldChg chg="modSp mod">
        <pc:chgData name="Jo Lawson" userId="3ea2caec-2193-4f1a-a96c-5f0578f36e1e" providerId="ADAL" clId="{337C64C2-91C0-46AB-96C3-3BC7991A7AFF}" dt="2023-01-30T15:12:39.163" v="713" actId="207"/>
        <pc:sldMkLst>
          <pc:docMk/>
          <pc:sldMk cId="2188646873" sldId="363"/>
        </pc:sldMkLst>
        <pc:spChg chg="mod">
          <ac:chgData name="Jo Lawson" userId="3ea2caec-2193-4f1a-a96c-5f0578f36e1e" providerId="ADAL" clId="{337C64C2-91C0-46AB-96C3-3BC7991A7AFF}" dt="2023-01-30T15:12:39.163" v="713" actId="207"/>
          <ac:spMkLst>
            <pc:docMk/>
            <pc:sldMk cId="2188646873" sldId="363"/>
            <ac:spMk id="4" creationId="{CD5D62A0-EBB8-1453-D84D-1D386B84C82C}"/>
          </ac:spMkLst>
        </pc:spChg>
      </pc:sldChg>
      <pc:sldChg chg="modSp mod">
        <pc:chgData name="Jo Lawson" userId="3ea2caec-2193-4f1a-a96c-5f0578f36e1e" providerId="ADAL" clId="{337C64C2-91C0-46AB-96C3-3BC7991A7AFF}" dt="2023-01-30T15:14:39.048" v="717" actId="113"/>
        <pc:sldMkLst>
          <pc:docMk/>
          <pc:sldMk cId="2146141184" sldId="366"/>
        </pc:sldMkLst>
        <pc:spChg chg="mod">
          <ac:chgData name="Jo Lawson" userId="3ea2caec-2193-4f1a-a96c-5f0578f36e1e" providerId="ADAL" clId="{337C64C2-91C0-46AB-96C3-3BC7991A7AFF}" dt="2023-01-30T15:14:39.048" v="717" actId="113"/>
          <ac:spMkLst>
            <pc:docMk/>
            <pc:sldMk cId="2146141184" sldId="366"/>
            <ac:spMk id="4" creationId="{ACD02526-C3F9-7FA7-8AF8-B71F330D7E4C}"/>
          </ac:spMkLst>
        </pc:spChg>
      </pc:sldChg>
      <pc:sldChg chg="modNotesTx">
        <pc:chgData name="Jo Lawson" userId="3ea2caec-2193-4f1a-a96c-5f0578f36e1e" providerId="ADAL" clId="{337C64C2-91C0-46AB-96C3-3BC7991A7AFF}" dt="2023-01-30T15:09:52.484" v="622" actId="20577"/>
        <pc:sldMkLst>
          <pc:docMk/>
          <pc:sldMk cId="1522163815" sldId="369"/>
        </pc:sldMkLst>
      </pc:sldChg>
    </pc:docChg>
  </pc:docChgLst>
  <pc:docChgLst>
    <pc:chgData name="lucy.springall@aoc.co.uk" userId="S::urn:spo:guest#lucy.springall@aoc.co.uk::" providerId="AD" clId="Web-{2ABC01D2-7BE8-7B4A-C4A2-133BE3128F79}"/>
    <pc:docChg chg="modSld">
      <pc:chgData name="lucy.springall@aoc.co.uk" userId="S::urn:spo:guest#lucy.springall@aoc.co.uk::" providerId="AD" clId="Web-{2ABC01D2-7BE8-7B4A-C4A2-133BE3128F79}" dt="2023-07-11T10:53:15.242" v="81"/>
      <pc:docMkLst>
        <pc:docMk/>
      </pc:docMkLst>
      <pc:sldChg chg="modNotes">
        <pc:chgData name="lucy.springall@aoc.co.uk" userId="S::urn:spo:guest#lucy.springall@aoc.co.uk::" providerId="AD" clId="Web-{2ABC01D2-7BE8-7B4A-C4A2-133BE3128F79}" dt="2023-07-11T10:53:15.242" v="81"/>
        <pc:sldMkLst>
          <pc:docMk/>
          <pc:sldMk cId="289046921" sldId="256"/>
        </pc:sldMkLst>
      </pc:sldChg>
      <pc:sldChg chg="modNotes">
        <pc:chgData name="lucy.springall@aoc.co.uk" userId="S::urn:spo:guest#lucy.springall@aoc.co.uk::" providerId="AD" clId="Web-{2ABC01D2-7BE8-7B4A-C4A2-133BE3128F79}" dt="2023-07-11T10:48:22.327" v="45"/>
        <pc:sldMkLst>
          <pc:docMk/>
          <pc:sldMk cId="2873341567" sldId="364"/>
        </pc:sldMkLst>
      </pc:sldChg>
      <pc:sldChg chg="modNotes">
        <pc:chgData name="lucy.springall@aoc.co.uk" userId="S::urn:spo:guest#lucy.springall@aoc.co.uk::" providerId="AD" clId="Web-{2ABC01D2-7BE8-7B4A-C4A2-133BE3128F79}" dt="2023-07-11T10:48:35.405" v="47"/>
        <pc:sldMkLst>
          <pc:docMk/>
          <pc:sldMk cId="3509578826" sldId="36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1094"/>
          </a:xfrm>
          <a:prstGeom prst="rect">
            <a:avLst/>
          </a:prstGeom>
        </p:spPr>
        <p:txBody>
          <a:bodyPr vert="horz" lIns="96634" tIns="48317" rIns="96634" bIns="48317" rtlCol="0"/>
          <a:lstStyle>
            <a:lvl1pPr algn="l">
              <a:defRPr sz="1300"/>
            </a:lvl1pPr>
          </a:lstStyle>
          <a:p>
            <a:endParaRPr lang="en-GB" dirty="0"/>
          </a:p>
        </p:txBody>
      </p:sp>
      <p:sp>
        <p:nvSpPr>
          <p:cNvPr id="3" name="Date Placeholder 2"/>
          <p:cNvSpPr>
            <a:spLocks noGrp="1"/>
          </p:cNvSpPr>
          <p:nvPr>
            <p:ph type="dt" sz="quarter" idx="1"/>
          </p:nvPr>
        </p:nvSpPr>
        <p:spPr>
          <a:xfrm>
            <a:off x="3902597" y="0"/>
            <a:ext cx="2985558" cy="501094"/>
          </a:xfrm>
          <a:prstGeom prst="rect">
            <a:avLst/>
          </a:prstGeom>
        </p:spPr>
        <p:txBody>
          <a:bodyPr vert="horz" lIns="96634" tIns="48317" rIns="96634" bIns="48317" rtlCol="0"/>
          <a:lstStyle>
            <a:lvl1pPr algn="r">
              <a:defRPr sz="1300"/>
            </a:lvl1pPr>
          </a:lstStyle>
          <a:p>
            <a:fld id="{E4B82452-3B3D-4B10-B5B2-216C3ED6E0C1}" type="datetimeFigureOut">
              <a:rPr lang="en-GB" smtClean="0"/>
              <a:pPr/>
              <a:t>18/07/2023</a:t>
            </a:fld>
            <a:endParaRPr lang="en-GB" dirty="0"/>
          </a:p>
        </p:txBody>
      </p:sp>
      <p:sp>
        <p:nvSpPr>
          <p:cNvPr id="4" name="Footer Placeholder 3"/>
          <p:cNvSpPr>
            <a:spLocks noGrp="1"/>
          </p:cNvSpPr>
          <p:nvPr>
            <p:ph type="ftr" sz="quarter" idx="2"/>
          </p:nvPr>
        </p:nvSpPr>
        <p:spPr>
          <a:xfrm>
            <a:off x="0" y="9519054"/>
            <a:ext cx="2985558" cy="501094"/>
          </a:xfrm>
          <a:prstGeom prst="rect">
            <a:avLst/>
          </a:prstGeom>
        </p:spPr>
        <p:txBody>
          <a:bodyPr vert="horz" lIns="96634" tIns="48317" rIns="96634" bIns="48317" rtlCol="0" anchor="b"/>
          <a:lstStyle>
            <a:lvl1pPr algn="l">
              <a:defRPr sz="1300"/>
            </a:lvl1pPr>
          </a:lstStyle>
          <a:p>
            <a:endParaRPr lang="en-GB" dirty="0"/>
          </a:p>
        </p:txBody>
      </p:sp>
      <p:sp>
        <p:nvSpPr>
          <p:cNvPr id="5" name="Slide Number Placeholder 4"/>
          <p:cNvSpPr>
            <a:spLocks noGrp="1"/>
          </p:cNvSpPr>
          <p:nvPr>
            <p:ph type="sldNum" sz="quarter" idx="3"/>
          </p:nvPr>
        </p:nvSpPr>
        <p:spPr>
          <a:xfrm>
            <a:off x="3902597" y="9519054"/>
            <a:ext cx="2985558" cy="501094"/>
          </a:xfrm>
          <a:prstGeom prst="rect">
            <a:avLst/>
          </a:prstGeom>
        </p:spPr>
        <p:txBody>
          <a:bodyPr vert="horz" lIns="96634" tIns="48317" rIns="96634" bIns="48317" rtlCol="0" anchor="b"/>
          <a:lstStyle>
            <a:lvl1pPr algn="r">
              <a:defRPr sz="1300"/>
            </a:lvl1pPr>
          </a:lstStyle>
          <a:p>
            <a:fld id="{FB11B1AA-12AD-4BCD-8A84-BE258AB1E1EB}" type="slidenum">
              <a:rPr lang="en-GB" smtClean="0"/>
              <a:pPr/>
              <a:t>‹#›</a:t>
            </a:fld>
            <a:endParaRPr lang="en-GB" dirty="0"/>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1094"/>
          </a:xfrm>
          <a:prstGeom prst="rect">
            <a:avLst/>
          </a:prstGeom>
        </p:spPr>
        <p:txBody>
          <a:bodyPr vert="horz" lIns="96634" tIns="48317" rIns="96634" bIns="48317" rtlCol="0"/>
          <a:lstStyle>
            <a:lvl1pPr algn="l">
              <a:defRPr sz="1300"/>
            </a:lvl1pPr>
          </a:lstStyle>
          <a:p>
            <a:endParaRPr lang="en-GB" dirty="0"/>
          </a:p>
        </p:txBody>
      </p:sp>
      <p:sp>
        <p:nvSpPr>
          <p:cNvPr id="3" name="Date Placeholder 2"/>
          <p:cNvSpPr>
            <a:spLocks noGrp="1"/>
          </p:cNvSpPr>
          <p:nvPr>
            <p:ph type="dt" idx="1"/>
          </p:nvPr>
        </p:nvSpPr>
        <p:spPr>
          <a:xfrm>
            <a:off x="3902597" y="0"/>
            <a:ext cx="2985558" cy="501094"/>
          </a:xfrm>
          <a:prstGeom prst="rect">
            <a:avLst/>
          </a:prstGeom>
        </p:spPr>
        <p:txBody>
          <a:bodyPr vert="horz" lIns="96634" tIns="48317" rIns="96634" bIns="48317" rtlCol="0"/>
          <a:lstStyle>
            <a:lvl1pPr algn="r">
              <a:defRPr sz="1300"/>
            </a:lvl1pPr>
          </a:lstStyle>
          <a:p>
            <a:fld id="{DE3A1484-528B-4725-8337-7ACDB6138B8F}" type="datetimeFigureOut">
              <a:rPr lang="en-GB" smtClean="0"/>
              <a:pPr/>
              <a:t>18/07/2023</a:t>
            </a:fld>
            <a:endParaRPr lang="en-GB" dirty="0"/>
          </a:p>
        </p:txBody>
      </p:sp>
      <p:sp>
        <p:nvSpPr>
          <p:cNvPr id="4" name="Slide Image Placeholder 3"/>
          <p:cNvSpPr>
            <a:spLocks noGrp="1" noRot="1" noChangeAspect="1"/>
          </p:cNvSpPr>
          <p:nvPr>
            <p:ph type="sldImg" idx="2"/>
          </p:nvPr>
        </p:nvSpPr>
        <p:spPr>
          <a:xfrm>
            <a:off x="104775" y="750888"/>
            <a:ext cx="6680200" cy="3759200"/>
          </a:xfrm>
          <a:prstGeom prst="rect">
            <a:avLst/>
          </a:prstGeom>
          <a:noFill/>
          <a:ln w="12700">
            <a:solidFill>
              <a:prstClr val="black"/>
            </a:solidFill>
          </a:ln>
        </p:spPr>
        <p:txBody>
          <a:bodyPr vert="horz" lIns="96634" tIns="48317" rIns="96634" bIns="48317" rtlCol="0" anchor="ctr"/>
          <a:lstStyle/>
          <a:p>
            <a:endParaRPr lang="en-GB" dirty="0"/>
          </a:p>
        </p:txBody>
      </p:sp>
      <p:sp>
        <p:nvSpPr>
          <p:cNvPr id="5" name="Notes Placeholder 4"/>
          <p:cNvSpPr>
            <a:spLocks noGrp="1"/>
          </p:cNvSpPr>
          <p:nvPr>
            <p:ph type="body" sz="quarter" idx="3"/>
          </p:nvPr>
        </p:nvSpPr>
        <p:spPr>
          <a:xfrm>
            <a:off x="688975" y="4760397"/>
            <a:ext cx="5511800" cy="4509850"/>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4"/>
            <a:ext cx="2985558" cy="501094"/>
          </a:xfrm>
          <a:prstGeom prst="rect">
            <a:avLst/>
          </a:prstGeom>
        </p:spPr>
        <p:txBody>
          <a:bodyPr vert="horz" lIns="96634" tIns="48317" rIns="96634" bIns="48317" rtlCol="0" anchor="b"/>
          <a:lstStyle>
            <a:lvl1pPr algn="l">
              <a:defRPr sz="1300"/>
            </a:lvl1pPr>
          </a:lstStyle>
          <a:p>
            <a:endParaRPr lang="en-GB" dirty="0"/>
          </a:p>
        </p:txBody>
      </p:sp>
      <p:sp>
        <p:nvSpPr>
          <p:cNvPr id="7" name="Slide Number Placeholder 6"/>
          <p:cNvSpPr>
            <a:spLocks noGrp="1"/>
          </p:cNvSpPr>
          <p:nvPr>
            <p:ph type="sldNum" sz="quarter" idx="5"/>
          </p:nvPr>
        </p:nvSpPr>
        <p:spPr>
          <a:xfrm>
            <a:off x="3902597" y="9519054"/>
            <a:ext cx="2985558" cy="501094"/>
          </a:xfrm>
          <a:prstGeom prst="rect">
            <a:avLst/>
          </a:prstGeom>
        </p:spPr>
        <p:txBody>
          <a:bodyPr vert="horz" lIns="96634" tIns="48317" rIns="96634" bIns="48317" rtlCol="0" anchor="b"/>
          <a:lstStyle>
            <a:lvl1pPr algn="r">
              <a:defRPr sz="1300"/>
            </a:lvl1pPr>
          </a:lstStyle>
          <a:p>
            <a:fld id="{9920340D-206C-4C41-A35B-4D72CE2F2B89}" type="slidenum">
              <a:rPr lang="en-GB" smtClean="0"/>
              <a:pPr/>
              <a:t>‹#›</a:t>
            </a:fld>
            <a:endParaRPr lang="en-GB" dirty="0"/>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bbc.co.uk/bitesize/guides/zwr34j6/revision/3"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parliament.uk/site-information/glossary/legislation/"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hse.gov.uk/legislation/hswa.htm" TargetMode="External"/><Relationship Id="rId7" Type="http://schemas.openxmlformats.org/officeDocument/2006/relationships/hyperlink" Target="https://www.gov.uk/government/publications/coronavirus-covid-19-early-years-and-childcare-closures"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www.eyalliance.org.uk/policy-updates" TargetMode="External"/><Relationship Id="rId5" Type="http://schemas.openxmlformats.org/officeDocument/2006/relationships/hyperlink" Target="https://www.ncb.org.uk/" TargetMode="External"/><Relationship Id="rId4" Type="http://schemas.openxmlformats.org/officeDocument/2006/relationships/hyperlink" Target="https://www.pacey.org.uk/"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busybees-nurseryschool.co.uk/policie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pacey.org.uk/" TargetMode="External"/><Relationship Id="rId2" Type="http://schemas.openxmlformats.org/officeDocument/2006/relationships/slide" Target="../slides/slide51.xml"/><Relationship Id="rId1" Type="http://schemas.openxmlformats.org/officeDocument/2006/relationships/notesMaster" Target="../notesMasters/notesMaster1.xml"/><Relationship Id="rId5" Type="http://schemas.openxmlformats.org/officeDocument/2006/relationships/hyperlink" Target="https://www.eyalliance.org.uk/policy-updates" TargetMode="External"/><Relationship Id="rId4" Type="http://schemas.openxmlformats.org/officeDocument/2006/relationships/hyperlink" Target="https://www.ncb.org.uk/"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PowerPoint assumes 1.5-hour session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dirty="0"/>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Competencies</a:t>
            </a:r>
            <a:r>
              <a:rPr lang="en-GB" dirty="0"/>
              <a:t> will be seen in in the classroom and will encourage learners to use these skills when in a setting, </a:t>
            </a:r>
            <a:r>
              <a:rPr lang="en-GB" dirty="0" err="1"/>
              <a:t>eg</a:t>
            </a:r>
            <a:r>
              <a:rPr lang="en-GB" dirty="0"/>
              <a:t>, in staff meetings and on display boards.</a:t>
            </a:r>
          </a:p>
          <a:p>
            <a:endParaRPr lang="en-GB" dirty="0"/>
          </a:p>
          <a:p>
            <a:r>
              <a:rPr lang="en-GB" b="1" dirty="0"/>
              <a:t>Study and work ready skills: </a:t>
            </a:r>
            <a:r>
              <a:rPr lang="en-GB" b="0" dirty="0"/>
              <a:t>I</a:t>
            </a:r>
            <a:r>
              <a:rPr lang="en-GB" dirty="0"/>
              <a:t>t is imperative that all learners work together with colleagues and parents for the best interests of the child.</a:t>
            </a:r>
          </a:p>
          <a:p>
            <a:endParaRPr lang="en-GB" dirty="0"/>
          </a:p>
          <a:p>
            <a:r>
              <a:rPr lang="en-GB" b="1" dirty="0"/>
              <a:t>Values:</a:t>
            </a:r>
            <a:r>
              <a:rPr lang="en-GB" dirty="0"/>
              <a:t> Mutual respect and tolerance can be seen in the classroom but must also be applied in settings regarding the various ways in which parents raise their children, different cultural beliefs, different wishes in respect of diet and the rule of law. Links to the legislation, the setting’s rules and regulations, and real-life cases help to show an understanding of why legislation is in place for life and work. For example, </a:t>
            </a:r>
            <a:r>
              <a:rPr lang="en-GB" b="1" dirty="0"/>
              <a:t>occupational skills such as S1.26 promote equal opportunity and anti-discriminatory practice. </a:t>
            </a:r>
          </a:p>
        </p:txBody>
      </p:sp>
      <p:sp>
        <p:nvSpPr>
          <p:cNvPr id="4" name="Slide Number Placeholder 3"/>
          <p:cNvSpPr>
            <a:spLocks noGrp="1"/>
          </p:cNvSpPr>
          <p:nvPr>
            <p:ph type="sldNum" sz="quarter" idx="5"/>
          </p:nvPr>
        </p:nvSpPr>
        <p:spPr/>
        <p:txBody>
          <a:bodyPr/>
          <a:lstStyle/>
          <a:p>
            <a:fld id="{9920340D-206C-4C41-A35B-4D72CE2F2B89}" type="slidenum">
              <a:rPr lang="en-GB" smtClean="0"/>
              <a:pPr/>
              <a:t>10</a:t>
            </a:fld>
            <a:endParaRPr lang="en-GB" dirty="0"/>
          </a:p>
        </p:txBody>
      </p:sp>
    </p:spTree>
    <p:extLst>
      <p:ext uri="{BB962C8B-B14F-4D97-AF65-F5344CB8AC3E}">
        <p14:creationId xmlns:p14="http://schemas.microsoft.com/office/powerpoint/2010/main" val="20639100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Professional development: </a:t>
            </a:r>
            <a:r>
              <a:rPr lang="en-GB" b="0" dirty="0"/>
              <a:t>T</a:t>
            </a:r>
            <a:r>
              <a:rPr lang="en-GB" dirty="0"/>
              <a:t>arget setting, note taking and self-reflection during the session and afterwards. This is a skill that needs to be practised throughout learning. It is also a skill that can be taught to children through play. See the study and work-ready skills detailed on slide 10.</a:t>
            </a:r>
          </a:p>
          <a:p>
            <a:endParaRPr lang="en-GB" dirty="0"/>
          </a:p>
          <a:p>
            <a:r>
              <a:rPr lang="en-GB" dirty="0"/>
              <a:t>SMART targets and useful examples: </a:t>
            </a:r>
            <a:r>
              <a:rPr lang="en-GB" dirty="0">
                <a:hlinkClick r:id="rId3"/>
              </a:rPr>
              <a:t>https://www.bbc.co.uk/bitesize/guides/zwr34j6/revision/3</a:t>
            </a:r>
            <a:endParaRPr lang="en-GB" dirty="0">
              <a:cs typeface="Calibri"/>
              <a:hlinkClick r:id="rId3"/>
            </a:endParaRPr>
          </a:p>
          <a:p>
            <a:endParaRPr lang="en-GB" dirty="0">
              <a:cs typeface="Calibri"/>
            </a:endParaRPr>
          </a:p>
          <a:p>
            <a:endParaRPr lang="en-GB" dirty="0">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11</a:t>
            </a:fld>
            <a:endParaRPr lang="en-GB" dirty="0"/>
          </a:p>
        </p:txBody>
      </p:sp>
    </p:spTree>
    <p:extLst>
      <p:ext uri="{BB962C8B-B14F-4D97-AF65-F5344CB8AC3E}">
        <p14:creationId xmlns:p14="http://schemas.microsoft.com/office/powerpoint/2010/main" val="2805498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Definition and linking to students own use of relevant laws, </a:t>
            </a:r>
            <a:r>
              <a:rPr lang="en-GB" dirty="0" err="1"/>
              <a:t>eg</a:t>
            </a:r>
            <a:r>
              <a:rPr lang="en-GB" dirty="0"/>
              <a:t>, smoking/vaping, learning to drive and alcohol consumption. Ensure that learners are aware that there are rules and regulations apply to everything in life and that these are of paramount importance in education and childcare setting.</a:t>
            </a:r>
          </a:p>
          <a:p>
            <a:r>
              <a:rPr lang="en-GB" dirty="0"/>
              <a:t> </a:t>
            </a:r>
          </a:p>
          <a:p>
            <a:r>
              <a:rPr lang="en-GB" b="1" dirty="0"/>
              <a:t>English competency – summarise information</a:t>
            </a:r>
          </a:p>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dirty="0"/>
          </a:p>
        </p:txBody>
      </p:sp>
    </p:spTree>
    <p:extLst>
      <p:ext uri="{BB962C8B-B14F-4D97-AF65-F5344CB8AC3E}">
        <p14:creationId xmlns:p14="http://schemas.microsoft.com/office/powerpoint/2010/main" val="3135544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may know of many laws which relate to their social activity. They will gain an understanding that rules and regulations apply throughout life and that many of these laws are about ensuring that children and employees are safe.</a:t>
            </a:r>
          </a:p>
          <a:p>
            <a:endParaRPr lang="en-GB" dirty="0"/>
          </a:p>
          <a:p>
            <a:r>
              <a:rPr lang="en-GB" dirty="0">
                <a:hlinkClick r:id="rId3"/>
              </a:rPr>
              <a:t>https://www.parliament.uk/site-information/glossary/legislation/</a:t>
            </a:r>
            <a:endParaRPr lang="en-GB" dirty="0">
              <a:cs typeface="Calibri"/>
              <a:hlinkClick r:id="rId3"/>
            </a:endParaRPr>
          </a:p>
          <a:p>
            <a:endParaRPr lang="en-GB" dirty="0">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dirty="0"/>
          </a:p>
        </p:txBody>
      </p:sp>
    </p:spTree>
    <p:extLst>
      <p:ext uri="{BB962C8B-B14F-4D97-AF65-F5344CB8AC3E}">
        <p14:creationId xmlns:p14="http://schemas.microsoft.com/office/powerpoint/2010/main" val="2607683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video explains the process by which UK laws are made. Link this with education and childcare.</a:t>
            </a:r>
          </a:p>
          <a:p>
            <a:endParaRPr lang="en-GB" dirty="0">
              <a:cs typeface="Calibri"/>
            </a:endParaRPr>
          </a:p>
          <a:p>
            <a:r>
              <a:rPr lang="en-GB" dirty="0"/>
              <a:t>https://www.parliament.uk/about/how/laws/</a:t>
            </a:r>
            <a:endParaRPr lang="en-GB" dirty="0">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dirty="0"/>
          </a:p>
        </p:txBody>
      </p:sp>
    </p:spTree>
    <p:extLst>
      <p:ext uri="{BB962C8B-B14F-4D97-AF65-F5344CB8AC3E}">
        <p14:creationId xmlns:p14="http://schemas.microsoft.com/office/powerpoint/2010/main" val="3749863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Step-by-step – short steps in the process – foundation knowledge. Although it is not essential that learners remember this process, step by step, they must understand that legislation does not just happen – there is a reason for it and legislation is not in place to make life difficult.</a:t>
            </a:r>
          </a:p>
          <a:p>
            <a:endParaRPr lang="en-GB" dirty="0"/>
          </a:p>
          <a:p>
            <a:r>
              <a:rPr lang="en-GB" b="1" dirty="0"/>
              <a:t>Example:</a:t>
            </a:r>
          </a:p>
          <a:p>
            <a:r>
              <a:rPr lang="en-GB" b="1" dirty="0"/>
              <a:t>Safeguarding S3.9 – the student must be able to recognise indicators that may suggest there are causes for concerns regarding a child’s development. This may be related to safeguarding legislation, SEND, the Children Act 2004, Victoria Climbie or Introduction of Mobile Phone Policy and Vanessa George.</a:t>
            </a:r>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dirty="0"/>
          </a:p>
        </p:txBody>
      </p:sp>
    </p:spTree>
    <p:extLst>
      <p:ext uri="{BB962C8B-B14F-4D97-AF65-F5344CB8AC3E}">
        <p14:creationId xmlns:p14="http://schemas.microsoft.com/office/powerpoint/2010/main" val="13107450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338">
              <a:defRPr/>
            </a:pPr>
            <a:r>
              <a:rPr lang="en-GB" dirty="0"/>
              <a:t>Step-by-step – short steps in the process – foundation knowledge.</a:t>
            </a:r>
          </a:p>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dirty="0"/>
          </a:p>
        </p:txBody>
      </p:sp>
    </p:spTree>
    <p:extLst>
      <p:ext uri="{BB962C8B-B14F-4D97-AF65-F5344CB8AC3E}">
        <p14:creationId xmlns:p14="http://schemas.microsoft.com/office/powerpoint/2010/main" val="12130571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Reviewing own target – brain breather to collate thoughts – with directed questions to learners to reinforce learning regarding legislation, the related processes and why legislation is necessary (laws of the land). Learners may only relate it at this stage to their own experiences, </a:t>
            </a:r>
            <a:r>
              <a:rPr lang="en-GB" dirty="0" err="1"/>
              <a:t>eg</a:t>
            </a:r>
            <a:r>
              <a:rPr lang="en-GB" dirty="0"/>
              <a:t>, smoking/vaping and driving, but they need to start to understand that once they are in employment, the relevant legislation needs to be read, understood and applied.</a:t>
            </a:r>
          </a:p>
          <a:p>
            <a:endParaRPr lang="en-GB" dirty="0"/>
          </a:p>
          <a:p>
            <a:r>
              <a:rPr lang="en-GB" dirty="0"/>
              <a:t>Formative assessment: multiple choice and true/false questions (12) to check understanding of legislative process and application in the workplace.</a:t>
            </a:r>
          </a:p>
        </p:txBody>
      </p:sp>
      <p:sp>
        <p:nvSpPr>
          <p:cNvPr id="4" name="Slide Number Placeholder 3"/>
          <p:cNvSpPr>
            <a:spLocks noGrp="1"/>
          </p:cNvSpPr>
          <p:nvPr>
            <p:ph type="sldNum" sz="quarter" idx="5"/>
          </p:nvPr>
        </p:nvSpPr>
        <p:spPr/>
        <p:txBody>
          <a:bodyPr/>
          <a:lstStyle/>
          <a:p>
            <a:fld id="{9920340D-206C-4C41-A35B-4D72CE2F2B89}" type="slidenum">
              <a:rPr lang="en-GB" smtClean="0"/>
              <a:pPr/>
              <a:t>17</a:t>
            </a:fld>
            <a:endParaRPr lang="en-GB" dirty="0"/>
          </a:p>
        </p:txBody>
      </p:sp>
    </p:spTree>
    <p:extLst>
      <p:ext uri="{BB962C8B-B14F-4D97-AF65-F5344CB8AC3E}">
        <p14:creationId xmlns:p14="http://schemas.microsoft.com/office/powerpoint/2010/main" val="39651592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Handout: </a:t>
            </a:r>
            <a:r>
              <a:rPr lang="en-GB" dirty="0"/>
              <a:t>Lists all 19 pieces of legislation included in the three core elements listed on slide 3.</a:t>
            </a:r>
          </a:p>
          <a:p>
            <a:r>
              <a:rPr lang="en-GB" dirty="0"/>
              <a:t>Print the slide to use as a handout so that learners can refer back to these when required.</a:t>
            </a:r>
          </a:p>
        </p:txBody>
      </p:sp>
      <p:sp>
        <p:nvSpPr>
          <p:cNvPr id="4" name="Slide Number Placeholder 3"/>
          <p:cNvSpPr>
            <a:spLocks noGrp="1"/>
          </p:cNvSpPr>
          <p:nvPr>
            <p:ph type="sldNum" sz="quarter" idx="5"/>
          </p:nvPr>
        </p:nvSpPr>
        <p:spPr/>
        <p:txBody>
          <a:bodyPr/>
          <a:lstStyle/>
          <a:p>
            <a:fld id="{9920340D-206C-4C41-A35B-4D72CE2F2B89}" type="slidenum">
              <a:rPr lang="en-GB" smtClean="0"/>
              <a:pPr/>
              <a:t>18</a:t>
            </a:fld>
            <a:endParaRPr lang="en-GB" dirty="0"/>
          </a:p>
        </p:txBody>
      </p:sp>
    </p:spTree>
    <p:extLst>
      <p:ext uri="{BB962C8B-B14F-4D97-AF65-F5344CB8AC3E}">
        <p14:creationId xmlns:p14="http://schemas.microsoft.com/office/powerpoint/2010/main" val="3207772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Display the government website information </a:t>
            </a:r>
            <a:r>
              <a:rPr lang="en-GB" dirty="0">
                <a:hlinkClick r:id="rId3"/>
              </a:rPr>
              <a:t>Health and Safety at Work etc Act 1974 – legislation explained (hse.gov.uk)</a:t>
            </a:r>
            <a:endParaRPr lang="en-GB" dirty="0"/>
          </a:p>
          <a:p>
            <a:endParaRPr lang="en-GB" dirty="0"/>
          </a:p>
          <a:p>
            <a:r>
              <a:rPr lang="en-GB" dirty="0"/>
              <a:t>Now that learners have learnt about legislation, introduce the concept of policies and procedures with examples from education and childcare settings found on individual websites or the Professional Association for Childcare and Early Years (PACEY) (this requires a paid membership, but the setting may have this) at </a:t>
            </a:r>
            <a:r>
              <a:rPr lang="en-GB" dirty="0">
                <a:hlinkClick r:id="rId4"/>
              </a:rPr>
              <a:t>Professional Association for Childcare and Early Years | PACEY</a:t>
            </a:r>
            <a:r>
              <a:rPr lang="en-GB" dirty="0"/>
              <a:t>, the National Children’s Bureau (NCB) </a:t>
            </a:r>
            <a:r>
              <a:rPr lang="en-GB" dirty="0">
                <a:hlinkClick r:id="rId5"/>
              </a:rPr>
              <a:t>National Children's Bureau (ncb.org.uk)</a:t>
            </a:r>
            <a:r>
              <a:rPr lang="en-GB" dirty="0"/>
              <a:t> or the Early Years Alliance </a:t>
            </a:r>
            <a:r>
              <a:rPr lang="en-GB" dirty="0">
                <a:hlinkClick r:id="rId6"/>
              </a:rPr>
              <a:t>Policy updates | early years alliance (eyalliance.org.uk)</a:t>
            </a:r>
            <a:r>
              <a:rPr lang="en-GB" dirty="0"/>
              <a:t>.</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Specific issues that may arise and need to be dealt with quickly, </a:t>
            </a:r>
            <a:r>
              <a:rPr lang="en-GB" dirty="0" err="1"/>
              <a:t>eg</a:t>
            </a:r>
            <a:r>
              <a:rPr lang="en-GB" dirty="0"/>
              <a:t>, Covid: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u="sng"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7"/>
              </a:rPr>
              <a:t>https://www.gov.uk/government/publications/coronavirus-covid-19-early-years-and-childcare-closures</a:t>
            </a:r>
            <a:r>
              <a:rPr lang="en-GB" sz="1800" u="sng" dirty="0">
                <a:solidFill>
                  <a:srgbClr val="0000FF"/>
                </a:solidFill>
                <a:effectLst/>
                <a:latin typeface="Arial" panose="020B0604020202020204" pitchFamily="34" charset="0"/>
                <a:ea typeface="Calibri" panose="020F0502020204030204" pitchFamily="34" charset="0"/>
                <a:cs typeface="Arial" panose="020B0604020202020204" pitchFamily="34" charset="0"/>
              </a:rPr>
              <a:t> </a:t>
            </a:r>
            <a:r>
              <a:rPr lang="en-GB" sz="1800" u="none" dirty="0">
                <a:solidFill>
                  <a:srgbClr val="0000FF"/>
                </a:solidFill>
                <a:effectLst/>
                <a:latin typeface="Arial" panose="020B0604020202020204" pitchFamily="34" charset="0"/>
                <a:ea typeface="Calibri" panose="020F0502020204030204" pitchFamily="34" charset="0"/>
                <a:cs typeface="Arial" panose="020B0604020202020204" pitchFamily="34" charset="0"/>
              </a:rPr>
              <a:t>– learners should be able to relate this to their experiences during Covid and the procedures in place at school, noting the changes from the previous routines.</a:t>
            </a:r>
            <a:endParaRPr lang="en-GB" sz="1800" u="none" dirty="0">
              <a:effectLst/>
              <a:latin typeface="Arial" panose="020B060402020202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19</a:t>
            </a:fld>
            <a:endParaRPr lang="en-GB" dirty="0"/>
          </a:p>
        </p:txBody>
      </p:sp>
    </p:spTree>
    <p:extLst>
      <p:ext uri="{BB962C8B-B14F-4D97-AF65-F5344CB8AC3E}">
        <p14:creationId xmlns:p14="http://schemas.microsoft.com/office/powerpoint/2010/main" val="3908285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Holistic approach to core elements: shows that various pieces of legislation are relevant throughout, as are the rules and regulations of the workplace/setting.</a:t>
            </a:r>
          </a:p>
          <a:p>
            <a:endParaRPr lang="en-GB" dirty="0"/>
          </a:p>
          <a:p>
            <a:r>
              <a:rPr lang="en-GB" dirty="0"/>
              <a:t>The aims of each element and sections covered for each core element are detailed on slide 4 – CE3, slide 5 – CE10 and slide 6 </a:t>
            </a:r>
            <a:r>
              <a:rPr lang="en-GB" dirty="0">
                <a:latin typeface="Arial" panose="020B0604020202020204" pitchFamily="34" charset="0"/>
                <a:cs typeface="Arial" panose="020B0604020202020204" pitchFamily="34" charset="0"/>
              </a:rPr>
              <a:t>–</a:t>
            </a:r>
            <a:r>
              <a:rPr lang="en-GB" dirty="0"/>
              <a:t> CE11.</a:t>
            </a:r>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dirty="0"/>
          </a:p>
        </p:txBody>
      </p:sp>
    </p:spTree>
    <p:extLst>
      <p:ext uri="{BB962C8B-B14F-4D97-AF65-F5344CB8AC3E}">
        <p14:creationId xmlns:p14="http://schemas.microsoft.com/office/powerpoint/2010/main" val="1697046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Example of EY setting policy and procedure to be given to leaners, who then need to find the legislation it links to (there is usually a summary of the links in or at the end of the example). The EY settings in your area should have a list of policies to use </a:t>
            </a:r>
            <a:r>
              <a:rPr lang="en-GB" dirty="0">
                <a:hlinkClick r:id="rId3"/>
              </a:rPr>
              <a:t>Policies – Busy Bees Nursery School (busybees-nurseryschool.co.uk)</a:t>
            </a:r>
            <a:r>
              <a:rPr lang="en-GB" dirty="0"/>
              <a:t>.</a:t>
            </a:r>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dirty="0"/>
          </a:p>
        </p:txBody>
      </p:sp>
    </p:spTree>
    <p:extLst>
      <p:ext uri="{BB962C8B-B14F-4D97-AF65-F5344CB8AC3E}">
        <p14:creationId xmlns:p14="http://schemas.microsoft.com/office/powerpoint/2010/main" val="9465088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glossary of terms is to be done to assess learners’ attention to detail and concentration during the session.</a:t>
            </a:r>
          </a:p>
          <a:p>
            <a:r>
              <a:rPr lang="en-GB" dirty="0"/>
              <a:t>Each learner is to produce their own glossary of terms to ensure that they understand key words and their meaning. This will then be used throughout the qualification and added to on a regular basis so that learners can actively engage with key terminology.</a:t>
            </a:r>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dirty="0"/>
          </a:p>
        </p:txBody>
      </p:sp>
    </p:spTree>
    <p:extLst>
      <p:ext uri="{BB962C8B-B14F-4D97-AF65-F5344CB8AC3E}">
        <p14:creationId xmlns:p14="http://schemas.microsoft.com/office/powerpoint/2010/main" val="1918505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Reflection, memory retention, directed and open questions to secure foundation knowledge.</a:t>
            </a:r>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dirty="0"/>
          </a:p>
        </p:txBody>
      </p:sp>
    </p:spTree>
    <p:extLst>
      <p:ext uri="{BB962C8B-B14F-4D97-AF65-F5344CB8AC3E}">
        <p14:creationId xmlns:p14="http://schemas.microsoft.com/office/powerpoint/2010/main" val="15146235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dirty="0"/>
          </a:p>
        </p:txBody>
      </p:sp>
    </p:spTree>
    <p:extLst>
      <p:ext uri="{BB962C8B-B14F-4D97-AF65-F5344CB8AC3E}">
        <p14:creationId xmlns:p14="http://schemas.microsoft.com/office/powerpoint/2010/main" val="29419719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PowerPoint assumes 1.5-hour session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25</a:t>
            </a:fld>
            <a:endParaRPr lang="en-GB" dirty="0"/>
          </a:p>
        </p:txBody>
      </p:sp>
    </p:spTree>
    <p:extLst>
      <p:ext uri="{BB962C8B-B14F-4D97-AF65-F5344CB8AC3E}">
        <p14:creationId xmlns:p14="http://schemas.microsoft.com/office/powerpoint/2010/main" val="2476369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Holistic approach to core elements</a:t>
            </a:r>
          </a:p>
        </p:txBody>
      </p:sp>
      <p:sp>
        <p:nvSpPr>
          <p:cNvPr id="4" name="Slide Number Placeholder 3"/>
          <p:cNvSpPr>
            <a:spLocks noGrp="1"/>
          </p:cNvSpPr>
          <p:nvPr>
            <p:ph type="sldNum" sz="quarter" idx="5"/>
          </p:nvPr>
        </p:nvSpPr>
        <p:spPr/>
        <p:txBody>
          <a:bodyPr/>
          <a:lstStyle/>
          <a:p>
            <a:fld id="{9920340D-206C-4C41-A35B-4D72CE2F2B89}" type="slidenum">
              <a:rPr lang="en-GB" smtClean="0"/>
              <a:pPr/>
              <a:t>26</a:t>
            </a:fld>
            <a:endParaRPr lang="en-GB" dirty="0"/>
          </a:p>
        </p:txBody>
      </p:sp>
    </p:spTree>
    <p:extLst>
      <p:ext uri="{BB962C8B-B14F-4D97-AF65-F5344CB8AC3E}">
        <p14:creationId xmlns:p14="http://schemas.microsoft.com/office/powerpoint/2010/main" val="31923111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Aim of the session: </a:t>
            </a:r>
            <a:r>
              <a:rPr lang="en-GB" dirty="0"/>
              <a:t>Research two pieces of legislation. Remind learners to take notes throughout the session to help understanding and revision.</a:t>
            </a:r>
          </a:p>
          <a:p>
            <a:endParaRPr lang="en-GB" dirty="0"/>
          </a:p>
          <a:p>
            <a:r>
              <a:rPr lang="en-GB" b="1" dirty="0"/>
              <a:t>Study and work skills: </a:t>
            </a:r>
            <a:r>
              <a:rPr lang="en-GB" b="0" dirty="0"/>
              <a:t>W</a:t>
            </a:r>
            <a:r>
              <a:rPr lang="en-GB" dirty="0"/>
              <a:t>orking together to provide information for others.</a:t>
            </a:r>
          </a:p>
          <a:p>
            <a:endParaRPr lang="en-GB" dirty="0"/>
          </a:p>
          <a:p>
            <a:r>
              <a:rPr lang="en-GB" b="1" dirty="0"/>
              <a:t>Values:</a:t>
            </a:r>
            <a:r>
              <a:rPr lang="en-GB" dirty="0"/>
              <a:t> Respecting each other’s abilities and ensuring that they respect different abilities.</a:t>
            </a:r>
          </a:p>
        </p:txBody>
      </p:sp>
      <p:sp>
        <p:nvSpPr>
          <p:cNvPr id="4" name="Slide Number Placeholder 3"/>
          <p:cNvSpPr>
            <a:spLocks noGrp="1"/>
          </p:cNvSpPr>
          <p:nvPr>
            <p:ph type="sldNum" sz="quarter" idx="5"/>
          </p:nvPr>
        </p:nvSpPr>
        <p:spPr/>
        <p:txBody>
          <a:bodyPr/>
          <a:lstStyle/>
          <a:p>
            <a:fld id="{9920340D-206C-4C41-A35B-4D72CE2F2B89}" type="slidenum">
              <a:rPr lang="en-GB" smtClean="0"/>
              <a:pPr/>
              <a:t>28</a:t>
            </a:fld>
            <a:endParaRPr lang="en-GB" dirty="0"/>
          </a:p>
        </p:txBody>
      </p:sp>
    </p:spTree>
    <p:extLst>
      <p:ext uri="{BB962C8B-B14F-4D97-AF65-F5344CB8AC3E}">
        <p14:creationId xmlns:p14="http://schemas.microsoft.com/office/powerpoint/2010/main" val="20715791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research and presentation can be linked to the employer-set project (ESP), which will involve research, analysis, providing resources, rationale, sharing of information with peers, discussing with peers, amending information and stating why, presentation to tutor, discussion thereof and reflection on the task. All of these processes will be used in this research and will act as an introduction to preparing for the ESP. Learners can be assessed by the tutor during this presentation and areas for improvement should be found. Further presentation opportunities can be used in preparation for the ESP.</a:t>
            </a:r>
          </a:p>
        </p:txBody>
      </p:sp>
      <p:sp>
        <p:nvSpPr>
          <p:cNvPr id="4" name="Slide Number Placeholder 3"/>
          <p:cNvSpPr>
            <a:spLocks noGrp="1"/>
          </p:cNvSpPr>
          <p:nvPr>
            <p:ph type="sldNum" sz="quarter" idx="5"/>
          </p:nvPr>
        </p:nvSpPr>
        <p:spPr/>
        <p:txBody>
          <a:bodyPr/>
          <a:lstStyle/>
          <a:p>
            <a:fld id="{9920340D-206C-4C41-A35B-4D72CE2F2B89}" type="slidenum">
              <a:rPr lang="en-GB" smtClean="0"/>
              <a:pPr/>
              <a:t>29</a:t>
            </a:fld>
            <a:endParaRPr lang="en-GB" dirty="0"/>
          </a:p>
        </p:txBody>
      </p:sp>
    </p:spTree>
    <p:extLst>
      <p:ext uri="{BB962C8B-B14F-4D97-AF65-F5344CB8AC3E}">
        <p14:creationId xmlns:p14="http://schemas.microsoft.com/office/powerpoint/2010/main" val="41185220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Handout: </a:t>
            </a:r>
            <a:r>
              <a:rPr lang="en-GB" dirty="0"/>
              <a:t>List to be given to all learners. The majority of the legislation have links with safeguarding and health and safety. Ensure that when asking learners to research the links that each of the three core elements are covered sufficiently. </a:t>
            </a:r>
          </a:p>
          <a:p>
            <a:endParaRPr lang="en-GB" dirty="0"/>
          </a:p>
          <a:p>
            <a:r>
              <a:rPr lang="en-GB" b="1" dirty="0">
                <a:solidFill>
                  <a:srgbClr val="0070C0"/>
                </a:solidFill>
              </a:rPr>
              <a:t>Safeguarding, health safety and wellbeing: </a:t>
            </a:r>
            <a:r>
              <a:rPr lang="en-GB" b="0" dirty="0">
                <a:solidFill>
                  <a:srgbClr val="0070C0"/>
                </a:solidFill>
              </a:rPr>
              <a:t>T</a:t>
            </a:r>
            <a:r>
              <a:rPr lang="en-GB" dirty="0"/>
              <a:t>hese topics are covered by numerous pieces of legislation and should be covered generally. The tutor may need to provide further information, but the main legislation should be researched by the learners, </a:t>
            </a:r>
            <a:r>
              <a:rPr lang="en-GB" dirty="0" err="1"/>
              <a:t>eg</a:t>
            </a:r>
            <a:r>
              <a:rPr lang="en-GB" dirty="0"/>
              <a:t>, HASWA, Children ACT 1989 and 2004, and Working together to safeguard Children 2018</a:t>
            </a:r>
          </a:p>
          <a:p>
            <a:endParaRPr lang="en-GB" dirty="0"/>
          </a:p>
          <a:p>
            <a:r>
              <a:rPr lang="en-GB" b="1" dirty="0"/>
              <a:t>Equality and diversity: </a:t>
            </a:r>
            <a:r>
              <a:rPr lang="en-GB" dirty="0"/>
              <a:t>Equality Act 2010, GDPR and </a:t>
            </a:r>
            <a:r>
              <a:rPr lang="en-US" dirty="0"/>
              <a:t>UNCRC.</a:t>
            </a:r>
            <a:endParaRPr lang="en-GB" dirty="0"/>
          </a:p>
          <a:p>
            <a:endParaRPr lang="en-GB" dirty="0"/>
          </a:p>
          <a:p>
            <a:r>
              <a:rPr lang="en-GB" b="1" dirty="0"/>
              <a:t>Special educational needs: </a:t>
            </a:r>
            <a:r>
              <a:rPr lang="en-GB" dirty="0"/>
              <a:t>SEND code of practice 0</a:t>
            </a:r>
            <a:r>
              <a:rPr lang="en-GB" dirty="0">
                <a:latin typeface="Arial" panose="020B0604020202020204" pitchFamily="34" charset="0"/>
                <a:cs typeface="Arial" panose="020B0604020202020204" pitchFamily="34" charset="0"/>
              </a:rPr>
              <a:t>–</a:t>
            </a:r>
            <a:r>
              <a:rPr lang="en-GB" dirty="0"/>
              <a:t>25 2015.</a:t>
            </a:r>
          </a:p>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30</a:t>
            </a:fld>
            <a:endParaRPr lang="en-GB" dirty="0"/>
          </a:p>
        </p:txBody>
      </p:sp>
    </p:spTree>
    <p:extLst>
      <p:ext uri="{BB962C8B-B14F-4D97-AF65-F5344CB8AC3E}">
        <p14:creationId xmlns:p14="http://schemas.microsoft.com/office/powerpoint/2010/main" val="36027798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information learners need in their presentations. A factsheet should accompany each presentation to be used for the ‘timeline of legislation’ display.</a:t>
            </a:r>
          </a:p>
          <a:p>
            <a:endParaRPr lang="en-GB" dirty="0"/>
          </a:p>
          <a:p>
            <a:r>
              <a:rPr lang="en-GB" b="1" i="0" dirty="0"/>
              <a:t>Learners need to link to own practice and give examples of what they do in their setting.</a:t>
            </a:r>
          </a:p>
          <a:p>
            <a:r>
              <a:rPr lang="en-GB" b="1" i="0" dirty="0"/>
              <a:t>Assessor will observe and evidence competency and skills linked to health and safety, safeguarding, data protection, confidentiality, care routines, planning and EYFS 2021.</a:t>
            </a:r>
          </a:p>
          <a:p>
            <a:r>
              <a:rPr lang="en-GB" b="1" i="0" dirty="0"/>
              <a:t>How to keep children safe, how to keep children healthy, sleep routines, physical activity, nutrition and infection control – PO4 – will have specific detail – see (Scheme of Learning) SOL and performance outcomes (knowledge and skills) in the qualification.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31</a:t>
            </a:fld>
            <a:endParaRPr lang="en-GB" dirty="0"/>
          </a:p>
        </p:txBody>
      </p:sp>
    </p:spTree>
    <p:extLst>
      <p:ext uri="{BB962C8B-B14F-4D97-AF65-F5344CB8AC3E}">
        <p14:creationId xmlns:p14="http://schemas.microsoft.com/office/powerpoint/2010/main" val="3018116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Aims of the core elements to be discussed in the classroom, and the basic links to knowledge and skills (performance outcomes) can be identified.</a:t>
            </a:r>
          </a:p>
          <a:p>
            <a:endParaRPr lang="en-GB" dirty="0"/>
          </a:p>
          <a:p>
            <a:r>
              <a:rPr lang="en-GB" dirty="0"/>
              <a:t>Use the performance outcome table in scheme of learning to relate core elements to specific performance outcomes.</a:t>
            </a:r>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dirty="0"/>
          </a:p>
        </p:txBody>
      </p:sp>
    </p:spTree>
    <p:extLst>
      <p:ext uri="{BB962C8B-B14F-4D97-AF65-F5344CB8AC3E}">
        <p14:creationId xmlns:p14="http://schemas.microsoft.com/office/powerpoint/2010/main" val="15758188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Learners need to become independent and find sources of information in various places rather than immediately asking their tutor.</a:t>
            </a:r>
          </a:p>
          <a:p>
            <a:endParaRPr lang="en-GB" dirty="0">
              <a:cs typeface="Calibri"/>
            </a:endParaRPr>
          </a:p>
          <a:p>
            <a:r>
              <a:rPr lang="en-GB"/>
              <a:t>Encourage learners to use this method (what are the four 'B' resources learners can use before asking me i.e., the tutor)– practising with it will ensure that they become confident in different ways to source information. Learners may need guidance with this to begin with, but once they are confident with their researching skills they will find the relevant information. This encourages and increases their self-esteem and the life skills of independence, resilience, autonomy and confidence.</a:t>
            </a: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32</a:t>
            </a:fld>
            <a:endParaRPr lang="en-GB" dirty="0"/>
          </a:p>
        </p:txBody>
      </p:sp>
    </p:spTree>
    <p:extLst>
      <p:ext uri="{BB962C8B-B14F-4D97-AF65-F5344CB8AC3E}">
        <p14:creationId xmlns:p14="http://schemas.microsoft.com/office/powerpoint/2010/main" val="25808197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Digital skills: </a:t>
            </a:r>
            <a:r>
              <a:rPr lang="en-GB" b="0" dirty="0"/>
              <a:t>E</a:t>
            </a:r>
            <a:r>
              <a:rPr lang="en-GB" dirty="0"/>
              <a:t>ncourage learners to explore various digital media to convey information. Encourage independence and autonomy throughout.</a:t>
            </a:r>
          </a:p>
        </p:txBody>
      </p:sp>
      <p:sp>
        <p:nvSpPr>
          <p:cNvPr id="4" name="Slide Number Placeholder 3"/>
          <p:cNvSpPr>
            <a:spLocks noGrp="1"/>
          </p:cNvSpPr>
          <p:nvPr>
            <p:ph type="sldNum" sz="quarter" idx="5"/>
          </p:nvPr>
        </p:nvSpPr>
        <p:spPr/>
        <p:txBody>
          <a:bodyPr/>
          <a:lstStyle/>
          <a:p>
            <a:fld id="{9920340D-206C-4C41-A35B-4D72CE2F2B89}" type="slidenum">
              <a:rPr lang="en-GB" smtClean="0"/>
              <a:pPr/>
              <a:t>33</a:t>
            </a:fld>
            <a:endParaRPr lang="en-GB" dirty="0"/>
          </a:p>
        </p:txBody>
      </p:sp>
    </p:spTree>
    <p:extLst>
      <p:ext uri="{BB962C8B-B14F-4D97-AF65-F5344CB8AC3E}">
        <p14:creationId xmlns:p14="http://schemas.microsoft.com/office/powerpoint/2010/main" val="9781413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need to be encouraged to ask to see the policies and procedures in their education and childcare setting so that they can use these as further information and be able to establish links to everyday practice.</a:t>
            </a:r>
          </a:p>
        </p:txBody>
      </p:sp>
      <p:sp>
        <p:nvSpPr>
          <p:cNvPr id="4" name="Slide Number Placeholder 3"/>
          <p:cNvSpPr>
            <a:spLocks noGrp="1"/>
          </p:cNvSpPr>
          <p:nvPr>
            <p:ph type="sldNum" sz="quarter" idx="5"/>
          </p:nvPr>
        </p:nvSpPr>
        <p:spPr/>
        <p:txBody>
          <a:bodyPr/>
          <a:lstStyle/>
          <a:p>
            <a:fld id="{9920340D-206C-4C41-A35B-4D72CE2F2B89}" type="slidenum">
              <a:rPr lang="en-GB" smtClean="0"/>
              <a:pPr/>
              <a:t>34</a:t>
            </a:fld>
            <a:endParaRPr lang="en-GB" dirty="0"/>
          </a:p>
        </p:txBody>
      </p:sp>
    </p:spTree>
    <p:extLst>
      <p:ext uri="{BB962C8B-B14F-4D97-AF65-F5344CB8AC3E}">
        <p14:creationId xmlns:p14="http://schemas.microsoft.com/office/powerpoint/2010/main" val="18301524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36</a:t>
            </a:fld>
            <a:endParaRPr lang="en-GB" dirty="0"/>
          </a:p>
        </p:txBody>
      </p:sp>
    </p:spTree>
    <p:extLst>
      <p:ext uri="{BB962C8B-B14F-4D97-AF65-F5344CB8AC3E}">
        <p14:creationId xmlns:p14="http://schemas.microsoft.com/office/powerpoint/2010/main" val="34987970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PowerPoint assumes 1.5-hour session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37</a:t>
            </a:fld>
            <a:endParaRPr lang="en-GB" dirty="0"/>
          </a:p>
        </p:txBody>
      </p:sp>
    </p:spTree>
    <p:extLst>
      <p:ext uri="{BB962C8B-B14F-4D97-AF65-F5344CB8AC3E}">
        <p14:creationId xmlns:p14="http://schemas.microsoft.com/office/powerpoint/2010/main" val="25745987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Learners can link their practice (skills) to occupational specialisms such as S4.21 to promote healthy lifestyles, as detailed in EYFS and further in S4.23, and ensure prevention and control of infection.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38</a:t>
            </a:fld>
            <a:endParaRPr lang="en-GB" dirty="0"/>
          </a:p>
        </p:txBody>
      </p:sp>
    </p:spTree>
    <p:extLst>
      <p:ext uri="{BB962C8B-B14F-4D97-AF65-F5344CB8AC3E}">
        <p14:creationId xmlns:p14="http://schemas.microsoft.com/office/powerpoint/2010/main" val="20999007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Competencies</a:t>
            </a:r>
            <a:r>
              <a:rPr lang="en-US" dirty="0"/>
              <a:t> will be seen in in the classroom and will encourage learners to use these skills when in a setting, </a:t>
            </a:r>
            <a:r>
              <a:rPr lang="en-US" dirty="0" err="1"/>
              <a:t>eg</a:t>
            </a:r>
            <a:r>
              <a:rPr lang="en-US" dirty="0"/>
              <a:t>, in staff meetings and on display boards.</a:t>
            </a:r>
          </a:p>
          <a:p>
            <a:endParaRPr lang="en-US" dirty="0"/>
          </a:p>
          <a:p>
            <a:r>
              <a:rPr lang="en-US" b="1" dirty="0"/>
              <a:t>Study and work ready skills: </a:t>
            </a:r>
            <a:r>
              <a:rPr lang="en-US" dirty="0"/>
              <a:t>It is imperative that all learners work together with colleagues and parents for the best interests of the child.</a:t>
            </a:r>
          </a:p>
          <a:p>
            <a:endParaRPr lang="en-US" dirty="0"/>
          </a:p>
          <a:p>
            <a:r>
              <a:rPr lang="en-US" b="1" dirty="0"/>
              <a:t>Values: </a:t>
            </a:r>
            <a:r>
              <a:rPr lang="en-US" dirty="0"/>
              <a:t>Mutual respect and tolerance can be seen in the classroom but must also be applied in settings regarding the various ways in which parents raise their children, different cultural beliefs, different wishes in respect of diet and the rule of law. Links to the legislation, the setting’s rules and regulations, and real-life cases help to show an understanding of why legislation is in place for life and work. </a:t>
            </a:r>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39</a:t>
            </a:fld>
            <a:endParaRPr lang="en-GB" dirty="0"/>
          </a:p>
        </p:txBody>
      </p:sp>
    </p:spTree>
    <p:extLst>
      <p:ext uri="{BB962C8B-B14F-4D97-AF65-F5344CB8AC3E}">
        <p14:creationId xmlns:p14="http://schemas.microsoft.com/office/powerpoint/2010/main" val="24745585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need to be engaged with the presentation. All learners will be given a feedback form to be completed and returned to the presenter, who will then be able to reflect on their presentation and makes amendments.</a:t>
            </a:r>
          </a:p>
          <a:p>
            <a:endParaRPr lang="en-GB" dirty="0"/>
          </a:p>
          <a:p>
            <a:r>
              <a:rPr lang="en-GB" b="1" dirty="0"/>
              <a:t>Learners will need to ensure that they link the learning to their own practice (knowledge and skills), </a:t>
            </a:r>
            <a:r>
              <a:rPr lang="en-GB" b="1" dirty="0" err="1"/>
              <a:t>eg</a:t>
            </a:r>
            <a:r>
              <a:rPr lang="en-GB" b="1" dirty="0"/>
              <a:t> S5.11 The learner must be able to deliver education, health and care plans in consultation with the children’s families, colleagues and external services </a:t>
            </a:r>
            <a:r>
              <a:rPr lang="en-GB" b="1" dirty="0">
                <a:latin typeface="Arial" panose="020B0604020202020204" pitchFamily="34" charset="0"/>
                <a:cs typeface="Arial" panose="020B0604020202020204" pitchFamily="34" charset="0"/>
              </a:rPr>
              <a:t>–</a:t>
            </a:r>
            <a:r>
              <a:rPr lang="en-GB" b="1" dirty="0"/>
              <a:t> SEND.</a:t>
            </a:r>
          </a:p>
          <a:p>
            <a:endParaRPr lang="en-GB" dirty="0"/>
          </a:p>
          <a:p>
            <a:r>
              <a:rPr lang="en-GB" b="1" dirty="0"/>
              <a:t>Values: </a:t>
            </a:r>
            <a:r>
              <a:rPr lang="en-GB" b="0" dirty="0"/>
              <a:t>Respect and tolerance of each other’s abilities.</a:t>
            </a:r>
          </a:p>
          <a:p>
            <a:r>
              <a:rPr lang="en-GB" b="1" dirty="0"/>
              <a:t>Study and work skills: </a:t>
            </a:r>
            <a:r>
              <a:rPr lang="en-GB" b="0" dirty="0"/>
              <a:t>Work together</a:t>
            </a:r>
            <a:endParaRPr lang="en-GB" b="1"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40</a:t>
            </a:fld>
            <a:endParaRPr lang="en-GB" dirty="0"/>
          </a:p>
        </p:txBody>
      </p:sp>
    </p:spTree>
    <p:extLst>
      <p:ext uri="{BB962C8B-B14F-4D97-AF65-F5344CB8AC3E}">
        <p14:creationId xmlns:p14="http://schemas.microsoft.com/office/powerpoint/2010/main" val="25209283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information learners need in their presentations. A factsheet should accompany each presentation to be used for the ‘timeline of legislation’ display.</a:t>
            </a:r>
          </a:p>
          <a:p>
            <a:endParaRPr lang="en-US" dirty="0"/>
          </a:p>
          <a:p>
            <a:r>
              <a:rPr lang="en-US" b="1" i="0" dirty="0"/>
              <a:t>Learners need to link to own practice and give examples of what they do in their setting.</a:t>
            </a:r>
          </a:p>
          <a:p>
            <a:r>
              <a:rPr lang="en-US" b="1" i="0" dirty="0"/>
              <a:t>Assessor will observe and evidence competency and skills linked to health and safety, safeguarding, data protection, confidentiality, care routines, planning and EYFS 2021.</a:t>
            </a:r>
          </a:p>
          <a:p>
            <a:r>
              <a:rPr lang="en-US" b="1" i="0" dirty="0"/>
              <a:t>How to keep children safe, how to keep children healthy, sleep routines, physical activity, nutrition and infection control – PO4 – will have specific detail – see SOL and performance outcomes (knowledge and skills) in the qualification.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41</a:t>
            </a:fld>
            <a:endParaRPr lang="en-GB" dirty="0"/>
          </a:p>
        </p:txBody>
      </p:sp>
    </p:spTree>
    <p:extLst>
      <p:ext uri="{BB962C8B-B14F-4D97-AF65-F5344CB8AC3E}">
        <p14:creationId xmlns:p14="http://schemas.microsoft.com/office/powerpoint/2010/main" val="13343749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List here the names of the learners and what they will be presenting, and keep a record of who has presented to help in the tutor’s formative assessment of individual learners.</a:t>
            </a:r>
          </a:p>
          <a:p>
            <a:endParaRPr lang="en-GB" dirty="0"/>
          </a:p>
          <a:p>
            <a:r>
              <a:rPr lang="en-GB" dirty="0"/>
              <a:t>Ten minutes has been suggested for this activity, but that will depend on the session length, allocated slots and whether the presentations are synchronous or asynchronous. </a:t>
            </a:r>
          </a:p>
        </p:txBody>
      </p:sp>
      <p:sp>
        <p:nvSpPr>
          <p:cNvPr id="4" name="Slide Number Placeholder 3"/>
          <p:cNvSpPr>
            <a:spLocks noGrp="1"/>
          </p:cNvSpPr>
          <p:nvPr>
            <p:ph type="sldNum" sz="quarter" idx="5"/>
          </p:nvPr>
        </p:nvSpPr>
        <p:spPr/>
        <p:txBody>
          <a:bodyPr/>
          <a:lstStyle/>
          <a:p>
            <a:fld id="{9920340D-206C-4C41-A35B-4D72CE2F2B89}" type="slidenum">
              <a:rPr lang="en-GB" smtClean="0"/>
              <a:pPr/>
              <a:t>42</a:t>
            </a:fld>
            <a:endParaRPr lang="en-GB" dirty="0"/>
          </a:p>
        </p:txBody>
      </p:sp>
    </p:spTree>
    <p:extLst>
      <p:ext uri="{BB962C8B-B14F-4D97-AF65-F5344CB8AC3E}">
        <p14:creationId xmlns:p14="http://schemas.microsoft.com/office/powerpoint/2010/main" val="2419223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list showing the majority of the legislation links in this CE is presented on slide 30 (session 2)</a:t>
            </a:r>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dirty="0"/>
          </a:p>
        </p:txBody>
      </p:sp>
    </p:spTree>
    <p:extLst>
      <p:ext uri="{BB962C8B-B14F-4D97-AF65-F5344CB8AC3E}">
        <p14:creationId xmlns:p14="http://schemas.microsoft.com/office/powerpoint/2010/main" val="29862629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Feedback sheets on the presentation to be completed by all learners and handed to the presenters for reflection.</a:t>
            </a:r>
          </a:p>
          <a:p>
            <a:r>
              <a:rPr lang="en-GB" dirty="0"/>
              <a:t>A discussion and questions will be completed at the end of each presentation.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43</a:t>
            </a:fld>
            <a:endParaRPr lang="en-GB" dirty="0"/>
          </a:p>
        </p:txBody>
      </p:sp>
    </p:spTree>
    <p:extLst>
      <p:ext uri="{BB962C8B-B14F-4D97-AF65-F5344CB8AC3E}">
        <p14:creationId xmlns:p14="http://schemas.microsoft.com/office/powerpoint/2010/main" val="3339371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Ensure that learners are aware that their settings’ policies and procedures will be needed for the next session (session 4).</a:t>
            </a:r>
          </a:p>
          <a:p>
            <a:r>
              <a:rPr lang="en-GB" dirty="0"/>
              <a:t>Learners should locate these on their settings’ websites and bring them to the session.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Example policies can be sought if learners are struggling to obtain them from settings.</a:t>
            </a:r>
          </a:p>
          <a:p>
            <a:pPr>
              <a:defRPr/>
            </a:pPr>
            <a:r>
              <a:rPr lang="en-GB" dirty="0"/>
              <a:t>Learners will be set homework to submit in the next session. This will include an exam question chosen by the tutor according to learners’ abilities and stage of learning from NCFE/CACHE example exam questions (past papers) and for relevance to Paper A or Paper B, depending on the core element chosen to assess.</a:t>
            </a:r>
          </a:p>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44</a:t>
            </a:fld>
            <a:endParaRPr lang="en-GB" dirty="0"/>
          </a:p>
        </p:txBody>
      </p:sp>
    </p:spTree>
    <p:extLst>
      <p:ext uri="{BB962C8B-B14F-4D97-AF65-F5344CB8AC3E}">
        <p14:creationId xmlns:p14="http://schemas.microsoft.com/office/powerpoint/2010/main" val="13565251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45</a:t>
            </a:fld>
            <a:endParaRPr lang="en-GB" dirty="0"/>
          </a:p>
        </p:txBody>
      </p:sp>
    </p:spTree>
    <p:extLst>
      <p:ext uri="{BB962C8B-B14F-4D97-AF65-F5344CB8AC3E}">
        <p14:creationId xmlns:p14="http://schemas.microsoft.com/office/powerpoint/2010/main" val="28736721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PowerPoint assumes 1.5-hour session</a:t>
            </a:r>
          </a:p>
        </p:txBody>
      </p:sp>
      <p:sp>
        <p:nvSpPr>
          <p:cNvPr id="4" name="Slide Number Placeholder 3"/>
          <p:cNvSpPr>
            <a:spLocks noGrp="1"/>
          </p:cNvSpPr>
          <p:nvPr>
            <p:ph type="sldNum" sz="quarter" idx="5"/>
          </p:nvPr>
        </p:nvSpPr>
        <p:spPr/>
        <p:txBody>
          <a:bodyPr/>
          <a:lstStyle/>
          <a:p>
            <a:fld id="{9920340D-206C-4C41-A35B-4D72CE2F2B89}" type="slidenum">
              <a:rPr lang="en-GB" smtClean="0"/>
              <a:pPr/>
              <a:t>46</a:t>
            </a:fld>
            <a:endParaRPr lang="en-GB" dirty="0"/>
          </a:p>
        </p:txBody>
      </p:sp>
    </p:spTree>
    <p:extLst>
      <p:ext uri="{BB962C8B-B14F-4D97-AF65-F5344CB8AC3E}">
        <p14:creationId xmlns:p14="http://schemas.microsoft.com/office/powerpoint/2010/main" val="16183709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Policies and procedures should be collected from learners’ own settings over the first three weeks to enable this session.</a:t>
            </a:r>
          </a:p>
          <a:p>
            <a:r>
              <a:rPr lang="en-GB" dirty="0"/>
              <a:t>Policies and procedures may be found on settings’ websites.</a:t>
            </a:r>
          </a:p>
          <a:p>
            <a:r>
              <a:rPr lang="en-GB" dirty="0"/>
              <a:t>Example policies can be used if learners have been unable to collect this information.</a:t>
            </a:r>
          </a:p>
          <a:p>
            <a:endParaRPr lang="en-GB" dirty="0"/>
          </a:p>
          <a:p>
            <a:r>
              <a:rPr lang="en-GB" b="1" dirty="0"/>
              <a:t>Assessors will observe learners in their settings and evidence competency of skills, </a:t>
            </a:r>
            <a:r>
              <a:rPr lang="en-GB" b="1" dirty="0" err="1"/>
              <a:t>eg</a:t>
            </a:r>
            <a:r>
              <a:rPr lang="en-GB" b="1" dirty="0"/>
              <a:t>, health and safety by preparing a healthy nutritious snack for the children or ensuring hygiene procedures are adhered to when preparing food.</a:t>
            </a:r>
          </a:p>
        </p:txBody>
      </p:sp>
      <p:sp>
        <p:nvSpPr>
          <p:cNvPr id="4" name="Slide Number Placeholder 3"/>
          <p:cNvSpPr>
            <a:spLocks noGrp="1"/>
          </p:cNvSpPr>
          <p:nvPr>
            <p:ph type="sldNum" sz="quarter" idx="5"/>
          </p:nvPr>
        </p:nvSpPr>
        <p:spPr/>
        <p:txBody>
          <a:bodyPr/>
          <a:lstStyle/>
          <a:p>
            <a:fld id="{9920340D-206C-4C41-A35B-4D72CE2F2B89}" type="slidenum">
              <a:rPr lang="en-GB" smtClean="0"/>
              <a:pPr/>
              <a:t>47</a:t>
            </a:fld>
            <a:endParaRPr lang="en-GB" dirty="0"/>
          </a:p>
        </p:txBody>
      </p:sp>
    </p:spTree>
    <p:extLst>
      <p:ext uri="{BB962C8B-B14F-4D97-AF65-F5344CB8AC3E}">
        <p14:creationId xmlns:p14="http://schemas.microsoft.com/office/powerpoint/2010/main" val="22411264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Competencies </a:t>
            </a:r>
            <a:r>
              <a:rPr lang="en-US" b="0" dirty="0"/>
              <a:t>will be seen in in the classroom and will encourage learners to use these skills when in a setting, </a:t>
            </a:r>
            <a:r>
              <a:rPr lang="en-US" b="0" dirty="0" err="1"/>
              <a:t>eg</a:t>
            </a:r>
            <a:r>
              <a:rPr lang="en-US" b="0" dirty="0"/>
              <a:t>, in staff meetings and on display boards.</a:t>
            </a:r>
          </a:p>
          <a:p>
            <a:endParaRPr lang="en-US" b="1" dirty="0"/>
          </a:p>
          <a:p>
            <a:r>
              <a:rPr lang="en-US" b="1" dirty="0"/>
              <a:t>Study and work ready skills: </a:t>
            </a:r>
            <a:r>
              <a:rPr lang="en-US" b="0" dirty="0"/>
              <a:t>It is imperative that all learners work together with colleagues and parents for the best interests of the child.</a:t>
            </a:r>
          </a:p>
          <a:p>
            <a:endParaRPr lang="en-US" b="1" dirty="0"/>
          </a:p>
          <a:p>
            <a:r>
              <a:rPr lang="en-US" b="1" dirty="0"/>
              <a:t>Values: </a:t>
            </a:r>
            <a:r>
              <a:rPr lang="en-US" b="0" dirty="0"/>
              <a:t>Mutual respect and tolerance can be seen in the classroom but must also be applied in settings regarding the various ways in which parents raise their children, different cultural beliefs, different wishes in respect of diet and the rule of law. Links to the legislation, the setting’s rules and regulations, and real-life cases help to show an understanding of why legislation is in place for life and work. </a:t>
            </a:r>
          </a:p>
        </p:txBody>
      </p:sp>
      <p:sp>
        <p:nvSpPr>
          <p:cNvPr id="4" name="Slide Number Placeholder 3"/>
          <p:cNvSpPr>
            <a:spLocks noGrp="1"/>
          </p:cNvSpPr>
          <p:nvPr>
            <p:ph type="sldNum" sz="quarter" idx="5"/>
          </p:nvPr>
        </p:nvSpPr>
        <p:spPr/>
        <p:txBody>
          <a:bodyPr/>
          <a:lstStyle/>
          <a:p>
            <a:fld id="{9920340D-206C-4C41-A35B-4D72CE2F2B89}" type="slidenum">
              <a:rPr lang="en-GB" smtClean="0"/>
              <a:pPr/>
              <a:t>48</a:t>
            </a:fld>
            <a:endParaRPr lang="en-GB" dirty="0"/>
          </a:p>
        </p:txBody>
      </p:sp>
    </p:spTree>
    <p:extLst>
      <p:ext uri="{BB962C8B-B14F-4D97-AF65-F5344CB8AC3E}">
        <p14:creationId xmlns:p14="http://schemas.microsoft.com/office/powerpoint/2010/main" val="9991943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Learners will be set homework with an exam question chosen by the tutor according to the learners’ abilities and stage of learning. It should be selected from NCFE/CACHE example exam questions (past papers) for relevance to the Paper A or Paper B, depending on the core element chosen from this theme.</a:t>
            </a:r>
          </a:p>
          <a:p>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49</a:t>
            </a:fld>
            <a:endParaRPr lang="en-GB" dirty="0"/>
          </a:p>
        </p:txBody>
      </p:sp>
    </p:spTree>
    <p:extLst>
      <p:ext uri="{BB962C8B-B14F-4D97-AF65-F5344CB8AC3E}">
        <p14:creationId xmlns:p14="http://schemas.microsoft.com/office/powerpoint/2010/main" val="11362585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Recall from session 1</a:t>
            </a:r>
          </a:p>
        </p:txBody>
      </p:sp>
      <p:sp>
        <p:nvSpPr>
          <p:cNvPr id="4" name="Slide Number Placeholder 3"/>
          <p:cNvSpPr>
            <a:spLocks noGrp="1"/>
          </p:cNvSpPr>
          <p:nvPr>
            <p:ph type="sldNum" sz="quarter" idx="5"/>
          </p:nvPr>
        </p:nvSpPr>
        <p:spPr/>
        <p:txBody>
          <a:bodyPr/>
          <a:lstStyle/>
          <a:p>
            <a:fld id="{9920340D-206C-4C41-A35B-4D72CE2F2B89}" type="slidenum">
              <a:rPr lang="en-GB" smtClean="0"/>
              <a:pPr/>
              <a:t>50</a:t>
            </a:fld>
            <a:endParaRPr lang="en-GB" dirty="0"/>
          </a:p>
        </p:txBody>
      </p:sp>
    </p:spTree>
    <p:extLst>
      <p:ext uri="{BB962C8B-B14F-4D97-AF65-F5344CB8AC3E}">
        <p14:creationId xmlns:p14="http://schemas.microsoft.com/office/powerpoint/2010/main" val="4119619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Recall from session 1. Display the </a:t>
            </a:r>
            <a:r>
              <a:rPr lang="en-GB" i="1" dirty="0"/>
              <a:t>Health and Safety at Work </a:t>
            </a:r>
            <a:r>
              <a:rPr lang="en-GB" dirty="0"/>
              <a:t>government website information.</a:t>
            </a:r>
          </a:p>
          <a:p>
            <a:endParaRPr lang="en-US" dirty="0"/>
          </a:p>
          <a:p>
            <a:r>
              <a:rPr lang="en-US" dirty="0"/>
              <a:t>Now that learners have learnt about legislation, introduce the concept of policies and procedures with examples from education and childcare settings found on individual websites or the Professional Association for Childcare and Early Years (PACEY) (this requires a paid membership, but the setting may have this) at</a:t>
            </a:r>
            <a:r>
              <a:rPr lang="en-GB" dirty="0"/>
              <a:t> </a:t>
            </a:r>
            <a:r>
              <a:rPr lang="en-GB" dirty="0">
                <a:hlinkClick r:id="rId3"/>
              </a:rPr>
              <a:t>Professional Association for Childcare and Early Years | PACEY</a:t>
            </a:r>
            <a:r>
              <a:rPr lang="en-GB" dirty="0"/>
              <a:t>, the National Children’s Bureau (NCB) </a:t>
            </a:r>
            <a:r>
              <a:rPr lang="en-GB" dirty="0">
                <a:hlinkClick r:id="rId4"/>
              </a:rPr>
              <a:t>National Children's Bureau (ncb.org.uk)</a:t>
            </a:r>
            <a:r>
              <a:rPr lang="en-GB" dirty="0"/>
              <a:t> or the Early Years Alliance </a:t>
            </a:r>
            <a:r>
              <a:rPr lang="en-GB" dirty="0">
                <a:hlinkClick r:id="rId5"/>
              </a:rPr>
              <a:t>Policy updates | early years alliance (eyalliance.org.uk)</a:t>
            </a:r>
            <a:r>
              <a:rPr lang="en-GB" dirty="0"/>
              <a:t>.</a:t>
            </a:r>
          </a:p>
        </p:txBody>
      </p:sp>
      <p:sp>
        <p:nvSpPr>
          <p:cNvPr id="4" name="Slide Number Placeholder 3"/>
          <p:cNvSpPr>
            <a:spLocks noGrp="1"/>
          </p:cNvSpPr>
          <p:nvPr>
            <p:ph type="sldNum" sz="quarter" idx="5"/>
          </p:nvPr>
        </p:nvSpPr>
        <p:spPr/>
        <p:txBody>
          <a:bodyPr/>
          <a:lstStyle/>
          <a:p>
            <a:fld id="{9920340D-206C-4C41-A35B-4D72CE2F2B89}" type="slidenum">
              <a:rPr lang="en-GB" smtClean="0"/>
              <a:pPr/>
              <a:t>51</a:t>
            </a:fld>
            <a:endParaRPr lang="en-GB" dirty="0"/>
          </a:p>
        </p:txBody>
      </p:sp>
    </p:spTree>
    <p:extLst>
      <p:ext uri="{BB962C8B-B14F-4D97-AF65-F5344CB8AC3E}">
        <p14:creationId xmlns:p14="http://schemas.microsoft.com/office/powerpoint/2010/main" val="18494304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Recall from session 1. Example of EY setting policy and procedure to be given to leaners, who need to find the legislative act it links to.</a:t>
            </a:r>
          </a:p>
        </p:txBody>
      </p:sp>
      <p:sp>
        <p:nvSpPr>
          <p:cNvPr id="4" name="Slide Number Placeholder 3"/>
          <p:cNvSpPr>
            <a:spLocks noGrp="1"/>
          </p:cNvSpPr>
          <p:nvPr>
            <p:ph type="sldNum" sz="quarter" idx="5"/>
          </p:nvPr>
        </p:nvSpPr>
        <p:spPr/>
        <p:txBody>
          <a:bodyPr/>
          <a:lstStyle/>
          <a:p>
            <a:fld id="{9920340D-206C-4C41-A35B-4D72CE2F2B89}" type="slidenum">
              <a:rPr lang="en-GB" smtClean="0"/>
              <a:pPr/>
              <a:t>52</a:t>
            </a:fld>
            <a:endParaRPr lang="en-GB" dirty="0"/>
          </a:p>
        </p:txBody>
      </p:sp>
    </p:spTree>
    <p:extLst>
      <p:ext uri="{BB962C8B-B14F-4D97-AF65-F5344CB8AC3E}">
        <p14:creationId xmlns:p14="http://schemas.microsoft.com/office/powerpoint/2010/main" val="728769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Specific legislation links detailed on forthcoming slides.</a:t>
            </a:r>
          </a:p>
        </p:txBody>
      </p:sp>
      <p:sp>
        <p:nvSpPr>
          <p:cNvPr id="4" name="Slide Number Placeholder 3"/>
          <p:cNvSpPr>
            <a:spLocks noGrp="1"/>
          </p:cNvSpPr>
          <p:nvPr>
            <p:ph type="sldNum" sz="quarter" idx="5"/>
          </p:nvPr>
        </p:nvSpPr>
        <p:spPr/>
        <p:txBody>
          <a:bodyPr/>
          <a:lstStyle/>
          <a:p>
            <a:fld id="{9920340D-206C-4C41-A35B-4D72CE2F2B89}" type="slidenum">
              <a:rPr lang="en-GB" smtClean="0"/>
              <a:pPr/>
              <a:t>5</a:t>
            </a:fld>
            <a:endParaRPr lang="en-GB" dirty="0"/>
          </a:p>
        </p:txBody>
      </p:sp>
    </p:spTree>
    <p:extLst>
      <p:ext uri="{BB962C8B-B14F-4D97-AF65-F5344CB8AC3E}">
        <p14:creationId xmlns:p14="http://schemas.microsoft.com/office/powerpoint/2010/main" val="1194502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Refer learners back to legislation presentations using the information there and in the timeline display. Learners will link to the specific core elements 3, 10 and 11, which are colour coded for relevance.</a:t>
            </a:r>
          </a:p>
        </p:txBody>
      </p:sp>
      <p:sp>
        <p:nvSpPr>
          <p:cNvPr id="4" name="Slide Number Placeholder 3"/>
          <p:cNvSpPr>
            <a:spLocks noGrp="1"/>
          </p:cNvSpPr>
          <p:nvPr>
            <p:ph type="sldNum" sz="quarter" idx="5"/>
          </p:nvPr>
        </p:nvSpPr>
        <p:spPr/>
        <p:txBody>
          <a:bodyPr/>
          <a:lstStyle/>
          <a:p>
            <a:fld id="{9920340D-206C-4C41-A35B-4D72CE2F2B89}" type="slidenum">
              <a:rPr lang="en-GB" smtClean="0"/>
              <a:pPr/>
              <a:t>53</a:t>
            </a:fld>
            <a:endParaRPr lang="en-GB" dirty="0"/>
          </a:p>
        </p:txBody>
      </p:sp>
    </p:spTree>
    <p:extLst>
      <p:ext uri="{BB962C8B-B14F-4D97-AF65-F5344CB8AC3E}">
        <p14:creationId xmlns:p14="http://schemas.microsoft.com/office/powerpoint/2010/main" val="14464239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This activity can be used to recall information and assess memory retention.</a:t>
            </a:r>
          </a:p>
          <a:p>
            <a:r>
              <a:rPr lang="en-GB" b="0" dirty="0"/>
              <a:t>Learners should be able to link to their own practice skills, which can be observed and assessed by their assessor.</a:t>
            </a:r>
          </a:p>
        </p:txBody>
      </p:sp>
      <p:sp>
        <p:nvSpPr>
          <p:cNvPr id="4" name="Slide Number Placeholder 3"/>
          <p:cNvSpPr>
            <a:spLocks noGrp="1"/>
          </p:cNvSpPr>
          <p:nvPr>
            <p:ph type="sldNum" sz="quarter" idx="5"/>
          </p:nvPr>
        </p:nvSpPr>
        <p:spPr/>
        <p:txBody>
          <a:bodyPr/>
          <a:lstStyle/>
          <a:p>
            <a:fld id="{9920340D-206C-4C41-A35B-4D72CE2F2B89}" type="slidenum">
              <a:rPr lang="en-GB" smtClean="0"/>
              <a:pPr/>
              <a:t>56</a:t>
            </a:fld>
            <a:endParaRPr lang="en-GB" dirty="0"/>
          </a:p>
        </p:txBody>
      </p:sp>
    </p:spTree>
    <p:extLst>
      <p:ext uri="{BB962C8B-B14F-4D97-AF65-F5344CB8AC3E}">
        <p14:creationId xmlns:p14="http://schemas.microsoft.com/office/powerpoint/2010/main" val="6608405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General class discussion: </a:t>
            </a:r>
            <a:r>
              <a:rPr lang="en-GB" dirty="0"/>
              <a:t>Can the learners link legislation to what they do (knowledge and skills) and say why things have to be done this way?</a:t>
            </a:r>
          </a:p>
        </p:txBody>
      </p:sp>
      <p:sp>
        <p:nvSpPr>
          <p:cNvPr id="4" name="Slide Number Placeholder 3"/>
          <p:cNvSpPr>
            <a:spLocks noGrp="1"/>
          </p:cNvSpPr>
          <p:nvPr>
            <p:ph type="sldNum" sz="quarter" idx="5"/>
          </p:nvPr>
        </p:nvSpPr>
        <p:spPr/>
        <p:txBody>
          <a:bodyPr/>
          <a:lstStyle/>
          <a:p>
            <a:fld id="{9920340D-206C-4C41-A35B-4D72CE2F2B89}" type="slidenum">
              <a:rPr lang="en-GB" smtClean="0"/>
              <a:pPr/>
              <a:t>58</a:t>
            </a:fld>
            <a:endParaRPr lang="en-GB" dirty="0"/>
          </a:p>
        </p:txBody>
      </p:sp>
    </p:spTree>
    <p:extLst>
      <p:ext uri="{BB962C8B-B14F-4D97-AF65-F5344CB8AC3E}">
        <p14:creationId xmlns:p14="http://schemas.microsoft.com/office/powerpoint/2010/main" val="34605719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59</a:t>
            </a:fld>
            <a:endParaRPr lang="en-GB" dirty="0"/>
          </a:p>
        </p:txBody>
      </p:sp>
    </p:spTree>
    <p:extLst>
      <p:ext uri="{BB962C8B-B14F-4D97-AF65-F5344CB8AC3E}">
        <p14:creationId xmlns:p14="http://schemas.microsoft.com/office/powerpoint/2010/main" val="3727984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Specific legislation links detailed on forthcoming slides.</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dirty="0"/>
          </a:p>
        </p:txBody>
      </p:sp>
    </p:spTree>
    <p:extLst>
      <p:ext uri="{BB962C8B-B14F-4D97-AF65-F5344CB8AC3E}">
        <p14:creationId xmlns:p14="http://schemas.microsoft.com/office/powerpoint/2010/main" val="1336497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Aim of the session: </a:t>
            </a:r>
            <a:r>
              <a:rPr lang="en-GB" b="0" dirty="0"/>
              <a:t>R</a:t>
            </a:r>
            <a:r>
              <a:rPr lang="en-GB" dirty="0"/>
              <a:t>eminder to take notes throughout the session to help understanding and revision of subject matter.</a:t>
            </a:r>
          </a:p>
          <a:p>
            <a:endParaRPr lang="en-GB" dirty="0"/>
          </a:p>
          <a:p>
            <a:r>
              <a:rPr lang="en-GB" dirty="0"/>
              <a:t>Emphasise to the learners the links to everyday practice (skills) and procedure in a childcare setting, and the rules they will need to follow.</a:t>
            </a:r>
          </a:p>
          <a:p>
            <a:endParaRPr lang="en-GB" dirty="0"/>
          </a:p>
          <a:p>
            <a:r>
              <a:rPr lang="en-GB" b="1" u="none" dirty="0"/>
              <a:t>Example:</a:t>
            </a:r>
            <a:r>
              <a:rPr lang="en-GB" u="none" dirty="0"/>
              <a:t> </a:t>
            </a:r>
            <a:r>
              <a:rPr lang="en-GB" dirty="0"/>
              <a:t>S1.34 must be able to facilitate care and education play outside the setting. Risk assessments will be needed, as this links to both the </a:t>
            </a:r>
            <a:r>
              <a:rPr lang="en-US" dirty="0"/>
              <a:t>Health and Safety at Work etc. Act 1974 (HASWA) and </a:t>
            </a:r>
            <a:r>
              <a:rPr lang="en-GB" dirty="0"/>
              <a:t>EYFS 2021.</a:t>
            </a:r>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dirty="0"/>
          </a:p>
        </p:txBody>
      </p:sp>
    </p:spTree>
    <p:extLst>
      <p:ext uri="{BB962C8B-B14F-4D97-AF65-F5344CB8AC3E}">
        <p14:creationId xmlns:p14="http://schemas.microsoft.com/office/powerpoint/2010/main" val="3490339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to set own target based on this information, assuming the lesson takes is 1.5 hours.</a:t>
            </a:r>
          </a:p>
          <a:p>
            <a:endParaRPr lang="en-GB" dirty="0"/>
          </a:p>
          <a:p>
            <a:r>
              <a:rPr lang="en-GB" dirty="0"/>
              <a:t>Setting targets is a life skill as well as a skill that needs to be acquired in an education setting, as learners will have deadlines to ensure that actions are taken.</a:t>
            </a:r>
          </a:p>
        </p:txBody>
      </p:sp>
      <p:sp>
        <p:nvSpPr>
          <p:cNvPr id="4" name="Slide Number Placeholder 3"/>
          <p:cNvSpPr>
            <a:spLocks noGrp="1"/>
          </p:cNvSpPr>
          <p:nvPr>
            <p:ph type="sldNum" sz="quarter" idx="5"/>
          </p:nvPr>
        </p:nvSpPr>
        <p:spPr/>
        <p:txBody>
          <a:bodyPr/>
          <a:lstStyle/>
          <a:p>
            <a:fld id="{9920340D-206C-4C41-A35B-4D72CE2F2B89}" type="slidenum">
              <a:rPr lang="en-GB" smtClean="0"/>
              <a:pPr/>
              <a:t>8</a:t>
            </a:fld>
            <a:endParaRPr lang="en-GB" dirty="0"/>
          </a:p>
        </p:txBody>
      </p:sp>
    </p:spTree>
    <p:extLst>
      <p:ext uri="{BB962C8B-B14F-4D97-AF65-F5344CB8AC3E}">
        <p14:creationId xmlns:p14="http://schemas.microsoft.com/office/powerpoint/2010/main" val="3377927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When introducing legislation as the subject topic, it is important to give real-life examples of their links to settings. </a:t>
            </a:r>
          </a:p>
          <a:p>
            <a:endParaRPr lang="en-GB" dirty="0"/>
          </a:p>
          <a:p>
            <a:r>
              <a:rPr lang="en-GB" dirty="0"/>
              <a:t>For example:</a:t>
            </a:r>
          </a:p>
          <a:p>
            <a:r>
              <a:rPr lang="en-GB" dirty="0"/>
              <a:t>Safeguarding training and first aid training should be given to all staff members in accordance with the EYFS statutory framework and other regulations in place. When learners are researching the legislation for themselves, it is important to link real-life cases with specific legislation, </a:t>
            </a:r>
            <a:r>
              <a:rPr lang="en-GB" dirty="0" err="1"/>
              <a:t>eg</a:t>
            </a:r>
            <a:r>
              <a:rPr lang="en-GB" dirty="0"/>
              <a:t> Victoria Climbie with and the Children Act 2004.</a:t>
            </a:r>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dirty="0"/>
          </a:p>
        </p:txBody>
      </p:sp>
    </p:spTree>
    <p:extLst>
      <p:ext uri="{BB962C8B-B14F-4D97-AF65-F5344CB8AC3E}">
        <p14:creationId xmlns:p14="http://schemas.microsoft.com/office/powerpoint/2010/main" val="28442308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4500564" y="1059582"/>
            <a:ext cx="4362450" cy="3508405"/>
          </a:xfrm>
        </p:spPr>
        <p:txBody>
          <a:bodyPr/>
          <a:lstStyle/>
          <a:p>
            <a:r>
              <a:rPr lang="en-US" dirty="0"/>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dirty="0"/>
              <a:t>Slide Title</a:t>
            </a:r>
            <a:endParaRPr lang="en-GB" dirty="0"/>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2">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pic>
        <p:nvPicPr>
          <p:cNvPr id="9" name="Logo" descr="Education and Training Foundation Logo"/>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dirty="0">
                <a:solidFill>
                  <a:schemeClr val="tx1"/>
                </a:solidFill>
                <a:hlinkClick r:id="rId3">
                  <a:extLst>
                    <a:ext uri="{A12FA001-AC4F-418D-AE19-62706E023703}">
                      <ahyp:hlinkClr xmlns:ahyp="http://schemas.microsoft.com/office/drawing/2018/hyperlinkcolor" val="tx"/>
                    </a:ext>
                  </a:extLst>
                </a:hlinkClick>
              </a:rPr>
              <a:t>ETFOUNDATION.CO.UK</a:t>
            </a:r>
            <a:endParaRPr lang="en-GB"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dirty="0"/>
              <a:t>Thank you</a:t>
            </a:r>
            <a:endParaRPr lang="en-GB" sz="5400" b="1" baseline="0" dirty="0"/>
          </a:p>
          <a:p>
            <a:pPr algn="l">
              <a:lnSpc>
                <a:spcPts val="4500"/>
              </a:lnSpc>
            </a:pPr>
            <a:r>
              <a:rPr lang="en-GB" sz="4500" b="0" baseline="0" dirty="0"/>
              <a:t>Any Questions?</a:t>
            </a:r>
            <a:endParaRPr lang="en-GB" sz="4500" b="0" dirty="0"/>
          </a:p>
        </p:txBody>
      </p:sp>
    </p:spTree>
    <p:extLst>
      <p:ext uri="{BB962C8B-B14F-4D97-AF65-F5344CB8AC3E}">
        <p14:creationId xmlns:p14="http://schemas.microsoft.com/office/powerpoint/2010/main" val="132705164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DF24E-B182-4E52-9F5D-0B792944F49B}"/>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3360D1E5-3BC4-416A-AA63-A0F9D5B26D03}"/>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612A2A2-04E8-404D-84D8-A7EBEA38C89E}"/>
              </a:ext>
            </a:extLst>
          </p:cNvPr>
          <p:cNvSpPr>
            <a:spLocks noGrp="1"/>
          </p:cNvSpPr>
          <p:nvPr>
            <p:ph type="dt" sz="half" idx="10"/>
          </p:nvPr>
        </p:nvSpPr>
        <p:spPr/>
        <p:txBody>
          <a:bodyPr/>
          <a:lstStyle/>
          <a:p>
            <a:fld id="{B2583639-1787-461B-8D84-DF9175B9EF3C}" type="datetimeFigureOut">
              <a:rPr lang="en-GB" smtClean="0"/>
              <a:t>18/07/2023</a:t>
            </a:fld>
            <a:endParaRPr lang="en-GB" dirty="0"/>
          </a:p>
        </p:txBody>
      </p:sp>
      <p:sp>
        <p:nvSpPr>
          <p:cNvPr id="5" name="Footer Placeholder 4">
            <a:extLst>
              <a:ext uri="{FF2B5EF4-FFF2-40B4-BE49-F238E27FC236}">
                <a16:creationId xmlns:a16="http://schemas.microsoft.com/office/drawing/2014/main" id="{2281D292-86C8-4E49-ACFA-BEEDB25D4D0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4462C8B0-1ED8-478D-8FFD-42878B5590BB}"/>
              </a:ext>
            </a:extLst>
          </p:cNvPr>
          <p:cNvSpPr>
            <a:spLocks noGrp="1"/>
          </p:cNvSpPr>
          <p:nvPr>
            <p:ph type="sldNum" sz="quarter" idx="12"/>
          </p:nvPr>
        </p:nvSpPr>
        <p:spPr/>
        <p:txBody>
          <a:bodyPr/>
          <a:lstStyle/>
          <a:p>
            <a:fld id="{49F2587E-950C-4808-B875-94C1078463E8}" type="slidenum">
              <a:rPr lang="en-GB" smtClean="0"/>
              <a:t>‹#›</a:t>
            </a:fld>
            <a:endParaRPr lang="en-GB" dirty="0"/>
          </a:p>
        </p:txBody>
      </p:sp>
    </p:spTree>
    <p:extLst>
      <p:ext uri="{BB962C8B-B14F-4D97-AF65-F5344CB8AC3E}">
        <p14:creationId xmlns:p14="http://schemas.microsoft.com/office/powerpoint/2010/main" val="1445679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dirty="0"/>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 id="2147483773" r:id="rId61"/>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50.xml"/><Relationship Id="rId5" Type="http://schemas.openxmlformats.org/officeDocument/2006/relationships/image" Target="../media/image29.jpe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40.xml"/><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hyperlink" Target="https://www.parliament.uk/site-information/glossary/legislation/" TargetMode="External"/><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hyperlink" Target="https://www.parliament.uk/about/how/laws/" TargetMode="External"/><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hyperlink" Target="https://www.legislation.gov.uk/ukpga/1974/37/contents" TargetMode="External"/><Relationship Id="rId2" Type="http://schemas.openxmlformats.org/officeDocument/2006/relationships/notesSlide" Target="../notesSlides/notesSlide19.xml"/><Relationship Id="rId1" Type="http://schemas.openxmlformats.org/officeDocument/2006/relationships/slideLayout" Target="../slideLayouts/slideLayout40.xml"/><Relationship Id="rId5" Type="http://schemas.openxmlformats.org/officeDocument/2006/relationships/image" Target="../media/image32.png"/><Relationship Id="rId4" Type="http://schemas.openxmlformats.org/officeDocument/2006/relationships/hyperlink" Target="https://www.gov.uk/government/publications/coronavirus-covid-19-early-years-and-childcare-closure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3.xml"/><Relationship Id="rId1" Type="http://schemas.openxmlformats.org/officeDocument/2006/relationships/slideLayout" Target="../slideLayouts/slideLayout40.xml"/><Relationship Id="rId5" Type="http://schemas.openxmlformats.org/officeDocument/2006/relationships/image" Target="../media/image35.png"/><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50.xml"/><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6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3.xml"/><Relationship Id="rId1" Type="http://schemas.openxmlformats.org/officeDocument/2006/relationships/slideLayout" Target="../slideLayouts/slideLayout40.xml"/><Relationship Id="rId5" Type="http://schemas.openxmlformats.org/officeDocument/2006/relationships/image" Target="../media/image35.png"/><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4.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6.xml"/><Relationship Id="rId1" Type="http://schemas.openxmlformats.org/officeDocument/2006/relationships/slideLayout" Target="../slideLayouts/slideLayout50.xml"/><Relationship Id="rId5" Type="http://schemas.openxmlformats.org/officeDocument/2006/relationships/image" Target="../media/image29.jpeg"/><Relationship Id="rId4" Type="http://schemas.openxmlformats.org/officeDocument/2006/relationships/image" Target="../media/image28.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0.xml"/></Relationships>
</file>

<file path=ppt/slides/_rels/slide45.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2.xml"/><Relationship Id="rId1" Type="http://schemas.openxmlformats.org/officeDocument/2006/relationships/slideLayout" Target="../slideLayouts/slideLayout40.xml"/><Relationship Id="rId5" Type="http://schemas.openxmlformats.org/officeDocument/2006/relationships/image" Target="../media/image35.png"/><Relationship Id="rId4" Type="http://schemas.openxmlformats.org/officeDocument/2006/relationships/image" Target="../media/image34.png"/></Relationships>
</file>

<file path=ppt/slides/_rels/slide4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3.xml"/><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0.xml"/></Relationships>
</file>

<file path=ppt/slides/_rels/slide4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5.xml"/><Relationship Id="rId1" Type="http://schemas.openxmlformats.org/officeDocument/2006/relationships/slideLayout" Target="../slideLayouts/slideLayout50.xml"/><Relationship Id="rId5" Type="http://schemas.openxmlformats.org/officeDocument/2006/relationships/image" Target="../media/image29.jpeg"/><Relationship Id="rId4" Type="http://schemas.openxmlformats.org/officeDocument/2006/relationships/image" Target="../media/image28.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3" Type="http://schemas.openxmlformats.org/officeDocument/2006/relationships/hyperlink" Target="https://www.legislation.gov.uk/ukpga/1974/37/contents" TargetMode="External"/><Relationship Id="rId2" Type="http://schemas.openxmlformats.org/officeDocument/2006/relationships/notesSlide" Target="../notesSlides/notesSlide48.xml"/><Relationship Id="rId1" Type="http://schemas.openxmlformats.org/officeDocument/2006/relationships/slideLayout" Target="../slideLayouts/slideLayout40.xml"/><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1.xml"/><Relationship Id="rId1" Type="http://schemas.openxmlformats.org/officeDocument/2006/relationships/slideLayout" Target="../slideLayouts/slideLayout4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0.xml"/></Relationships>
</file>

<file path=ppt/slides/_rels/slide5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53.xml"/><Relationship Id="rId1" Type="http://schemas.openxmlformats.org/officeDocument/2006/relationships/slideLayout" Target="../slideLayouts/slideLayout40.xml"/><Relationship Id="rId5" Type="http://schemas.openxmlformats.org/officeDocument/2006/relationships/image" Target="../media/image35.pn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3888720" y="1635646"/>
            <a:ext cx="4967280" cy="1827554"/>
          </a:xfrm>
        </p:spPr>
        <p:txBody>
          <a:bodyPr/>
          <a:lstStyle/>
          <a:p>
            <a:r>
              <a:rPr lang="en-US" sz="3200" dirty="0"/>
              <a:t>T Level in Education and Childcare </a:t>
            </a:r>
            <a:br>
              <a:rPr lang="en-US" sz="3200" dirty="0"/>
            </a:br>
            <a:r>
              <a:rPr lang="en-US" sz="3200" dirty="0"/>
              <a:t>Theme 1: Legislation</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Jo Lawson (session 1)</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September 2022</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Hertford Regional College</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691E3-755F-E6BD-CAE9-4AC134B6A680}"/>
              </a:ext>
            </a:extLst>
          </p:cNvPr>
          <p:cNvSpPr>
            <a:spLocks noGrp="1"/>
          </p:cNvSpPr>
          <p:nvPr>
            <p:ph type="title"/>
          </p:nvPr>
        </p:nvSpPr>
        <p:spPr>
          <a:xfrm>
            <a:off x="232949" y="277701"/>
            <a:ext cx="8283294" cy="540223"/>
          </a:xfrm>
        </p:spPr>
        <p:txBody>
          <a:bodyPr>
            <a:normAutofit fontScale="90000"/>
          </a:bodyPr>
          <a:lstStyle/>
          <a:p>
            <a:pPr>
              <a:lnSpc>
                <a:spcPct val="100000"/>
              </a:lnSpc>
            </a:pPr>
            <a:r>
              <a:rPr lang="en-GB" sz="2200" dirty="0"/>
              <a:t>Competencies </a:t>
            </a:r>
            <a:r>
              <a:rPr lang="en-GB" sz="2200" dirty="0">
                <a:latin typeface="Arial" panose="020B0604020202020204" pitchFamily="34" charset="0"/>
                <a:cs typeface="Arial" panose="020B0604020202020204" pitchFamily="34" charset="0"/>
              </a:rPr>
              <a:t>– w</a:t>
            </a:r>
            <a:r>
              <a:rPr lang="en-GB" sz="2200" dirty="0"/>
              <a:t>ork-ready skills and values</a:t>
            </a:r>
            <a:br>
              <a:rPr lang="en-GB" sz="3600" dirty="0"/>
            </a:br>
            <a:endParaRPr lang="en-GB" sz="3600" dirty="0">
              <a:cs typeface="Arial"/>
            </a:endParaRPr>
          </a:p>
        </p:txBody>
      </p:sp>
      <p:sp>
        <p:nvSpPr>
          <p:cNvPr id="3" name="Content Placeholder 2">
            <a:extLst>
              <a:ext uri="{FF2B5EF4-FFF2-40B4-BE49-F238E27FC236}">
                <a16:creationId xmlns:a16="http://schemas.microsoft.com/office/drawing/2014/main" id="{446A4880-A6F7-AB7D-7176-A028561B6563}"/>
              </a:ext>
            </a:extLst>
          </p:cNvPr>
          <p:cNvSpPr>
            <a:spLocks noGrp="1"/>
          </p:cNvSpPr>
          <p:nvPr>
            <p:ph sz="quarter" idx="14"/>
          </p:nvPr>
        </p:nvSpPr>
        <p:spPr>
          <a:xfrm>
            <a:off x="1115616" y="1128711"/>
            <a:ext cx="2088232" cy="3459163"/>
          </a:xfrm>
        </p:spPr>
        <p:txBody>
          <a:bodyPr vert="horz" lIns="0" tIns="0" rIns="0" bIns="0" rtlCol="0" anchor="t">
            <a:noAutofit/>
          </a:bodyPr>
          <a:lstStyle/>
          <a:p>
            <a:pPr algn="ctr"/>
            <a:endParaRPr lang="en-GB" sz="2000" dirty="0"/>
          </a:p>
          <a:p>
            <a:pPr algn="ctr"/>
            <a:r>
              <a:rPr lang="en-GB" sz="1600" dirty="0"/>
              <a:t>Competencies</a:t>
            </a:r>
            <a:endParaRPr lang="en-GB" sz="1600" dirty="0">
              <a:cs typeface="Arial"/>
            </a:endParaRPr>
          </a:p>
          <a:p>
            <a:pPr algn="ctr" rtl="0" fontAlgn="base"/>
            <a:r>
              <a:rPr lang="en-GB" sz="1400" i="0" dirty="0">
                <a:solidFill>
                  <a:srgbClr val="FF0000"/>
                </a:solidFill>
                <a:effectLst/>
                <a:latin typeface="Arial"/>
                <a:cs typeface="Arial"/>
              </a:rPr>
              <a:t>English</a:t>
            </a:r>
          </a:p>
          <a:p>
            <a:pPr algn="ctr" rtl="0" fontAlgn="base"/>
            <a:r>
              <a:rPr lang="en-GB" sz="1400" b="0" i="0" dirty="0">
                <a:solidFill>
                  <a:srgbClr val="000000"/>
                </a:solidFill>
                <a:effectLst/>
                <a:latin typeface="Arial" panose="020B0604020202020204" pitchFamily="34" charset="0"/>
              </a:rPr>
              <a:t>Summarise information and ideas</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r>
              <a:rPr lang="en-GB" sz="1400" b="0" i="0" dirty="0">
                <a:solidFill>
                  <a:srgbClr val="000000"/>
                </a:solidFill>
                <a:effectLst/>
                <a:latin typeface="Arial" panose="020B0604020202020204" pitchFamily="34" charset="0"/>
              </a:rPr>
              <a:t>Synthesise information</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r>
              <a:rPr lang="en-GB" sz="1400" b="0" i="0" dirty="0">
                <a:solidFill>
                  <a:srgbClr val="000000"/>
                </a:solidFill>
                <a:effectLst/>
                <a:latin typeface="Arial" panose="020B0604020202020204" pitchFamily="34" charset="0"/>
              </a:rPr>
              <a:t>Take part in and lead discussions </a:t>
            </a:r>
            <a:endParaRPr lang="en-GB" sz="1400" b="0" i="0" dirty="0">
              <a:solidFill>
                <a:srgbClr val="000000"/>
              </a:solidFill>
              <a:effectLst/>
              <a:latin typeface="Segoe UI" panose="020B0502040204020203" pitchFamily="34" charset="0"/>
            </a:endParaRPr>
          </a:p>
          <a:p>
            <a:pPr algn="ctr" rtl="0" fontAlgn="base"/>
            <a:r>
              <a:rPr lang="en-GB" sz="1400" b="1" i="0" dirty="0">
                <a:solidFill>
                  <a:srgbClr val="FF0000"/>
                </a:solidFill>
                <a:effectLst/>
                <a:latin typeface="Arial"/>
                <a:cs typeface="Arial"/>
              </a:rPr>
              <a:t>Maths</a:t>
            </a:r>
            <a:r>
              <a:rPr lang="en-GB" sz="1400" b="0" i="0" dirty="0">
                <a:solidFill>
                  <a:srgbClr val="FF0000"/>
                </a:solidFill>
                <a:effectLst/>
                <a:latin typeface="Arial"/>
                <a:cs typeface="Arial"/>
              </a:rPr>
              <a:t> </a:t>
            </a:r>
            <a:endParaRPr lang="en-GB" sz="1400" b="0" dirty="0">
              <a:solidFill>
                <a:srgbClr val="FF0000"/>
              </a:solidFill>
              <a:latin typeface="Arial"/>
              <a:cs typeface="Arial"/>
            </a:endParaRPr>
          </a:p>
          <a:p>
            <a:pPr algn="ctr" rtl="0" fontAlgn="base"/>
            <a:r>
              <a:rPr lang="en-GB" sz="1400" b="0" i="0" dirty="0">
                <a:solidFill>
                  <a:srgbClr val="000000"/>
                </a:solidFill>
                <a:effectLst/>
                <a:latin typeface="Arial" panose="020B0604020202020204" pitchFamily="34" charset="0"/>
              </a:rPr>
              <a:t>Understanding data </a:t>
            </a:r>
            <a:endParaRPr lang="en-GB" sz="1400" b="0" i="0" dirty="0">
              <a:solidFill>
                <a:srgbClr val="000000"/>
              </a:solidFill>
              <a:effectLst/>
              <a:latin typeface="Segoe UI" panose="020B0502040204020203" pitchFamily="34" charset="0"/>
            </a:endParaRPr>
          </a:p>
          <a:p>
            <a:pPr algn="ctr" rtl="0" fontAlgn="base"/>
            <a:r>
              <a:rPr lang="en-GB" sz="1400" b="1" i="0" dirty="0">
                <a:solidFill>
                  <a:srgbClr val="FF0000"/>
                </a:solidFill>
                <a:effectLst/>
                <a:latin typeface="Arial"/>
                <a:cs typeface="Arial"/>
              </a:rPr>
              <a:t>Digital</a:t>
            </a:r>
            <a:r>
              <a:rPr lang="en-GB" sz="1400" b="0" i="0" dirty="0">
                <a:solidFill>
                  <a:srgbClr val="FF0000"/>
                </a:solidFill>
                <a:effectLst/>
                <a:latin typeface="Arial"/>
                <a:cs typeface="Arial"/>
              </a:rPr>
              <a:t> </a:t>
            </a:r>
          </a:p>
          <a:p>
            <a:pPr algn="ctr" rtl="0" fontAlgn="base"/>
            <a:r>
              <a:rPr lang="en-GB" sz="1400" b="0" i="0" dirty="0">
                <a:solidFill>
                  <a:srgbClr val="000000"/>
                </a:solidFill>
                <a:effectLst/>
                <a:latin typeface="Arial" panose="020B0604020202020204" pitchFamily="34" charset="0"/>
              </a:rPr>
              <a:t>Use digital technology and media effectively</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r>
              <a:rPr lang="en-GB" sz="1400" b="0" i="0" dirty="0">
                <a:solidFill>
                  <a:srgbClr val="000000"/>
                </a:solidFill>
                <a:effectLst/>
                <a:latin typeface="Arial" panose="020B0604020202020204" pitchFamily="34" charset="0"/>
              </a:rPr>
              <a:t>Communicate and collaborate digitally</a:t>
            </a:r>
            <a:r>
              <a:rPr lang="en-GB" sz="1400" b="0" i="0" dirty="0">
                <a:solidFill>
                  <a:srgbClr val="000000"/>
                </a:solidFill>
                <a:effectLst/>
                <a:latin typeface="WordVisiCarriageReturn_MSFontService"/>
              </a:rPr>
              <a:t> </a:t>
            </a:r>
          </a:p>
          <a:p>
            <a:pPr algn="ctr" rtl="0" fontAlgn="base"/>
            <a:endParaRPr lang="en-GB" sz="1400" b="0" dirty="0">
              <a:solidFill>
                <a:srgbClr val="000000"/>
              </a:solidFill>
              <a:latin typeface="WordVisiCarriageReturn_MSFontService"/>
            </a:endParaRPr>
          </a:p>
          <a:p>
            <a:pPr algn="ctr" rtl="0" fontAlgn="base"/>
            <a:br>
              <a:rPr lang="en-GB" sz="1400" b="0" i="0" dirty="0">
                <a:solidFill>
                  <a:srgbClr val="000000"/>
                </a:solidFill>
                <a:effectLst/>
                <a:latin typeface="WordVisiCarriageReturn_MSFontService"/>
              </a:rPr>
            </a:br>
            <a:br>
              <a:rPr lang="en-GB" sz="1400" b="0" i="0" dirty="0">
                <a:solidFill>
                  <a:srgbClr val="000000"/>
                </a:solidFill>
                <a:effectLst/>
                <a:latin typeface="WordVisiCarriageReturn_MSFontService"/>
              </a:rPr>
            </a:br>
            <a:br>
              <a:rPr lang="en-GB" sz="1800" b="0" i="0" dirty="0">
                <a:solidFill>
                  <a:srgbClr val="000000"/>
                </a:solidFill>
                <a:effectLst/>
                <a:latin typeface="WordVisiCarriageReturn_MSFontService"/>
              </a:rPr>
            </a:br>
            <a:endParaRPr lang="en-GB" dirty="0"/>
          </a:p>
        </p:txBody>
      </p:sp>
      <p:sp>
        <p:nvSpPr>
          <p:cNvPr id="4" name="Content Placeholder 3">
            <a:extLst>
              <a:ext uri="{FF2B5EF4-FFF2-40B4-BE49-F238E27FC236}">
                <a16:creationId xmlns:a16="http://schemas.microsoft.com/office/drawing/2014/main" id="{57B016FD-D4F0-6D5B-D366-3BDA317E3224}"/>
              </a:ext>
            </a:extLst>
          </p:cNvPr>
          <p:cNvSpPr>
            <a:spLocks noGrp="1"/>
          </p:cNvSpPr>
          <p:nvPr>
            <p:ph sz="quarter" idx="15"/>
          </p:nvPr>
        </p:nvSpPr>
        <p:spPr>
          <a:xfrm>
            <a:off x="3419870" y="1128711"/>
            <a:ext cx="2160241" cy="3459164"/>
          </a:xfrm>
        </p:spPr>
        <p:txBody>
          <a:bodyPr vert="horz" lIns="0" tIns="0" rIns="0" bIns="0" rtlCol="0" anchor="t">
            <a:noAutofit/>
          </a:bodyPr>
          <a:lstStyle/>
          <a:p>
            <a:pPr algn="ctr"/>
            <a:endParaRPr lang="en-GB" sz="2000" dirty="0"/>
          </a:p>
          <a:p>
            <a:pPr algn="ctr"/>
            <a:r>
              <a:rPr lang="en-GB" sz="1600" dirty="0"/>
              <a:t>Study and work</a:t>
            </a:r>
            <a:r>
              <a:rPr lang="en-GB" sz="1600" dirty="0">
                <a:cs typeface="Arial"/>
              </a:rPr>
              <a:t>-r</a:t>
            </a:r>
            <a:r>
              <a:rPr lang="en-GB" sz="1600" dirty="0"/>
              <a:t>eady skills</a:t>
            </a:r>
            <a:endParaRPr lang="en-GB" sz="1600" dirty="0">
              <a:cs typeface="Arial"/>
            </a:endParaRPr>
          </a:p>
          <a:p>
            <a:pPr algn="ctr"/>
            <a:endParaRPr lang="en-GB" sz="1400" b="0" dirty="0"/>
          </a:p>
          <a:p>
            <a:pPr algn="ctr"/>
            <a:r>
              <a:rPr lang="en-GB" sz="1400" b="0" dirty="0"/>
              <a:t>Working together in class and in settings</a:t>
            </a:r>
          </a:p>
          <a:p>
            <a:pPr algn="ctr"/>
            <a:r>
              <a:rPr lang="en-GB" sz="1400" b="0" dirty="0"/>
              <a:t>Setting own targets</a:t>
            </a:r>
          </a:p>
          <a:p>
            <a:pPr algn="ctr"/>
            <a:r>
              <a:rPr lang="en-GB" sz="1400" b="0" dirty="0"/>
              <a:t>Reflection</a:t>
            </a:r>
          </a:p>
        </p:txBody>
      </p:sp>
      <p:sp>
        <p:nvSpPr>
          <p:cNvPr id="5" name="Content Placeholder 4">
            <a:extLst>
              <a:ext uri="{FF2B5EF4-FFF2-40B4-BE49-F238E27FC236}">
                <a16:creationId xmlns:a16="http://schemas.microsoft.com/office/drawing/2014/main" id="{04CEDC70-3CEC-EE39-4EFA-CFE8843161D6}"/>
              </a:ext>
            </a:extLst>
          </p:cNvPr>
          <p:cNvSpPr>
            <a:spLocks noGrp="1"/>
          </p:cNvSpPr>
          <p:nvPr>
            <p:ph sz="quarter" idx="16"/>
          </p:nvPr>
        </p:nvSpPr>
        <p:spPr>
          <a:xfrm>
            <a:off x="6156177" y="1128711"/>
            <a:ext cx="2232247" cy="3459164"/>
          </a:xfrm>
        </p:spPr>
        <p:txBody>
          <a:bodyPr vert="horz" lIns="0" tIns="0" rIns="0" bIns="0" rtlCol="0" anchor="t">
            <a:noAutofit/>
          </a:bodyPr>
          <a:lstStyle/>
          <a:p>
            <a:pPr algn="ctr"/>
            <a:endParaRPr lang="en-GB" sz="2000" u="sng" dirty="0"/>
          </a:p>
          <a:p>
            <a:pPr algn="ctr"/>
            <a:r>
              <a:rPr lang="en-GB" sz="1600" dirty="0"/>
              <a:t>Values</a:t>
            </a:r>
            <a:endParaRPr lang="en-GB" sz="1600" dirty="0">
              <a:cs typeface="Arial"/>
            </a:endParaRPr>
          </a:p>
          <a:p>
            <a:pPr algn="ctr"/>
            <a:r>
              <a:rPr lang="en-GB" sz="1400" dirty="0"/>
              <a:t>Rule of law </a:t>
            </a:r>
            <a:r>
              <a:rPr lang="en-GB" sz="1400" b="0" dirty="0"/>
              <a:t>– Legislation and how to apply it to classroom standards</a:t>
            </a:r>
          </a:p>
          <a:p>
            <a:pPr algn="ctr"/>
            <a:r>
              <a:rPr lang="en-GB" sz="1400" dirty="0"/>
              <a:t>Mutual respect and tolerance </a:t>
            </a:r>
            <a:r>
              <a:rPr lang="en-GB" sz="1400" b="0" dirty="0"/>
              <a:t>– working together to discuss information and valuing other points of view</a:t>
            </a:r>
          </a:p>
        </p:txBody>
      </p:sp>
      <p:sp>
        <p:nvSpPr>
          <p:cNvPr id="6" name="Footer Placeholder 5">
            <a:extLst>
              <a:ext uri="{FF2B5EF4-FFF2-40B4-BE49-F238E27FC236}">
                <a16:creationId xmlns:a16="http://schemas.microsoft.com/office/drawing/2014/main" id="{9B9F1C9B-D694-EE77-6FB7-0589F519F2DA}"/>
              </a:ext>
            </a:extLst>
          </p:cNvPr>
          <p:cNvSpPr>
            <a:spLocks noGrp="1"/>
          </p:cNvSpPr>
          <p:nvPr>
            <p:ph type="ftr" sz="quarter" idx="10"/>
          </p:nvPr>
        </p:nvSpPr>
        <p:spPr/>
        <p:txBody>
          <a:bodyPr/>
          <a:lstStyle/>
          <a:p>
            <a:r>
              <a:rPr lang="en-GB" dirty="0"/>
              <a:t>Education &amp; Training Foundation</a:t>
            </a:r>
          </a:p>
        </p:txBody>
      </p:sp>
      <p:sp>
        <p:nvSpPr>
          <p:cNvPr id="7" name="Slide Number Placeholder 6">
            <a:extLst>
              <a:ext uri="{FF2B5EF4-FFF2-40B4-BE49-F238E27FC236}">
                <a16:creationId xmlns:a16="http://schemas.microsoft.com/office/drawing/2014/main" id="{7340BCA9-F5B3-371E-507C-771A99A76E48}"/>
              </a:ext>
            </a:extLst>
          </p:cNvPr>
          <p:cNvSpPr>
            <a:spLocks noGrp="1"/>
          </p:cNvSpPr>
          <p:nvPr>
            <p:ph type="sldNum" sz="quarter" idx="11"/>
          </p:nvPr>
        </p:nvSpPr>
        <p:spPr/>
        <p:txBody>
          <a:bodyPr/>
          <a:lstStyle/>
          <a:p>
            <a:fld id="{DA2C159E-F13C-4A85-9A41-E7669D3E0D70}" type="slidenum">
              <a:rPr lang="en-GB" smtClean="0"/>
              <a:pPr/>
              <a:t>10</a:t>
            </a:fld>
            <a:endParaRPr lang="en-GB" dirty="0"/>
          </a:p>
        </p:txBody>
      </p:sp>
      <p:pic>
        <p:nvPicPr>
          <p:cNvPr id="1028" name="Picture 4" descr="British Values | Pool House Community Primary School">
            <a:extLst>
              <a:ext uri="{FF2B5EF4-FFF2-40B4-BE49-F238E27FC236}">
                <a16:creationId xmlns:a16="http://schemas.microsoft.com/office/drawing/2014/main" id="{0071D2ED-95CB-E85C-8DCB-D11B1A4FD80E}"/>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105700" y="3922730"/>
            <a:ext cx="513274" cy="3333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arly Education and Childcare | Dumfries &amp; Galloway College">
            <a:extLst>
              <a:ext uri="{FF2B5EF4-FFF2-40B4-BE49-F238E27FC236}">
                <a16:creationId xmlns:a16="http://schemas.microsoft.com/office/drawing/2014/main" id="{BC7CD806-4C12-18BA-7B7B-BBDE56BC13EB}"/>
              </a:ext>
            </a:extLst>
          </p:cNvPr>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3506189" y="3075806"/>
            <a:ext cx="2131622" cy="141962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undamental British Values in the Early Years - Tops Day Nurseries">
            <a:extLst>
              <a:ext uri="{FF2B5EF4-FFF2-40B4-BE49-F238E27FC236}">
                <a16:creationId xmlns:a16="http://schemas.microsoft.com/office/drawing/2014/main" id="{58256197-A8A9-B429-CD10-CC3DA46CBF0C}"/>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6444208" y="3326462"/>
            <a:ext cx="1755880" cy="1192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9438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A32C7C-7F61-6D74-4766-CEC408C44167}"/>
              </a:ext>
            </a:extLst>
          </p:cNvPr>
          <p:cNvSpPr>
            <a:spLocks noGrp="1"/>
          </p:cNvSpPr>
          <p:nvPr>
            <p:ph type="sldNum" sz="quarter" idx="11"/>
          </p:nvPr>
        </p:nvSpPr>
        <p:spPr/>
        <p:txBody>
          <a:bodyPr/>
          <a:lstStyle/>
          <a:p>
            <a:fld id="{DA2C159E-F13C-4A85-9A41-E7669D3E0D70}" type="slidenum">
              <a:rPr lang="en-GB" smtClean="0"/>
              <a:pPr/>
              <a:t>11</a:t>
            </a:fld>
            <a:endParaRPr lang="en-GB" dirty="0"/>
          </a:p>
        </p:txBody>
      </p:sp>
      <p:sp>
        <p:nvSpPr>
          <p:cNvPr id="3" name="Title 2">
            <a:extLst>
              <a:ext uri="{FF2B5EF4-FFF2-40B4-BE49-F238E27FC236}">
                <a16:creationId xmlns:a16="http://schemas.microsoft.com/office/drawing/2014/main" id="{A2CD7277-7D4C-9B8D-6482-168F5926649A}"/>
              </a:ext>
            </a:extLst>
          </p:cNvPr>
          <p:cNvSpPr>
            <a:spLocks noGrp="1"/>
          </p:cNvSpPr>
          <p:nvPr>
            <p:ph type="title"/>
          </p:nvPr>
        </p:nvSpPr>
        <p:spPr>
          <a:xfrm>
            <a:off x="611560" y="249900"/>
            <a:ext cx="7704857" cy="699425"/>
          </a:xfrm>
        </p:spPr>
        <p:txBody>
          <a:bodyPr/>
          <a:lstStyle/>
          <a:p>
            <a:br>
              <a:rPr lang="en-GB" dirty="0"/>
            </a:br>
            <a:r>
              <a:rPr lang="en-GB" dirty="0"/>
              <a:t>Set yourself a target</a:t>
            </a:r>
            <a:endParaRPr lang="en-US" dirty="0"/>
          </a:p>
        </p:txBody>
      </p:sp>
      <p:sp>
        <p:nvSpPr>
          <p:cNvPr id="4" name="Text Placeholder 3">
            <a:extLst>
              <a:ext uri="{FF2B5EF4-FFF2-40B4-BE49-F238E27FC236}">
                <a16:creationId xmlns:a16="http://schemas.microsoft.com/office/drawing/2014/main" id="{FCC249E2-C0A2-78F6-197A-1CE2A81244B2}"/>
              </a:ext>
            </a:extLst>
          </p:cNvPr>
          <p:cNvSpPr>
            <a:spLocks noGrp="1"/>
          </p:cNvSpPr>
          <p:nvPr>
            <p:ph type="body" sz="quarter" idx="12"/>
          </p:nvPr>
        </p:nvSpPr>
        <p:spPr>
          <a:xfrm>
            <a:off x="611560" y="986400"/>
            <a:ext cx="7632848" cy="3601574"/>
          </a:xfrm>
        </p:spPr>
        <p:txBody>
          <a:bodyPr vert="horz" lIns="0" tIns="0" rIns="0" bIns="0" rtlCol="0" anchor="t">
            <a:noAutofit/>
          </a:bodyPr>
          <a:lstStyle/>
          <a:p>
            <a:r>
              <a:rPr lang="en-GB" sz="2000" dirty="0"/>
              <a:t>Now you know what this session is about, set yourself a target. Remember that it needs to be </a:t>
            </a:r>
            <a:r>
              <a:rPr lang="en-US" sz="2000" dirty="0"/>
              <a:t>specific, measurable, achievable, realistic and time-bound (</a:t>
            </a:r>
            <a:r>
              <a:rPr lang="en-GB" sz="2000" dirty="0"/>
              <a:t>SMART).</a:t>
            </a:r>
          </a:p>
          <a:p>
            <a:endParaRPr lang="en-GB" sz="2000" dirty="0"/>
          </a:p>
          <a:p>
            <a:r>
              <a:rPr lang="en-GB" sz="2000" dirty="0"/>
              <a:t>Ask yourself: </a:t>
            </a:r>
            <a:endParaRPr lang="en-GB" sz="2000" dirty="0">
              <a:cs typeface="Arial"/>
            </a:endParaRPr>
          </a:p>
          <a:p>
            <a:pPr marL="514350" indent="-514350">
              <a:buAutoNum type="arabicPeriod"/>
            </a:pPr>
            <a:r>
              <a:rPr lang="en-GB" sz="2000" dirty="0"/>
              <a:t>What will I learn by the end of the session?</a:t>
            </a:r>
            <a:endParaRPr lang="en-GB" sz="2000" dirty="0">
              <a:cs typeface="Arial"/>
            </a:endParaRPr>
          </a:p>
          <a:p>
            <a:pPr marL="514350" indent="-514350">
              <a:buAutoNum type="arabicPeriod"/>
            </a:pPr>
            <a:r>
              <a:rPr lang="en-GB" sz="2000" dirty="0"/>
              <a:t>What do I want to achieve by the end of this session?</a:t>
            </a:r>
          </a:p>
          <a:p>
            <a:endParaRPr lang="en-GB" sz="2000" dirty="0">
              <a:cs typeface="Arial"/>
            </a:endParaRPr>
          </a:p>
          <a:p>
            <a:r>
              <a:rPr lang="en-GB" sz="2000" dirty="0"/>
              <a:t>Remember that you will be reviewing this target throughout the session.</a:t>
            </a:r>
          </a:p>
        </p:txBody>
      </p:sp>
      <p:sp>
        <p:nvSpPr>
          <p:cNvPr id="5" name="Footer Placeholder 4">
            <a:extLst>
              <a:ext uri="{FF2B5EF4-FFF2-40B4-BE49-F238E27FC236}">
                <a16:creationId xmlns:a16="http://schemas.microsoft.com/office/drawing/2014/main" id="{31752A73-BCA9-9B3B-AD75-7A309E93DFD0}"/>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9703103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AE681E6-292F-681C-7F7D-639FBD790079}"/>
              </a:ext>
            </a:extLst>
          </p:cNvPr>
          <p:cNvSpPr>
            <a:spLocks noGrp="1"/>
          </p:cNvSpPr>
          <p:nvPr>
            <p:ph type="sldNum" sz="quarter" idx="11"/>
          </p:nvPr>
        </p:nvSpPr>
        <p:spPr/>
        <p:txBody>
          <a:bodyPr/>
          <a:lstStyle/>
          <a:p>
            <a:fld id="{DA2C159E-F13C-4A85-9A41-E7669D3E0D70}" type="slidenum">
              <a:rPr lang="en-GB" smtClean="0"/>
              <a:pPr/>
              <a:t>12</a:t>
            </a:fld>
            <a:endParaRPr lang="en-GB" dirty="0"/>
          </a:p>
        </p:txBody>
      </p:sp>
      <p:sp>
        <p:nvSpPr>
          <p:cNvPr id="3" name="Title 2">
            <a:extLst>
              <a:ext uri="{FF2B5EF4-FFF2-40B4-BE49-F238E27FC236}">
                <a16:creationId xmlns:a16="http://schemas.microsoft.com/office/drawing/2014/main" id="{4CFC275C-C993-D8A5-3FCE-73011DBF397F}"/>
              </a:ext>
            </a:extLst>
          </p:cNvPr>
          <p:cNvSpPr>
            <a:spLocks noGrp="1"/>
          </p:cNvSpPr>
          <p:nvPr>
            <p:ph type="title"/>
          </p:nvPr>
        </p:nvSpPr>
        <p:spPr>
          <a:xfrm>
            <a:off x="683567" y="249900"/>
            <a:ext cx="7776865" cy="699425"/>
          </a:xfrm>
        </p:spPr>
        <p:txBody>
          <a:bodyPr/>
          <a:lstStyle/>
          <a:p>
            <a:br>
              <a:rPr lang="en-GB" dirty="0"/>
            </a:br>
            <a:r>
              <a:rPr lang="en-GB" dirty="0"/>
              <a:t>What is legislation?</a:t>
            </a:r>
            <a:endParaRPr lang="en-US" dirty="0"/>
          </a:p>
        </p:txBody>
      </p:sp>
      <p:sp>
        <p:nvSpPr>
          <p:cNvPr id="4" name="Text Placeholder 3">
            <a:extLst>
              <a:ext uri="{FF2B5EF4-FFF2-40B4-BE49-F238E27FC236}">
                <a16:creationId xmlns:a16="http://schemas.microsoft.com/office/drawing/2014/main" id="{20377E41-55FF-530D-3ED5-E751E1A3963A}"/>
              </a:ext>
            </a:extLst>
          </p:cNvPr>
          <p:cNvSpPr>
            <a:spLocks noGrp="1"/>
          </p:cNvSpPr>
          <p:nvPr>
            <p:ph type="body" sz="quarter" idx="12"/>
          </p:nvPr>
        </p:nvSpPr>
        <p:spPr>
          <a:xfrm>
            <a:off x="683568" y="986400"/>
            <a:ext cx="7776864" cy="3601574"/>
          </a:xfrm>
        </p:spPr>
        <p:txBody>
          <a:bodyPr vert="horz" lIns="0" tIns="0" rIns="0" bIns="0" rtlCol="0" anchor="t">
            <a:noAutofit/>
          </a:bodyPr>
          <a:lstStyle/>
          <a:p>
            <a:r>
              <a:rPr lang="en-GB" dirty="0"/>
              <a:t>In pairs, discuss what you think legislation is.</a:t>
            </a:r>
          </a:p>
          <a:p>
            <a:r>
              <a:rPr lang="en-GB" dirty="0"/>
              <a:t> </a:t>
            </a:r>
          </a:p>
          <a:p>
            <a:r>
              <a:rPr lang="en-GB" b="1" dirty="0"/>
              <a:t>Feedback</a:t>
            </a:r>
            <a:r>
              <a:rPr lang="en-GB" dirty="0"/>
              <a:t> to the class using examples of legislation that you may know or use in your own everyday life.</a:t>
            </a:r>
          </a:p>
          <a:p>
            <a:endParaRPr lang="en-GB" dirty="0"/>
          </a:p>
          <a:p>
            <a:endParaRPr lang="en-GB" dirty="0"/>
          </a:p>
        </p:txBody>
      </p:sp>
      <p:sp>
        <p:nvSpPr>
          <p:cNvPr id="5" name="Footer Placeholder 4">
            <a:extLst>
              <a:ext uri="{FF2B5EF4-FFF2-40B4-BE49-F238E27FC236}">
                <a16:creationId xmlns:a16="http://schemas.microsoft.com/office/drawing/2014/main" id="{D36262A8-A343-6CCC-44A4-7CF0FE48F537}"/>
              </a:ext>
            </a:extLst>
          </p:cNvPr>
          <p:cNvSpPr>
            <a:spLocks noGrp="1"/>
          </p:cNvSpPr>
          <p:nvPr>
            <p:ph type="ftr" sz="quarter" idx="10"/>
          </p:nvPr>
        </p:nvSpPr>
        <p:spPr/>
        <p:txBody>
          <a:bodyPr/>
          <a:lstStyle/>
          <a:p>
            <a:r>
              <a:rPr lang="en-GB" dirty="0"/>
              <a:t>Education &amp; Training Foundation</a:t>
            </a:r>
          </a:p>
        </p:txBody>
      </p:sp>
      <p:pic>
        <p:nvPicPr>
          <p:cNvPr id="2050" name="Picture 2" descr="Study links chronic vaping to progressive lung damage – Harvard Gazette">
            <a:extLst>
              <a:ext uri="{FF2B5EF4-FFF2-40B4-BE49-F238E27FC236}">
                <a16:creationId xmlns:a16="http://schemas.microsoft.com/office/drawing/2014/main" id="{F6D4A4C1-4704-5123-B309-3497B8E6A7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2900805"/>
            <a:ext cx="2326940" cy="122352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Gender Neutral Bathroom Signs | ADA &amp; &quot;Whatever&quot; Signs">
            <a:extLst>
              <a:ext uri="{FF2B5EF4-FFF2-40B4-BE49-F238E27FC236}">
                <a16:creationId xmlns:a16="http://schemas.microsoft.com/office/drawing/2014/main" id="{F31B9DB8-D924-7646-5678-EC43758C57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8" y="2787774"/>
            <a:ext cx="1591774" cy="1591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4934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3C808F-2B55-D0AF-601B-98AA7B180673}"/>
              </a:ext>
            </a:extLst>
          </p:cNvPr>
          <p:cNvSpPr>
            <a:spLocks noGrp="1"/>
          </p:cNvSpPr>
          <p:nvPr>
            <p:ph type="sldNum" sz="quarter" idx="11"/>
          </p:nvPr>
        </p:nvSpPr>
        <p:spPr/>
        <p:txBody>
          <a:bodyPr/>
          <a:lstStyle/>
          <a:p>
            <a:fld id="{DA2C159E-F13C-4A85-9A41-E7669D3E0D70}" type="slidenum">
              <a:rPr lang="en-GB" smtClean="0"/>
              <a:pPr/>
              <a:t>13</a:t>
            </a:fld>
            <a:endParaRPr lang="en-GB" dirty="0"/>
          </a:p>
        </p:txBody>
      </p:sp>
      <p:sp>
        <p:nvSpPr>
          <p:cNvPr id="3" name="Title 2">
            <a:extLst>
              <a:ext uri="{FF2B5EF4-FFF2-40B4-BE49-F238E27FC236}">
                <a16:creationId xmlns:a16="http://schemas.microsoft.com/office/drawing/2014/main" id="{9E39E4F2-377D-9691-F1E6-678963E6A016}"/>
              </a:ext>
            </a:extLst>
          </p:cNvPr>
          <p:cNvSpPr>
            <a:spLocks noGrp="1"/>
          </p:cNvSpPr>
          <p:nvPr>
            <p:ph type="title"/>
          </p:nvPr>
        </p:nvSpPr>
        <p:spPr/>
        <p:txBody>
          <a:bodyPr/>
          <a:lstStyle/>
          <a:p>
            <a:br>
              <a:rPr lang="en-GB" dirty="0"/>
            </a:br>
            <a:r>
              <a:rPr lang="en-GB" dirty="0"/>
              <a:t>Definition of legislation</a:t>
            </a:r>
            <a:endParaRPr lang="en-US" dirty="0"/>
          </a:p>
        </p:txBody>
      </p:sp>
      <p:sp>
        <p:nvSpPr>
          <p:cNvPr id="4" name="Text Placeholder 3">
            <a:extLst>
              <a:ext uri="{FF2B5EF4-FFF2-40B4-BE49-F238E27FC236}">
                <a16:creationId xmlns:a16="http://schemas.microsoft.com/office/drawing/2014/main" id="{F103AF90-48CB-F340-7A8B-84F46A5ECEF5}"/>
              </a:ext>
            </a:extLst>
          </p:cNvPr>
          <p:cNvSpPr>
            <a:spLocks noGrp="1"/>
          </p:cNvSpPr>
          <p:nvPr>
            <p:ph type="body" sz="quarter" idx="12"/>
          </p:nvPr>
        </p:nvSpPr>
        <p:spPr>
          <a:xfrm>
            <a:off x="827584" y="986400"/>
            <a:ext cx="7074041" cy="3601574"/>
          </a:xfrm>
        </p:spPr>
        <p:txBody>
          <a:bodyPr vert="horz" lIns="0" tIns="0" rIns="0" bIns="0" rtlCol="0" anchor="t">
            <a:noAutofit/>
          </a:bodyPr>
          <a:lstStyle/>
          <a:p>
            <a:endParaRPr lang="en-GB" dirty="0"/>
          </a:p>
          <a:p>
            <a:pPr algn="ctr"/>
            <a:r>
              <a:rPr lang="en-GB" dirty="0"/>
              <a:t>Legislation surrounds us all. It gives us guidance and advice on how we should behave in society and how we should conduct ourselves in the workplace.</a:t>
            </a:r>
          </a:p>
          <a:p>
            <a:pPr algn="ctr"/>
            <a:endParaRPr lang="en-GB" dirty="0"/>
          </a:p>
          <a:p>
            <a:pPr algn="ctr"/>
            <a:r>
              <a:rPr lang="en-GB" i="0" dirty="0">
                <a:effectLst/>
                <a:latin typeface="Roboto" panose="02000000000000000000" pitchFamily="2" charset="0"/>
              </a:rPr>
              <a:t>“</a:t>
            </a:r>
            <a:r>
              <a:rPr lang="en-GB" b="0" i="0" dirty="0">
                <a:effectLst/>
                <a:latin typeface="Roboto" panose="02000000000000000000" pitchFamily="2" charset="0"/>
              </a:rPr>
              <a:t>Legislation is</a:t>
            </a:r>
            <a:r>
              <a:rPr lang="en-GB" b="1" i="0" dirty="0">
                <a:effectLst/>
                <a:latin typeface="Roboto" panose="02000000000000000000" pitchFamily="2" charset="0"/>
              </a:rPr>
              <a:t> a law or a set of laws that have been passed by Parliament</a:t>
            </a:r>
            <a:r>
              <a:rPr lang="en-GB" i="0" dirty="0">
                <a:effectLst/>
                <a:latin typeface="Roboto" panose="02000000000000000000" pitchFamily="2" charset="0"/>
              </a:rPr>
              <a:t>”</a:t>
            </a:r>
          </a:p>
          <a:p>
            <a:pPr algn="ctr"/>
            <a:r>
              <a:rPr lang="en-GB" sz="1000" dirty="0">
                <a:hlinkClick r:id="rId3"/>
              </a:rPr>
              <a:t>Legislation - UK Parliament</a:t>
            </a:r>
            <a:endParaRPr lang="en-GB" sz="1000" dirty="0"/>
          </a:p>
        </p:txBody>
      </p:sp>
      <p:sp>
        <p:nvSpPr>
          <p:cNvPr id="5" name="Footer Placeholder 4">
            <a:extLst>
              <a:ext uri="{FF2B5EF4-FFF2-40B4-BE49-F238E27FC236}">
                <a16:creationId xmlns:a16="http://schemas.microsoft.com/office/drawing/2014/main" id="{EBFF7310-946B-162E-9C67-B979F1A4FAA2}"/>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871062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2BD5C1-AA31-F1D2-9A06-ABEF72FC941F}"/>
              </a:ext>
            </a:extLst>
          </p:cNvPr>
          <p:cNvSpPr>
            <a:spLocks noGrp="1"/>
          </p:cNvSpPr>
          <p:nvPr>
            <p:ph type="sldNum" sz="quarter" idx="11"/>
          </p:nvPr>
        </p:nvSpPr>
        <p:spPr/>
        <p:txBody>
          <a:bodyPr/>
          <a:lstStyle/>
          <a:p>
            <a:fld id="{DA2C159E-F13C-4A85-9A41-E7669D3E0D70}" type="slidenum">
              <a:rPr lang="en-GB" smtClean="0"/>
              <a:pPr/>
              <a:t>14</a:t>
            </a:fld>
            <a:endParaRPr lang="en-GB" dirty="0"/>
          </a:p>
        </p:txBody>
      </p:sp>
      <p:sp>
        <p:nvSpPr>
          <p:cNvPr id="3" name="Title 2">
            <a:extLst>
              <a:ext uri="{FF2B5EF4-FFF2-40B4-BE49-F238E27FC236}">
                <a16:creationId xmlns:a16="http://schemas.microsoft.com/office/drawing/2014/main" id="{950A8A15-7E31-571D-A32D-EDD22F13C88A}"/>
              </a:ext>
            </a:extLst>
          </p:cNvPr>
          <p:cNvSpPr>
            <a:spLocks noGrp="1"/>
          </p:cNvSpPr>
          <p:nvPr>
            <p:ph type="title"/>
          </p:nvPr>
        </p:nvSpPr>
        <p:spPr>
          <a:xfrm>
            <a:off x="683568" y="249900"/>
            <a:ext cx="7632848" cy="699425"/>
          </a:xfrm>
        </p:spPr>
        <p:txBody>
          <a:bodyPr/>
          <a:lstStyle/>
          <a:p>
            <a:br>
              <a:rPr lang="en-GB" dirty="0"/>
            </a:br>
            <a:r>
              <a:rPr lang="en-GB" dirty="0"/>
              <a:t>The process of making laws</a:t>
            </a:r>
            <a:endParaRPr lang="en-US" dirty="0"/>
          </a:p>
        </p:txBody>
      </p:sp>
      <p:sp>
        <p:nvSpPr>
          <p:cNvPr id="4" name="Text Placeholder 3">
            <a:extLst>
              <a:ext uri="{FF2B5EF4-FFF2-40B4-BE49-F238E27FC236}">
                <a16:creationId xmlns:a16="http://schemas.microsoft.com/office/drawing/2014/main" id="{154C1FCE-94FF-BD5C-3A53-071C051D15C3}"/>
              </a:ext>
            </a:extLst>
          </p:cNvPr>
          <p:cNvSpPr>
            <a:spLocks noGrp="1"/>
          </p:cNvSpPr>
          <p:nvPr>
            <p:ph type="body" sz="quarter" idx="12"/>
          </p:nvPr>
        </p:nvSpPr>
        <p:spPr>
          <a:xfrm>
            <a:off x="683568" y="986400"/>
            <a:ext cx="7560840" cy="3601574"/>
          </a:xfrm>
        </p:spPr>
        <p:txBody>
          <a:bodyPr/>
          <a:lstStyle/>
          <a:p>
            <a:r>
              <a:rPr lang="en-GB" sz="2000" dirty="0"/>
              <a:t>Watch this video and make a note of any words that you hear and are not sure about:</a:t>
            </a:r>
          </a:p>
          <a:p>
            <a:r>
              <a:rPr lang="en-GB" sz="2000" dirty="0">
                <a:solidFill>
                  <a:srgbClr val="0000FF"/>
                </a:solidFill>
                <a:hlinkClick r:id="rId3">
                  <a:extLst>
                    <a:ext uri="{A12FA001-AC4F-418D-AE19-62706E023703}">
                      <ahyp:hlinkClr xmlns:ahyp="http://schemas.microsoft.com/office/drawing/2018/hyperlinkcolor" val="tx"/>
                    </a:ext>
                  </a:extLst>
                </a:hlinkClick>
              </a:rPr>
              <a:t>How are laws made? </a:t>
            </a:r>
            <a:r>
              <a:rPr lang="en-GB" sz="2000" dirty="0">
                <a:solidFill>
                  <a:srgbClr val="0000FF"/>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a:t>
            </a:r>
            <a:r>
              <a:rPr lang="en-GB" sz="2000" dirty="0">
                <a:solidFill>
                  <a:srgbClr val="0000FF"/>
                </a:solidFill>
                <a:hlinkClick r:id="rId3">
                  <a:extLst>
                    <a:ext uri="{A12FA001-AC4F-418D-AE19-62706E023703}">
                      <ahyp:hlinkClr xmlns:ahyp="http://schemas.microsoft.com/office/drawing/2018/hyperlinkcolor" val="tx"/>
                    </a:ext>
                  </a:extLst>
                </a:hlinkClick>
              </a:rPr>
              <a:t> UK Parliament</a:t>
            </a:r>
            <a:endParaRPr lang="en-GB" sz="2000" dirty="0">
              <a:solidFill>
                <a:srgbClr val="0000FF"/>
              </a:solidFill>
            </a:endParaRPr>
          </a:p>
          <a:p>
            <a:endParaRPr lang="en-GB" sz="2000" dirty="0">
              <a:solidFill>
                <a:srgbClr val="0000FF"/>
              </a:solidFill>
            </a:endParaRPr>
          </a:p>
          <a:p>
            <a:r>
              <a:rPr lang="en-GB" sz="2000" dirty="0"/>
              <a:t>Do you know what the UK Parliament is?</a:t>
            </a:r>
          </a:p>
          <a:p>
            <a:r>
              <a:rPr lang="en-GB" sz="2000" dirty="0"/>
              <a:t>Do you know what is meant by a minister?</a:t>
            </a:r>
          </a:p>
          <a:p>
            <a:r>
              <a:rPr lang="en-GB" sz="2000" dirty="0"/>
              <a:t>Do you know what a bill is?</a:t>
            </a:r>
          </a:p>
          <a:p>
            <a:r>
              <a:rPr lang="en-GB" sz="2000" dirty="0"/>
              <a:t>Write your own short paragraph about how laws are made. Compare what you have written with the information on the following slide.</a:t>
            </a:r>
          </a:p>
          <a:p>
            <a:endParaRPr lang="en-GB" dirty="0"/>
          </a:p>
        </p:txBody>
      </p:sp>
      <p:sp>
        <p:nvSpPr>
          <p:cNvPr id="5" name="Footer Placeholder 4">
            <a:extLst>
              <a:ext uri="{FF2B5EF4-FFF2-40B4-BE49-F238E27FC236}">
                <a16:creationId xmlns:a16="http://schemas.microsoft.com/office/drawing/2014/main" id="{10BDA22B-D44C-9424-A585-28519FA1ADDF}"/>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1220605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95FB84-E09A-C406-0166-77033890C5FA}"/>
              </a:ext>
            </a:extLst>
          </p:cNvPr>
          <p:cNvSpPr>
            <a:spLocks noGrp="1"/>
          </p:cNvSpPr>
          <p:nvPr>
            <p:ph type="sldNum" sz="quarter" idx="11"/>
          </p:nvPr>
        </p:nvSpPr>
        <p:spPr/>
        <p:txBody>
          <a:bodyPr/>
          <a:lstStyle/>
          <a:p>
            <a:fld id="{DA2C159E-F13C-4A85-9A41-E7669D3E0D70}" type="slidenum">
              <a:rPr lang="en-GB" smtClean="0"/>
              <a:pPr/>
              <a:t>15</a:t>
            </a:fld>
            <a:endParaRPr lang="en-GB" dirty="0"/>
          </a:p>
        </p:txBody>
      </p:sp>
      <p:sp>
        <p:nvSpPr>
          <p:cNvPr id="3" name="Title 2">
            <a:extLst>
              <a:ext uri="{FF2B5EF4-FFF2-40B4-BE49-F238E27FC236}">
                <a16:creationId xmlns:a16="http://schemas.microsoft.com/office/drawing/2014/main" id="{824BA675-C8C3-1DF8-9EE3-045C86892622}"/>
              </a:ext>
            </a:extLst>
          </p:cNvPr>
          <p:cNvSpPr>
            <a:spLocks noGrp="1"/>
          </p:cNvSpPr>
          <p:nvPr>
            <p:ph type="title"/>
          </p:nvPr>
        </p:nvSpPr>
        <p:spPr>
          <a:xfrm>
            <a:off x="539552" y="249900"/>
            <a:ext cx="7632849" cy="699425"/>
          </a:xfrm>
        </p:spPr>
        <p:txBody>
          <a:bodyPr/>
          <a:lstStyle/>
          <a:p>
            <a:br>
              <a:rPr lang="en-GB" dirty="0"/>
            </a:br>
            <a:r>
              <a:rPr lang="en-GB" dirty="0"/>
              <a:t>Legislative process</a:t>
            </a:r>
            <a:endParaRPr lang="en-US" dirty="0"/>
          </a:p>
        </p:txBody>
      </p:sp>
      <p:sp>
        <p:nvSpPr>
          <p:cNvPr id="4" name="Text Placeholder 3">
            <a:extLst>
              <a:ext uri="{FF2B5EF4-FFF2-40B4-BE49-F238E27FC236}">
                <a16:creationId xmlns:a16="http://schemas.microsoft.com/office/drawing/2014/main" id="{5F6B6910-2144-DCFE-4DC1-C85EA0D87B01}"/>
              </a:ext>
            </a:extLst>
          </p:cNvPr>
          <p:cNvSpPr>
            <a:spLocks noGrp="1"/>
          </p:cNvSpPr>
          <p:nvPr>
            <p:ph type="body" sz="quarter" idx="12"/>
          </p:nvPr>
        </p:nvSpPr>
        <p:spPr>
          <a:xfrm>
            <a:off x="539552" y="986400"/>
            <a:ext cx="7632847" cy="3601574"/>
          </a:xfrm>
        </p:spPr>
        <p:txBody>
          <a:bodyPr vert="horz" lIns="0" tIns="0" rIns="0" bIns="0" rtlCol="0" anchor="t">
            <a:noAutofit/>
          </a:bodyPr>
          <a:lstStyle/>
          <a:p>
            <a:pPr marL="514350" indent="-514350">
              <a:buAutoNum type="arabicPeriod"/>
            </a:pPr>
            <a:r>
              <a:rPr lang="en-GB" sz="2000" dirty="0"/>
              <a:t>Decision to legislate – any member of parliament can introduce a bill that can affect the law of the land.</a:t>
            </a:r>
          </a:p>
          <a:p>
            <a:pPr marL="514350" indent="-514350">
              <a:buAutoNum type="arabicPeriod"/>
            </a:pPr>
            <a:r>
              <a:rPr lang="en-GB" sz="2000" dirty="0"/>
              <a:t>The bill will be prepared by a team of people who will place it before a committee to check the legal requirements.</a:t>
            </a:r>
          </a:p>
          <a:p>
            <a:pPr marL="514350" indent="-514350">
              <a:buAutoNum type="arabicPeriod"/>
            </a:pPr>
            <a:r>
              <a:rPr lang="en-GB" sz="2000" dirty="0"/>
              <a:t>When the bill is ready, it will be discussed twice by different committees.</a:t>
            </a:r>
          </a:p>
          <a:p>
            <a:pPr marL="514350" indent="-514350">
              <a:buAutoNum type="arabicPeriod"/>
            </a:pPr>
            <a:r>
              <a:rPr lang="en-GB" sz="2000" dirty="0"/>
              <a:t>The third reading is in the House of Commons, where it will be discussed.</a:t>
            </a:r>
          </a:p>
        </p:txBody>
      </p:sp>
      <p:sp>
        <p:nvSpPr>
          <p:cNvPr id="5" name="Footer Placeholder 4">
            <a:extLst>
              <a:ext uri="{FF2B5EF4-FFF2-40B4-BE49-F238E27FC236}">
                <a16:creationId xmlns:a16="http://schemas.microsoft.com/office/drawing/2014/main" id="{B9761AA4-3070-5596-CF7E-99915597A5C3}"/>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2788969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8673673-A72C-5C8D-C571-FAFA80C7611C}"/>
              </a:ext>
            </a:extLst>
          </p:cNvPr>
          <p:cNvSpPr>
            <a:spLocks noGrp="1"/>
          </p:cNvSpPr>
          <p:nvPr>
            <p:ph type="sldNum" sz="quarter" idx="11"/>
          </p:nvPr>
        </p:nvSpPr>
        <p:spPr/>
        <p:txBody>
          <a:bodyPr/>
          <a:lstStyle/>
          <a:p>
            <a:fld id="{DA2C159E-F13C-4A85-9A41-E7669D3E0D70}" type="slidenum">
              <a:rPr lang="en-GB" smtClean="0"/>
              <a:pPr/>
              <a:t>16</a:t>
            </a:fld>
            <a:endParaRPr lang="en-GB" dirty="0"/>
          </a:p>
        </p:txBody>
      </p:sp>
      <p:sp>
        <p:nvSpPr>
          <p:cNvPr id="3" name="Title 2">
            <a:extLst>
              <a:ext uri="{FF2B5EF4-FFF2-40B4-BE49-F238E27FC236}">
                <a16:creationId xmlns:a16="http://schemas.microsoft.com/office/drawing/2014/main" id="{98720C4C-FDFC-A0BC-DA1D-C7EB46B5EB7C}"/>
              </a:ext>
            </a:extLst>
          </p:cNvPr>
          <p:cNvSpPr>
            <a:spLocks noGrp="1"/>
          </p:cNvSpPr>
          <p:nvPr>
            <p:ph type="title"/>
          </p:nvPr>
        </p:nvSpPr>
        <p:spPr>
          <a:xfrm>
            <a:off x="558032" y="287769"/>
            <a:ext cx="8347075" cy="699425"/>
          </a:xfrm>
        </p:spPr>
        <p:txBody>
          <a:bodyPr/>
          <a:lstStyle/>
          <a:p>
            <a:br>
              <a:rPr lang="en-GB" dirty="0"/>
            </a:br>
            <a:r>
              <a:rPr lang="en-GB" dirty="0"/>
              <a:t>Legislative process (continued)</a:t>
            </a:r>
            <a:endParaRPr lang="en-US" dirty="0"/>
          </a:p>
        </p:txBody>
      </p:sp>
      <p:sp>
        <p:nvSpPr>
          <p:cNvPr id="4" name="Text Placeholder 3">
            <a:extLst>
              <a:ext uri="{FF2B5EF4-FFF2-40B4-BE49-F238E27FC236}">
                <a16:creationId xmlns:a16="http://schemas.microsoft.com/office/drawing/2014/main" id="{AD5373CA-29F7-34A0-7B1F-8B715F6B5A1A}"/>
              </a:ext>
            </a:extLst>
          </p:cNvPr>
          <p:cNvSpPr>
            <a:spLocks noGrp="1"/>
          </p:cNvSpPr>
          <p:nvPr>
            <p:ph type="body" sz="quarter" idx="12"/>
          </p:nvPr>
        </p:nvSpPr>
        <p:spPr>
          <a:xfrm>
            <a:off x="558032" y="986400"/>
            <a:ext cx="7686376" cy="3601574"/>
          </a:xfrm>
        </p:spPr>
        <p:txBody>
          <a:bodyPr/>
          <a:lstStyle/>
          <a:p>
            <a:pPr marL="514800" indent="-514800">
              <a:buFont typeface="+mj-lt"/>
              <a:buAutoNum type="arabicPeriod" startAt="5"/>
            </a:pPr>
            <a:r>
              <a:rPr lang="en-GB" sz="2000" dirty="0"/>
              <a:t>The bill will be read and discussed in the House of Lords. The House of Commons and the House of Lords need to agree that the bill is legal and can be introduced to the country.</a:t>
            </a:r>
          </a:p>
          <a:p>
            <a:pPr marL="514800" indent="-514800">
              <a:buFont typeface="+mj-lt"/>
              <a:buAutoNum type="arabicPeriod" startAt="5"/>
            </a:pPr>
            <a:r>
              <a:rPr lang="en-GB" sz="2000" dirty="0"/>
              <a:t>A bill that has been passed by both houses only becomes law when it has been given royal assent (King Charles III will approve it). It will then be called an act.</a:t>
            </a:r>
          </a:p>
          <a:p>
            <a:pPr marL="514800" indent="-514800">
              <a:buFont typeface="+mj-lt"/>
              <a:buAutoNum type="arabicPeriod" startAt="5"/>
            </a:pPr>
            <a:r>
              <a:rPr lang="en-GB" sz="2000" dirty="0"/>
              <a:t>The act will be reviewed after three to five years.</a:t>
            </a:r>
          </a:p>
          <a:p>
            <a:endParaRPr lang="en-GB" sz="2400" dirty="0"/>
          </a:p>
          <a:p>
            <a:r>
              <a:rPr lang="en-GB" dirty="0"/>
              <a:t> </a:t>
            </a:r>
          </a:p>
        </p:txBody>
      </p:sp>
      <p:sp>
        <p:nvSpPr>
          <p:cNvPr id="5" name="Footer Placeholder 4">
            <a:extLst>
              <a:ext uri="{FF2B5EF4-FFF2-40B4-BE49-F238E27FC236}">
                <a16:creationId xmlns:a16="http://schemas.microsoft.com/office/drawing/2014/main" id="{B1B4BE07-C54C-71B3-7827-253CE9D6179D}"/>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3458062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64AF2FC-7E24-0981-31EC-50342FADD45E}"/>
              </a:ext>
            </a:extLst>
          </p:cNvPr>
          <p:cNvSpPr>
            <a:spLocks noGrp="1"/>
          </p:cNvSpPr>
          <p:nvPr>
            <p:ph type="sldNum" sz="quarter" idx="11"/>
          </p:nvPr>
        </p:nvSpPr>
        <p:spPr/>
        <p:txBody>
          <a:bodyPr/>
          <a:lstStyle/>
          <a:p>
            <a:fld id="{DA2C159E-F13C-4A85-9A41-E7669D3E0D70}" type="slidenum">
              <a:rPr lang="en-GB" smtClean="0"/>
              <a:pPr/>
              <a:t>17</a:t>
            </a:fld>
            <a:endParaRPr lang="en-GB" dirty="0"/>
          </a:p>
        </p:txBody>
      </p:sp>
      <p:sp>
        <p:nvSpPr>
          <p:cNvPr id="3" name="Title 2">
            <a:extLst>
              <a:ext uri="{FF2B5EF4-FFF2-40B4-BE49-F238E27FC236}">
                <a16:creationId xmlns:a16="http://schemas.microsoft.com/office/drawing/2014/main" id="{7BA38EA6-5488-6E0E-8A83-040AA77089D8}"/>
              </a:ext>
            </a:extLst>
          </p:cNvPr>
          <p:cNvSpPr>
            <a:spLocks noGrp="1"/>
          </p:cNvSpPr>
          <p:nvPr>
            <p:ph type="title"/>
          </p:nvPr>
        </p:nvSpPr>
        <p:spPr>
          <a:xfrm>
            <a:off x="899592" y="249900"/>
            <a:ext cx="7020785" cy="699425"/>
          </a:xfrm>
        </p:spPr>
        <p:txBody>
          <a:bodyPr/>
          <a:lstStyle/>
          <a:p>
            <a:br>
              <a:rPr lang="en-GB" dirty="0"/>
            </a:br>
            <a:r>
              <a:rPr lang="en-GB" dirty="0"/>
              <a:t>Review and check your knowledge</a:t>
            </a:r>
            <a:endParaRPr lang="en-US" dirty="0"/>
          </a:p>
        </p:txBody>
      </p:sp>
      <p:sp>
        <p:nvSpPr>
          <p:cNvPr id="4" name="Text Placeholder 3">
            <a:extLst>
              <a:ext uri="{FF2B5EF4-FFF2-40B4-BE49-F238E27FC236}">
                <a16:creationId xmlns:a16="http://schemas.microsoft.com/office/drawing/2014/main" id="{92D7C6D8-9E16-A63A-4F77-DC4E54042783}"/>
              </a:ext>
            </a:extLst>
          </p:cNvPr>
          <p:cNvSpPr>
            <a:spLocks noGrp="1"/>
          </p:cNvSpPr>
          <p:nvPr>
            <p:ph type="body" sz="quarter" idx="12"/>
          </p:nvPr>
        </p:nvSpPr>
        <p:spPr>
          <a:xfrm>
            <a:off x="899592" y="986400"/>
            <a:ext cx="7002033" cy="3601574"/>
          </a:xfrm>
        </p:spPr>
        <p:txBody>
          <a:bodyPr vert="horz" lIns="0" tIns="0" rIns="0" bIns="0" rtlCol="0" anchor="t">
            <a:noAutofit/>
          </a:bodyPr>
          <a:lstStyle/>
          <a:p>
            <a:r>
              <a:rPr lang="en-GB" sz="2000" dirty="0"/>
              <a:t>Look at the short paragraph that you wrote two slides ago. Add or amend information and discuss with a partner what you have written to improve your understanding.</a:t>
            </a:r>
          </a:p>
          <a:p>
            <a:endParaRPr lang="en-GB" sz="2000" dirty="0"/>
          </a:p>
          <a:p>
            <a:r>
              <a:rPr lang="en-GB" sz="2000" dirty="0"/>
              <a:t>Multiple choice and true or false quiz – formative assessment</a:t>
            </a:r>
          </a:p>
          <a:p>
            <a:endParaRPr lang="en-GB" sz="2000" dirty="0"/>
          </a:p>
          <a:p>
            <a:r>
              <a:rPr lang="en-GB" sz="2000" dirty="0"/>
              <a:t>Next, review your target. Have you achieved it yet? </a:t>
            </a:r>
          </a:p>
          <a:p>
            <a:endParaRPr lang="en-GB" sz="2000" dirty="0"/>
          </a:p>
          <a:p>
            <a:r>
              <a:rPr lang="en-GB" sz="2000" dirty="0"/>
              <a:t>If not, what do you need to do to help you to achieve it?</a:t>
            </a:r>
            <a:endParaRPr lang="en-GB" sz="2400" dirty="0"/>
          </a:p>
        </p:txBody>
      </p:sp>
      <p:sp>
        <p:nvSpPr>
          <p:cNvPr id="5" name="Footer Placeholder 4">
            <a:extLst>
              <a:ext uri="{FF2B5EF4-FFF2-40B4-BE49-F238E27FC236}">
                <a16:creationId xmlns:a16="http://schemas.microsoft.com/office/drawing/2014/main" id="{EB70C17B-1A2A-6DBE-CEBD-0BA6BD82A279}"/>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41599917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21628F-B5E3-9633-3737-742DCA69D3AE}"/>
              </a:ext>
            </a:extLst>
          </p:cNvPr>
          <p:cNvSpPr>
            <a:spLocks noGrp="1"/>
          </p:cNvSpPr>
          <p:nvPr>
            <p:ph type="sldNum" sz="quarter" idx="11"/>
          </p:nvPr>
        </p:nvSpPr>
        <p:spPr/>
        <p:txBody>
          <a:bodyPr/>
          <a:lstStyle/>
          <a:p>
            <a:fld id="{DA2C159E-F13C-4A85-9A41-E7669D3E0D70}" type="slidenum">
              <a:rPr lang="en-GB" smtClean="0"/>
              <a:pPr/>
              <a:t>18</a:t>
            </a:fld>
            <a:endParaRPr lang="en-GB" dirty="0"/>
          </a:p>
        </p:txBody>
      </p:sp>
      <p:sp>
        <p:nvSpPr>
          <p:cNvPr id="3" name="Title 2">
            <a:extLst>
              <a:ext uri="{FF2B5EF4-FFF2-40B4-BE49-F238E27FC236}">
                <a16:creationId xmlns:a16="http://schemas.microsoft.com/office/drawing/2014/main" id="{0E9B732B-8C28-8D0D-3BF0-0726AFF4A15B}"/>
              </a:ext>
            </a:extLst>
          </p:cNvPr>
          <p:cNvSpPr>
            <a:spLocks noGrp="1"/>
          </p:cNvSpPr>
          <p:nvPr>
            <p:ph type="title"/>
          </p:nvPr>
        </p:nvSpPr>
        <p:spPr>
          <a:xfrm>
            <a:off x="611560" y="249900"/>
            <a:ext cx="7632847" cy="699425"/>
          </a:xfrm>
        </p:spPr>
        <p:txBody>
          <a:bodyPr/>
          <a:lstStyle/>
          <a:p>
            <a:br>
              <a:rPr lang="en-GB" dirty="0"/>
            </a:br>
            <a:r>
              <a:rPr lang="en-GB" dirty="0"/>
              <a:t>Legislation used in childcare and education</a:t>
            </a:r>
            <a:endParaRPr lang="en-US" dirty="0"/>
          </a:p>
        </p:txBody>
      </p:sp>
      <p:sp>
        <p:nvSpPr>
          <p:cNvPr id="4" name="Text Placeholder 3">
            <a:extLst>
              <a:ext uri="{FF2B5EF4-FFF2-40B4-BE49-F238E27FC236}">
                <a16:creationId xmlns:a16="http://schemas.microsoft.com/office/drawing/2014/main" id="{BE6F5C9D-5969-5F7D-8D06-B6F2A64D83C3}"/>
              </a:ext>
            </a:extLst>
          </p:cNvPr>
          <p:cNvSpPr>
            <a:spLocks noGrp="1"/>
          </p:cNvSpPr>
          <p:nvPr>
            <p:ph type="body" sz="quarter" idx="12"/>
          </p:nvPr>
        </p:nvSpPr>
        <p:spPr>
          <a:xfrm>
            <a:off x="611560" y="986400"/>
            <a:ext cx="7632847" cy="3601574"/>
          </a:xfrm>
        </p:spPr>
        <p:txBody>
          <a:bodyPr vert="horz" lIns="0" tIns="0" rIns="0" bIns="0" rtlCol="0" anchor="t">
            <a:noAutofit/>
          </a:bodyPr>
          <a:lstStyle/>
          <a:p>
            <a:r>
              <a:rPr lang="en-GB" sz="2000" dirty="0"/>
              <a:t>How many pieces of legislation do you think are used in childcare and education?</a:t>
            </a:r>
          </a:p>
          <a:p>
            <a:endParaRPr lang="en-GB" sz="2000" dirty="0"/>
          </a:p>
          <a:p>
            <a:r>
              <a:rPr lang="en-GB" sz="2000" dirty="0"/>
              <a:t>For the T Level in Education and Childcare, we need to look at 19 pieces of legislation. </a:t>
            </a:r>
            <a:r>
              <a:rPr lang="en-GB" sz="2000" dirty="0">
                <a:sym typeface="Wingdings" panose="05000000000000000000" pitchFamily="2" charset="2"/>
              </a:rPr>
              <a:t></a:t>
            </a:r>
          </a:p>
          <a:p>
            <a:endParaRPr lang="en-GB" sz="2000" dirty="0">
              <a:sym typeface="Wingdings" panose="05000000000000000000" pitchFamily="2" charset="2"/>
            </a:endParaRPr>
          </a:p>
          <a:p>
            <a:r>
              <a:rPr lang="en-GB" sz="2000" dirty="0">
                <a:sym typeface="Wingdings" panose="05000000000000000000" pitchFamily="2" charset="2"/>
              </a:rPr>
              <a:t>Handout</a:t>
            </a:r>
          </a:p>
          <a:p>
            <a:r>
              <a:rPr lang="en-GB" sz="2000" dirty="0">
                <a:sym typeface="Wingdings" panose="05000000000000000000" pitchFamily="2" charset="2"/>
              </a:rPr>
              <a:t>Some of these are acts, some are codes of practice and some are guidance. You will be looking at these in your next session. </a:t>
            </a:r>
            <a:endParaRPr lang="en-GB" sz="2000" dirty="0"/>
          </a:p>
          <a:p>
            <a:endParaRPr lang="en-GB" dirty="0"/>
          </a:p>
        </p:txBody>
      </p:sp>
      <p:sp>
        <p:nvSpPr>
          <p:cNvPr id="5" name="Footer Placeholder 4">
            <a:extLst>
              <a:ext uri="{FF2B5EF4-FFF2-40B4-BE49-F238E27FC236}">
                <a16:creationId xmlns:a16="http://schemas.microsoft.com/office/drawing/2014/main" id="{49B60D6B-3F9B-F8B7-6DEE-A8B0452875D4}"/>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3913248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heel(1)">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heel(1)">
                                      <p:cBhvr>
                                        <p:cTn id="12" dur="20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heel(1)">
                                      <p:cBhvr>
                                        <p:cTn id="17" dur="20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wheel(1)">
                                      <p:cBhvr>
                                        <p:cTn id="22" dur="2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C9ED57-2E5D-BEF3-DA06-B88A30D67BC2}"/>
              </a:ext>
            </a:extLst>
          </p:cNvPr>
          <p:cNvSpPr>
            <a:spLocks noGrp="1"/>
          </p:cNvSpPr>
          <p:nvPr>
            <p:ph type="sldNum" sz="quarter" idx="11"/>
          </p:nvPr>
        </p:nvSpPr>
        <p:spPr/>
        <p:txBody>
          <a:bodyPr/>
          <a:lstStyle/>
          <a:p>
            <a:fld id="{DA2C159E-F13C-4A85-9A41-E7669D3E0D70}" type="slidenum">
              <a:rPr lang="en-GB" smtClean="0"/>
              <a:pPr/>
              <a:t>19</a:t>
            </a:fld>
            <a:endParaRPr lang="en-GB" dirty="0"/>
          </a:p>
        </p:txBody>
      </p:sp>
      <p:sp>
        <p:nvSpPr>
          <p:cNvPr id="3" name="Title 2">
            <a:extLst>
              <a:ext uri="{FF2B5EF4-FFF2-40B4-BE49-F238E27FC236}">
                <a16:creationId xmlns:a16="http://schemas.microsoft.com/office/drawing/2014/main" id="{725F861E-D75A-F6E1-A0CD-1FC054C698CD}"/>
              </a:ext>
            </a:extLst>
          </p:cNvPr>
          <p:cNvSpPr>
            <a:spLocks noGrp="1"/>
          </p:cNvSpPr>
          <p:nvPr>
            <p:ph type="title"/>
          </p:nvPr>
        </p:nvSpPr>
        <p:spPr>
          <a:xfrm>
            <a:off x="755576" y="249900"/>
            <a:ext cx="7344817" cy="699425"/>
          </a:xfrm>
        </p:spPr>
        <p:txBody>
          <a:bodyPr/>
          <a:lstStyle/>
          <a:p>
            <a:br>
              <a:rPr lang="en-GB" dirty="0"/>
            </a:br>
            <a:r>
              <a:rPr lang="en-GB" dirty="0"/>
              <a:t>Policies and procedures</a:t>
            </a:r>
            <a:endParaRPr lang="en-US" dirty="0"/>
          </a:p>
        </p:txBody>
      </p:sp>
      <p:sp>
        <p:nvSpPr>
          <p:cNvPr id="4" name="Text Placeholder 3">
            <a:extLst>
              <a:ext uri="{FF2B5EF4-FFF2-40B4-BE49-F238E27FC236}">
                <a16:creationId xmlns:a16="http://schemas.microsoft.com/office/drawing/2014/main" id="{55C334FE-A385-0D0A-425E-8117D52FFAFF}"/>
              </a:ext>
            </a:extLst>
          </p:cNvPr>
          <p:cNvSpPr>
            <a:spLocks noGrp="1"/>
          </p:cNvSpPr>
          <p:nvPr>
            <p:ph type="body" sz="quarter" idx="12"/>
          </p:nvPr>
        </p:nvSpPr>
        <p:spPr>
          <a:xfrm>
            <a:off x="755576" y="986400"/>
            <a:ext cx="7488831" cy="3601574"/>
          </a:xfrm>
        </p:spPr>
        <p:txBody>
          <a:bodyPr/>
          <a:lstStyle/>
          <a:p>
            <a:r>
              <a:rPr lang="en-GB" sz="2000" dirty="0"/>
              <a:t>You have been looking at legislation. Acts can be tens of thousands of pages long.</a:t>
            </a:r>
          </a:p>
          <a:p>
            <a:r>
              <a:rPr lang="en-GB" sz="1200" dirty="0">
                <a:hlinkClick r:id="rId3"/>
              </a:rPr>
              <a:t>Health and Safety at Work etc. Act 1974 (legislation.gov.uk)</a:t>
            </a:r>
            <a:endParaRPr lang="en-GB" sz="1800" dirty="0"/>
          </a:p>
          <a:p>
            <a:r>
              <a:rPr lang="en-GB" sz="2000" dirty="0"/>
              <a:t>Specific issues that arise and need to be dealt with quickly.</a:t>
            </a:r>
          </a:p>
          <a:p>
            <a:r>
              <a:rPr lang="en-GB" sz="1200" u="sng" dirty="0">
                <a:solidFill>
                  <a:srgbClr val="0000FF"/>
                </a:solidFill>
                <a:effectLst/>
                <a:latin typeface="Arial" panose="020B0604020202020204" pitchFamily="34" charset="0"/>
                <a:ea typeface="Calibri" panose="020F0502020204030204" pitchFamily="34" charset="0"/>
                <a:cs typeface="Arial" panose="020B0604020202020204" pitchFamily="34" charset="0"/>
                <a:hlinkClick r:id="rId4"/>
              </a:rPr>
              <a:t>https://www.gov.uk/government/publications/coronavirus-covid-19-early-years-and-childcare-closures</a:t>
            </a:r>
            <a:endParaRPr lang="en-GB" sz="1800" dirty="0"/>
          </a:p>
          <a:p>
            <a:endParaRPr lang="en-GB" sz="1800" dirty="0"/>
          </a:p>
          <a:p>
            <a:r>
              <a:rPr lang="en-GB" sz="2000" dirty="0"/>
              <a:t>You may be thinking, “how do you remember everything there is to know about legislation and use it every day?”</a:t>
            </a:r>
          </a:p>
          <a:p>
            <a:r>
              <a:rPr lang="en-GB" sz="2000" dirty="0"/>
              <a:t>It is easy </a:t>
            </a:r>
            <a:r>
              <a:rPr lang="en-GB" sz="2000" dirty="0">
                <a:latin typeface="Arial" panose="020B0604020202020204" pitchFamily="34" charset="0"/>
                <a:cs typeface="Arial" panose="020B0604020202020204" pitchFamily="34" charset="0"/>
              </a:rPr>
              <a:t>– t</a:t>
            </a:r>
            <a:r>
              <a:rPr lang="en-GB" sz="2000" dirty="0"/>
              <a:t>he law is condensed into policies and procedures specific to a setting. </a:t>
            </a:r>
            <a:r>
              <a:rPr lang="en-GB" sz="2000" dirty="0">
                <a:sym typeface="Wingdings" panose="05000000000000000000" pitchFamily="2" charset="2"/>
              </a:rPr>
              <a:t></a:t>
            </a:r>
            <a:endParaRPr lang="en-GB" sz="2000" dirty="0"/>
          </a:p>
        </p:txBody>
      </p:sp>
      <p:sp>
        <p:nvSpPr>
          <p:cNvPr id="5" name="Footer Placeholder 4">
            <a:extLst>
              <a:ext uri="{FF2B5EF4-FFF2-40B4-BE49-F238E27FC236}">
                <a16:creationId xmlns:a16="http://schemas.microsoft.com/office/drawing/2014/main" id="{803388F2-8A15-FBAB-3A0C-5B0184536142}"/>
              </a:ext>
            </a:extLst>
          </p:cNvPr>
          <p:cNvSpPr>
            <a:spLocks noGrp="1"/>
          </p:cNvSpPr>
          <p:nvPr>
            <p:ph type="ftr" sz="quarter" idx="10"/>
          </p:nvPr>
        </p:nvSpPr>
        <p:spPr/>
        <p:txBody>
          <a:bodyPr/>
          <a:lstStyle/>
          <a:p>
            <a:r>
              <a:rPr lang="en-GB" dirty="0"/>
              <a:t>Education &amp; Training Foundation</a:t>
            </a:r>
          </a:p>
        </p:txBody>
      </p:sp>
      <p:pic>
        <p:nvPicPr>
          <p:cNvPr id="3078" name="Picture 6" descr="Hmm Emoji Png - Iphone Thinking Emoji, Transparent Png - 1024x1024  (#3887595) - PinPng">
            <a:extLst>
              <a:ext uri="{FF2B5EF4-FFF2-40B4-BE49-F238E27FC236}">
                <a16:creationId xmlns:a16="http://schemas.microsoft.com/office/drawing/2014/main" id="{31054A46-A2C3-BD6E-075A-F83905E16478}"/>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7287322" y="1143100"/>
            <a:ext cx="928465" cy="994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591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15245C-0D34-8FE5-5589-208F32494A51}"/>
              </a:ext>
            </a:extLst>
          </p:cNvPr>
          <p:cNvSpPr>
            <a:spLocks noGrp="1"/>
          </p:cNvSpPr>
          <p:nvPr>
            <p:ph type="sldNum" sz="quarter" idx="11"/>
          </p:nvPr>
        </p:nvSpPr>
        <p:spPr/>
        <p:txBody>
          <a:bodyPr/>
          <a:lstStyle/>
          <a:p>
            <a:fld id="{DA2C159E-F13C-4A85-9A41-E7669D3E0D70}" type="slidenum">
              <a:rPr lang="en-GB" smtClean="0"/>
              <a:pPr/>
              <a:t>2</a:t>
            </a:fld>
            <a:endParaRPr lang="en-GB" dirty="0"/>
          </a:p>
        </p:txBody>
      </p:sp>
      <p:sp>
        <p:nvSpPr>
          <p:cNvPr id="3" name="Title 2">
            <a:extLst>
              <a:ext uri="{FF2B5EF4-FFF2-40B4-BE49-F238E27FC236}">
                <a16:creationId xmlns:a16="http://schemas.microsoft.com/office/drawing/2014/main" id="{C66C5315-8B5C-FED0-9F26-795AE9037C71}"/>
              </a:ext>
            </a:extLst>
          </p:cNvPr>
          <p:cNvSpPr>
            <a:spLocks noGrp="1"/>
          </p:cNvSpPr>
          <p:nvPr>
            <p:ph type="title"/>
          </p:nvPr>
        </p:nvSpPr>
        <p:spPr>
          <a:xfrm>
            <a:off x="611559" y="249900"/>
            <a:ext cx="7776865" cy="699425"/>
          </a:xfrm>
        </p:spPr>
        <p:txBody>
          <a:bodyPr/>
          <a:lstStyle/>
          <a:p>
            <a:br>
              <a:rPr lang="en-GB" dirty="0"/>
            </a:br>
            <a:r>
              <a:rPr lang="en-GB" dirty="0"/>
              <a:t>Links to core elements</a:t>
            </a:r>
            <a:endParaRPr lang="en-US" dirty="0"/>
          </a:p>
        </p:txBody>
      </p:sp>
      <p:sp>
        <p:nvSpPr>
          <p:cNvPr id="4" name="Text Placeholder 3">
            <a:extLst>
              <a:ext uri="{FF2B5EF4-FFF2-40B4-BE49-F238E27FC236}">
                <a16:creationId xmlns:a16="http://schemas.microsoft.com/office/drawing/2014/main" id="{2E837851-3AA2-4D19-8BB7-DC7BE80B54D5}"/>
              </a:ext>
            </a:extLst>
          </p:cNvPr>
          <p:cNvSpPr>
            <a:spLocks noGrp="1"/>
          </p:cNvSpPr>
          <p:nvPr>
            <p:ph type="body" sz="quarter" idx="12"/>
          </p:nvPr>
        </p:nvSpPr>
        <p:spPr>
          <a:xfrm>
            <a:off x="611559" y="986400"/>
            <a:ext cx="7776864" cy="3601574"/>
          </a:xfrm>
        </p:spPr>
        <p:txBody>
          <a:bodyPr vert="horz" lIns="0" tIns="0" rIns="0" bIns="0" rtlCol="0" anchor="t">
            <a:noAutofit/>
          </a:bodyPr>
          <a:lstStyle/>
          <a:p>
            <a:endParaRPr lang="en-GB" sz="2000" dirty="0"/>
          </a:p>
          <a:p>
            <a:r>
              <a:rPr lang="en-GB" sz="2000" dirty="0"/>
              <a:t>Legislation is applied every day in education and childcare settings, specifically in terms of the following core elements:</a:t>
            </a:r>
          </a:p>
          <a:p>
            <a:endParaRPr lang="en-GB" sz="2000" dirty="0"/>
          </a:p>
          <a:p>
            <a:pPr marL="727075" lvl="1" indent="-457200">
              <a:buFont typeface="Arial" panose="020B0604020202020204" pitchFamily="34" charset="0"/>
              <a:buChar char="•"/>
            </a:pPr>
            <a:r>
              <a:rPr lang="en-GB" sz="2000" dirty="0"/>
              <a:t>Element 3: Safeguarding, health and safety, and wellbeing</a:t>
            </a:r>
            <a:endParaRPr lang="en-GB" sz="2000" dirty="0">
              <a:cs typeface="Arial"/>
            </a:endParaRPr>
          </a:p>
          <a:p>
            <a:pPr marL="727075" lvl="1" indent="-457200">
              <a:buFont typeface="Arial" panose="020B0604020202020204" pitchFamily="34" charset="0"/>
              <a:buChar char="•"/>
            </a:pPr>
            <a:r>
              <a:rPr lang="en-GB" sz="2000" dirty="0"/>
              <a:t>Element 10: Equality and diversity</a:t>
            </a:r>
            <a:endParaRPr lang="en-GB" sz="2000" dirty="0">
              <a:cs typeface="Arial"/>
            </a:endParaRPr>
          </a:p>
          <a:p>
            <a:pPr marL="727075" lvl="1" indent="-457200">
              <a:buFont typeface="Arial" panose="020B0604020202020204" pitchFamily="34" charset="0"/>
              <a:buChar char="•"/>
            </a:pPr>
            <a:r>
              <a:rPr lang="en-GB" sz="2000" dirty="0"/>
              <a:t>Element 11: Special educational needs. </a:t>
            </a:r>
            <a:endParaRPr lang="en-GB" sz="2000" dirty="0">
              <a:cs typeface="Arial"/>
            </a:endParaRPr>
          </a:p>
        </p:txBody>
      </p:sp>
      <p:sp>
        <p:nvSpPr>
          <p:cNvPr id="5" name="Footer Placeholder 4">
            <a:extLst>
              <a:ext uri="{FF2B5EF4-FFF2-40B4-BE49-F238E27FC236}">
                <a16:creationId xmlns:a16="http://schemas.microsoft.com/office/drawing/2014/main" id="{825A13E7-789B-DE75-E997-204ADB0172B5}"/>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86918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574749E-B2C6-8EBD-7D32-DB277EC1932E}"/>
              </a:ext>
            </a:extLst>
          </p:cNvPr>
          <p:cNvSpPr>
            <a:spLocks noGrp="1"/>
          </p:cNvSpPr>
          <p:nvPr>
            <p:ph type="sldNum" sz="quarter" idx="11"/>
          </p:nvPr>
        </p:nvSpPr>
        <p:spPr/>
        <p:txBody>
          <a:bodyPr/>
          <a:lstStyle/>
          <a:p>
            <a:fld id="{DA2C159E-F13C-4A85-9A41-E7669D3E0D70}" type="slidenum">
              <a:rPr lang="en-GB" smtClean="0"/>
              <a:pPr/>
              <a:t>20</a:t>
            </a:fld>
            <a:endParaRPr lang="en-GB" dirty="0"/>
          </a:p>
        </p:txBody>
      </p:sp>
      <p:sp>
        <p:nvSpPr>
          <p:cNvPr id="3" name="Title 2">
            <a:extLst>
              <a:ext uri="{FF2B5EF4-FFF2-40B4-BE49-F238E27FC236}">
                <a16:creationId xmlns:a16="http://schemas.microsoft.com/office/drawing/2014/main" id="{46CD1FEE-678A-A7A1-8E31-52F1B1F78E64}"/>
              </a:ext>
            </a:extLst>
          </p:cNvPr>
          <p:cNvSpPr>
            <a:spLocks noGrp="1"/>
          </p:cNvSpPr>
          <p:nvPr>
            <p:ph type="title"/>
          </p:nvPr>
        </p:nvSpPr>
        <p:spPr>
          <a:xfrm>
            <a:off x="971601" y="249900"/>
            <a:ext cx="7272808" cy="699425"/>
          </a:xfrm>
        </p:spPr>
        <p:txBody>
          <a:bodyPr/>
          <a:lstStyle/>
          <a:p>
            <a:br>
              <a:rPr lang="en-GB" dirty="0"/>
            </a:br>
            <a:r>
              <a:rPr lang="en-GB" dirty="0"/>
              <a:t>Policies and procedures</a:t>
            </a:r>
            <a:endParaRPr lang="en-US" dirty="0"/>
          </a:p>
        </p:txBody>
      </p:sp>
      <p:sp>
        <p:nvSpPr>
          <p:cNvPr id="4" name="Text Placeholder 3">
            <a:extLst>
              <a:ext uri="{FF2B5EF4-FFF2-40B4-BE49-F238E27FC236}">
                <a16:creationId xmlns:a16="http://schemas.microsoft.com/office/drawing/2014/main" id="{55131831-EF8B-5401-A069-0290592A6CF0}"/>
              </a:ext>
            </a:extLst>
          </p:cNvPr>
          <p:cNvSpPr>
            <a:spLocks noGrp="1"/>
          </p:cNvSpPr>
          <p:nvPr>
            <p:ph type="body" sz="quarter" idx="12"/>
          </p:nvPr>
        </p:nvSpPr>
        <p:spPr>
          <a:xfrm>
            <a:off x="971600" y="986400"/>
            <a:ext cx="7272808" cy="3601574"/>
          </a:xfrm>
        </p:spPr>
        <p:txBody>
          <a:bodyPr vert="horz" lIns="0" tIns="0" rIns="0" bIns="0" rtlCol="0" anchor="t">
            <a:noAutofit/>
          </a:bodyPr>
          <a:lstStyle/>
          <a:p>
            <a:pPr marL="457200" indent="-457200">
              <a:buFont typeface="Arial" panose="020B0604020202020204" pitchFamily="34" charset="0"/>
              <a:buChar char="•"/>
            </a:pPr>
            <a:r>
              <a:rPr lang="en-GB" sz="2000" b="1" dirty="0"/>
              <a:t>Policies</a:t>
            </a:r>
            <a:r>
              <a:rPr lang="en-GB" sz="2000" dirty="0"/>
              <a:t> always link to specific legislation, acts, codes of practice or government guidelines.</a:t>
            </a:r>
            <a:endParaRPr lang="en-GB" sz="2000" dirty="0">
              <a:cs typeface="Arial"/>
            </a:endParaRPr>
          </a:p>
          <a:p>
            <a:pPr marL="457200" indent="-457200">
              <a:buFont typeface="Arial" panose="020B0604020202020204" pitchFamily="34" charset="0"/>
              <a:buChar char="•"/>
            </a:pPr>
            <a:r>
              <a:rPr lang="en-GB" sz="2000" dirty="0">
                <a:latin typeface="Arial"/>
                <a:ea typeface="Roboto"/>
                <a:cs typeface="Roboto"/>
              </a:rPr>
              <a:t>A policy </a:t>
            </a:r>
            <a:r>
              <a:rPr lang="en-GB" sz="2000" b="0" i="0" dirty="0">
                <a:effectLst/>
                <a:latin typeface="Arial"/>
                <a:ea typeface="Roboto"/>
                <a:cs typeface="Roboto"/>
              </a:rPr>
              <a:t>is </a:t>
            </a:r>
            <a:r>
              <a:rPr lang="en-GB" sz="2000" dirty="0">
                <a:ea typeface="Roboto"/>
                <a:cs typeface="Roboto"/>
              </a:rPr>
              <a:t>a </a:t>
            </a:r>
            <a:r>
              <a:rPr lang="en-GB" sz="2000" b="1" dirty="0">
                <a:ea typeface="Roboto"/>
                <a:cs typeface="Roboto"/>
              </a:rPr>
              <a:t>statement of intent</a:t>
            </a:r>
            <a:r>
              <a:rPr lang="en-GB" sz="2000" b="0" i="0" dirty="0">
                <a:effectLst/>
                <a:latin typeface="Arial"/>
                <a:ea typeface="Roboto"/>
                <a:cs typeface="Roboto"/>
              </a:rPr>
              <a:t> and a system of guidelines to guide </a:t>
            </a:r>
            <a:r>
              <a:rPr lang="en-GB" sz="2000" dirty="0">
                <a:latin typeface="Arial"/>
                <a:ea typeface="Roboto"/>
                <a:cs typeface="Roboto"/>
              </a:rPr>
              <a:t>employees’</a:t>
            </a:r>
            <a:r>
              <a:rPr lang="en-GB" sz="2000" b="0" i="0" dirty="0">
                <a:effectLst/>
                <a:latin typeface="Arial"/>
                <a:ea typeface="Roboto"/>
                <a:cs typeface="Roboto"/>
              </a:rPr>
              <a:t> decisions and achieve various outcomes.</a:t>
            </a:r>
            <a:endParaRPr lang="en-GB" sz="2000" b="1" i="0" dirty="0">
              <a:effectLst/>
              <a:latin typeface="Arial"/>
              <a:ea typeface="Roboto"/>
              <a:cs typeface="Roboto"/>
            </a:endParaRPr>
          </a:p>
          <a:p>
            <a:pPr marL="457200" indent="-457200">
              <a:buFont typeface="Arial" panose="020B0604020202020204" pitchFamily="34" charset="0"/>
              <a:buChar char="•"/>
            </a:pPr>
            <a:r>
              <a:rPr lang="en-GB" sz="2000" b="1" dirty="0"/>
              <a:t>Procedures</a:t>
            </a:r>
            <a:r>
              <a:rPr lang="en-GB" sz="2000" dirty="0"/>
              <a:t> are operational things that you will do every day (this may be a list of things that need to be done and the way they should be done).</a:t>
            </a:r>
          </a:p>
          <a:p>
            <a:pPr marL="457200" indent="-457200">
              <a:buFont typeface="Arial" panose="020B0604020202020204" pitchFamily="34" charset="0"/>
              <a:buChar char="•"/>
            </a:pPr>
            <a:r>
              <a:rPr lang="en-GB" sz="2000" b="1" dirty="0"/>
              <a:t>The handout</a:t>
            </a:r>
            <a:r>
              <a:rPr lang="en-GB" sz="2000" dirty="0"/>
              <a:t> provides an example policy – is there a link to an act, code of practice or guideline? </a:t>
            </a:r>
          </a:p>
        </p:txBody>
      </p:sp>
      <p:sp>
        <p:nvSpPr>
          <p:cNvPr id="5" name="Footer Placeholder 4">
            <a:extLst>
              <a:ext uri="{FF2B5EF4-FFF2-40B4-BE49-F238E27FC236}">
                <a16:creationId xmlns:a16="http://schemas.microsoft.com/office/drawing/2014/main" id="{1A8371C9-CE4A-1A1E-39AE-BF1DEA42A0A7}"/>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28319548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2DE92-D415-A4AE-517A-6B3867B46F57}"/>
              </a:ext>
            </a:extLst>
          </p:cNvPr>
          <p:cNvSpPr>
            <a:spLocks noGrp="1"/>
          </p:cNvSpPr>
          <p:nvPr>
            <p:ph type="sldNum" sz="quarter" idx="11"/>
          </p:nvPr>
        </p:nvSpPr>
        <p:spPr/>
        <p:txBody>
          <a:bodyPr/>
          <a:lstStyle/>
          <a:p>
            <a:fld id="{DA2C159E-F13C-4A85-9A41-E7669D3E0D70}" type="slidenum">
              <a:rPr lang="en-GB" smtClean="0"/>
              <a:pPr/>
              <a:t>21</a:t>
            </a:fld>
            <a:endParaRPr lang="en-GB" dirty="0"/>
          </a:p>
        </p:txBody>
      </p:sp>
      <p:sp>
        <p:nvSpPr>
          <p:cNvPr id="3" name="Title 2">
            <a:extLst>
              <a:ext uri="{FF2B5EF4-FFF2-40B4-BE49-F238E27FC236}">
                <a16:creationId xmlns:a16="http://schemas.microsoft.com/office/drawing/2014/main" id="{6EC0D40A-730C-7F85-27D6-A8091A433CF2}"/>
              </a:ext>
            </a:extLst>
          </p:cNvPr>
          <p:cNvSpPr>
            <a:spLocks noGrp="1"/>
          </p:cNvSpPr>
          <p:nvPr>
            <p:ph type="title"/>
          </p:nvPr>
        </p:nvSpPr>
        <p:spPr>
          <a:xfrm>
            <a:off x="827584" y="249900"/>
            <a:ext cx="7842929" cy="699425"/>
          </a:xfrm>
        </p:spPr>
        <p:txBody>
          <a:bodyPr>
            <a:normAutofit/>
          </a:bodyPr>
          <a:lstStyle/>
          <a:p>
            <a:br>
              <a:rPr lang="en-GB" dirty="0"/>
            </a:br>
            <a:r>
              <a:rPr lang="en-GB" dirty="0"/>
              <a:t>Review your target and the aim of the session</a:t>
            </a:r>
          </a:p>
        </p:txBody>
      </p:sp>
      <p:sp>
        <p:nvSpPr>
          <p:cNvPr id="4" name="Text Placeholder 3">
            <a:extLst>
              <a:ext uri="{FF2B5EF4-FFF2-40B4-BE49-F238E27FC236}">
                <a16:creationId xmlns:a16="http://schemas.microsoft.com/office/drawing/2014/main" id="{2732C8C7-EC86-1462-FBB4-87FFB8CABF34}"/>
              </a:ext>
            </a:extLst>
          </p:cNvPr>
          <p:cNvSpPr>
            <a:spLocks noGrp="1"/>
          </p:cNvSpPr>
          <p:nvPr>
            <p:ph type="body" sz="quarter" idx="12"/>
          </p:nvPr>
        </p:nvSpPr>
        <p:spPr>
          <a:xfrm>
            <a:off x="827584" y="986400"/>
            <a:ext cx="7488832" cy="3601574"/>
          </a:xfrm>
        </p:spPr>
        <p:txBody>
          <a:bodyPr/>
          <a:lstStyle/>
          <a:p>
            <a:r>
              <a:rPr lang="en-GB" sz="2000" dirty="0"/>
              <a:t>Have you got notes relating to everything to be introduced in this session?</a:t>
            </a:r>
          </a:p>
          <a:p>
            <a:endParaRPr lang="en-GB" sz="2000" dirty="0"/>
          </a:p>
          <a:p>
            <a:r>
              <a:rPr lang="en-GB" sz="2000" dirty="0"/>
              <a:t>Have you achieved your target? If not, why not?</a:t>
            </a:r>
          </a:p>
          <a:p>
            <a:r>
              <a:rPr lang="en-GB" sz="2000" dirty="0"/>
              <a:t>Have you got a glossary of terms? </a:t>
            </a:r>
          </a:p>
          <a:p>
            <a:endParaRPr lang="en-GB" sz="2000" b="1" u="sng" dirty="0"/>
          </a:p>
          <a:p>
            <a:r>
              <a:rPr lang="en-GB" sz="2000" b="1" dirty="0"/>
              <a:t>Homework</a:t>
            </a:r>
          </a:p>
          <a:p>
            <a:r>
              <a:rPr lang="en-GB" sz="2000" dirty="0"/>
              <a:t>Please create a glossary of terms and ensure that you understand any new words and can refer back to these throughout the course.</a:t>
            </a:r>
          </a:p>
        </p:txBody>
      </p:sp>
      <p:sp>
        <p:nvSpPr>
          <p:cNvPr id="5" name="Footer Placeholder 4">
            <a:extLst>
              <a:ext uri="{FF2B5EF4-FFF2-40B4-BE49-F238E27FC236}">
                <a16:creationId xmlns:a16="http://schemas.microsoft.com/office/drawing/2014/main" id="{86525C19-9A33-30EF-ED10-E1B9853E4FE4}"/>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6136742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DA9CC5-612D-EA01-FF00-1D6809F1ECEB}"/>
              </a:ext>
            </a:extLst>
          </p:cNvPr>
          <p:cNvSpPr>
            <a:spLocks noGrp="1"/>
          </p:cNvSpPr>
          <p:nvPr>
            <p:ph type="sldNum" sz="quarter" idx="11"/>
          </p:nvPr>
        </p:nvSpPr>
        <p:spPr/>
        <p:txBody>
          <a:bodyPr/>
          <a:lstStyle/>
          <a:p>
            <a:fld id="{DA2C159E-F13C-4A85-9A41-E7669D3E0D70}" type="slidenum">
              <a:rPr lang="en-GB" smtClean="0"/>
              <a:pPr/>
              <a:t>22</a:t>
            </a:fld>
            <a:endParaRPr lang="en-GB" dirty="0"/>
          </a:p>
        </p:txBody>
      </p:sp>
      <p:sp>
        <p:nvSpPr>
          <p:cNvPr id="3" name="Title 2">
            <a:extLst>
              <a:ext uri="{FF2B5EF4-FFF2-40B4-BE49-F238E27FC236}">
                <a16:creationId xmlns:a16="http://schemas.microsoft.com/office/drawing/2014/main" id="{0DA2E2D8-D3CB-4D0C-E4CB-2266543AEB41}"/>
              </a:ext>
            </a:extLst>
          </p:cNvPr>
          <p:cNvSpPr>
            <a:spLocks noGrp="1"/>
          </p:cNvSpPr>
          <p:nvPr>
            <p:ph type="title"/>
          </p:nvPr>
        </p:nvSpPr>
        <p:spPr/>
        <p:txBody>
          <a:bodyPr>
            <a:normAutofit/>
          </a:bodyPr>
          <a:lstStyle/>
          <a:p>
            <a:br>
              <a:rPr lang="en-GB" sz="4000" dirty="0"/>
            </a:br>
            <a:r>
              <a:rPr lang="en-GB" dirty="0"/>
              <a:t>Glossary of terms</a:t>
            </a:r>
            <a:endParaRPr lang="en-US" dirty="0"/>
          </a:p>
        </p:txBody>
      </p:sp>
      <p:sp>
        <p:nvSpPr>
          <p:cNvPr id="4" name="Text Placeholder 3">
            <a:extLst>
              <a:ext uri="{FF2B5EF4-FFF2-40B4-BE49-F238E27FC236}">
                <a16:creationId xmlns:a16="http://schemas.microsoft.com/office/drawing/2014/main" id="{1E046A13-DDF5-A0B1-C9B3-7028A7F9ED54}"/>
              </a:ext>
            </a:extLst>
          </p:cNvPr>
          <p:cNvSpPr>
            <a:spLocks noGrp="1"/>
          </p:cNvSpPr>
          <p:nvPr>
            <p:ph type="body" sz="quarter" idx="12"/>
          </p:nvPr>
        </p:nvSpPr>
        <p:spPr>
          <a:xfrm>
            <a:off x="234000" y="986400"/>
            <a:ext cx="8298440" cy="3601574"/>
          </a:xfrm>
        </p:spPr>
        <p:txBody>
          <a:bodyPr/>
          <a:lstStyle/>
          <a:p>
            <a:pPr marL="727200" lvl="1" indent="-457200">
              <a:buFont typeface="Arial" panose="020B0604020202020204" pitchFamily="34" charset="0"/>
              <a:buChar char="•"/>
            </a:pPr>
            <a:endParaRPr lang="en-GB" sz="2000" dirty="0"/>
          </a:p>
          <a:p>
            <a:pPr marL="727200" lvl="1" indent="-457200">
              <a:buFont typeface="Arial" panose="020B0604020202020204" pitchFamily="34" charset="0"/>
              <a:buChar char="•"/>
            </a:pPr>
            <a:r>
              <a:rPr lang="en-GB" sz="2000" dirty="0"/>
              <a:t>We have used a lot of new terminology today.</a:t>
            </a:r>
          </a:p>
          <a:p>
            <a:pPr lvl="1"/>
            <a:endParaRPr lang="en-GB" sz="2000" dirty="0"/>
          </a:p>
          <a:p>
            <a:pPr marL="727200" lvl="1" indent="-457200">
              <a:buFont typeface="Arial" panose="020B0604020202020204" pitchFamily="34" charset="0"/>
              <a:buChar char="•"/>
            </a:pPr>
            <a:r>
              <a:rPr lang="en-GB" sz="2000" dirty="0"/>
              <a:t>Reflect on how we have used it.</a:t>
            </a:r>
          </a:p>
          <a:p>
            <a:pPr lvl="1"/>
            <a:endParaRPr lang="en-GB" sz="2000" dirty="0"/>
          </a:p>
          <a:p>
            <a:pPr marL="727200" lvl="1" indent="-457200">
              <a:buFont typeface="Arial" panose="020B0604020202020204" pitchFamily="34" charset="0"/>
              <a:buChar char="•"/>
            </a:pPr>
            <a:r>
              <a:rPr lang="en-GB" sz="2000" dirty="0"/>
              <a:t>Identify the terms you are unsure of and create your own definition so that you are able to recall information throughout this theme.</a:t>
            </a:r>
          </a:p>
        </p:txBody>
      </p:sp>
      <p:sp>
        <p:nvSpPr>
          <p:cNvPr id="5" name="Footer Placeholder 4">
            <a:extLst>
              <a:ext uri="{FF2B5EF4-FFF2-40B4-BE49-F238E27FC236}">
                <a16:creationId xmlns:a16="http://schemas.microsoft.com/office/drawing/2014/main" id="{F540FEE6-63DB-649A-72B5-044BCF3C7C0D}"/>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520984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296EEF-66EA-39CF-F873-3F93514339CC}"/>
              </a:ext>
            </a:extLst>
          </p:cNvPr>
          <p:cNvSpPr>
            <a:spLocks noGrp="1"/>
          </p:cNvSpPr>
          <p:nvPr>
            <p:ph type="sldNum" sz="quarter" idx="11"/>
          </p:nvPr>
        </p:nvSpPr>
        <p:spPr/>
        <p:txBody>
          <a:bodyPr/>
          <a:lstStyle/>
          <a:p>
            <a:fld id="{DA2C159E-F13C-4A85-9A41-E7669D3E0D70}" type="slidenum">
              <a:rPr lang="en-GB" smtClean="0"/>
              <a:pPr/>
              <a:t>23</a:t>
            </a:fld>
            <a:endParaRPr lang="en-GB" dirty="0"/>
          </a:p>
        </p:txBody>
      </p:sp>
      <p:sp>
        <p:nvSpPr>
          <p:cNvPr id="3" name="Title 2">
            <a:extLst>
              <a:ext uri="{FF2B5EF4-FFF2-40B4-BE49-F238E27FC236}">
                <a16:creationId xmlns:a16="http://schemas.microsoft.com/office/drawing/2014/main" id="{86138B99-A9E1-F6BB-0A46-7111250707FE}"/>
              </a:ext>
            </a:extLst>
          </p:cNvPr>
          <p:cNvSpPr>
            <a:spLocks noGrp="1"/>
          </p:cNvSpPr>
          <p:nvPr>
            <p:ph type="title"/>
          </p:nvPr>
        </p:nvSpPr>
        <p:spPr/>
        <p:txBody>
          <a:bodyPr>
            <a:normAutofit/>
          </a:bodyPr>
          <a:lstStyle/>
          <a:p>
            <a:br>
              <a:rPr lang="en-GB" dirty="0"/>
            </a:br>
            <a:r>
              <a:rPr lang="en-GB" dirty="0"/>
              <a:t>Plenary and next session</a:t>
            </a:r>
            <a:endParaRPr lang="en-US" dirty="0"/>
          </a:p>
        </p:txBody>
      </p:sp>
      <p:sp>
        <p:nvSpPr>
          <p:cNvPr id="4" name="Text Placeholder 3">
            <a:extLst>
              <a:ext uri="{FF2B5EF4-FFF2-40B4-BE49-F238E27FC236}">
                <a16:creationId xmlns:a16="http://schemas.microsoft.com/office/drawing/2014/main" id="{733C45BD-733C-DDAD-FEE4-008C8E85FA29}"/>
              </a:ext>
            </a:extLst>
          </p:cNvPr>
          <p:cNvSpPr>
            <a:spLocks noGrp="1"/>
          </p:cNvSpPr>
          <p:nvPr>
            <p:ph type="body" sz="quarter" idx="12"/>
          </p:nvPr>
        </p:nvSpPr>
        <p:spPr>
          <a:xfrm>
            <a:off x="234000" y="986400"/>
            <a:ext cx="8226432" cy="3601574"/>
          </a:xfrm>
        </p:spPr>
        <p:txBody>
          <a:bodyPr vert="horz" lIns="0" tIns="0" rIns="0" bIns="0" rtlCol="0" anchor="t">
            <a:noAutofit/>
          </a:bodyPr>
          <a:lstStyle/>
          <a:p>
            <a:pPr marL="514350" indent="-514350">
              <a:buFont typeface="+mj-lt"/>
              <a:buAutoNum type="arabicPeriod"/>
            </a:pPr>
            <a:r>
              <a:rPr lang="en-GB" sz="2000" dirty="0"/>
              <a:t>What have you been studying today? Discuss.</a:t>
            </a:r>
          </a:p>
          <a:p>
            <a:pPr marL="514350" indent="-514350">
              <a:buFont typeface="+mj-lt"/>
              <a:buAutoNum type="arabicPeriod"/>
            </a:pPr>
            <a:r>
              <a:rPr lang="en-GB" sz="2000" dirty="0"/>
              <a:t>Is there anything you are unsure of?</a:t>
            </a:r>
          </a:p>
          <a:p>
            <a:pPr marL="514350" indent="-514350">
              <a:buFont typeface="+mj-lt"/>
              <a:buAutoNum type="arabicPeriod"/>
            </a:pPr>
            <a:r>
              <a:rPr lang="en-GB" sz="2000" dirty="0"/>
              <a:t>Do you have any questions?</a:t>
            </a:r>
          </a:p>
          <a:p>
            <a:pPr marL="514350" indent="-514350">
              <a:buFont typeface="+mj-lt"/>
              <a:buAutoNum type="arabicPeriod"/>
            </a:pPr>
            <a:r>
              <a:rPr lang="en-GB" sz="2000" dirty="0"/>
              <a:t>Do you want to discuss anything further?</a:t>
            </a:r>
          </a:p>
          <a:p>
            <a:endParaRPr lang="en-GB" sz="2000" dirty="0"/>
          </a:p>
          <a:p>
            <a:r>
              <a:rPr lang="en-GB" sz="2000" b="1" dirty="0"/>
              <a:t>Next session</a:t>
            </a:r>
          </a:p>
          <a:p>
            <a:r>
              <a:rPr lang="en-GB" sz="2000" dirty="0"/>
              <a:t>In pairs, you will be allocated individual pieces of legislation to research. You will create a presentation and fact sheet to present to your peers.</a:t>
            </a:r>
          </a:p>
        </p:txBody>
      </p:sp>
      <p:sp>
        <p:nvSpPr>
          <p:cNvPr id="5" name="Footer Placeholder 4">
            <a:extLst>
              <a:ext uri="{FF2B5EF4-FFF2-40B4-BE49-F238E27FC236}">
                <a16:creationId xmlns:a16="http://schemas.microsoft.com/office/drawing/2014/main" id="{FD9D0F04-6831-B979-AB83-EF1E67C0D708}"/>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23794778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24</a:t>
            </a:fld>
            <a:endParaRPr lang="en-GB" dirty="0"/>
          </a:p>
        </p:txBody>
      </p:sp>
      <p:sp>
        <p:nvSpPr>
          <p:cNvPr id="13" name="Rectangle 12">
            <a:extLst>
              <a:ext uri="{FF2B5EF4-FFF2-40B4-BE49-F238E27FC236}">
                <a16:creationId xmlns:a16="http://schemas.microsoft.com/office/drawing/2014/main" id="{E2C579EE-E5CC-4F9A-A5AE-7CAF0043E178}"/>
              </a:ext>
            </a:extLst>
          </p:cNvPr>
          <p:cNvSpPr/>
          <p:nvPr/>
        </p:nvSpPr>
        <p:spPr>
          <a:xfrm>
            <a:off x="1583803" y="1675517"/>
            <a:ext cx="1987550" cy="8445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1400" dirty="0">
                <a:solidFill>
                  <a:srgbClr val="002060"/>
                </a:solidFill>
                <a:effectLst/>
                <a:ea typeface="Calibri" panose="020F0502020204030204" pitchFamily="34" charset="0"/>
                <a:cs typeface="Times New Roman" panose="02020603050405020304" pitchFamily="18" charset="0"/>
              </a:rPr>
              <a:t>PROVIDER LOGO HERE</a:t>
            </a:r>
            <a:endParaRPr lang="en-GB" sz="1100" dirty="0">
              <a:solidFill>
                <a:srgbClr val="002060"/>
              </a:solidFill>
              <a:effectLs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dirty="0"/>
              <a:t>Hertford Regional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descr="A picture containing circle&#10;&#10;Description automatically generated">
            <a:extLst>
              <a:ext uri="{FF2B5EF4-FFF2-40B4-BE49-F238E27FC236}">
                <a16:creationId xmlns:a16="http://schemas.microsoft.com/office/drawing/2014/main" id="{169DC83C-2DDC-95B5-BEDD-8557D00E9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13953" y="1635646"/>
            <a:ext cx="2088232" cy="936104"/>
          </a:xfrm>
          <a:prstGeom prst="rect">
            <a:avLst/>
          </a:prstGeom>
          <a:noFill/>
          <a:ln>
            <a:noFill/>
          </a:ln>
        </p:spPr>
      </p:pic>
    </p:spTree>
    <p:extLst>
      <p:ext uri="{BB962C8B-B14F-4D97-AF65-F5344CB8AC3E}">
        <p14:creationId xmlns:p14="http://schemas.microsoft.com/office/powerpoint/2010/main" val="33264779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3888720" y="1635646"/>
            <a:ext cx="4967280" cy="1827554"/>
          </a:xfrm>
        </p:spPr>
        <p:txBody>
          <a:bodyPr/>
          <a:lstStyle/>
          <a:p>
            <a:r>
              <a:rPr lang="en-US" sz="3200" dirty="0"/>
              <a:t>T Level in Education and Childcare </a:t>
            </a:r>
            <a:br>
              <a:rPr lang="en-US" sz="3200" dirty="0"/>
            </a:br>
            <a:r>
              <a:rPr lang="en-US" sz="3200" dirty="0"/>
              <a:t>Theme 1: Legislation</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Jo Lawson (session 2)</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September 2022</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Hertford Regional College</a:t>
            </a:r>
          </a:p>
        </p:txBody>
      </p:sp>
      <p:pic>
        <p:nvPicPr>
          <p:cNvPr id="6" name="Picture 2" descr="Learn About Close Protection Law and Legislation">
            <a:extLst>
              <a:ext uri="{FF2B5EF4-FFF2-40B4-BE49-F238E27FC236}">
                <a16:creationId xmlns:a16="http://schemas.microsoft.com/office/drawing/2014/main" id="{5D22EB54-5DB2-342C-6877-9EE364786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635646"/>
            <a:ext cx="2746324" cy="1827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8500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15245C-0D34-8FE5-5589-208F32494A51}"/>
              </a:ext>
            </a:extLst>
          </p:cNvPr>
          <p:cNvSpPr>
            <a:spLocks noGrp="1"/>
          </p:cNvSpPr>
          <p:nvPr>
            <p:ph type="sldNum" sz="quarter" idx="11"/>
          </p:nvPr>
        </p:nvSpPr>
        <p:spPr/>
        <p:txBody>
          <a:bodyPr/>
          <a:lstStyle/>
          <a:p>
            <a:fld id="{DA2C159E-F13C-4A85-9A41-E7669D3E0D70}" type="slidenum">
              <a:rPr lang="en-GB" smtClean="0"/>
              <a:pPr/>
              <a:t>26</a:t>
            </a:fld>
            <a:endParaRPr lang="en-GB" dirty="0"/>
          </a:p>
        </p:txBody>
      </p:sp>
      <p:sp>
        <p:nvSpPr>
          <p:cNvPr id="3" name="Title 2">
            <a:extLst>
              <a:ext uri="{FF2B5EF4-FFF2-40B4-BE49-F238E27FC236}">
                <a16:creationId xmlns:a16="http://schemas.microsoft.com/office/drawing/2014/main" id="{C66C5315-8B5C-FED0-9F26-795AE9037C71}"/>
              </a:ext>
            </a:extLst>
          </p:cNvPr>
          <p:cNvSpPr>
            <a:spLocks noGrp="1"/>
          </p:cNvSpPr>
          <p:nvPr>
            <p:ph type="title"/>
          </p:nvPr>
        </p:nvSpPr>
        <p:spPr>
          <a:xfrm>
            <a:off x="611559" y="249900"/>
            <a:ext cx="7776865" cy="699425"/>
          </a:xfrm>
        </p:spPr>
        <p:txBody>
          <a:bodyPr/>
          <a:lstStyle/>
          <a:p>
            <a:br>
              <a:rPr lang="en-GB" dirty="0"/>
            </a:br>
            <a:r>
              <a:rPr lang="en-GB" dirty="0"/>
              <a:t>Reminder of links to core elements</a:t>
            </a:r>
            <a:endParaRPr lang="en-US" dirty="0"/>
          </a:p>
        </p:txBody>
      </p:sp>
      <p:sp>
        <p:nvSpPr>
          <p:cNvPr id="4" name="Text Placeholder 3">
            <a:extLst>
              <a:ext uri="{FF2B5EF4-FFF2-40B4-BE49-F238E27FC236}">
                <a16:creationId xmlns:a16="http://schemas.microsoft.com/office/drawing/2014/main" id="{2E837851-3AA2-4D19-8BB7-DC7BE80B54D5}"/>
              </a:ext>
            </a:extLst>
          </p:cNvPr>
          <p:cNvSpPr>
            <a:spLocks noGrp="1"/>
          </p:cNvSpPr>
          <p:nvPr>
            <p:ph type="body" sz="quarter" idx="12"/>
          </p:nvPr>
        </p:nvSpPr>
        <p:spPr>
          <a:xfrm>
            <a:off x="611559" y="986400"/>
            <a:ext cx="7776864" cy="3601574"/>
          </a:xfrm>
        </p:spPr>
        <p:txBody>
          <a:bodyPr vert="horz" lIns="0" tIns="0" rIns="0" bIns="0" rtlCol="0" anchor="t">
            <a:noAutofit/>
          </a:bodyPr>
          <a:lstStyle/>
          <a:p>
            <a:pPr marL="0" marR="0" lvl="0" indent="0" algn="l" defTabSz="914400" rtl="0" eaLnBrk="1" fontAlgn="auto" latinLnBrk="0" hangingPunct="1">
              <a:lnSpc>
                <a:spcPts val="28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Legislation is applied every day in education and childcare, specifically in terms of the following core elements:</a:t>
            </a:r>
          </a:p>
          <a:p>
            <a:pPr marL="0" marR="0" lvl="0" indent="0" algn="l" defTabSz="914400" rtl="0" eaLnBrk="1" fontAlgn="auto" latinLnBrk="0" hangingPunct="1">
              <a:lnSpc>
                <a:spcPts val="28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a:ea typeface="+mn-ea"/>
              <a:cs typeface="+mn-cs"/>
            </a:endParaRPr>
          </a:p>
          <a:p>
            <a:pPr marL="457200" marR="0" lvl="0" indent="-457200" algn="l" defTabSz="914400" rtl="0" eaLnBrk="1" fontAlgn="auto" latinLnBrk="0" hangingPunct="1">
              <a:lnSpc>
                <a:spcPts val="28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Element 3: Safeguarding, </a:t>
            </a:r>
            <a:r>
              <a:rPr lang="en-GB" sz="2000" dirty="0">
                <a:solidFill>
                  <a:srgbClr val="000000"/>
                </a:solidFill>
                <a:latin typeface="Arial"/>
              </a:rPr>
              <a:t>health</a:t>
            </a:r>
            <a:r>
              <a:rPr kumimoji="0" lang="en-GB" sz="2000" b="0" i="0" u="none" strike="noStrike" kern="1200" cap="none" spc="0" normalizeH="0" baseline="0" noProof="0" dirty="0">
                <a:ln>
                  <a:noFill/>
                </a:ln>
                <a:solidFill>
                  <a:srgbClr val="000000"/>
                </a:solidFill>
                <a:effectLst/>
                <a:uLnTx/>
                <a:uFillTx/>
                <a:latin typeface="Arial"/>
                <a:ea typeface="+mn-ea"/>
                <a:cs typeface="+mn-cs"/>
              </a:rPr>
              <a:t> and safety, and wellbeing</a:t>
            </a:r>
            <a:endParaRPr kumimoji="0" lang="en-GB" sz="2000" b="0" i="0" u="none" strike="noStrike" kern="1200" cap="none" spc="0" normalizeH="0" baseline="0" noProof="0" dirty="0">
              <a:ln>
                <a:noFill/>
              </a:ln>
              <a:solidFill>
                <a:srgbClr val="000000"/>
              </a:solidFill>
              <a:effectLst/>
              <a:uLnTx/>
              <a:uFillTx/>
              <a:latin typeface="Arial"/>
              <a:ea typeface="+mn-ea"/>
              <a:cs typeface="Arial"/>
            </a:endParaRPr>
          </a:p>
          <a:p>
            <a:pPr marL="457200" marR="0" lvl="0" indent="-457200" algn="l" defTabSz="914400" rtl="0" eaLnBrk="1" fontAlgn="auto" latinLnBrk="0" hangingPunct="1">
              <a:lnSpc>
                <a:spcPts val="28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Element 10: Equality and diversity</a:t>
            </a:r>
            <a:endParaRPr kumimoji="0" lang="en-GB" sz="2000" b="0" i="0" u="none" strike="noStrike" kern="1200" cap="none" spc="0" normalizeH="0" baseline="0" noProof="0" dirty="0">
              <a:ln>
                <a:noFill/>
              </a:ln>
              <a:solidFill>
                <a:srgbClr val="000000"/>
              </a:solidFill>
              <a:effectLst/>
              <a:uLnTx/>
              <a:uFillTx/>
              <a:latin typeface="Arial"/>
              <a:ea typeface="+mn-ea"/>
              <a:cs typeface="Arial"/>
            </a:endParaRPr>
          </a:p>
          <a:p>
            <a:pPr marL="457200" marR="0" lvl="0" indent="-457200" algn="l" defTabSz="914400" rtl="0" eaLnBrk="1" fontAlgn="auto" latinLnBrk="0" hangingPunct="1">
              <a:lnSpc>
                <a:spcPts val="28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Element 11: Special educational needs. </a:t>
            </a:r>
            <a:endParaRPr kumimoji="0" lang="en-GB" sz="2000" b="0" i="0" u="none" strike="noStrike" kern="1200" cap="none" spc="0" normalizeH="0" baseline="0" noProof="0" dirty="0">
              <a:ln>
                <a:noFill/>
              </a:ln>
              <a:solidFill>
                <a:srgbClr val="000000"/>
              </a:solidFill>
              <a:effectLst/>
              <a:uLnTx/>
              <a:uFillTx/>
              <a:latin typeface="Arial"/>
              <a:ea typeface="+mn-ea"/>
              <a:cs typeface="Arial"/>
            </a:endParaRPr>
          </a:p>
        </p:txBody>
      </p:sp>
      <p:sp>
        <p:nvSpPr>
          <p:cNvPr id="5" name="Footer Placeholder 4">
            <a:extLst>
              <a:ext uri="{FF2B5EF4-FFF2-40B4-BE49-F238E27FC236}">
                <a16:creationId xmlns:a16="http://schemas.microsoft.com/office/drawing/2014/main" id="{825A13E7-789B-DE75-E997-204ADB0172B5}"/>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3677408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691E3-755F-E6BD-CAE9-4AC134B6A680}"/>
              </a:ext>
            </a:extLst>
          </p:cNvPr>
          <p:cNvSpPr>
            <a:spLocks noGrp="1"/>
          </p:cNvSpPr>
          <p:nvPr>
            <p:ph type="title"/>
          </p:nvPr>
        </p:nvSpPr>
        <p:spPr/>
        <p:txBody>
          <a:bodyPr/>
          <a:lstStyle/>
          <a:p>
            <a:br>
              <a:rPr lang="en-GB" dirty="0"/>
            </a:br>
            <a:r>
              <a:rPr lang="en-GB" dirty="0"/>
              <a:t>Reminders of general competencies</a:t>
            </a:r>
            <a:endParaRPr lang="en-US" dirty="0"/>
          </a:p>
        </p:txBody>
      </p:sp>
      <p:sp>
        <p:nvSpPr>
          <p:cNvPr id="3" name="Content Placeholder 2">
            <a:extLst>
              <a:ext uri="{FF2B5EF4-FFF2-40B4-BE49-F238E27FC236}">
                <a16:creationId xmlns:a16="http://schemas.microsoft.com/office/drawing/2014/main" id="{446A4880-A6F7-AB7D-7176-A028561B6563}"/>
              </a:ext>
            </a:extLst>
          </p:cNvPr>
          <p:cNvSpPr>
            <a:spLocks noGrp="1"/>
          </p:cNvSpPr>
          <p:nvPr>
            <p:ph sz="quarter" idx="14"/>
          </p:nvPr>
        </p:nvSpPr>
        <p:spPr>
          <a:xfrm>
            <a:off x="1115616" y="1128711"/>
            <a:ext cx="2088232" cy="3459163"/>
          </a:xfrm>
        </p:spPr>
        <p:txBody>
          <a:bodyPr vert="horz" lIns="0" tIns="0" rIns="0" bIns="0" rtlCol="0" anchor="t">
            <a:noAutofit/>
          </a:bodyPr>
          <a:lstStyle/>
          <a:p>
            <a:pPr algn="ctr"/>
            <a:endParaRPr lang="en-GB" sz="2000" dirty="0"/>
          </a:p>
          <a:p>
            <a:pPr algn="ctr"/>
            <a:r>
              <a:rPr lang="en-GB" sz="1600" dirty="0"/>
              <a:t>Competencies</a:t>
            </a:r>
            <a:endParaRPr lang="en-GB" sz="1600" dirty="0">
              <a:cs typeface="Arial"/>
            </a:endParaRPr>
          </a:p>
          <a:p>
            <a:pPr algn="ctr" rtl="0" fontAlgn="base"/>
            <a:r>
              <a:rPr lang="en-GB" sz="1400" i="0" dirty="0">
                <a:solidFill>
                  <a:srgbClr val="FF0000"/>
                </a:solidFill>
                <a:effectLst/>
                <a:latin typeface="Arial"/>
                <a:cs typeface="Arial"/>
              </a:rPr>
              <a:t>English</a:t>
            </a:r>
          </a:p>
          <a:p>
            <a:pPr algn="ctr" rtl="0" fontAlgn="base"/>
            <a:r>
              <a:rPr lang="en-GB" sz="1400" b="0" i="0" dirty="0">
                <a:solidFill>
                  <a:srgbClr val="000000"/>
                </a:solidFill>
                <a:effectLst/>
                <a:latin typeface="Arial" panose="020B0604020202020204" pitchFamily="34" charset="0"/>
              </a:rPr>
              <a:t>Summarise information and ideas</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r>
              <a:rPr lang="en-GB" sz="1400" b="0" i="0" dirty="0">
                <a:solidFill>
                  <a:srgbClr val="000000"/>
                </a:solidFill>
                <a:effectLst/>
                <a:latin typeface="Arial" panose="020B0604020202020204" pitchFamily="34" charset="0"/>
              </a:rPr>
              <a:t>Synthesise information</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r>
              <a:rPr lang="en-GB" sz="1400" b="0" i="0" dirty="0">
                <a:solidFill>
                  <a:srgbClr val="000000"/>
                </a:solidFill>
                <a:effectLst/>
                <a:latin typeface="Arial" panose="020B0604020202020204" pitchFamily="34" charset="0"/>
              </a:rPr>
              <a:t>Take part in and lead discussions </a:t>
            </a:r>
            <a:endParaRPr lang="en-GB" sz="1400" b="0" i="0" dirty="0">
              <a:solidFill>
                <a:srgbClr val="000000"/>
              </a:solidFill>
              <a:effectLst/>
              <a:latin typeface="Segoe UI" panose="020B0502040204020203" pitchFamily="34" charset="0"/>
            </a:endParaRPr>
          </a:p>
          <a:p>
            <a:pPr algn="ctr" rtl="0" fontAlgn="base"/>
            <a:r>
              <a:rPr lang="en-GB" sz="1400" b="1" i="0" dirty="0">
                <a:solidFill>
                  <a:srgbClr val="FF0000"/>
                </a:solidFill>
                <a:effectLst/>
                <a:latin typeface="Arial"/>
                <a:cs typeface="Arial"/>
              </a:rPr>
              <a:t>Maths</a:t>
            </a:r>
            <a:r>
              <a:rPr lang="en-GB" sz="1400" b="0" i="0" dirty="0">
                <a:solidFill>
                  <a:srgbClr val="000000"/>
                </a:solidFill>
                <a:effectLst/>
                <a:latin typeface="Arial"/>
                <a:cs typeface="Arial"/>
              </a:rPr>
              <a:t> </a:t>
            </a:r>
            <a:endParaRPr lang="en-GB" sz="1400" b="0" dirty="0">
              <a:solidFill>
                <a:srgbClr val="000000"/>
              </a:solidFill>
              <a:latin typeface="Arial"/>
              <a:cs typeface="Arial"/>
            </a:endParaRPr>
          </a:p>
          <a:p>
            <a:pPr algn="ctr" rtl="0" fontAlgn="base"/>
            <a:r>
              <a:rPr lang="en-GB" sz="1400" b="0" i="0" dirty="0">
                <a:solidFill>
                  <a:srgbClr val="000000"/>
                </a:solidFill>
                <a:effectLst/>
                <a:latin typeface="Arial" panose="020B0604020202020204" pitchFamily="34" charset="0"/>
              </a:rPr>
              <a:t>Understanding data </a:t>
            </a:r>
            <a:endParaRPr lang="en-GB" sz="1400" b="0" i="0" dirty="0">
              <a:solidFill>
                <a:srgbClr val="000000"/>
              </a:solidFill>
              <a:effectLst/>
              <a:latin typeface="Segoe UI" panose="020B0502040204020203" pitchFamily="34" charset="0"/>
            </a:endParaRPr>
          </a:p>
          <a:p>
            <a:pPr algn="ctr" rtl="0" fontAlgn="base"/>
            <a:r>
              <a:rPr lang="en-GB" sz="1400" b="1" i="0" dirty="0">
                <a:solidFill>
                  <a:srgbClr val="FF0000"/>
                </a:solidFill>
                <a:effectLst/>
                <a:latin typeface="Arial"/>
                <a:cs typeface="Arial"/>
              </a:rPr>
              <a:t>Digital</a:t>
            </a:r>
            <a:r>
              <a:rPr lang="en-GB" sz="1400" b="0" i="0" dirty="0">
                <a:solidFill>
                  <a:srgbClr val="000000"/>
                </a:solidFill>
                <a:effectLst/>
                <a:latin typeface="Arial"/>
                <a:cs typeface="Arial"/>
              </a:rPr>
              <a:t> </a:t>
            </a:r>
          </a:p>
          <a:p>
            <a:pPr algn="ctr" rtl="0" fontAlgn="base"/>
            <a:r>
              <a:rPr lang="en-GB" sz="1400" b="0" i="0" dirty="0">
                <a:solidFill>
                  <a:srgbClr val="000000"/>
                </a:solidFill>
                <a:effectLst/>
                <a:latin typeface="Arial" panose="020B0604020202020204" pitchFamily="34" charset="0"/>
              </a:rPr>
              <a:t>Use digital technology and media effectively</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r>
              <a:rPr lang="en-GB" sz="1400" b="0" i="0" dirty="0">
                <a:solidFill>
                  <a:srgbClr val="000000"/>
                </a:solidFill>
                <a:effectLst/>
                <a:latin typeface="Arial" panose="020B0604020202020204" pitchFamily="34" charset="0"/>
              </a:rPr>
              <a:t>Communicate and collaborate digitally</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br>
              <a:rPr lang="en-GB" sz="1400" b="0" i="0" dirty="0">
                <a:solidFill>
                  <a:srgbClr val="000000"/>
                </a:solidFill>
                <a:effectLst/>
                <a:latin typeface="WordVisiCarriageReturn_MSFontService"/>
              </a:rPr>
            </a:br>
            <a:br>
              <a:rPr lang="en-GB" sz="1800" b="0" i="0" dirty="0">
                <a:solidFill>
                  <a:srgbClr val="000000"/>
                </a:solidFill>
                <a:effectLst/>
                <a:latin typeface="WordVisiCarriageReturn_MSFontService"/>
              </a:rPr>
            </a:br>
            <a:endParaRPr lang="en-GB" dirty="0"/>
          </a:p>
        </p:txBody>
      </p:sp>
      <p:sp>
        <p:nvSpPr>
          <p:cNvPr id="4" name="Content Placeholder 3">
            <a:extLst>
              <a:ext uri="{FF2B5EF4-FFF2-40B4-BE49-F238E27FC236}">
                <a16:creationId xmlns:a16="http://schemas.microsoft.com/office/drawing/2014/main" id="{57B016FD-D4F0-6D5B-D366-3BDA317E3224}"/>
              </a:ext>
            </a:extLst>
          </p:cNvPr>
          <p:cNvSpPr>
            <a:spLocks noGrp="1"/>
          </p:cNvSpPr>
          <p:nvPr>
            <p:ph sz="quarter" idx="15"/>
          </p:nvPr>
        </p:nvSpPr>
        <p:spPr>
          <a:xfrm>
            <a:off x="3419870" y="1128711"/>
            <a:ext cx="2160241" cy="3459164"/>
          </a:xfrm>
        </p:spPr>
        <p:txBody>
          <a:bodyPr vert="horz" lIns="0" tIns="0" rIns="0" bIns="0" rtlCol="0" anchor="t">
            <a:noAutofit/>
          </a:bodyPr>
          <a:lstStyle/>
          <a:p>
            <a:pPr algn="ctr"/>
            <a:endParaRPr lang="en-GB" sz="2000" dirty="0"/>
          </a:p>
          <a:p>
            <a:pPr algn="ctr"/>
            <a:r>
              <a:rPr lang="en-GB" sz="1600" dirty="0"/>
              <a:t>Study and work-ready skills</a:t>
            </a:r>
            <a:endParaRPr lang="en-GB" sz="1600" dirty="0">
              <a:cs typeface="Arial"/>
            </a:endParaRPr>
          </a:p>
          <a:p>
            <a:pPr algn="ctr"/>
            <a:endParaRPr lang="en-GB" sz="1400" b="0" dirty="0"/>
          </a:p>
          <a:p>
            <a:pPr algn="ctr"/>
            <a:r>
              <a:rPr lang="en-GB" sz="1400" b="0" dirty="0"/>
              <a:t>Working together </a:t>
            </a:r>
          </a:p>
          <a:p>
            <a:pPr algn="ctr"/>
            <a:r>
              <a:rPr lang="en-GB" sz="1400" b="0" dirty="0"/>
              <a:t>Setting own targets</a:t>
            </a:r>
          </a:p>
          <a:p>
            <a:pPr algn="ctr"/>
            <a:r>
              <a:rPr lang="en-GB" sz="1400" b="0" dirty="0"/>
              <a:t>Reflection</a:t>
            </a:r>
          </a:p>
        </p:txBody>
      </p:sp>
      <p:sp>
        <p:nvSpPr>
          <p:cNvPr id="5" name="Content Placeholder 4">
            <a:extLst>
              <a:ext uri="{FF2B5EF4-FFF2-40B4-BE49-F238E27FC236}">
                <a16:creationId xmlns:a16="http://schemas.microsoft.com/office/drawing/2014/main" id="{04CEDC70-3CEC-EE39-4EFA-CFE8843161D6}"/>
              </a:ext>
            </a:extLst>
          </p:cNvPr>
          <p:cNvSpPr>
            <a:spLocks noGrp="1"/>
          </p:cNvSpPr>
          <p:nvPr>
            <p:ph sz="quarter" idx="16"/>
          </p:nvPr>
        </p:nvSpPr>
        <p:spPr>
          <a:xfrm>
            <a:off x="6156177" y="1128711"/>
            <a:ext cx="2232247" cy="3459164"/>
          </a:xfrm>
        </p:spPr>
        <p:txBody>
          <a:bodyPr vert="horz" lIns="0" tIns="0" rIns="0" bIns="0" rtlCol="0" anchor="t">
            <a:noAutofit/>
          </a:bodyPr>
          <a:lstStyle/>
          <a:p>
            <a:pPr algn="ctr"/>
            <a:endParaRPr lang="en-GB" sz="2000" u="sng" dirty="0"/>
          </a:p>
          <a:p>
            <a:pPr algn="ctr"/>
            <a:r>
              <a:rPr lang="en-GB" sz="1600" dirty="0"/>
              <a:t>Values</a:t>
            </a:r>
            <a:endParaRPr lang="en-GB" sz="1600" dirty="0">
              <a:cs typeface="Arial"/>
            </a:endParaRPr>
          </a:p>
          <a:p>
            <a:pPr algn="ctr"/>
            <a:r>
              <a:rPr lang="en-GB" sz="1400" dirty="0"/>
              <a:t>Rule of law </a:t>
            </a:r>
            <a:r>
              <a:rPr lang="en-GB" sz="1400" b="0" dirty="0"/>
              <a:t>– legislation and how to apply it to classroom standards</a:t>
            </a:r>
          </a:p>
          <a:p>
            <a:pPr algn="ctr"/>
            <a:r>
              <a:rPr lang="en-GB" sz="1400" dirty="0"/>
              <a:t>Mutual respect and tolerance </a:t>
            </a:r>
            <a:r>
              <a:rPr lang="en-GB" sz="1400" b="0" dirty="0"/>
              <a:t>– working together to discuss information and valuing other points of view</a:t>
            </a:r>
          </a:p>
        </p:txBody>
      </p:sp>
      <p:sp>
        <p:nvSpPr>
          <p:cNvPr id="6" name="Footer Placeholder 5">
            <a:extLst>
              <a:ext uri="{FF2B5EF4-FFF2-40B4-BE49-F238E27FC236}">
                <a16:creationId xmlns:a16="http://schemas.microsoft.com/office/drawing/2014/main" id="{9B9F1C9B-D694-EE77-6FB7-0589F519F2DA}"/>
              </a:ext>
            </a:extLst>
          </p:cNvPr>
          <p:cNvSpPr>
            <a:spLocks noGrp="1"/>
          </p:cNvSpPr>
          <p:nvPr>
            <p:ph type="ftr" sz="quarter" idx="10"/>
          </p:nvPr>
        </p:nvSpPr>
        <p:spPr/>
        <p:txBody>
          <a:bodyPr/>
          <a:lstStyle/>
          <a:p>
            <a:r>
              <a:rPr lang="en-GB" dirty="0"/>
              <a:t>Education &amp; Training Foundation</a:t>
            </a:r>
          </a:p>
        </p:txBody>
      </p:sp>
      <p:sp>
        <p:nvSpPr>
          <p:cNvPr id="7" name="Slide Number Placeholder 6">
            <a:extLst>
              <a:ext uri="{FF2B5EF4-FFF2-40B4-BE49-F238E27FC236}">
                <a16:creationId xmlns:a16="http://schemas.microsoft.com/office/drawing/2014/main" id="{7340BCA9-F5B3-371E-507C-771A99A76E48}"/>
              </a:ext>
            </a:extLst>
          </p:cNvPr>
          <p:cNvSpPr>
            <a:spLocks noGrp="1"/>
          </p:cNvSpPr>
          <p:nvPr>
            <p:ph type="sldNum" sz="quarter" idx="11"/>
          </p:nvPr>
        </p:nvSpPr>
        <p:spPr/>
        <p:txBody>
          <a:bodyPr/>
          <a:lstStyle/>
          <a:p>
            <a:fld id="{DA2C159E-F13C-4A85-9A41-E7669D3E0D70}" type="slidenum">
              <a:rPr lang="en-GB" smtClean="0"/>
              <a:pPr/>
              <a:t>27</a:t>
            </a:fld>
            <a:endParaRPr lang="en-GB" dirty="0"/>
          </a:p>
        </p:txBody>
      </p:sp>
      <p:pic>
        <p:nvPicPr>
          <p:cNvPr id="1028" name="Picture 4" descr="British Values | Pool House Community Primary School">
            <a:extLst>
              <a:ext uri="{FF2B5EF4-FFF2-40B4-BE49-F238E27FC236}">
                <a16:creationId xmlns:a16="http://schemas.microsoft.com/office/drawing/2014/main" id="{0071D2ED-95CB-E85C-8DCB-D11B1A4FD80E}"/>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5105700" y="3922730"/>
            <a:ext cx="513274" cy="3333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arly Education and Childcare | Dumfries &amp; Galloway College">
            <a:extLst>
              <a:ext uri="{FF2B5EF4-FFF2-40B4-BE49-F238E27FC236}">
                <a16:creationId xmlns:a16="http://schemas.microsoft.com/office/drawing/2014/main" id="{BC7CD806-4C12-18BA-7B7B-BBDE56BC13EB}"/>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506189" y="3075806"/>
            <a:ext cx="2131622" cy="141962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undamental British Values in the Early Years - Tops Day Nurseries">
            <a:extLst>
              <a:ext uri="{FF2B5EF4-FFF2-40B4-BE49-F238E27FC236}">
                <a16:creationId xmlns:a16="http://schemas.microsoft.com/office/drawing/2014/main" id="{58256197-A8A9-B429-CD10-CC3DA46CBF0C}"/>
              </a:ext>
            </a:extLst>
          </p:cNvPr>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6444208" y="3326462"/>
            <a:ext cx="1755880" cy="1192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6289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BBDAA-FA01-22EB-5E3F-D194C5C90A93}"/>
              </a:ext>
            </a:extLst>
          </p:cNvPr>
          <p:cNvSpPr>
            <a:spLocks noGrp="1"/>
          </p:cNvSpPr>
          <p:nvPr>
            <p:ph type="title"/>
          </p:nvPr>
        </p:nvSpPr>
        <p:spPr>
          <a:xfrm>
            <a:off x="481087" y="249900"/>
            <a:ext cx="7763322" cy="699425"/>
          </a:xfrm>
        </p:spPr>
        <p:txBody>
          <a:bodyPr/>
          <a:lstStyle/>
          <a:p>
            <a:br>
              <a:rPr lang="en-GB" dirty="0"/>
            </a:br>
            <a:r>
              <a:rPr lang="en-GB" dirty="0"/>
              <a:t>Aim of the session</a:t>
            </a:r>
            <a:endParaRPr lang="en-US" dirty="0"/>
          </a:p>
        </p:txBody>
      </p:sp>
      <p:sp>
        <p:nvSpPr>
          <p:cNvPr id="3" name="Text Placeholder 2">
            <a:extLst>
              <a:ext uri="{FF2B5EF4-FFF2-40B4-BE49-F238E27FC236}">
                <a16:creationId xmlns:a16="http://schemas.microsoft.com/office/drawing/2014/main" id="{A6F041E2-A193-AA09-4D1F-49058EBCAAE3}"/>
              </a:ext>
            </a:extLst>
          </p:cNvPr>
          <p:cNvSpPr>
            <a:spLocks noGrp="1"/>
          </p:cNvSpPr>
          <p:nvPr>
            <p:ph type="body" sz="quarter" idx="13"/>
          </p:nvPr>
        </p:nvSpPr>
        <p:spPr>
          <a:xfrm>
            <a:off x="481087" y="986398"/>
            <a:ext cx="7560840" cy="3601475"/>
          </a:xfrm>
        </p:spPr>
        <p:txBody>
          <a:bodyPr>
            <a:normAutofit/>
          </a:bodyPr>
          <a:lstStyle/>
          <a:p>
            <a:pPr>
              <a:lnSpc>
                <a:spcPts val="2800"/>
              </a:lnSpc>
            </a:pPr>
            <a:endParaRPr lang="en-GB" sz="2400" b="0" dirty="0">
              <a:solidFill>
                <a:schemeClr val="tx1"/>
              </a:solidFill>
            </a:endParaRPr>
          </a:p>
          <a:p>
            <a:pPr>
              <a:lnSpc>
                <a:spcPts val="2800"/>
              </a:lnSpc>
            </a:pPr>
            <a:r>
              <a:rPr lang="en-GB" sz="2000" b="0" dirty="0">
                <a:solidFill>
                  <a:schemeClr val="tx1"/>
                </a:solidFill>
              </a:rPr>
              <a:t>Today, you will be working in pairs to:</a:t>
            </a:r>
          </a:p>
          <a:p>
            <a:pPr>
              <a:lnSpc>
                <a:spcPts val="2800"/>
              </a:lnSpc>
            </a:pPr>
            <a:endParaRPr lang="en-GB" sz="2000" b="0" dirty="0">
              <a:solidFill>
                <a:schemeClr val="tx1"/>
              </a:solidFill>
            </a:endParaRPr>
          </a:p>
          <a:p>
            <a:pPr>
              <a:lnSpc>
                <a:spcPts val="2800"/>
              </a:lnSpc>
            </a:pPr>
            <a:endParaRPr lang="en-GB" sz="2000" b="0" dirty="0">
              <a:solidFill>
                <a:schemeClr val="tx1"/>
              </a:solidFill>
            </a:endParaRPr>
          </a:p>
          <a:p>
            <a:pPr marL="457200" indent="-457200">
              <a:buAutoNum type="arabicPeriod"/>
            </a:pPr>
            <a:r>
              <a:rPr lang="en-GB" sz="2000" b="0" dirty="0">
                <a:solidFill>
                  <a:schemeClr val="tx1"/>
                </a:solidFill>
              </a:rPr>
              <a:t>do research on two pieces of legislation allocated by your tutor</a:t>
            </a:r>
          </a:p>
          <a:p>
            <a:pPr marL="457200" indent="-457200">
              <a:buAutoNum type="arabicPeriod"/>
            </a:pPr>
            <a:r>
              <a:rPr lang="en-GB" sz="2000" b="0" dirty="0">
                <a:solidFill>
                  <a:schemeClr val="tx1"/>
                </a:solidFill>
              </a:rPr>
              <a:t>create a presentation using digital technology</a:t>
            </a:r>
          </a:p>
          <a:p>
            <a:pPr marL="457200" indent="-457200">
              <a:buAutoNum type="arabicPeriod"/>
            </a:pPr>
            <a:r>
              <a:rPr lang="en-GB" sz="2000" b="0" dirty="0">
                <a:solidFill>
                  <a:schemeClr val="tx1"/>
                </a:solidFill>
              </a:rPr>
              <a:t>create a fact sheet.</a:t>
            </a:r>
          </a:p>
        </p:txBody>
      </p:sp>
      <p:sp>
        <p:nvSpPr>
          <p:cNvPr id="4" name="Footer Placeholder 3">
            <a:extLst>
              <a:ext uri="{FF2B5EF4-FFF2-40B4-BE49-F238E27FC236}">
                <a16:creationId xmlns:a16="http://schemas.microsoft.com/office/drawing/2014/main" id="{222FD0E1-D5D0-F753-B158-D50F3B333A0C}"/>
              </a:ext>
            </a:extLst>
          </p:cNvPr>
          <p:cNvSpPr>
            <a:spLocks noGrp="1"/>
          </p:cNvSpPr>
          <p:nvPr>
            <p:ph type="ftr" sz="quarter" idx="14"/>
          </p:nvPr>
        </p:nvSpPr>
        <p:spPr/>
        <p:txBody>
          <a:bodyPr/>
          <a:lstStyle/>
          <a:p>
            <a:r>
              <a:rPr lang="en-GB" dirty="0"/>
              <a:t>Education &amp; Training Foundation</a:t>
            </a:r>
          </a:p>
        </p:txBody>
      </p:sp>
      <p:sp>
        <p:nvSpPr>
          <p:cNvPr id="5" name="Slide Number Placeholder 4">
            <a:extLst>
              <a:ext uri="{FF2B5EF4-FFF2-40B4-BE49-F238E27FC236}">
                <a16:creationId xmlns:a16="http://schemas.microsoft.com/office/drawing/2014/main" id="{A31A92FC-BB3D-611E-1894-0D664A4283E7}"/>
              </a:ext>
            </a:extLst>
          </p:cNvPr>
          <p:cNvSpPr>
            <a:spLocks noGrp="1"/>
          </p:cNvSpPr>
          <p:nvPr>
            <p:ph type="sldNum" sz="quarter" idx="12"/>
          </p:nvPr>
        </p:nvSpPr>
        <p:spPr/>
        <p:txBody>
          <a:bodyPr/>
          <a:lstStyle/>
          <a:p>
            <a:fld id="{DA2C159E-F13C-4A85-9A41-E7669D3E0D70}" type="slidenum">
              <a:rPr lang="en-GB" smtClean="0"/>
              <a:pPr/>
              <a:t>28</a:t>
            </a:fld>
            <a:endParaRPr lang="en-GB" dirty="0"/>
          </a:p>
        </p:txBody>
      </p:sp>
      <p:pic>
        <p:nvPicPr>
          <p:cNvPr id="1026" name="Picture 2" descr="Learn About Close Protection Law and Legislation">
            <a:extLst>
              <a:ext uri="{FF2B5EF4-FFF2-40B4-BE49-F238E27FC236}">
                <a16:creationId xmlns:a16="http://schemas.microsoft.com/office/drawing/2014/main" id="{9BD412DB-EA7D-1BEB-38C2-B0E767C465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957346"/>
            <a:ext cx="1944217" cy="1293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8250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6373211-6283-0275-E5EA-2ABE13047803}"/>
              </a:ext>
            </a:extLst>
          </p:cNvPr>
          <p:cNvSpPr>
            <a:spLocks noGrp="1"/>
          </p:cNvSpPr>
          <p:nvPr>
            <p:ph type="sldNum" sz="quarter" idx="11"/>
          </p:nvPr>
        </p:nvSpPr>
        <p:spPr/>
        <p:txBody>
          <a:bodyPr/>
          <a:lstStyle/>
          <a:p>
            <a:fld id="{DA2C159E-F13C-4A85-9A41-E7669D3E0D70}" type="slidenum">
              <a:rPr lang="en-GB" smtClean="0"/>
              <a:pPr/>
              <a:t>29</a:t>
            </a:fld>
            <a:endParaRPr lang="en-GB" dirty="0"/>
          </a:p>
        </p:txBody>
      </p:sp>
      <p:sp>
        <p:nvSpPr>
          <p:cNvPr id="3" name="Title 2">
            <a:extLst>
              <a:ext uri="{FF2B5EF4-FFF2-40B4-BE49-F238E27FC236}">
                <a16:creationId xmlns:a16="http://schemas.microsoft.com/office/drawing/2014/main" id="{E5F55A2E-82E4-9C0C-66FD-715987F2D472}"/>
              </a:ext>
            </a:extLst>
          </p:cNvPr>
          <p:cNvSpPr>
            <a:spLocks noGrp="1"/>
          </p:cNvSpPr>
          <p:nvPr>
            <p:ph type="title"/>
          </p:nvPr>
        </p:nvSpPr>
        <p:spPr>
          <a:xfrm>
            <a:off x="611561" y="249900"/>
            <a:ext cx="7686376" cy="699425"/>
          </a:xfrm>
        </p:spPr>
        <p:txBody>
          <a:bodyPr/>
          <a:lstStyle/>
          <a:p>
            <a:br>
              <a:rPr lang="en-GB" dirty="0"/>
            </a:br>
            <a:r>
              <a:rPr lang="en-GB" dirty="0"/>
              <a:t>Learning objectives</a:t>
            </a:r>
            <a:endParaRPr lang="en-US" dirty="0"/>
          </a:p>
        </p:txBody>
      </p:sp>
      <p:sp>
        <p:nvSpPr>
          <p:cNvPr id="4" name="Text Placeholder 3">
            <a:extLst>
              <a:ext uri="{FF2B5EF4-FFF2-40B4-BE49-F238E27FC236}">
                <a16:creationId xmlns:a16="http://schemas.microsoft.com/office/drawing/2014/main" id="{EC4F72DA-EB82-920E-860F-57D2D9AB5B5C}"/>
              </a:ext>
            </a:extLst>
          </p:cNvPr>
          <p:cNvSpPr>
            <a:spLocks noGrp="1"/>
          </p:cNvSpPr>
          <p:nvPr>
            <p:ph type="body" sz="quarter" idx="12"/>
          </p:nvPr>
        </p:nvSpPr>
        <p:spPr>
          <a:xfrm>
            <a:off x="611560" y="986400"/>
            <a:ext cx="7686376" cy="3601574"/>
          </a:xfrm>
        </p:spPr>
        <p:txBody>
          <a:bodyPr vert="horz" lIns="0" tIns="0" rIns="0" bIns="0" rtlCol="0" anchor="t">
            <a:noAutofit/>
          </a:bodyPr>
          <a:lstStyle/>
          <a:p>
            <a:r>
              <a:rPr lang="en-GB" sz="1800" dirty="0"/>
              <a:t>By the end of today’s session, you will be able to:</a:t>
            </a:r>
          </a:p>
          <a:p>
            <a:pPr marL="342900" indent="-342900">
              <a:buFont typeface="+mj-lt"/>
              <a:buAutoNum type="arabicPeriod"/>
            </a:pPr>
            <a:r>
              <a:rPr lang="en-GB" sz="1800" dirty="0"/>
              <a:t>summarise two pieces of legislation</a:t>
            </a:r>
          </a:p>
          <a:p>
            <a:pPr marL="342900" indent="-342900">
              <a:buFont typeface="+mj-lt"/>
              <a:buAutoNum type="arabicPeriod"/>
            </a:pPr>
            <a:r>
              <a:rPr lang="en-GB" sz="1800" dirty="0"/>
              <a:t>explain the purpose of these two pieces of legislation</a:t>
            </a:r>
          </a:p>
          <a:p>
            <a:pPr marL="342900" indent="-342900">
              <a:buFont typeface="+mj-lt"/>
              <a:buAutoNum type="arabicPeriod"/>
            </a:pPr>
            <a:r>
              <a:rPr lang="en-GB" sz="1800" dirty="0"/>
              <a:t>link a case or cases explaining why the legislation was introduced</a:t>
            </a:r>
          </a:p>
          <a:p>
            <a:pPr marL="342900" indent="-342900">
              <a:buFont typeface="+mj-lt"/>
              <a:buAutoNum type="arabicPeriod"/>
            </a:pPr>
            <a:r>
              <a:rPr lang="en-GB" sz="1800" dirty="0"/>
              <a:t>link legislation to education and childcare, </a:t>
            </a:r>
            <a:r>
              <a:rPr lang="en-GB" sz="1800" dirty="0" err="1"/>
              <a:t>eg</a:t>
            </a:r>
            <a:r>
              <a:rPr lang="en-GB" sz="1800" dirty="0"/>
              <a:t>, health and safety with spills on the floor</a:t>
            </a:r>
          </a:p>
          <a:p>
            <a:pPr marL="342900" indent="-342900">
              <a:buFont typeface="+mj-lt"/>
              <a:buAutoNum type="arabicPeriod"/>
            </a:pPr>
            <a:r>
              <a:rPr lang="en-GB" sz="1800" dirty="0"/>
              <a:t>create a factual presentation for your peers </a:t>
            </a:r>
            <a:endParaRPr lang="en-GB" sz="1800" dirty="0">
              <a:cs typeface="Arial"/>
            </a:endParaRPr>
          </a:p>
          <a:p>
            <a:pPr marL="342900" indent="-342900">
              <a:buFont typeface="+mj-lt"/>
              <a:buAutoNum type="arabicPeriod"/>
            </a:pPr>
            <a:r>
              <a:rPr lang="en-GB" sz="1800" dirty="0"/>
              <a:t>discuss the information with your peers, reflect and amend the information you have given</a:t>
            </a:r>
          </a:p>
          <a:p>
            <a:pPr marL="342900" indent="-342900">
              <a:buFont typeface="+mj-lt"/>
              <a:buAutoNum type="arabicPeriod"/>
            </a:pPr>
            <a:r>
              <a:rPr lang="en-GB" sz="1800" dirty="0"/>
              <a:t>as a class, create a classroom display on the timeline of legislation which will evolve as the course progresses.</a:t>
            </a:r>
          </a:p>
          <a:p>
            <a:endParaRPr lang="en-GB" sz="1800" dirty="0"/>
          </a:p>
          <a:p>
            <a:endParaRPr lang="en-GB" sz="2400" dirty="0"/>
          </a:p>
        </p:txBody>
      </p:sp>
      <p:sp>
        <p:nvSpPr>
          <p:cNvPr id="5" name="Footer Placeholder 4">
            <a:extLst>
              <a:ext uri="{FF2B5EF4-FFF2-40B4-BE49-F238E27FC236}">
                <a16:creationId xmlns:a16="http://schemas.microsoft.com/office/drawing/2014/main" id="{59CE9046-8927-83AE-9616-7DD85BF9CF58}"/>
              </a:ext>
            </a:extLst>
          </p:cNvPr>
          <p:cNvSpPr>
            <a:spLocks noGrp="1"/>
          </p:cNvSpPr>
          <p:nvPr>
            <p:ph type="ftr" sz="quarter" idx="10"/>
          </p:nvPr>
        </p:nvSpPr>
        <p:spPr>
          <a:xfrm>
            <a:off x="234000" y="4893599"/>
            <a:ext cx="7686376" cy="147507"/>
          </a:xfrm>
        </p:spPr>
        <p:txBody>
          <a:bodyPr/>
          <a:lstStyle/>
          <a:p>
            <a:r>
              <a:rPr lang="en-GB" dirty="0"/>
              <a:t>Education &amp; Training Foundation</a:t>
            </a:r>
          </a:p>
        </p:txBody>
      </p:sp>
    </p:spTree>
    <p:extLst>
      <p:ext uri="{BB962C8B-B14F-4D97-AF65-F5344CB8AC3E}">
        <p14:creationId xmlns:p14="http://schemas.microsoft.com/office/powerpoint/2010/main" val="517332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C6EAEB-92C7-B9D9-A26F-7815B16562B1}"/>
              </a:ext>
            </a:extLst>
          </p:cNvPr>
          <p:cNvSpPr>
            <a:spLocks noGrp="1"/>
          </p:cNvSpPr>
          <p:nvPr>
            <p:ph type="sldNum" sz="quarter" idx="11"/>
          </p:nvPr>
        </p:nvSpPr>
        <p:spPr/>
        <p:txBody>
          <a:bodyPr/>
          <a:lstStyle/>
          <a:p>
            <a:fld id="{DA2C159E-F13C-4A85-9A41-E7669D3E0D70}" type="slidenum">
              <a:rPr lang="en-GB" smtClean="0"/>
              <a:pPr/>
              <a:t>3</a:t>
            </a:fld>
            <a:endParaRPr lang="en-GB" dirty="0"/>
          </a:p>
        </p:txBody>
      </p:sp>
      <p:sp>
        <p:nvSpPr>
          <p:cNvPr id="3" name="Title 2">
            <a:extLst>
              <a:ext uri="{FF2B5EF4-FFF2-40B4-BE49-F238E27FC236}">
                <a16:creationId xmlns:a16="http://schemas.microsoft.com/office/drawing/2014/main" id="{A1BCD55B-D121-2650-243B-89B8D3919AAD}"/>
              </a:ext>
            </a:extLst>
          </p:cNvPr>
          <p:cNvSpPr>
            <a:spLocks noGrp="1"/>
          </p:cNvSpPr>
          <p:nvPr>
            <p:ph type="title"/>
          </p:nvPr>
        </p:nvSpPr>
        <p:spPr>
          <a:xfrm>
            <a:off x="232950" y="102394"/>
            <a:ext cx="8437563" cy="846932"/>
          </a:xfrm>
        </p:spPr>
        <p:txBody>
          <a:bodyPr>
            <a:normAutofit fontScale="90000"/>
          </a:bodyPr>
          <a:lstStyle/>
          <a:p>
            <a:br>
              <a:rPr lang="en-GB" sz="2800" dirty="0"/>
            </a:br>
            <a:r>
              <a:rPr lang="en-GB" sz="2200" dirty="0"/>
              <a:t>Identify the aims of core elements 3, 10 and 11 specifically related to the legislation</a:t>
            </a:r>
            <a:br>
              <a:rPr lang="en-GB" dirty="0"/>
            </a:br>
            <a:endParaRPr lang="en-GB" dirty="0"/>
          </a:p>
        </p:txBody>
      </p:sp>
      <p:sp>
        <p:nvSpPr>
          <p:cNvPr id="4" name="Text Placeholder 3">
            <a:extLst>
              <a:ext uri="{FF2B5EF4-FFF2-40B4-BE49-F238E27FC236}">
                <a16:creationId xmlns:a16="http://schemas.microsoft.com/office/drawing/2014/main" id="{9C7F53CC-E9C1-71E2-E738-960102BF42C4}"/>
              </a:ext>
            </a:extLst>
          </p:cNvPr>
          <p:cNvSpPr>
            <a:spLocks noGrp="1"/>
          </p:cNvSpPr>
          <p:nvPr>
            <p:ph type="body" sz="quarter" idx="12"/>
          </p:nvPr>
        </p:nvSpPr>
        <p:spPr>
          <a:xfrm>
            <a:off x="611560" y="986400"/>
            <a:ext cx="7290065" cy="3601574"/>
          </a:xfrm>
        </p:spPr>
        <p:txBody>
          <a:bodyPr vert="horz" lIns="0" tIns="0" rIns="0" bIns="0" rtlCol="0" anchor="t">
            <a:noAutofit/>
          </a:bodyPr>
          <a:lstStyle/>
          <a:p>
            <a:pPr marL="342900" indent="-342900">
              <a:buFont typeface="Arial" panose="020B0604020202020204" pitchFamily="34" charset="0"/>
              <a:buChar char="•"/>
            </a:pPr>
            <a:r>
              <a:rPr lang="en-GB" sz="2000" dirty="0"/>
              <a:t>Core element 3: an important aspect of your role is to know and understand how to safeguard children and young people.</a:t>
            </a:r>
          </a:p>
          <a:p>
            <a:pPr marL="342900" indent="-342900">
              <a:buFont typeface="Arial" panose="020B0604020202020204" pitchFamily="34" charset="0"/>
              <a:buChar char="•"/>
            </a:pPr>
            <a:r>
              <a:rPr lang="en-GB" sz="2000" dirty="0"/>
              <a:t>Core element 10: as part of your role as an adult in an early years (EY) setting, you will need to promote equality, diversity and inclusion.</a:t>
            </a:r>
          </a:p>
          <a:p>
            <a:pPr marL="342900" indent="-342900">
              <a:buFont typeface="Arial" panose="020B0604020202020204" pitchFamily="34" charset="0"/>
              <a:buChar char="•"/>
            </a:pPr>
            <a:r>
              <a:rPr lang="en-GB" sz="2000" dirty="0"/>
              <a:t>Core element 11: as part of your role working in an EY setting, you will need to be able to support children and young people who have special educational needs and disabilities (SEND). In 2019, 14.9 per cent of children in schools had SEND.</a:t>
            </a:r>
          </a:p>
        </p:txBody>
      </p:sp>
      <p:sp>
        <p:nvSpPr>
          <p:cNvPr id="5" name="Footer Placeholder 4">
            <a:extLst>
              <a:ext uri="{FF2B5EF4-FFF2-40B4-BE49-F238E27FC236}">
                <a16:creationId xmlns:a16="http://schemas.microsoft.com/office/drawing/2014/main" id="{28D8B2B7-9FAC-8425-BDD2-47D1270440CE}"/>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3471432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2E6C3E-BA4C-A9B6-DAE7-51ED138703AC}"/>
              </a:ext>
            </a:extLst>
          </p:cNvPr>
          <p:cNvSpPr>
            <a:spLocks noGrp="1"/>
          </p:cNvSpPr>
          <p:nvPr>
            <p:ph sz="quarter" idx="14"/>
          </p:nvPr>
        </p:nvSpPr>
        <p:spPr/>
        <p:txBody>
          <a:bodyPr/>
          <a:lstStyle/>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Health and Safety at Work Act 1984</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Children Act 1989/2004</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Sexual Offenders (Amendment) Act 2000</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Female Genital Mutilation Act 2003</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Safeguarding Vulnerable Groups Act 2006</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Childcare Act 2006</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Equality Act 2010</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Children and Families Act 2014</a:t>
            </a:r>
          </a:p>
          <a:p>
            <a:pPr marL="34290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Prevent Duty Guidance 2015</a:t>
            </a:r>
          </a:p>
          <a:p>
            <a:pPr marL="342900" lvl="0" indent="-342900">
              <a:lnSpc>
                <a:spcPct val="107000"/>
              </a:lnSpc>
              <a:buFont typeface="Arial" panose="020B0604020202020204" pitchFamily="34" charset="0"/>
              <a:buChar char="•"/>
            </a:pPr>
            <a:r>
              <a:rPr lang="en-GB" sz="1600" b="0" dirty="0">
                <a:ea typeface="Calibri" panose="020F0502020204030204" pitchFamily="34" charset="0"/>
                <a:cs typeface="Times New Roman" panose="02020603050405020304" pitchFamily="18" charset="0"/>
              </a:rPr>
              <a:t>Early years foundation stage 2021</a:t>
            </a:r>
            <a:endParaRPr lang="en-GB" sz="1600" b="0" dirty="0">
              <a:effectLst/>
              <a:ea typeface="Calibri" panose="020F0502020204030204" pitchFamily="34" charset="0"/>
              <a:cs typeface="Times New Roman" panose="02020603050405020304" pitchFamily="18" charset="0"/>
            </a:endParaRPr>
          </a:p>
          <a:p>
            <a:pPr lvl="0">
              <a:lnSpc>
                <a:spcPct val="107000"/>
              </a:lnSpc>
            </a:pPr>
            <a:endParaRPr lang="en-GB" sz="1600" b="0" dirty="0">
              <a:effectLst/>
              <a:ea typeface="Calibri" panose="020F0502020204030204" pitchFamily="34" charset="0"/>
              <a:cs typeface="Times New Roman" panose="02020603050405020304" pitchFamily="18" charset="0"/>
            </a:endParaRPr>
          </a:p>
          <a:p>
            <a:endParaRPr lang="en-GB" dirty="0"/>
          </a:p>
        </p:txBody>
      </p:sp>
      <p:sp>
        <p:nvSpPr>
          <p:cNvPr id="3" name="Content Placeholder 2">
            <a:extLst>
              <a:ext uri="{FF2B5EF4-FFF2-40B4-BE49-F238E27FC236}">
                <a16:creationId xmlns:a16="http://schemas.microsoft.com/office/drawing/2014/main" id="{D6B4ECDD-32E4-443C-F0ED-D09FFBCD16B0}"/>
              </a:ext>
            </a:extLst>
          </p:cNvPr>
          <p:cNvSpPr>
            <a:spLocks noGrp="1"/>
          </p:cNvSpPr>
          <p:nvPr>
            <p:ph sz="quarter" idx="17"/>
          </p:nvPr>
        </p:nvSpPr>
        <p:spPr/>
        <p:txBody>
          <a:bodyPr/>
          <a:lstStyle/>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SEND code of practice 0–25 2015</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Children and Social Work Act 2017</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Working together to safeguard children 2018</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Sexual violence and sexual harassment between children (schools and colleges) guidance 2018</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GDPR 2018 – various principles</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Data Protection Act 2018</a:t>
            </a:r>
          </a:p>
          <a:p>
            <a:pPr marL="342900" lvl="0" indent="-342900">
              <a:lnSpc>
                <a:spcPct val="107000"/>
              </a:lnSpc>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Keeping Children Safe in Education 2019</a:t>
            </a:r>
          </a:p>
          <a:p>
            <a:pPr marL="342900" lvl="0" indent="-342900">
              <a:lnSpc>
                <a:spcPct val="100000"/>
              </a:lnSpc>
              <a:spcAft>
                <a:spcPts val="800"/>
              </a:spcAft>
              <a:buFont typeface="Arial" panose="020B0604020202020204" pitchFamily="34" charset="0"/>
              <a:buChar char="•"/>
            </a:pPr>
            <a:r>
              <a:rPr lang="en-GB" sz="1600" b="0" dirty="0">
                <a:effectLst/>
                <a:ea typeface="Calibri" panose="020F0502020204030204" pitchFamily="34" charset="0"/>
                <a:cs typeface="Times New Roman" panose="02020603050405020304" pitchFamily="18" charset="0"/>
              </a:rPr>
              <a:t>Guidance for safer working practice 2019</a:t>
            </a:r>
          </a:p>
          <a:p>
            <a:pPr marL="342900" lvl="0" indent="-342900">
              <a:lnSpc>
                <a:spcPct val="100000"/>
              </a:lnSpc>
              <a:spcAft>
                <a:spcPts val="800"/>
              </a:spcAft>
              <a:buFont typeface="Arial" panose="020B0604020202020204" pitchFamily="34" charset="0"/>
              <a:buChar char="•"/>
            </a:pPr>
            <a:r>
              <a:rPr lang="en-GB" sz="1600" b="0" dirty="0">
                <a:ea typeface="Calibri" panose="020F0502020204030204" pitchFamily="34" charset="0"/>
                <a:cs typeface="Times New Roman" panose="02020603050405020304" pitchFamily="18" charset="0"/>
              </a:rPr>
              <a:t>United Nations Conference on the Rights of the Child 1989</a:t>
            </a:r>
            <a:endParaRPr lang="en-GB" sz="1600" b="0" dirty="0">
              <a:effectLst/>
              <a:ea typeface="Calibri" panose="020F0502020204030204" pitchFamily="34" charset="0"/>
              <a:cs typeface="Times New Roman" panose="02020603050405020304" pitchFamily="18" charset="0"/>
            </a:endParaRPr>
          </a:p>
          <a:p>
            <a:endParaRPr lang="en-GB" dirty="0"/>
          </a:p>
        </p:txBody>
      </p:sp>
      <p:sp>
        <p:nvSpPr>
          <p:cNvPr id="4" name="Footer Placeholder 3">
            <a:extLst>
              <a:ext uri="{FF2B5EF4-FFF2-40B4-BE49-F238E27FC236}">
                <a16:creationId xmlns:a16="http://schemas.microsoft.com/office/drawing/2014/main" id="{1F31B9A7-2C53-1987-A814-B4EF64E30393}"/>
              </a:ext>
            </a:extLst>
          </p:cNvPr>
          <p:cNvSpPr>
            <a:spLocks noGrp="1"/>
          </p:cNvSpPr>
          <p:nvPr>
            <p:ph type="ftr" sz="quarter" idx="10"/>
          </p:nvPr>
        </p:nvSpPr>
        <p:spPr/>
        <p:txBody>
          <a:bodyPr/>
          <a:lstStyle/>
          <a:p>
            <a:endParaRPr lang="en-GB" dirty="0"/>
          </a:p>
          <a:p>
            <a:r>
              <a:rPr lang="en-GB" dirty="0"/>
              <a:t>Education &amp; Training Foundation</a:t>
            </a:r>
          </a:p>
        </p:txBody>
      </p:sp>
      <p:sp>
        <p:nvSpPr>
          <p:cNvPr id="5" name="Slide Number Placeholder 4">
            <a:extLst>
              <a:ext uri="{FF2B5EF4-FFF2-40B4-BE49-F238E27FC236}">
                <a16:creationId xmlns:a16="http://schemas.microsoft.com/office/drawing/2014/main" id="{AD613941-E9BE-644A-0128-A63B8EE48E01}"/>
              </a:ext>
            </a:extLst>
          </p:cNvPr>
          <p:cNvSpPr>
            <a:spLocks noGrp="1"/>
          </p:cNvSpPr>
          <p:nvPr>
            <p:ph type="sldNum" sz="quarter" idx="11"/>
          </p:nvPr>
        </p:nvSpPr>
        <p:spPr/>
        <p:txBody>
          <a:bodyPr/>
          <a:lstStyle/>
          <a:p>
            <a:fld id="{DA2C159E-F13C-4A85-9A41-E7669D3E0D70}" type="slidenum">
              <a:rPr lang="en-GB" smtClean="0"/>
              <a:pPr/>
              <a:t>30</a:t>
            </a:fld>
            <a:endParaRPr lang="en-GB" dirty="0"/>
          </a:p>
        </p:txBody>
      </p:sp>
      <p:sp>
        <p:nvSpPr>
          <p:cNvPr id="6" name="Title 5">
            <a:extLst>
              <a:ext uri="{FF2B5EF4-FFF2-40B4-BE49-F238E27FC236}">
                <a16:creationId xmlns:a16="http://schemas.microsoft.com/office/drawing/2014/main" id="{4B7B1840-E0F2-1935-1FF2-72E3FC5E2C06}"/>
              </a:ext>
            </a:extLst>
          </p:cNvPr>
          <p:cNvSpPr>
            <a:spLocks noGrp="1"/>
          </p:cNvSpPr>
          <p:nvPr>
            <p:ph type="title"/>
          </p:nvPr>
        </p:nvSpPr>
        <p:spPr/>
        <p:txBody>
          <a:bodyPr>
            <a:normAutofit/>
          </a:bodyPr>
          <a:lstStyle/>
          <a:p>
            <a:br>
              <a:rPr lang="en-GB" sz="4000" dirty="0"/>
            </a:br>
            <a:r>
              <a:rPr lang="en-GB" dirty="0"/>
              <a:t>Legislation</a:t>
            </a:r>
            <a:endParaRPr lang="en-US" dirty="0"/>
          </a:p>
        </p:txBody>
      </p:sp>
    </p:spTree>
    <p:extLst>
      <p:ext uri="{BB962C8B-B14F-4D97-AF65-F5344CB8AC3E}">
        <p14:creationId xmlns:p14="http://schemas.microsoft.com/office/powerpoint/2010/main" val="4187482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F2DD4-9FE7-28A1-DFE8-AC6E3F5A2647}"/>
              </a:ext>
            </a:extLst>
          </p:cNvPr>
          <p:cNvSpPr>
            <a:spLocks noGrp="1"/>
          </p:cNvSpPr>
          <p:nvPr>
            <p:ph type="title"/>
          </p:nvPr>
        </p:nvSpPr>
        <p:spPr/>
        <p:txBody>
          <a:bodyPr/>
          <a:lstStyle/>
          <a:p>
            <a:br>
              <a:rPr lang="en-GB" dirty="0"/>
            </a:br>
            <a:r>
              <a:rPr lang="en-GB" dirty="0"/>
              <a:t>Information required for presentation</a:t>
            </a:r>
            <a:endParaRPr lang="en-GB" dirty="0">
              <a:cs typeface="Arial"/>
            </a:endParaRPr>
          </a:p>
        </p:txBody>
      </p:sp>
      <p:sp>
        <p:nvSpPr>
          <p:cNvPr id="3" name="Text Placeholder 2">
            <a:extLst>
              <a:ext uri="{FF2B5EF4-FFF2-40B4-BE49-F238E27FC236}">
                <a16:creationId xmlns:a16="http://schemas.microsoft.com/office/drawing/2014/main" id="{1530E740-6624-46F0-5006-FFA54DE27DAF}"/>
              </a:ext>
            </a:extLst>
          </p:cNvPr>
          <p:cNvSpPr>
            <a:spLocks noGrp="1"/>
          </p:cNvSpPr>
          <p:nvPr>
            <p:ph type="body" sz="quarter" idx="14"/>
          </p:nvPr>
        </p:nvSpPr>
        <p:spPr>
          <a:xfrm>
            <a:off x="251520" y="986400"/>
            <a:ext cx="8208912" cy="3459831"/>
          </a:xfrm>
        </p:spPr>
        <p:txBody>
          <a:bodyPr vert="horz" lIns="0" tIns="0" rIns="0" bIns="0" rtlCol="0" anchor="t">
            <a:normAutofit fontScale="25000" lnSpcReduction="20000"/>
          </a:bodyPr>
          <a:lstStyle/>
          <a:p>
            <a:pPr>
              <a:lnSpc>
                <a:spcPct val="120000"/>
              </a:lnSpc>
            </a:pPr>
            <a:r>
              <a:rPr lang="en-GB" sz="8000" b="0" dirty="0">
                <a:solidFill>
                  <a:schemeClr val="tx1"/>
                </a:solidFill>
              </a:rPr>
              <a:t>The information you will need to find is:</a:t>
            </a:r>
          </a:p>
          <a:p>
            <a:pPr marL="342000" indent="-342000">
              <a:lnSpc>
                <a:spcPct val="120000"/>
              </a:lnSpc>
              <a:buFont typeface="+mj-lt"/>
              <a:buAutoNum type="arabicPeriod"/>
            </a:pPr>
            <a:r>
              <a:rPr lang="en-GB" sz="8000" b="0" dirty="0">
                <a:solidFill>
                  <a:schemeClr val="tx1"/>
                </a:solidFill>
                <a:effectLst/>
                <a:ea typeface="Times New Roman" panose="02020603050405020304" pitchFamily="18" charset="0"/>
              </a:rPr>
              <a:t>full title of the legislation and year it became law</a:t>
            </a:r>
          </a:p>
          <a:p>
            <a:pPr marL="342000" indent="-342000">
              <a:lnSpc>
                <a:spcPct val="120000"/>
              </a:lnSpc>
              <a:buFont typeface="+mj-lt"/>
              <a:buAutoNum type="arabicPeriod"/>
            </a:pPr>
            <a:r>
              <a:rPr lang="en-GB" sz="8000" b="0" dirty="0">
                <a:solidFill>
                  <a:schemeClr val="tx1"/>
                </a:solidFill>
                <a:effectLst/>
                <a:ea typeface="Times New Roman" panose="02020603050405020304" pitchFamily="18" charset="0"/>
              </a:rPr>
              <a:t>the purpose of the legislation – what does it seek to tell people working with children?</a:t>
            </a:r>
          </a:p>
          <a:p>
            <a:pPr marL="342000" indent="-342000">
              <a:lnSpc>
                <a:spcPct val="120000"/>
              </a:lnSpc>
              <a:buFont typeface="+mj-lt"/>
              <a:buAutoNum type="arabicPeriod"/>
            </a:pPr>
            <a:r>
              <a:rPr lang="en-GB" sz="8000" b="0" dirty="0">
                <a:solidFill>
                  <a:schemeClr val="tx1"/>
                </a:solidFill>
                <a:effectLst/>
                <a:ea typeface="Times New Roman" panose="02020603050405020304" pitchFamily="18" charset="0"/>
              </a:rPr>
              <a:t>why </a:t>
            </a:r>
            <a:r>
              <a:rPr lang="en-GB" sz="8000" b="0" dirty="0">
                <a:solidFill>
                  <a:schemeClr val="tx1"/>
                </a:solidFill>
                <a:ea typeface="Times New Roman" panose="02020603050405020304" pitchFamily="18" charset="0"/>
              </a:rPr>
              <a:t>the</a:t>
            </a:r>
            <a:r>
              <a:rPr lang="en-GB" sz="8000" b="0" dirty="0">
                <a:solidFill>
                  <a:schemeClr val="tx1"/>
                </a:solidFill>
                <a:effectLst/>
                <a:ea typeface="Times New Roman" panose="02020603050405020304" pitchFamily="18" charset="0"/>
              </a:rPr>
              <a:t> legislation was put </a:t>
            </a:r>
            <a:r>
              <a:rPr lang="en-GB" sz="8000" b="0" dirty="0">
                <a:solidFill>
                  <a:schemeClr val="tx1"/>
                </a:solidFill>
                <a:ea typeface="Times New Roman" panose="02020603050405020304" pitchFamily="18" charset="0"/>
              </a:rPr>
              <a:t>in</a:t>
            </a:r>
            <a:r>
              <a:rPr lang="en-GB" sz="8000" b="0" dirty="0">
                <a:solidFill>
                  <a:schemeClr val="tx1"/>
                </a:solidFill>
                <a:effectLst/>
                <a:ea typeface="Times New Roman" panose="02020603050405020304" pitchFamily="18" charset="0"/>
              </a:rPr>
              <a:t> place </a:t>
            </a:r>
            <a:r>
              <a:rPr lang="en-GB" sz="80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did </a:t>
            </a:r>
            <a:r>
              <a:rPr lang="en-GB" sz="8000" b="0" dirty="0">
                <a:solidFill>
                  <a:schemeClr val="tx1"/>
                </a:solidFill>
                <a:effectLst/>
                <a:ea typeface="Times New Roman" panose="02020603050405020304" pitchFamily="18" charset="0"/>
              </a:rPr>
              <a:t>a </a:t>
            </a:r>
            <a:r>
              <a:rPr lang="en-GB" sz="8000" b="0" dirty="0">
                <a:solidFill>
                  <a:schemeClr val="tx1"/>
                </a:solidFill>
                <a:ea typeface="Times New Roman" panose="02020603050405020304" pitchFamily="18" charset="0"/>
              </a:rPr>
              <a:t>child</a:t>
            </a:r>
            <a:r>
              <a:rPr lang="en-GB" sz="8000" b="0" dirty="0">
                <a:solidFill>
                  <a:schemeClr val="tx1"/>
                </a:solidFill>
                <a:effectLst/>
                <a:ea typeface="Times New Roman" panose="02020603050405020304" pitchFamily="18" charset="0"/>
              </a:rPr>
              <a:t> </a:t>
            </a:r>
            <a:r>
              <a:rPr lang="en-GB" sz="8000" b="0" dirty="0">
                <a:solidFill>
                  <a:schemeClr val="tx1"/>
                </a:solidFill>
                <a:ea typeface="Times New Roman" panose="02020603050405020304" pitchFamily="18" charset="0"/>
              </a:rPr>
              <a:t>protection</a:t>
            </a:r>
            <a:r>
              <a:rPr lang="en-GB" sz="8000" b="0" dirty="0">
                <a:solidFill>
                  <a:schemeClr val="tx1"/>
                </a:solidFill>
                <a:effectLst/>
                <a:ea typeface="Times New Roman" panose="02020603050405020304" pitchFamily="18" charset="0"/>
              </a:rPr>
              <a:t> case or cases influence this piece of legislation?</a:t>
            </a:r>
            <a:endParaRPr lang="en-GB" sz="8000" b="0" dirty="0">
              <a:solidFill>
                <a:schemeClr val="tx1"/>
              </a:solidFill>
              <a:effectLst/>
              <a:ea typeface="Times New Roman" panose="02020603050405020304" pitchFamily="18" charset="0"/>
              <a:cs typeface="Arial"/>
            </a:endParaRPr>
          </a:p>
          <a:p>
            <a:pPr marL="342000" indent="-342000">
              <a:lnSpc>
                <a:spcPct val="120000"/>
              </a:lnSpc>
              <a:buFont typeface="+mj-lt"/>
              <a:buAutoNum type="arabicPeriod"/>
            </a:pPr>
            <a:r>
              <a:rPr lang="en-GB" sz="8000" b="0" dirty="0">
                <a:solidFill>
                  <a:schemeClr val="tx1"/>
                </a:solidFill>
                <a:effectLst/>
                <a:ea typeface="Times New Roman" panose="02020603050405020304" pitchFamily="18" charset="0"/>
              </a:rPr>
              <a:t>are there any updates?</a:t>
            </a:r>
          </a:p>
          <a:p>
            <a:pPr marL="342000" indent="-342000">
              <a:lnSpc>
                <a:spcPct val="120000"/>
              </a:lnSpc>
              <a:buFont typeface="+mj-lt"/>
              <a:buAutoNum type="arabicPeriod"/>
            </a:pPr>
            <a:r>
              <a:rPr lang="en-GB" sz="8000" b="0" dirty="0">
                <a:solidFill>
                  <a:schemeClr val="tx1"/>
                </a:solidFill>
                <a:effectLst/>
                <a:ea typeface="Times New Roman" panose="02020603050405020304" pitchFamily="18" charset="0"/>
              </a:rPr>
              <a:t>does this legislation relate to everyone or specific people?</a:t>
            </a:r>
          </a:p>
          <a:p>
            <a:pPr marL="342000" indent="-342000">
              <a:lnSpc>
                <a:spcPct val="120000"/>
              </a:lnSpc>
              <a:buFont typeface="+mj-lt"/>
              <a:buAutoNum type="arabicPeriod"/>
            </a:pPr>
            <a:r>
              <a:rPr lang="en-GB" sz="8000" b="0" dirty="0">
                <a:solidFill>
                  <a:schemeClr val="tx1"/>
                </a:solidFill>
                <a:ea typeface="Times New Roman" panose="02020603050405020304" pitchFamily="18" charset="0"/>
              </a:rPr>
              <a:t>how does this help a practitioner?</a:t>
            </a:r>
          </a:p>
          <a:p>
            <a:pPr marL="342000" indent="-342000">
              <a:lnSpc>
                <a:spcPct val="120000"/>
              </a:lnSpc>
              <a:buFont typeface="+mj-lt"/>
              <a:buAutoNum type="arabicPeriod"/>
            </a:pPr>
            <a:r>
              <a:rPr lang="en-GB" sz="8000" b="0" dirty="0">
                <a:solidFill>
                  <a:schemeClr val="tx1"/>
                </a:solidFill>
                <a:effectLst/>
                <a:ea typeface="Times New Roman" panose="02020603050405020304" pitchFamily="18" charset="0"/>
              </a:rPr>
              <a:t>link to your own practice in your setting – what skills are you practising/learning?</a:t>
            </a:r>
          </a:p>
          <a:p>
            <a:pPr>
              <a:lnSpc>
                <a:spcPct val="120000"/>
              </a:lnSpc>
            </a:pPr>
            <a:r>
              <a:rPr lang="en-GB" sz="8000" b="0" dirty="0">
                <a:solidFill>
                  <a:schemeClr val="tx1"/>
                </a:solidFill>
                <a:ea typeface="Times New Roman" panose="02020603050405020304" pitchFamily="18" charset="0"/>
              </a:rPr>
              <a:t>You will also have to create a fact sheet for display.</a:t>
            </a:r>
            <a:endParaRPr lang="en-GB" sz="8000" b="0" dirty="0">
              <a:solidFill>
                <a:schemeClr val="tx1"/>
              </a:solidFill>
              <a:effectLst/>
              <a:ea typeface="Times New Roman" panose="02020603050405020304" pitchFamily="18" charset="0"/>
            </a:endParaRPr>
          </a:p>
          <a:p>
            <a:endParaRPr lang="en-GB" dirty="0"/>
          </a:p>
        </p:txBody>
      </p:sp>
      <p:sp>
        <p:nvSpPr>
          <p:cNvPr id="4" name="Footer Placeholder 3">
            <a:extLst>
              <a:ext uri="{FF2B5EF4-FFF2-40B4-BE49-F238E27FC236}">
                <a16:creationId xmlns:a16="http://schemas.microsoft.com/office/drawing/2014/main" id="{6F21F98F-A160-4550-C827-29D0BEAD18DB}"/>
              </a:ext>
            </a:extLst>
          </p:cNvPr>
          <p:cNvSpPr>
            <a:spLocks noGrp="1"/>
          </p:cNvSpPr>
          <p:nvPr>
            <p:ph type="ftr" sz="quarter" idx="11"/>
          </p:nvPr>
        </p:nvSpPr>
        <p:spPr/>
        <p:txBody>
          <a:bodyPr/>
          <a:lstStyle/>
          <a:p>
            <a:r>
              <a:rPr lang="en-GB" dirty="0"/>
              <a:t>Education &amp; Training Foundation</a:t>
            </a:r>
          </a:p>
        </p:txBody>
      </p:sp>
      <p:sp>
        <p:nvSpPr>
          <p:cNvPr id="5" name="Slide Number Placeholder 4">
            <a:extLst>
              <a:ext uri="{FF2B5EF4-FFF2-40B4-BE49-F238E27FC236}">
                <a16:creationId xmlns:a16="http://schemas.microsoft.com/office/drawing/2014/main" id="{20067FCE-F93B-FE69-157B-A0969E4DD062}"/>
              </a:ext>
            </a:extLst>
          </p:cNvPr>
          <p:cNvSpPr>
            <a:spLocks noGrp="1"/>
          </p:cNvSpPr>
          <p:nvPr>
            <p:ph type="sldNum" sz="quarter" idx="12"/>
          </p:nvPr>
        </p:nvSpPr>
        <p:spPr/>
        <p:txBody>
          <a:bodyPr/>
          <a:lstStyle/>
          <a:p>
            <a:fld id="{DA2C159E-F13C-4A85-9A41-E7669D3E0D70}" type="slidenum">
              <a:rPr lang="en-GB" smtClean="0"/>
              <a:pPr/>
              <a:t>31</a:t>
            </a:fld>
            <a:endParaRPr lang="en-GB" dirty="0"/>
          </a:p>
        </p:txBody>
      </p:sp>
    </p:spTree>
    <p:extLst>
      <p:ext uri="{BB962C8B-B14F-4D97-AF65-F5344CB8AC3E}">
        <p14:creationId xmlns:p14="http://schemas.microsoft.com/office/powerpoint/2010/main" val="11636666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amond 3">
            <a:extLst>
              <a:ext uri="{FF2B5EF4-FFF2-40B4-BE49-F238E27FC236}">
                <a16:creationId xmlns:a16="http://schemas.microsoft.com/office/drawing/2014/main" id="{963DAA89-F0F3-44C2-B1C8-77BCF79F9DF4}"/>
              </a:ext>
            </a:extLst>
          </p:cNvPr>
          <p:cNvSpPr/>
          <p:nvPr/>
        </p:nvSpPr>
        <p:spPr>
          <a:xfrm>
            <a:off x="2895600" y="1319735"/>
            <a:ext cx="3299460" cy="230124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dirty="0"/>
          </a:p>
          <a:p>
            <a:pPr algn="ctr"/>
            <a:endParaRPr lang="en-GB" sz="1350" dirty="0"/>
          </a:p>
          <a:p>
            <a:pPr algn="ctr"/>
            <a:endParaRPr lang="en-GB" sz="1500" dirty="0"/>
          </a:p>
          <a:p>
            <a:pPr algn="ctr"/>
            <a:r>
              <a:rPr lang="en-GB" sz="1600" b="1" dirty="0"/>
              <a:t>Improving and encouraging independent learning</a:t>
            </a:r>
          </a:p>
        </p:txBody>
      </p:sp>
      <p:pic>
        <p:nvPicPr>
          <p:cNvPr id="8" name="Picture 7">
            <a:extLst>
              <a:ext uri="{FF2B5EF4-FFF2-40B4-BE49-F238E27FC236}">
                <a16:creationId xmlns:a16="http://schemas.microsoft.com/office/drawing/2014/main" id="{72B80795-BBA7-4DCB-8D96-6A4A0AB3C92F}"/>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89220" y="353693"/>
            <a:ext cx="1757510" cy="1678781"/>
          </a:xfrm>
          <a:prstGeom prst="rect">
            <a:avLst/>
          </a:prstGeom>
        </p:spPr>
      </p:pic>
      <p:pic>
        <p:nvPicPr>
          <p:cNvPr id="17" name="Picture 16">
            <a:extLst>
              <a:ext uri="{FF2B5EF4-FFF2-40B4-BE49-F238E27FC236}">
                <a16:creationId xmlns:a16="http://schemas.microsoft.com/office/drawing/2014/main" id="{E39804C0-6ADB-4E50-B260-F2143133F217}"/>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6509238" y="178594"/>
            <a:ext cx="2445544" cy="1853880"/>
          </a:xfrm>
          <a:prstGeom prst="rect">
            <a:avLst/>
          </a:prstGeom>
        </p:spPr>
      </p:pic>
      <p:pic>
        <p:nvPicPr>
          <p:cNvPr id="19" name="Picture 18">
            <a:extLst>
              <a:ext uri="{FF2B5EF4-FFF2-40B4-BE49-F238E27FC236}">
                <a16:creationId xmlns:a16="http://schemas.microsoft.com/office/drawing/2014/main" id="{CACBA671-D548-4B49-9D6A-02DEFAEF1479}"/>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6483244" y="3111027"/>
            <a:ext cx="2396558" cy="1709545"/>
          </a:xfrm>
          <a:prstGeom prst="rect">
            <a:avLst/>
          </a:prstGeom>
        </p:spPr>
      </p:pic>
      <p:sp>
        <p:nvSpPr>
          <p:cNvPr id="20" name="Rectangle 19">
            <a:extLst>
              <a:ext uri="{FF2B5EF4-FFF2-40B4-BE49-F238E27FC236}">
                <a16:creationId xmlns:a16="http://schemas.microsoft.com/office/drawing/2014/main" id="{3C22DAEF-8D08-4B1E-8FEB-8B94034A6014}"/>
              </a:ext>
            </a:extLst>
          </p:cNvPr>
          <p:cNvSpPr/>
          <p:nvPr/>
        </p:nvSpPr>
        <p:spPr>
          <a:xfrm>
            <a:off x="3039209" y="1578557"/>
            <a:ext cx="3065584" cy="830997"/>
          </a:xfrm>
          <a:prstGeom prst="rect">
            <a:avLst/>
          </a:prstGeom>
          <a:noFill/>
        </p:spPr>
        <p:txBody>
          <a:bodyPr wrap="none" lIns="68580" tIns="34290" rIns="68580" bIns="34290">
            <a:spAutoFit/>
          </a:bodyPr>
          <a:lstStyle/>
          <a:p>
            <a:pPr algn="ctr"/>
            <a:r>
              <a:rPr lang="en-GB" sz="495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4B B4 ME</a:t>
            </a:r>
          </a:p>
        </p:txBody>
      </p:sp>
      <p:pic>
        <p:nvPicPr>
          <p:cNvPr id="23" name="Picture 22">
            <a:extLst>
              <a:ext uri="{FF2B5EF4-FFF2-40B4-BE49-F238E27FC236}">
                <a16:creationId xmlns:a16="http://schemas.microsoft.com/office/drawing/2014/main" id="{7E3B3DC2-19E6-417F-951C-3BDC0F17B998}"/>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228661" y="3071750"/>
            <a:ext cx="1757450" cy="1778857"/>
          </a:xfrm>
          <a:prstGeom prst="rect">
            <a:avLst/>
          </a:prstGeom>
        </p:spPr>
      </p:pic>
      <p:sp>
        <p:nvSpPr>
          <p:cNvPr id="24" name="TextBox 23">
            <a:extLst>
              <a:ext uri="{FF2B5EF4-FFF2-40B4-BE49-F238E27FC236}">
                <a16:creationId xmlns:a16="http://schemas.microsoft.com/office/drawing/2014/main" id="{0DF9B595-E7F9-4E46-81AB-7C9D3453930B}"/>
              </a:ext>
            </a:extLst>
          </p:cNvPr>
          <p:cNvSpPr txBox="1"/>
          <p:nvPr/>
        </p:nvSpPr>
        <p:spPr>
          <a:xfrm>
            <a:off x="1916816" y="292894"/>
            <a:ext cx="1878806" cy="1546577"/>
          </a:xfrm>
          <a:prstGeom prst="rect">
            <a:avLst/>
          </a:prstGeom>
          <a:noFill/>
        </p:spPr>
        <p:txBody>
          <a:bodyPr wrap="square" rtlCol="0">
            <a:spAutoFit/>
          </a:bodyPr>
          <a:lstStyle/>
          <a:p>
            <a:r>
              <a:rPr lang="en-GB" sz="1350" b="1" dirty="0"/>
              <a:t>Brain</a:t>
            </a:r>
          </a:p>
          <a:p>
            <a:r>
              <a:rPr lang="en-GB" sz="1350" i="1" dirty="0"/>
              <a:t>What can you remember about the subject that might help you? Use any class notes to help you.</a:t>
            </a:r>
          </a:p>
        </p:txBody>
      </p:sp>
      <p:sp>
        <p:nvSpPr>
          <p:cNvPr id="25" name="TextBox 24">
            <a:extLst>
              <a:ext uri="{FF2B5EF4-FFF2-40B4-BE49-F238E27FC236}">
                <a16:creationId xmlns:a16="http://schemas.microsoft.com/office/drawing/2014/main" id="{B6D80B7A-6469-4581-B620-2275AB831C11}"/>
              </a:ext>
            </a:extLst>
          </p:cNvPr>
          <p:cNvSpPr txBox="1"/>
          <p:nvPr/>
        </p:nvSpPr>
        <p:spPr>
          <a:xfrm>
            <a:off x="2123727" y="3444270"/>
            <a:ext cx="2016355" cy="1131079"/>
          </a:xfrm>
          <a:prstGeom prst="rect">
            <a:avLst/>
          </a:prstGeom>
          <a:noFill/>
        </p:spPr>
        <p:txBody>
          <a:bodyPr wrap="square" rtlCol="0">
            <a:spAutoFit/>
          </a:bodyPr>
          <a:lstStyle/>
          <a:p>
            <a:r>
              <a:rPr lang="en-GB" sz="1350" b="1" dirty="0"/>
              <a:t>Books</a:t>
            </a:r>
          </a:p>
          <a:p>
            <a:r>
              <a:rPr lang="en-GB" sz="1350" i="1" dirty="0"/>
              <a:t>Look at various textbooks that will help you. Use the elibrary in your college.</a:t>
            </a:r>
          </a:p>
        </p:txBody>
      </p:sp>
      <p:sp>
        <p:nvSpPr>
          <p:cNvPr id="26" name="TextBox 25">
            <a:extLst>
              <a:ext uri="{FF2B5EF4-FFF2-40B4-BE49-F238E27FC236}">
                <a16:creationId xmlns:a16="http://schemas.microsoft.com/office/drawing/2014/main" id="{FFD6EABB-B97E-48C0-843B-438AE62BB8FA}"/>
              </a:ext>
            </a:extLst>
          </p:cNvPr>
          <p:cNvSpPr txBox="1"/>
          <p:nvPr/>
        </p:nvSpPr>
        <p:spPr>
          <a:xfrm>
            <a:off x="4693444" y="3884299"/>
            <a:ext cx="1743075" cy="1131079"/>
          </a:xfrm>
          <a:prstGeom prst="rect">
            <a:avLst/>
          </a:prstGeom>
          <a:noFill/>
        </p:spPr>
        <p:txBody>
          <a:bodyPr wrap="square" rtlCol="0">
            <a:spAutoFit/>
          </a:bodyPr>
          <a:lstStyle/>
          <a:p>
            <a:pPr algn="r"/>
            <a:r>
              <a:rPr lang="en-GB" sz="1350" b="1" dirty="0"/>
              <a:t>Buddy</a:t>
            </a:r>
          </a:p>
          <a:p>
            <a:pPr algn="r"/>
            <a:r>
              <a:rPr lang="en-GB" sz="1350" i="1" dirty="0"/>
              <a:t>Discuss the subject with the person sitting next to you or across from you. </a:t>
            </a:r>
          </a:p>
        </p:txBody>
      </p:sp>
      <p:sp>
        <p:nvSpPr>
          <p:cNvPr id="27" name="TextBox 26">
            <a:extLst>
              <a:ext uri="{FF2B5EF4-FFF2-40B4-BE49-F238E27FC236}">
                <a16:creationId xmlns:a16="http://schemas.microsoft.com/office/drawing/2014/main" id="{031A1FBF-4A07-4272-A968-BCE3284566F1}"/>
              </a:ext>
            </a:extLst>
          </p:cNvPr>
          <p:cNvSpPr txBox="1"/>
          <p:nvPr/>
        </p:nvSpPr>
        <p:spPr>
          <a:xfrm>
            <a:off x="5247958" y="280374"/>
            <a:ext cx="1293282" cy="1338828"/>
          </a:xfrm>
          <a:prstGeom prst="rect">
            <a:avLst/>
          </a:prstGeom>
          <a:noFill/>
        </p:spPr>
        <p:txBody>
          <a:bodyPr wrap="square" rtlCol="0">
            <a:spAutoFit/>
          </a:bodyPr>
          <a:lstStyle/>
          <a:p>
            <a:pPr algn="r"/>
            <a:r>
              <a:rPr lang="en-GB" sz="1350" b="1" dirty="0"/>
              <a:t>Board</a:t>
            </a:r>
          </a:p>
          <a:p>
            <a:pPr algn="r"/>
            <a:r>
              <a:rPr lang="en-GB" sz="1350" i="1" dirty="0"/>
              <a:t>Look at the board/Moodle/Teams to help you understand.</a:t>
            </a:r>
          </a:p>
        </p:txBody>
      </p:sp>
      <p:sp>
        <p:nvSpPr>
          <p:cNvPr id="28" name="TextBox 27">
            <a:extLst>
              <a:ext uri="{FF2B5EF4-FFF2-40B4-BE49-F238E27FC236}">
                <a16:creationId xmlns:a16="http://schemas.microsoft.com/office/drawing/2014/main" id="{FCC10DC0-6AD5-48A2-A0AF-C82CA7F9F23F}"/>
              </a:ext>
            </a:extLst>
          </p:cNvPr>
          <p:cNvSpPr txBox="1"/>
          <p:nvPr/>
        </p:nvSpPr>
        <p:spPr>
          <a:xfrm>
            <a:off x="766858" y="2205598"/>
            <a:ext cx="2171648" cy="646331"/>
          </a:xfrm>
          <a:prstGeom prst="rect">
            <a:avLst/>
          </a:prstGeom>
          <a:noFill/>
        </p:spPr>
        <p:txBody>
          <a:bodyPr wrap="square" rtlCol="0">
            <a:spAutoFit/>
          </a:bodyPr>
          <a:lstStyle/>
          <a:p>
            <a:pPr algn="ctr"/>
            <a:r>
              <a:rPr lang="en-GB" sz="1200" i="1" dirty="0">
                <a:solidFill>
                  <a:schemeClr val="accent1"/>
                </a:solidFill>
              </a:rPr>
              <a:t>Use all of these resources before resorting to the teacher or the internet.</a:t>
            </a:r>
          </a:p>
        </p:txBody>
      </p:sp>
      <p:sp>
        <p:nvSpPr>
          <p:cNvPr id="29" name="TextBox 28">
            <a:extLst>
              <a:ext uri="{FF2B5EF4-FFF2-40B4-BE49-F238E27FC236}">
                <a16:creationId xmlns:a16="http://schemas.microsoft.com/office/drawing/2014/main" id="{F5347D4F-2B46-4532-A5A4-F19FC652E753}"/>
              </a:ext>
            </a:extLst>
          </p:cNvPr>
          <p:cNvSpPr txBox="1"/>
          <p:nvPr/>
        </p:nvSpPr>
        <p:spPr>
          <a:xfrm>
            <a:off x="6248402" y="2194057"/>
            <a:ext cx="2195515" cy="830997"/>
          </a:xfrm>
          <a:prstGeom prst="rect">
            <a:avLst/>
          </a:prstGeom>
          <a:noFill/>
        </p:spPr>
        <p:txBody>
          <a:bodyPr wrap="square" rtlCol="0">
            <a:spAutoFit/>
          </a:bodyPr>
          <a:lstStyle/>
          <a:p>
            <a:r>
              <a:rPr lang="en-GB" sz="1200" dirty="0">
                <a:solidFill>
                  <a:schemeClr val="accent1"/>
                </a:solidFill>
              </a:rPr>
              <a:t>“Learn to be independent because no one is with you all the time.”</a:t>
            </a:r>
          </a:p>
          <a:p>
            <a:pPr algn="r"/>
            <a:r>
              <a:rPr lang="en-GB" sz="1200" dirty="0">
                <a:solidFill>
                  <a:schemeClr val="accent1"/>
                </a:solidFill>
                <a:latin typeface="Arial" panose="020B0604020202020204" pitchFamily="34" charset="0"/>
                <a:cs typeface="Arial" panose="020B0604020202020204" pitchFamily="34" charset="0"/>
              </a:rPr>
              <a:t>–</a:t>
            </a:r>
            <a:r>
              <a:rPr lang="en-GB" sz="1200" dirty="0">
                <a:solidFill>
                  <a:schemeClr val="accent1"/>
                </a:solidFill>
              </a:rPr>
              <a:t> Sushma Kurmala</a:t>
            </a:r>
          </a:p>
        </p:txBody>
      </p:sp>
    </p:spTree>
    <p:extLst>
      <p:ext uri="{BB962C8B-B14F-4D97-AF65-F5344CB8AC3E}">
        <p14:creationId xmlns:p14="http://schemas.microsoft.com/office/powerpoint/2010/main" val="2890469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BD6C5-74A8-D803-2F82-41593FE03288}"/>
              </a:ext>
            </a:extLst>
          </p:cNvPr>
          <p:cNvSpPr>
            <a:spLocks noGrp="1"/>
          </p:cNvSpPr>
          <p:nvPr>
            <p:ph type="title"/>
          </p:nvPr>
        </p:nvSpPr>
        <p:spPr>
          <a:xfrm>
            <a:off x="683568" y="249900"/>
            <a:ext cx="7986945" cy="699425"/>
          </a:xfrm>
        </p:spPr>
        <p:txBody>
          <a:bodyPr>
            <a:normAutofit/>
          </a:bodyPr>
          <a:lstStyle/>
          <a:p>
            <a:br>
              <a:rPr lang="en-GB" sz="4000" dirty="0"/>
            </a:br>
            <a:r>
              <a:rPr lang="en-GB" dirty="0"/>
              <a:t>Plan your presentation</a:t>
            </a:r>
          </a:p>
        </p:txBody>
      </p:sp>
      <p:sp>
        <p:nvSpPr>
          <p:cNvPr id="3" name="Text Placeholder 2">
            <a:extLst>
              <a:ext uri="{FF2B5EF4-FFF2-40B4-BE49-F238E27FC236}">
                <a16:creationId xmlns:a16="http://schemas.microsoft.com/office/drawing/2014/main" id="{182C195A-AC02-6988-4CB5-169F92E36791}"/>
              </a:ext>
            </a:extLst>
          </p:cNvPr>
          <p:cNvSpPr>
            <a:spLocks noGrp="1"/>
          </p:cNvSpPr>
          <p:nvPr>
            <p:ph type="body" sz="quarter" idx="14"/>
          </p:nvPr>
        </p:nvSpPr>
        <p:spPr>
          <a:xfrm>
            <a:off x="683568" y="986400"/>
            <a:ext cx="7776864" cy="3459831"/>
          </a:xfrm>
        </p:spPr>
        <p:txBody>
          <a:bodyPr vert="horz" lIns="0" tIns="0" rIns="0" bIns="0" rtlCol="0" anchor="t">
            <a:normAutofit/>
          </a:bodyPr>
          <a:lstStyle/>
          <a:p>
            <a:r>
              <a:rPr lang="en-GB" sz="2000" b="0" dirty="0">
                <a:solidFill>
                  <a:schemeClr val="tx1"/>
                </a:solidFill>
              </a:rPr>
              <a:t>Ask yourself:</a:t>
            </a:r>
          </a:p>
          <a:p>
            <a:pPr marL="342900" indent="-342900">
              <a:lnSpc>
                <a:spcPct val="100000"/>
              </a:lnSpc>
              <a:buFont typeface="+mj-lt"/>
              <a:buAutoNum type="arabicPeriod"/>
            </a:pPr>
            <a:r>
              <a:rPr lang="en-GB" sz="2000" b="0" dirty="0">
                <a:solidFill>
                  <a:schemeClr val="tx1"/>
                </a:solidFill>
              </a:rPr>
              <a:t>What sort of presentation could I use – PowerPoint, poster, Sway, fact sheet, </a:t>
            </a:r>
            <a:r>
              <a:rPr lang="en-GB" sz="2000" b="0" dirty="0" err="1">
                <a:solidFill>
                  <a:schemeClr val="tx1"/>
                </a:solidFill>
              </a:rPr>
              <a:t>Wakelet</a:t>
            </a:r>
            <a:r>
              <a:rPr lang="en-GB" sz="2000" b="0" dirty="0">
                <a:solidFill>
                  <a:schemeClr val="tx1"/>
                </a:solidFill>
              </a:rPr>
              <a:t>, Padlet, Nearpod or Prezi? </a:t>
            </a:r>
          </a:p>
          <a:p>
            <a:pPr marL="342900" indent="-342900">
              <a:lnSpc>
                <a:spcPct val="100000"/>
              </a:lnSpc>
              <a:buFont typeface="+mj-lt"/>
              <a:buAutoNum type="arabicPeriod"/>
            </a:pPr>
            <a:r>
              <a:rPr lang="en-GB" sz="2000" b="0">
                <a:solidFill>
                  <a:schemeClr val="tx1"/>
                </a:solidFill>
              </a:rPr>
              <a:t>Where do I start my research?</a:t>
            </a:r>
            <a:endParaRPr lang="en-GB" sz="2000" b="0">
              <a:solidFill>
                <a:schemeClr val="tx1"/>
              </a:solidFill>
              <a:cs typeface="Arial"/>
            </a:endParaRPr>
          </a:p>
          <a:p>
            <a:pPr marL="342900" indent="-342900">
              <a:lnSpc>
                <a:spcPct val="100000"/>
              </a:lnSpc>
              <a:buFont typeface="+mj-lt"/>
              <a:buAutoNum type="arabicPeriod"/>
            </a:pPr>
            <a:r>
              <a:rPr lang="en-GB" sz="2000" b="0" dirty="0">
                <a:solidFill>
                  <a:schemeClr val="tx1"/>
                </a:solidFill>
              </a:rPr>
              <a:t>What information do I need?</a:t>
            </a:r>
          </a:p>
          <a:p>
            <a:pPr marL="342900" indent="-342900">
              <a:lnSpc>
                <a:spcPct val="100000"/>
              </a:lnSpc>
              <a:buFont typeface="+mj-lt"/>
              <a:buAutoNum type="arabicPeriod"/>
            </a:pPr>
            <a:r>
              <a:rPr lang="en-GB" sz="2000" b="0" dirty="0">
                <a:solidFill>
                  <a:schemeClr val="tx1"/>
                </a:solidFill>
              </a:rPr>
              <a:t>How do I even start to plan?</a:t>
            </a:r>
          </a:p>
          <a:p>
            <a:pPr marL="342900" indent="-342900">
              <a:lnSpc>
                <a:spcPct val="100000"/>
              </a:lnSpc>
              <a:buFont typeface="+mj-lt"/>
              <a:buAutoNum type="arabicPeriod"/>
            </a:pPr>
            <a:endParaRPr lang="en-GB" sz="2000" b="0" dirty="0">
              <a:solidFill>
                <a:schemeClr val="tx1"/>
              </a:solidFill>
            </a:endParaRPr>
          </a:p>
          <a:p>
            <a:pPr>
              <a:lnSpc>
                <a:spcPct val="100000"/>
              </a:lnSpc>
            </a:pPr>
            <a:r>
              <a:rPr lang="en-GB" sz="2000" b="0" dirty="0">
                <a:solidFill>
                  <a:schemeClr val="tx1"/>
                </a:solidFill>
              </a:rPr>
              <a:t>If you need help, come and ask. We can discuss various ways in which you can present information.</a:t>
            </a:r>
          </a:p>
          <a:p>
            <a:endParaRPr lang="en-GB" sz="1600" dirty="0">
              <a:solidFill>
                <a:schemeClr val="tx1"/>
              </a:solidFill>
            </a:endParaRPr>
          </a:p>
        </p:txBody>
      </p:sp>
      <p:sp>
        <p:nvSpPr>
          <p:cNvPr id="4" name="Footer Placeholder 3">
            <a:extLst>
              <a:ext uri="{FF2B5EF4-FFF2-40B4-BE49-F238E27FC236}">
                <a16:creationId xmlns:a16="http://schemas.microsoft.com/office/drawing/2014/main" id="{C3E2BEE6-0568-8896-5452-97474D5E1087}"/>
              </a:ext>
            </a:extLst>
          </p:cNvPr>
          <p:cNvSpPr>
            <a:spLocks noGrp="1"/>
          </p:cNvSpPr>
          <p:nvPr>
            <p:ph type="ftr" sz="quarter" idx="11"/>
          </p:nvPr>
        </p:nvSpPr>
        <p:spPr/>
        <p:txBody>
          <a:bodyPr/>
          <a:lstStyle/>
          <a:p>
            <a:r>
              <a:rPr lang="en-GB" dirty="0"/>
              <a:t>Education &amp; Training Foundation</a:t>
            </a:r>
          </a:p>
        </p:txBody>
      </p:sp>
      <p:sp>
        <p:nvSpPr>
          <p:cNvPr id="5" name="Slide Number Placeholder 4">
            <a:extLst>
              <a:ext uri="{FF2B5EF4-FFF2-40B4-BE49-F238E27FC236}">
                <a16:creationId xmlns:a16="http://schemas.microsoft.com/office/drawing/2014/main" id="{29148187-8500-F46D-11DD-EE87703E385D}"/>
              </a:ext>
            </a:extLst>
          </p:cNvPr>
          <p:cNvSpPr>
            <a:spLocks noGrp="1"/>
          </p:cNvSpPr>
          <p:nvPr>
            <p:ph type="sldNum" sz="quarter" idx="12"/>
          </p:nvPr>
        </p:nvSpPr>
        <p:spPr/>
        <p:txBody>
          <a:bodyPr/>
          <a:lstStyle/>
          <a:p>
            <a:fld id="{DA2C159E-F13C-4A85-9A41-E7669D3E0D70}" type="slidenum">
              <a:rPr lang="en-GB" smtClean="0"/>
              <a:pPr/>
              <a:t>33</a:t>
            </a:fld>
            <a:endParaRPr lang="en-GB" dirty="0"/>
          </a:p>
        </p:txBody>
      </p:sp>
    </p:spTree>
    <p:extLst>
      <p:ext uri="{BB962C8B-B14F-4D97-AF65-F5344CB8AC3E}">
        <p14:creationId xmlns:p14="http://schemas.microsoft.com/office/powerpoint/2010/main" val="8837260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E9E88-AEC0-BF41-9997-DB05A20C3B68}"/>
              </a:ext>
            </a:extLst>
          </p:cNvPr>
          <p:cNvSpPr>
            <a:spLocks noGrp="1"/>
          </p:cNvSpPr>
          <p:nvPr>
            <p:ph type="title"/>
          </p:nvPr>
        </p:nvSpPr>
        <p:spPr>
          <a:xfrm>
            <a:off x="539552" y="249900"/>
            <a:ext cx="8130961" cy="699425"/>
          </a:xfrm>
        </p:spPr>
        <p:txBody>
          <a:bodyPr>
            <a:normAutofit fontScale="90000"/>
          </a:bodyPr>
          <a:lstStyle/>
          <a:p>
            <a:br>
              <a:rPr lang="en-GB" sz="4000" dirty="0"/>
            </a:br>
            <a:r>
              <a:rPr lang="en-GB" sz="2200" dirty="0"/>
              <a:t>Placement</a:t>
            </a:r>
            <a:br>
              <a:rPr lang="en-GB" sz="4000" dirty="0"/>
            </a:br>
            <a:endParaRPr lang="en-GB" sz="4000" dirty="0"/>
          </a:p>
        </p:txBody>
      </p:sp>
      <p:sp>
        <p:nvSpPr>
          <p:cNvPr id="3" name="Text Placeholder 2">
            <a:extLst>
              <a:ext uri="{FF2B5EF4-FFF2-40B4-BE49-F238E27FC236}">
                <a16:creationId xmlns:a16="http://schemas.microsoft.com/office/drawing/2014/main" id="{6A801C9F-337B-EA64-9C08-21E1D8EFDB1D}"/>
              </a:ext>
            </a:extLst>
          </p:cNvPr>
          <p:cNvSpPr>
            <a:spLocks noGrp="1"/>
          </p:cNvSpPr>
          <p:nvPr>
            <p:ph type="body" sz="quarter" idx="14"/>
          </p:nvPr>
        </p:nvSpPr>
        <p:spPr>
          <a:xfrm>
            <a:off x="539552" y="986400"/>
            <a:ext cx="6912868" cy="3459831"/>
          </a:xfrm>
        </p:spPr>
        <p:txBody>
          <a:bodyPr vert="horz" lIns="0" tIns="0" rIns="0" bIns="0" rtlCol="0" anchor="t">
            <a:normAutofit/>
          </a:bodyPr>
          <a:lstStyle/>
          <a:p>
            <a:pPr marL="342900" indent="-342900">
              <a:lnSpc>
                <a:spcPts val="2800"/>
              </a:lnSpc>
              <a:buFont typeface="Arial" panose="020B0604020202020204" pitchFamily="34" charset="0"/>
              <a:buChar char="•"/>
            </a:pPr>
            <a:r>
              <a:rPr lang="en-GB" sz="2000" b="0" dirty="0">
                <a:solidFill>
                  <a:schemeClr val="tx1"/>
                </a:solidFill>
              </a:rPr>
              <a:t>You should have a session in your setting before your presentation.</a:t>
            </a:r>
          </a:p>
          <a:p>
            <a:pPr marL="342900" indent="-342900">
              <a:lnSpc>
                <a:spcPts val="2800"/>
              </a:lnSpc>
              <a:buFont typeface="Arial" panose="020B0604020202020204" pitchFamily="34" charset="0"/>
              <a:buChar char="•"/>
            </a:pPr>
            <a:r>
              <a:rPr lang="en-GB" sz="2000" b="0" dirty="0">
                <a:solidFill>
                  <a:schemeClr val="tx1"/>
                </a:solidFill>
              </a:rPr>
              <a:t>Try to find (or ask for) a policy that links to the legislation you have been given. </a:t>
            </a:r>
            <a:endParaRPr lang="en-GB" sz="2000" b="0" dirty="0">
              <a:solidFill>
                <a:schemeClr val="tx1"/>
              </a:solidFill>
              <a:cs typeface="Arial"/>
            </a:endParaRPr>
          </a:p>
          <a:p>
            <a:pPr marL="342900" indent="-342900">
              <a:lnSpc>
                <a:spcPts val="2800"/>
              </a:lnSpc>
              <a:buFont typeface="Arial" panose="020B0604020202020204" pitchFamily="34" charset="0"/>
              <a:buChar char="•"/>
            </a:pPr>
            <a:r>
              <a:rPr lang="en-GB" sz="2000" b="0" dirty="0">
                <a:solidFill>
                  <a:schemeClr val="tx1"/>
                </a:solidFill>
              </a:rPr>
              <a:t>You can use this in your presentation and for the class display.</a:t>
            </a:r>
          </a:p>
        </p:txBody>
      </p:sp>
      <p:sp>
        <p:nvSpPr>
          <p:cNvPr id="4" name="Footer Placeholder 3">
            <a:extLst>
              <a:ext uri="{FF2B5EF4-FFF2-40B4-BE49-F238E27FC236}">
                <a16:creationId xmlns:a16="http://schemas.microsoft.com/office/drawing/2014/main" id="{BF07B231-E63B-0F82-FD38-87456ECB3AC1}"/>
              </a:ext>
            </a:extLst>
          </p:cNvPr>
          <p:cNvSpPr>
            <a:spLocks noGrp="1"/>
          </p:cNvSpPr>
          <p:nvPr>
            <p:ph type="ftr" sz="quarter" idx="11"/>
          </p:nvPr>
        </p:nvSpPr>
        <p:spPr/>
        <p:txBody>
          <a:bodyPr/>
          <a:lstStyle/>
          <a:p>
            <a:r>
              <a:rPr lang="en-GB" dirty="0"/>
              <a:t>Education &amp; Training Foundation</a:t>
            </a:r>
          </a:p>
        </p:txBody>
      </p:sp>
      <p:sp>
        <p:nvSpPr>
          <p:cNvPr id="5" name="Slide Number Placeholder 4">
            <a:extLst>
              <a:ext uri="{FF2B5EF4-FFF2-40B4-BE49-F238E27FC236}">
                <a16:creationId xmlns:a16="http://schemas.microsoft.com/office/drawing/2014/main" id="{D69C41D1-79D6-703F-57DB-D7674A5ACF33}"/>
              </a:ext>
            </a:extLst>
          </p:cNvPr>
          <p:cNvSpPr>
            <a:spLocks noGrp="1"/>
          </p:cNvSpPr>
          <p:nvPr>
            <p:ph type="sldNum" sz="quarter" idx="12"/>
          </p:nvPr>
        </p:nvSpPr>
        <p:spPr/>
        <p:txBody>
          <a:bodyPr/>
          <a:lstStyle/>
          <a:p>
            <a:fld id="{DA2C159E-F13C-4A85-9A41-E7669D3E0D70}" type="slidenum">
              <a:rPr lang="en-GB" smtClean="0"/>
              <a:pPr/>
              <a:t>34</a:t>
            </a:fld>
            <a:endParaRPr lang="en-GB" dirty="0"/>
          </a:p>
        </p:txBody>
      </p:sp>
    </p:spTree>
    <p:extLst>
      <p:ext uri="{BB962C8B-B14F-4D97-AF65-F5344CB8AC3E}">
        <p14:creationId xmlns:p14="http://schemas.microsoft.com/office/powerpoint/2010/main" val="17168610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D49A5-573E-70FF-01D8-0AE8AF4EEEFA}"/>
              </a:ext>
            </a:extLst>
          </p:cNvPr>
          <p:cNvSpPr>
            <a:spLocks noGrp="1"/>
          </p:cNvSpPr>
          <p:nvPr>
            <p:ph type="title"/>
          </p:nvPr>
        </p:nvSpPr>
        <p:spPr>
          <a:xfrm>
            <a:off x="539552" y="249900"/>
            <a:ext cx="8130961" cy="699425"/>
          </a:xfrm>
        </p:spPr>
        <p:txBody>
          <a:bodyPr/>
          <a:lstStyle/>
          <a:p>
            <a:br>
              <a:rPr lang="en-GB" dirty="0"/>
            </a:br>
            <a:r>
              <a:rPr lang="en-GB" dirty="0"/>
              <a:t>Next week</a:t>
            </a:r>
          </a:p>
        </p:txBody>
      </p:sp>
      <p:sp>
        <p:nvSpPr>
          <p:cNvPr id="3" name="Text Placeholder 2">
            <a:extLst>
              <a:ext uri="{FF2B5EF4-FFF2-40B4-BE49-F238E27FC236}">
                <a16:creationId xmlns:a16="http://schemas.microsoft.com/office/drawing/2014/main" id="{122A0619-626E-E8C8-F287-6367C867D3F1}"/>
              </a:ext>
            </a:extLst>
          </p:cNvPr>
          <p:cNvSpPr>
            <a:spLocks noGrp="1"/>
          </p:cNvSpPr>
          <p:nvPr>
            <p:ph type="body" sz="quarter" idx="14"/>
          </p:nvPr>
        </p:nvSpPr>
        <p:spPr>
          <a:xfrm>
            <a:off x="539552" y="986400"/>
            <a:ext cx="6912868" cy="3459831"/>
          </a:xfrm>
        </p:spPr>
        <p:txBody>
          <a:bodyPr vert="horz" lIns="0" tIns="0" rIns="0" bIns="0" rtlCol="0" anchor="t">
            <a:normAutofit/>
          </a:bodyPr>
          <a:lstStyle/>
          <a:p>
            <a:pPr algn="ctr"/>
            <a:r>
              <a:rPr lang="en-GB" sz="3200" b="0" dirty="0">
                <a:solidFill>
                  <a:schemeClr val="tx1"/>
                </a:solidFill>
              </a:rPr>
              <a:t>At the start of your next session, you will have 15 minutes to put the finishing touches to your presentation.</a:t>
            </a:r>
          </a:p>
        </p:txBody>
      </p:sp>
      <p:sp>
        <p:nvSpPr>
          <p:cNvPr id="4" name="Footer Placeholder 3">
            <a:extLst>
              <a:ext uri="{FF2B5EF4-FFF2-40B4-BE49-F238E27FC236}">
                <a16:creationId xmlns:a16="http://schemas.microsoft.com/office/drawing/2014/main" id="{FC8C5D06-8DD6-4CA7-B990-EFB6FA7046A3}"/>
              </a:ext>
            </a:extLst>
          </p:cNvPr>
          <p:cNvSpPr>
            <a:spLocks noGrp="1"/>
          </p:cNvSpPr>
          <p:nvPr>
            <p:ph type="ftr" sz="quarter" idx="11"/>
          </p:nvPr>
        </p:nvSpPr>
        <p:spPr/>
        <p:txBody>
          <a:bodyPr/>
          <a:lstStyle/>
          <a:p>
            <a:r>
              <a:rPr lang="en-GB" dirty="0"/>
              <a:t>Education &amp; Training Foundation</a:t>
            </a:r>
          </a:p>
        </p:txBody>
      </p:sp>
      <p:sp>
        <p:nvSpPr>
          <p:cNvPr id="5" name="Slide Number Placeholder 4">
            <a:extLst>
              <a:ext uri="{FF2B5EF4-FFF2-40B4-BE49-F238E27FC236}">
                <a16:creationId xmlns:a16="http://schemas.microsoft.com/office/drawing/2014/main" id="{04574024-6D83-B971-8251-0F715F4732D1}"/>
              </a:ext>
            </a:extLst>
          </p:cNvPr>
          <p:cNvSpPr>
            <a:spLocks noGrp="1"/>
          </p:cNvSpPr>
          <p:nvPr>
            <p:ph type="sldNum" sz="quarter" idx="12"/>
          </p:nvPr>
        </p:nvSpPr>
        <p:spPr/>
        <p:txBody>
          <a:bodyPr/>
          <a:lstStyle/>
          <a:p>
            <a:fld id="{DA2C159E-F13C-4A85-9A41-E7669D3E0D70}" type="slidenum">
              <a:rPr lang="en-GB" smtClean="0"/>
              <a:pPr/>
              <a:t>35</a:t>
            </a:fld>
            <a:endParaRPr lang="en-GB" dirty="0"/>
          </a:p>
        </p:txBody>
      </p:sp>
    </p:spTree>
    <p:extLst>
      <p:ext uri="{BB962C8B-B14F-4D97-AF65-F5344CB8AC3E}">
        <p14:creationId xmlns:p14="http://schemas.microsoft.com/office/powerpoint/2010/main" val="17836369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36</a:t>
            </a:fld>
            <a:endParaRPr lang="en-GB" dirty="0"/>
          </a:p>
        </p:txBody>
      </p:sp>
      <p:sp>
        <p:nvSpPr>
          <p:cNvPr id="13" name="Rectangle 12">
            <a:extLst>
              <a:ext uri="{FF2B5EF4-FFF2-40B4-BE49-F238E27FC236}">
                <a16:creationId xmlns:a16="http://schemas.microsoft.com/office/drawing/2014/main" id="{E2C579EE-E5CC-4F9A-A5AE-7CAF0043E178}"/>
              </a:ext>
            </a:extLst>
          </p:cNvPr>
          <p:cNvSpPr/>
          <p:nvPr/>
        </p:nvSpPr>
        <p:spPr>
          <a:xfrm>
            <a:off x="1583803" y="1675517"/>
            <a:ext cx="1987550" cy="8445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1400" dirty="0">
                <a:solidFill>
                  <a:srgbClr val="002060"/>
                </a:solidFill>
                <a:effectLst/>
                <a:ea typeface="Calibri" panose="020F0502020204030204" pitchFamily="34" charset="0"/>
                <a:cs typeface="Times New Roman" panose="02020603050405020304" pitchFamily="18" charset="0"/>
              </a:rPr>
              <a:t>PROVIDER LOGO HERE</a:t>
            </a:r>
            <a:endParaRPr lang="en-GB" sz="1100" dirty="0">
              <a:solidFill>
                <a:srgbClr val="002060"/>
              </a:solidFill>
              <a:effectLs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dirty="0"/>
              <a:t>Hertford Regional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descr="A picture containing circle&#10;&#10;Description automatically generated">
            <a:extLst>
              <a:ext uri="{FF2B5EF4-FFF2-40B4-BE49-F238E27FC236}">
                <a16:creationId xmlns:a16="http://schemas.microsoft.com/office/drawing/2014/main" id="{169DC83C-2DDC-95B5-BEDD-8557D00E9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13953" y="1635646"/>
            <a:ext cx="2088232" cy="936104"/>
          </a:xfrm>
          <a:prstGeom prst="rect">
            <a:avLst/>
          </a:prstGeom>
          <a:noFill/>
          <a:ln>
            <a:noFill/>
          </a:ln>
        </p:spPr>
      </p:pic>
    </p:spTree>
    <p:extLst>
      <p:ext uri="{BB962C8B-B14F-4D97-AF65-F5344CB8AC3E}">
        <p14:creationId xmlns:p14="http://schemas.microsoft.com/office/powerpoint/2010/main" val="4924103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3888720" y="1635646"/>
            <a:ext cx="4967280" cy="1827554"/>
          </a:xfrm>
        </p:spPr>
        <p:txBody>
          <a:bodyPr/>
          <a:lstStyle/>
          <a:p>
            <a:r>
              <a:rPr lang="en-US" sz="3200" dirty="0"/>
              <a:t>T Level in Education and Childcare </a:t>
            </a:r>
            <a:br>
              <a:rPr lang="en-US" sz="3200" dirty="0"/>
            </a:br>
            <a:r>
              <a:rPr lang="en-US" sz="3200" dirty="0"/>
              <a:t>Theme 1: Legislation</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Jo Lawson (session 3) </a:t>
            </a:r>
            <a:r>
              <a:rPr lang="en-US" dirty="0">
                <a:latin typeface="Arial" panose="020B0604020202020204" pitchFamily="34" charset="0"/>
                <a:cs typeface="Arial" panose="020B0604020202020204" pitchFamily="34" charset="0"/>
              </a:rPr>
              <a:t>– </a:t>
            </a:r>
            <a:r>
              <a:rPr lang="en-US" dirty="0"/>
              <a:t>Presentations</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September 2022</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Hertford Regional College</a:t>
            </a:r>
          </a:p>
        </p:txBody>
      </p:sp>
      <p:pic>
        <p:nvPicPr>
          <p:cNvPr id="6" name="Picture 2" descr="Learn About Close Protection Law and Legislation">
            <a:extLst>
              <a:ext uri="{FF2B5EF4-FFF2-40B4-BE49-F238E27FC236}">
                <a16:creationId xmlns:a16="http://schemas.microsoft.com/office/drawing/2014/main" id="{5D22EB54-5DB2-342C-6877-9EE364786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635646"/>
            <a:ext cx="2746324" cy="1827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35073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233E82-4E1F-01BF-9D6F-14D12F28EF0F}"/>
              </a:ext>
            </a:extLst>
          </p:cNvPr>
          <p:cNvSpPr>
            <a:spLocks noGrp="1"/>
          </p:cNvSpPr>
          <p:nvPr>
            <p:ph type="sldNum" sz="quarter" idx="11"/>
          </p:nvPr>
        </p:nvSpPr>
        <p:spPr/>
        <p:txBody>
          <a:bodyPr/>
          <a:lstStyle/>
          <a:p>
            <a:fld id="{DA2C159E-F13C-4A85-9A41-E7669D3E0D70}" type="slidenum">
              <a:rPr lang="en-GB" smtClean="0"/>
              <a:pPr/>
              <a:t>38</a:t>
            </a:fld>
            <a:endParaRPr lang="en-GB" dirty="0"/>
          </a:p>
        </p:txBody>
      </p:sp>
      <p:sp>
        <p:nvSpPr>
          <p:cNvPr id="3" name="Title 2">
            <a:extLst>
              <a:ext uri="{FF2B5EF4-FFF2-40B4-BE49-F238E27FC236}">
                <a16:creationId xmlns:a16="http://schemas.microsoft.com/office/drawing/2014/main" id="{0602CCA0-495F-B022-4CA9-79B44D6A6F6B}"/>
              </a:ext>
            </a:extLst>
          </p:cNvPr>
          <p:cNvSpPr>
            <a:spLocks noGrp="1"/>
          </p:cNvSpPr>
          <p:nvPr>
            <p:ph type="title"/>
          </p:nvPr>
        </p:nvSpPr>
        <p:spPr/>
        <p:txBody>
          <a:bodyPr>
            <a:normAutofit/>
          </a:bodyPr>
          <a:lstStyle/>
          <a:p>
            <a:br>
              <a:rPr lang="en-GB" sz="4000" dirty="0"/>
            </a:br>
            <a:r>
              <a:rPr lang="en-GB" dirty="0"/>
              <a:t>Learning objectives</a:t>
            </a:r>
          </a:p>
        </p:txBody>
      </p:sp>
      <p:sp>
        <p:nvSpPr>
          <p:cNvPr id="4" name="Text Placeholder 3">
            <a:extLst>
              <a:ext uri="{FF2B5EF4-FFF2-40B4-BE49-F238E27FC236}">
                <a16:creationId xmlns:a16="http://schemas.microsoft.com/office/drawing/2014/main" id="{9E82847B-FA8E-BF77-B65F-6DF6470F4380}"/>
              </a:ext>
            </a:extLst>
          </p:cNvPr>
          <p:cNvSpPr>
            <a:spLocks noGrp="1"/>
          </p:cNvSpPr>
          <p:nvPr>
            <p:ph type="body" sz="quarter" idx="12"/>
          </p:nvPr>
        </p:nvSpPr>
        <p:spPr/>
        <p:txBody>
          <a:bodyPr vert="horz" lIns="0" tIns="0" rIns="0" bIns="0" rtlCol="0" anchor="t">
            <a:noAutofit/>
          </a:bodyPr>
          <a:lstStyle/>
          <a:p>
            <a:pPr fontAlgn="base"/>
            <a:r>
              <a:rPr lang="en-GB" sz="2000" b="1" dirty="0">
                <a:effectLst/>
                <a:latin typeface="Arial"/>
                <a:ea typeface="Times New Roman" panose="02020603050405020304" pitchFamily="18" charset="0"/>
                <a:cs typeface="Arial"/>
              </a:rPr>
              <a:t>By the end of </a:t>
            </a:r>
            <a:r>
              <a:rPr lang="en-GB" sz="2000" b="1" dirty="0">
                <a:latin typeface="Arial"/>
                <a:ea typeface="Times New Roman" panose="02020603050405020304" pitchFamily="18" charset="0"/>
                <a:cs typeface="Arial"/>
              </a:rPr>
              <a:t>this </a:t>
            </a:r>
            <a:r>
              <a:rPr lang="en-GB" sz="2000" b="1" dirty="0">
                <a:effectLst/>
                <a:latin typeface="Arial"/>
                <a:ea typeface="Times New Roman" panose="02020603050405020304" pitchFamily="18" charset="0"/>
                <a:cs typeface="Arial"/>
              </a:rPr>
              <a:t>session </a:t>
            </a:r>
            <a:r>
              <a:rPr lang="en-GB" sz="2000" b="1" dirty="0">
                <a:latin typeface="Arial"/>
                <a:ea typeface="Times New Roman" panose="02020603050405020304" pitchFamily="18" charset="0"/>
                <a:cs typeface="Arial"/>
              </a:rPr>
              <a:t>you</a:t>
            </a:r>
            <a:r>
              <a:rPr lang="en-GB" sz="2000" b="1" dirty="0">
                <a:effectLst/>
                <a:latin typeface="Arial"/>
                <a:ea typeface="Times New Roman" panose="02020603050405020304" pitchFamily="18" charset="0"/>
                <a:cs typeface="Arial"/>
              </a:rPr>
              <a:t> will be able to:</a:t>
            </a:r>
          </a:p>
          <a:p>
            <a:pPr marL="342900" lvl="0" indent="-342900" fontAlgn="base">
              <a:buFont typeface="+mj-lt"/>
              <a:buAutoNum type="arabicPeriod"/>
            </a:pPr>
            <a:r>
              <a:rPr lang="en-GB" sz="2000" dirty="0">
                <a:effectLst/>
                <a:latin typeface="Arial"/>
                <a:ea typeface="Times New Roman" panose="02020603050405020304" pitchFamily="18" charset="0"/>
                <a:cs typeface="Arial"/>
              </a:rPr>
              <a:t>present relevant </a:t>
            </a:r>
            <a:r>
              <a:rPr lang="en-GB" sz="2000" dirty="0">
                <a:latin typeface="Arial"/>
                <a:ea typeface="Times New Roman" panose="02020603050405020304" pitchFamily="18" charset="0"/>
                <a:cs typeface="Arial"/>
              </a:rPr>
              <a:t>legislation</a:t>
            </a:r>
            <a:r>
              <a:rPr lang="en-GB" sz="2000" dirty="0">
                <a:effectLst/>
                <a:latin typeface="Arial"/>
                <a:ea typeface="Times New Roman" panose="02020603050405020304" pitchFamily="18" charset="0"/>
                <a:cs typeface="Arial"/>
              </a:rPr>
              <a:t> information as instructed </a:t>
            </a:r>
          </a:p>
          <a:p>
            <a:pPr marL="342900" lvl="0" indent="-342900" fontAlgn="base">
              <a:buFont typeface="+mj-lt"/>
              <a:buAutoNum type="arabicPeriod"/>
            </a:pPr>
            <a:r>
              <a:rPr lang="en-GB" sz="2000" dirty="0">
                <a:latin typeface="Arial"/>
                <a:ea typeface="Calibri" panose="020F0502020204030204" pitchFamily="34" charset="0"/>
                <a:cs typeface="Arial"/>
              </a:rPr>
              <a:t>identify your own skills in practice, </a:t>
            </a:r>
            <a:r>
              <a:rPr lang="en-GB" sz="2000" dirty="0" err="1">
                <a:latin typeface="Arial"/>
                <a:ea typeface="Calibri" panose="020F0502020204030204" pitchFamily="34" charset="0"/>
                <a:cs typeface="Arial"/>
              </a:rPr>
              <a:t>eg</a:t>
            </a:r>
            <a:r>
              <a:rPr lang="en-GB" sz="2000" dirty="0">
                <a:latin typeface="Arial"/>
                <a:ea typeface="Calibri" panose="020F0502020204030204" pitchFamily="34" charset="0"/>
                <a:cs typeface="Arial"/>
              </a:rPr>
              <a:t>, wellbeing – what snacks you give the children – S4.21 promote healthy lifestyles and S4.23 prevention of and control of infection</a:t>
            </a:r>
            <a:endParaRPr lang="en-GB" sz="2000" dirty="0">
              <a:effectLst/>
              <a:latin typeface="Arial"/>
              <a:ea typeface="Calibri" panose="020F0502020204030204" pitchFamily="34" charset="0"/>
              <a:cs typeface="Arial"/>
            </a:endParaRPr>
          </a:p>
          <a:p>
            <a:pPr marL="342900" lvl="0" indent="-342900" fontAlgn="base">
              <a:buFont typeface="+mj-lt"/>
              <a:buAutoNum type="arabicPeriod"/>
            </a:pPr>
            <a:r>
              <a:rPr lang="en-GB" sz="2000" dirty="0">
                <a:effectLst/>
                <a:latin typeface="Arial" panose="020B0604020202020204" pitchFamily="34" charset="0"/>
                <a:ea typeface="Times New Roman" panose="02020603050405020304" pitchFamily="18" charset="0"/>
                <a:cs typeface="Arial" panose="020B0604020202020204" pitchFamily="34" charset="0"/>
              </a:rPr>
              <a:t>engage in discussion in and around the legislation presented </a:t>
            </a:r>
            <a:endParaRPr lang="en-GB" sz="20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fontAlgn="base">
              <a:buFont typeface="+mj-lt"/>
              <a:buAutoNum type="arabicPeriod"/>
            </a:pPr>
            <a:r>
              <a:rPr lang="en-GB" sz="2000" dirty="0">
                <a:effectLst/>
                <a:latin typeface="Arial" panose="020B0604020202020204" pitchFamily="34" charset="0"/>
                <a:ea typeface="Times New Roman" panose="02020603050405020304" pitchFamily="18" charset="0"/>
                <a:cs typeface="Arial" panose="020B0604020202020204" pitchFamily="34" charset="0"/>
              </a:rPr>
              <a:t>give feedback to other presenters </a:t>
            </a:r>
            <a:endParaRPr lang="en-GB" sz="20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fontAlgn="base">
              <a:buFont typeface="+mj-lt"/>
              <a:buAutoNum type="arabicPeriod"/>
            </a:pPr>
            <a:r>
              <a:rPr lang="en-GB" sz="2000" dirty="0">
                <a:effectLst/>
                <a:latin typeface="Arial" panose="020B0604020202020204" pitchFamily="34" charset="0"/>
                <a:ea typeface="Times New Roman" panose="02020603050405020304" pitchFamily="18" charset="0"/>
                <a:cs typeface="Arial" panose="020B0604020202020204" pitchFamily="34" charset="0"/>
              </a:rPr>
              <a:t>reflect on the information presented and improve fact sheets </a:t>
            </a:r>
            <a:endParaRPr lang="en-GB" sz="2000" dirty="0">
              <a:effectLst/>
              <a:latin typeface="Arial" panose="020B0604020202020204" pitchFamily="34" charset="0"/>
              <a:ea typeface="Calibri" panose="020F0502020204030204" pitchFamily="34" charset="0"/>
              <a:cs typeface="Arial" panose="020B0604020202020204" pitchFamily="34" charset="0"/>
            </a:endParaRPr>
          </a:p>
          <a:p>
            <a:pPr marL="342900" lvl="0" indent="-342900" fontAlgn="base">
              <a:buFont typeface="+mj-lt"/>
              <a:buAutoNum type="arabicPeriod"/>
            </a:pPr>
            <a:r>
              <a:rPr lang="en-GB" sz="2000" dirty="0">
                <a:effectLst/>
                <a:latin typeface="Arial" panose="020B0604020202020204" pitchFamily="34" charset="0"/>
                <a:ea typeface="Times New Roman" panose="02020603050405020304" pitchFamily="18" charset="0"/>
                <a:cs typeface="Arial" panose="020B0604020202020204" pitchFamily="34" charset="0"/>
              </a:rPr>
              <a:t>create a classroom display on the timeline </a:t>
            </a:r>
            <a:r>
              <a:rPr lang="en-GB" sz="2000" dirty="0">
                <a:latin typeface="Arial" panose="020B0604020202020204" pitchFamily="34" charset="0"/>
                <a:ea typeface="Times New Roman" panose="02020603050405020304" pitchFamily="18" charset="0"/>
                <a:cs typeface="Arial" panose="020B0604020202020204" pitchFamily="34" charset="0"/>
              </a:rPr>
              <a:t>of legislation to be updated during the </a:t>
            </a:r>
            <a:r>
              <a:rPr lang="en-GB" sz="2000" dirty="0">
                <a:effectLst/>
                <a:latin typeface="Arial" panose="020B0604020202020204" pitchFamily="34" charset="0"/>
                <a:ea typeface="Times New Roman" panose="02020603050405020304" pitchFamily="18" charset="0"/>
                <a:cs typeface="Arial" panose="020B0604020202020204" pitchFamily="34" charset="0"/>
              </a:rPr>
              <a:t>course. </a:t>
            </a:r>
            <a:endParaRPr lang="en-GB" sz="2000" dirty="0">
              <a:effectLst/>
              <a:latin typeface="Arial" panose="020B0604020202020204" pitchFamily="34" charset="0"/>
              <a:ea typeface="Calibri" panose="020F0502020204030204" pitchFamily="34" charset="0"/>
              <a:cs typeface="Arial" panose="020B0604020202020204" pitchFamily="34" charset="0"/>
            </a:endParaRPr>
          </a:p>
          <a:p>
            <a:endParaRPr lang="en-GB" dirty="0"/>
          </a:p>
        </p:txBody>
      </p:sp>
      <p:sp>
        <p:nvSpPr>
          <p:cNvPr id="5" name="Footer Placeholder 4">
            <a:extLst>
              <a:ext uri="{FF2B5EF4-FFF2-40B4-BE49-F238E27FC236}">
                <a16:creationId xmlns:a16="http://schemas.microsoft.com/office/drawing/2014/main" id="{FA7E5018-9EC2-EF9A-26F6-CD315BE03288}"/>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27229861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691E3-755F-E6BD-CAE9-4AC134B6A680}"/>
              </a:ext>
            </a:extLst>
          </p:cNvPr>
          <p:cNvSpPr>
            <a:spLocks noGrp="1"/>
          </p:cNvSpPr>
          <p:nvPr>
            <p:ph type="title"/>
          </p:nvPr>
        </p:nvSpPr>
        <p:spPr>
          <a:xfrm>
            <a:off x="232950" y="102394"/>
            <a:ext cx="8437563" cy="1101204"/>
          </a:xfrm>
        </p:spPr>
        <p:txBody>
          <a:bodyPr>
            <a:normAutofit/>
          </a:bodyPr>
          <a:lstStyle/>
          <a:p>
            <a:pPr>
              <a:lnSpc>
                <a:spcPct val="100000"/>
              </a:lnSpc>
            </a:pPr>
            <a:r>
              <a:rPr lang="en-GB" dirty="0"/>
              <a:t>Competencies</a:t>
            </a:r>
            <a:br>
              <a:rPr lang="en-GB" sz="3600" dirty="0"/>
            </a:br>
            <a:endParaRPr lang="en-GB" sz="3600" dirty="0">
              <a:cs typeface="Arial"/>
            </a:endParaRPr>
          </a:p>
        </p:txBody>
      </p:sp>
      <p:sp>
        <p:nvSpPr>
          <p:cNvPr id="3" name="Content Placeholder 2">
            <a:extLst>
              <a:ext uri="{FF2B5EF4-FFF2-40B4-BE49-F238E27FC236}">
                <a16:creationId xmlns:a16="http://schemas.microsoft.com/office/drawing/2014/main" id="{446A4880-A6F7-AB7D-7176-A028561B6563}"/>
              </a:ext>
            </a:extLst>
          </p:cNvPr>
          <p:cNvSpPr>
            <a:spLocks noGrp="1"/>
          </p:cNvSpPr>
          <p:nvPr>
            <p:ph sz="quarter" idx="14"/>
          </p:nvPr>
        </p:nvSpPr>
        <p:spPr>
          <a:xfrm>
            <a:off x="1115616" y="1128711"/>
            <a:ext cx="2088232" cy="3459163"/>
          </a:xfrm>
        </p:spPr>
        <p:txBody>
          <a:bodyPr vert="horz" lIns="0" tIns="0" rIns="0" bIns="0" rtlCol="0" anchor="t">
            <a:noAutofit/>
          </a:bodyPr>
          <a:lstStyle/>
          <a:p>
            <a:pPr algn="ctr"/>
            <a:endParaRPr lang="en-GB" sz="2000" dirty="0"/>
          </a:p>
          <a:p>
            <a:pPr algn="ctr"/>
            <a:r>
              <a:rPr lang="en-GB" sz="1600" dirty="0"/>
              <a:t>Competencies</a:t>
            </a:r>
            <a:endParaRPr lang="en-GB" sz="1600" dirty="0">
              <a:cs typeface="Arial"/>
            </a:endParaRPr>
          </a:p>
          <a:p>
            <a:pPr algn="ctr" rtl="0" fontAlgn="base"/>
            <a:r>
              <a:rPr lang="en-GB" sz="1400" i="0" dirty="0">
                <a:solidFill>
                  <a:srgbClr val="FF0000"/>
                </a:solidFill>
                <a:effectLst/>
                <a:latin typeface="Arial"/>
                <a:cs typeface="Arial"/>
              </a:rPr>
              <a:t>English</a:t>
            </a:r>
          </a:p>
          <a:p>
            <a:pPr algn="ctr" rtl="0" fontAlgn="base"/>
            <a:r>
              <a:rPr lang="en-GB" sz="1400" b="0" i="0" dirty="0">
                <a:solidFill>
                  <a:srgbClr val="000000"/>
                </a:solidFill>
                <a:effectLst/>
                <a:latin typeface="Arial" panose="020B0604020202020204" pitchFamily="34" charset="0"/>
              </a:rPr>
              <a:t>Summarise information and ideas</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r>
              <a:rPr lang="en-GB" sz="1400" b="0" i="0" dirty="0">
                <a:solidFill>
                  <a:srgbClr val="000000"/>
                </a:solidFill>
                <a:effectLst/>
                <a:latin typeface="Arial" panose="020B0604020202020204" pitchFamily="34" charset="0"/>
              </a:rPr>
              <a:t>Synthesise information</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r>
              <a:rPr lang="en-GB" sz="1400" b="0" i="0" dirty="0">
                <a:solidFill>
                  <a:srgbClr val="000000"/>
                </a:solidFill>
                <a:effectLst/>
                <a:latin typeface="Arial" panose="020B0604020202020204" pitchFamily="34" charset="0"/>
              </a:rPr>
              <a:t>Take part in and lead discussions </a:t>
            </a:r>
            <a:endParaRPr lang="en-GB" sz="1400" b="0" i="0" dirty="0">
              <a:solidFill>
                <a:srgbClr val="000000"/>
              </a:solidFill>
              <a:effectLst/>
              <a:latin typeface="Segoe UI" panose="020B0502040204020203" pitchFamily="34" charset="0"/>
            </a:endParaRPr>
          </a:p>
          <a:p>
            <a:pPr algn="ctr" rtl="0" fontAlgn="base"/>
            <a:r>
              <a:rPr lang="en-GB" sz="1400" i="0" dirty="0">
                <a:solidFill>
                  <a:srgbClr val="FF0000"/>
                </a:solidFill>
                <a:effectLst/>
                <a:latin typeface="Arial"/>
                <a:cs typeface="Arial"/>
              </a:rPr>
              <a:t>Maths </a:t>
            </a:r>
            <a:endParaRPr lang="en-GB" sz="1400" dirty="0">
              <a:solidFill>
                <a:srgbClr val="FF0000"/>
              </a:solidFill>
              <a:latin typeface="Arial"/>
              <a:cs typeface="Arial"/>
            </a:endParaRPr>
          </a:p>
          <a:p>
            <a:pPr algn="ctr" rtl="0" fontAlgn="base"/>
            <a:r>
              <a:rPr lang="en-GB" sz="1400" b="0" i="0" dirty="0">
                <a:solidFill>
                  <a:srgbClr val="000000"/>
                </a:solidFill>
                <a:effectLst/>
                <a:latin typeface="Arial" panose="020B0604020202020204" pitchFamily="34" charset="0"/>
              </a:rPr>
              <a:t>Understanding data </a:t>
            </a:r>
            <a:endParaRPr lang="en-GB" sz="1400" b="0" i="0" dirty="0">
              <a:solidFill>
                <a:srgbClr val="000000"/>
              </a:solidFill>
              <a:effectLst/>
              <a:latin typeface="Segoe UI" panose="020B0502040204020203" pitchFamily="34" charset="0"/>
            </a:endParaRPr>
          </a:p>
          <a:p>
            <a:pPr algn="ctr" rtl="0" fontAlgn="base"/>
            <a:r>
              <a:rPr lang="en-GB" sz="1400" b="1" dirty="0">
                <a:solidFill>
                  <a:srgbClr val="FF0000"/>
                </a:solidFill>
                <a:effectLst/>
                <a:latin typeface="Arial"/>
                <a:cs typeface="Arial"/>
              </a:rPr>
              <a:t>Digital</a:t>
            </a:r>
            <a:r>
              <a:rPr lang="en-GB" sz="1400" b="0" dirty="0">
                <a:solidFill>
                  <a:srgbClr val="FF0000"/>
                </a:solidFill>
                <a:effectLst/>
                <a:latin typeface="Arial"/>
                <a:cs typeface="Arial"/>
              </a:rPr>
              <a:t> </a:t>
            </a:r>
          </a:p>
          <a:p>
            <a:pPr algn="ctr" rtl="0" fontAlgn="base"/>
            <a:r>
              <a:rPr lang="en-GB" sz="1400" b="0" i="0" dirty="0">
                <a:solidFill>
                  <a:srgbClr val="000000"/>
                </a:solidFill>
                <a:effectLst/>
                <a:latin typeface="Arial" panose="020B0604020202020204" pitchFamily="34" charset="0"/>
              </a:rPr>
              <a:t>Use digital technology and media effectively</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r>
              <a:rPr lang="en-GB" sz="1400" b="0" i="0" dirty="0">
                <a:solidFill>
                  <a:srgbClr val="000000"/>
                </a:solidFill>
                <a:effectLst/>
                <a:latin typeface="Arial" panose="020B0604020202020204" pitchFamily="34" charset="0"/>
              </a:rPr>
              <a:t>Communicate and collaborate digitally</a:t>
            </a:r>
            <a:r>
              <a:rPr lang="en-GB" sz="1400" b="0" i="0" dirty="0">
                <a:solidFill>
                  <a:srgbClr val="000000"/>
                </a:solidFill>
                <a:effectLst/>
                <a:latin typeface="WordVisiCarriageReturn_MSFontService"/>
              </a:rPr>
              <a:t> </a:t>
            </a:r>
          </a:p>
          <a:p>
            <a:pPr algn="ctr" rtl="0" fontAlgn="base"/>
            <a:endParaRPr lang="en-GB" sz="1400" b="0" dirty="0">
              <a:solidFill>
                <a:srgbClr val="000000"/>
              </a:solidFill>
              <a:latin typeface="WordVisiCarriageReturn_MSFontService"/>
            </a:endParaRPr>
          </a:p>
          <a:p>
            <a:pPr algn="ctr" rtl="0" fontAlgn="base"/>
            <a:br>
              <a:rPr lang="en-GB" sz="1400" b="0" i="0" dirty="0">
                <a:solidFill>
                  <a:srgbClr val="000000"/>
                </a:solidFill>
                <a:effectLst/>
                <a:latin typeface="WordVisiCarriageReturn_MSFontService"/>
              </a:rPr>
            </a:br>
            <a:br>
              <a:rPr lang="en-GB" sz="1400" b="0" i="0" dirty="0">
                <a:solidFill>
                  <a:srgbClr val="000000"/>
                </a:solidFill>
                <a:effectLst/>
                <a:latin typeface="WordVisiCarriageReturn_MSFontService"/>
              </a:rPr>
            </a:br>
            <a:br>
              <a:rPr lang="en-GB" sz="1800" b="0" i="0" dirty="0">
                <a:solidFill>
                  <a:srgbClr val="000000"/>
                </a:solidFill>
                <a:effectLst/>
                <a:latin typeface="WordVisiCarriageReturn_MSFontService"/>
              </a:rPr>
            </a:br>
            <a:endParaRPr lang="en-GB" dirty="0"/>
          </a:p>
        </p:txBody>
      </p:sp>
      <p:sp>
        <p:nvSpPr>
          <p:cNvPr id="4" name="Content Placeholder 3">
            <a:extLst>
              <a:ext uri="{FF2B5EF4-FFF2-40B4-BE49-F238E27FC236}">
                <a16:creationId xmlns:a16="http://schemas.microsoft.com/office/drawing/2014/main" id="{57B016FD-D4F0-6D5B-D366-3BDA317E3224}"/>
              </a:ext>
            </a:extLst>
          </p:cNvPr>
          <p:cNvSpPr>
            <a:spLocks noGrp="1"/>
          </p:cNvSpPr>
          <p:nvPr>
            <p:ph sz="quarter" idx="15"/>
          </p:nvPr>
        </p:nvSpPr>
        <p:spPr>
          <a:xfrm>
            <a:off x="3419870" y="1128711"/>
            <a:ext cx="2160241" cy="3459164"/>
          </a:xfrm>
        </p:spPr>
        <p:txBody>
          <a:bodyPr vert="horz" lIns="0" tIns="0" rIns="0" bIns="0" rtlCol="0" anchor="t">
            <a:noAutofit/>
          </a:bodyPr>
          <a:lstStyle/>
          <a:p>
            <a:pPr algn="ctr"/>
            <a:endParaRPr lang="en-GB" sz="2000" dirty="0"/>
          </a:p>
          <a:p>
            <a:pPr algn="ctr"/>
            <a:r>
              <a:rPr lang="en-GB" sz="1600" dirty="0"/>
              <a:t>Study and work-ready skills</a:t>
            </a:r>
            <a:endParaRPr lang="en-GB" sz="1600" dirty="0">
              <a:cs typeface="Arial"/>
            </a:endParaRPr>
          </a:p>
          <a:p>
            <a:pPr algn="ctr"/>
            <a:endParaRPr lang="en-GB" sz="1400" b="0" dirty="0"/>
          </a:p>
          <a:p>
            <a:pPr algn="ctr"/>
            <a:r>
              <a:rPr lang="en-GB" sz="1400" b="0" dirty="0"/>
              <a:t>Working together in class and in settings</a:t>
            </a:r>
          </a:p>
          <a:p>
            <a:pPr algn="ctr"/>
            <a:r>
              <a:rPr lang="en-GB" sz="1400" b="0" dirty="0"/>
              <a:t>Setting own targets</a:t>
            </a:r>
          </a:p>
          <a:p>
            <a:pPr algn="ctr"/>
            <a:r>
              <a:rPr lang="en-GB" sz="1400" b="0" dirty="0"/>
              <a:t>Reflection</a:t>
            </a:r>
          </a:p>
        </p:txBody>
      </p:sp>
      <p:sp>
        <p:nvSpPr>
          <p:cNvPr id="5" name="Content Placeholder 4">
            <a:extLst>
              <a:ext uri="{FF2B5EF4-FFF2-40B4-BE49-F238E27FC236}">
                <a16:creationId xmlns:a16="http://schemas.microsoft.com/office/drawing/2014/main" id="{04CEDC70-3CEC-EE39-4EFA-CFE8843161D6}"/>
              </a:ext>
            </a:extLst>
          </p:cNvPr>
          <p:cNvSpPr>
            <a:spLocks noGrp="1"/>
          </p:cNvSpPr>
          <p:nvPr>
            <p:ph sz="quarter" idx="16"/>
          </p:nvPr>
        </p:nvSpPr>
        <p:spPr>
          <a:xfrm>
            <a:off x="6156177" y="1128711"/>
            <a:ext cx="2232247" cy="3459164"/>
          </a:xfrm>
        </p:spPr>
        <p:txBody>
          <a:bodyPr vert="horz" lIns="0" tIns="0" rIns="0" bIns="0" rtlCol="0" anchor="t">
            <a:noAutofit/>
          </a:bodyPr>
          <a:lstStyle/>
          <a:p>
            <a:pPr algn="ctr"/>
            <a:endParaRPr lang="en-GB" sz="2000" u="sng" dirty="0"/>
          </a:p>
          <a:p>
            <a:pPr algn="ctr"/>
            <a:r>
              <a:rPr lang="en-GB" sz="1600" dirty="0"/>
              <a:t>Values</a:t>
            </a:r>
            <a:endParaRPr lang="en-GB" sz="1600" dirty="0">
              <a:cs typeface="Arial"/>
            </a:endParaRPr>
          </a:p>
          <a:p>
            <a:pPr algn="ctr"/>
            <a:r>
              <a:rPr lang="en-GB" sz="1400" dirty="0"/>
              <a:t>Rule of law </a:t>
            </a:r>
            <a:r>
              <a:rPr lang="en-GB" sz="1400" b="0" dirty="0"/>
              <a:t>– Legislation and how to apply it to classroom standards</a:t>
            </a:r>
          </a:p>
          <a:p>
            <a:pPr algn="ctr"/>
            <a:r>
              <a:rPr lang="en-GB" sz="1400" dirty="0"/>
              <a:t>Mutual respect and tolerance </a:t>
            </a:r>
            <a:r>
              <a:rPr lang="en-GB" sz="1400" b="0" dirty="0"/>
              <a:t>– working together to discuss information and valuing other points of view</a:t>
            </a:r>
          </a:p>
        </p:txBody>
      </p:sp>
      <p:sp>
        <p:nvSpPr>
          <p:cNvPr id="6" name="Footer Placeholder 5">
            <a:extLst>
              <a:ext uri="{FF2B5EF4-FFF2-40B4-BE49-F238E27FC236}">
                <a16:creationId xmlns:a16="http://schemas.microsoft.com/office/drawing/2014/main" id="{9B9F1C9B-D694-EE77-6FB7-0589F519F2DA}"/>
              </a:ext>
            </a:extLst>
          </p:cNvPr>
          <p:cNvSpPr>
            <a:spLocks noGrp="1"/>
          </p:cNvSpPr>
          <p:nvPr>
            <p:ph type="ftr" sz="quarter" idx="10"/>
          </p:nvPr>
        </p:nvSpPr>
        <p:spPr/>
        <p:txBody>
          <a:bodyPr/>
          <a:lstStyle/>
          <a:p>
            <a:r>
              <a:rPr lang="en-GB" dirty="0"/>
              <a:t>Education &amp; Training Foundation</a:t>
            </a:r>
          </a:p>
        </p:txBody>
      </p:sp>
      <p:sp>
        <p:nvSpPr>
          <p:cNvPr id="7" name="Slide Number Placeholder 6">
            <a:extLst>
              <a:ext uri="{FF2B5EF4-FFF2-40B4-BE49-F238E27FC236}">
                <a16:creationId xmlns:a16="http://schemas.microsoft.com/office/drawing/2014/main" id="{7340BCA9-F5B3-371E-507C-771A99A76E48}"/>
              </a:ext>
            </a:extLst>
          </p:cNvPr>
          <p:cNvSpPr>
            <a:spLocks noGrp="1"/>
          </p:cNvSpPr>
          <p:nvPr>
            <p:ph type="sldNum" sz="quarter" idx="11"/>
          </p:nvPr>
        </p:nvSpPr>
        <p:spPr/>
        <p:txBody>
          <a:bodyPr/>
          <a:lstStyle/>
          <a:p>
            <a:fld id="{DA2C159E-F13C-4A85-9A41-E7669D3E0D70}" type="slidenum">
              <a:rPr lang="en-GB" smtClean="0"/>
              <a:pPr/>
              <a:t>39</a:t>
            </a:fld>
            <a:endParaRPr lang="en-GB" dirty="0"/>
          </a:p>
        </p:txBody>
      </p:sp>
      <p:pic>
        <p:nvPicPr>
          <p:cNvPr id="1028" name="Picture 4" descr="British Values | Pool House Community Primary School">
            <a:extLst>
              <a:ext uri="{FF2B5EF4-FFF2-40B4-BE49-F238E27FC236}">
                <a16:creationId xmlns:a16="http://schemas.microsoft.com/office/drawing/2014/main" id="{0071D2ED-95CB-E85C-8DCB-D11B1A4FD80E}"/>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105700" y="3922730"/>
            <a:ext cx="513274" cy="3333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arly Education and Childcare | Dumfries &amp; Galloway College">
            <a:extLst>
              <a:ext uri="{FF2B5EF4-FFF2-40B4-BE49-F238E27FC236}">
                <a16:creationId xmlns:a16="http://schemas.microsoft.com/office/drawing/2014/main" id="{BC7CD806-4C12-18BA-7B7B-BBDE56BC13EB}"/>
              </a:ext>
            </a:extLst>
          </p:cNvPr>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3506189" y="3075806"/>
            <a:ext cx="2131622" cy="141962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undamental British Values in the Early Years - Tops Day Nurseries">
            <a:extLst>
              <a:ext uri="{FF2B5EF4-FFF2-40B4-BE49-F238E27FC236}">
                <a16:creationId xmlns:a16="http://schemas.microsoft.com/office/drawing/2014/main" id="{58256197-A8A9-B429-CD10-CC3DA46CBF0C}"/>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6444208" y="3326462"/>
            <a:ext cx="1755880" cy="1192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0105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52A0CF-0AAA-9339-8853-522118CD02B0}"/>
              </a:ext>
            </a:extLst>
          </p:cNvPr>
          <p:cNvSpPr>
            <a:spLocks noGrp="1"/>
          </p:cNvSpPr>
          <p:nvPr>
            <p:ph type="sldNum" sz="quarter" idx="11"/>
          </p:nvPr>
        </p:nvSpPr>
        <p:spPr/>
        <p:txBody>
          <a:bodyPr/>
          <a:lstStyle/>
          <a:p>
            <a:fld id="{DA2C159E-F13C-4A85-9A41-E7669D3E0D70}" type="slidenum">
              <a:rPr lang="en-GB" smtClean="0"/>
              <a:pPr/>
              <a:t>4</a:t>
            </a:fld>
            <a:endParaRPr lang="en-GB" dirty="0"/>
          </a:p>
        </p:txBody>
      </p:sp>
      <p:sp>
        <p:nvSpPr>
          <p:cNvPr id="3" name="Title 2">
            <a:extLst>
              <a:ext uri="{FF2B5EF4-FFF2-40B4-BE49-F238E27FC236}">
                <a16:creationId xmlns:a16="http://schemas.microsoft.com/office/drawing/2014/main" id="{49D1AE82-F430-4718-AAFF-BF348FFCD293}"/>
              </a:ext>
            </a:extLst>
          </p:cNvPr>
          <p:cNvSpPr>
            <a:spLocks noGrp="1"/>
          </p:cNvSpPr>
          <p:nvPr>
            <p:ph type="title"/>
          </p:nvPr>
        </p:nvSpPr>
        <p:spPr>
          <a:xfrm>
            <a:off x="539552" y="249900"/>
            <a:ext cx="8130961" cy="699425"/>
          </a:xfrm>
        </p:spPr>
        <p:txBody>
          <a:bodyPr/>
          <a:lstStyle/>
          <a:p>
            <a:br>
              <a:rPr lang="en-GB" dirty="0"/>
            </a:br>
            <a:r>
              <a:rPr lang="en-GB" dirty="0"/>
              <a:t>Core element 3 </a:t>
            </a:r>
            <a:r>
              <a:rPr lang="en-GB" dirty="0">
                <a:latin typeface="Arial" panose="020B0604020202020204" pitchFamily="34" charset="0"/>
                <a:cs typeface="Arial" panose="020B0604020202020204" pitchFamily="34" charset="0"/>
              </a:rPr>
              <a:t>– s</a:t>
            </a:r>
            <a:r>
              <a:rPr lang="en-GB" dirty="0"/>
              <a:t>afeguarding, health and safety, and wellbeing</a:t>
            </a:r>
          </a:p>
        </p:txBody>
      </p:sp>
      <p:sp>
        <p:nvSpPr>
          <p:cNvPr id="4" name="Text Placeholder 3">
            <a:extLst>
              <a:ext uri="{FF2B5EF4-FFF2-40B4-BE49-F238E27FC236}">
                <a16:creationId xmlns:a16="http://schemas.microsoft.com/office/drawing/2014/main" id="{6BFE4F69-69E5-4F87-8A99-C27B56873C74}"/>
              </a:ext>
            </a:extLst>
          </p:cNvPr>
          <p:cNvSpPr>
            <a:spLocks noGrp="1"/>
          </p:cNvSpPr>
          <p:nvPr>
            <p:ph type="body" sz="quarter" idx="12"/>
          </p:nvPr>
        </p:nvSpPr>
        <p:spPr>
          <a:xfrm>
            <a:off x="539552" y="986400"/>
            <a:ext cx="7992888" cy="3601574"/>
          </a:xfrm>
        </p:spPr>
        <p:txBody>
          <a:bodyPr vert="horz" lIns="0" tIns="0" rIns="0" bIns="0" rtlCol="0" anchor="t">
            <a:noAutofit/>
          </a:bodyPr>
          <a:lstStyle/>
          <a:p>
            <a:pPr>
              <a:lnSpc>
                <a:spcPct val="107000"/>
              </a:lnSpc>
              <a:spcAft>
                <a:spcPts val="800"/>
              </a:spcAft>
            </a:pPr>
            <a:r>
              <a:rPr lang="en-GB" sz="2000" dirty="0">
                <a:effectLst/>
                <a:ea typeface="Calibri" panose="020F0502020204030204" pitchFamily="34" charset="0"/>
                <a:cs typeface="Times New Roman" panose="02020603050405020304" pitchFamily="18" charset="0"/>
              </a:rPr>
              <a:t>3.1 The legal requirements and guidance relating to security, confidentiality of information, safeguarding, health, safety and wellbeing</a:t>
            </a:r>
          </a:p>
          <a:p>
            <a:pPr>
              <a:lnSpc>
                <a:spcPct val="107000"/>
              </a:lnSpc>
              <a:spcAft>
                <a:spcPts val="800"/>
              </a:spcAft>
            </a:pPr>
            <a:r>
              <a:rPr lang="en-GB" sz="2000" dirty="0">
                <a:effectLst/>
                <a:ea typeface="Calibri"/>
                <a:cs typeface="Times New Roman"/>
              </a:rPr>
              <a:t>3.2 How statutory guidance informs </a:t>
            </a:r>
            <a:r>
              <a:rPr lang="en-GB" sz="2000" dirty="0">
                <a:ea typeface="Calibri"/>
                <a:cs typeface="Times New Roman"/>
              </a:rPr>
              <a:t>setting's</a:t>
            </a:r>
            <a:r>
              <a:rPr lang="en-GB" sz="2000" dirty="0">
                <a:effectLst/>
                <a:ea typeface="Calibri"/>
                <a:cs typeface="Times New Roman"/>
              </a:rPr>
              <a:t> policies and procedures</a:t>
            </a:r>
          </a:p>
          <a:p>
            <a:pPr>
              <a:lnSpc>
                <a:spcPct val="107000"/>
              </a:lnSpc>
              <a:spcAft>
                <a:spcPts val="800"/>
              </a:spcAft>
            </a:pPr>
            <a:r>
              <a:rPr lang="en-GB" sz="2000" dirty="0">
                <a:effectLst/>
                <a:ea typeface="Calibri" panose="020F0502020204030204" pitchFamily="34" charset="0"/>
                <a:cs typeface="Times New Roman" panose="02020603050405020304" pitchFamily="18" charset="0"/>
              </a:rPr>
              <a:t>3.3 How legislation informs organisational policies and procedures for recording, storing and sharing information on children’s and young people’s progress, needs and welfare</a:t>
            </a:r>
            <a:endParaRPr lang="en-GB" sz="1800" dirty="0">
              <a:ea typeface="Calibri" panose="020F0502020204030204" pitchFamily="34" charset="0"/>
              <a:cs typeface="Times New Roman" panose="02020603050405020304" pitchFamily="18" charset="0"/>
            </a:endParaRPr>
          </a:p>
          <a:p>
            <a:pPr>
              <a:lnSpc>
                <a:spcPct val="107000"/>
              </a:lnSpc>
              <a:spcAft>
                <a:spcPts val="800"/>
              </a:spcAft>
            </a:pPr>
            <a:r>
              <a:rPr lang="en-GB" sz="2000" dirty="0">
                <a:effectLst/>
                <a:ea typeface="Calibri" panose="020F0502020204030204" pitchFamily="34" charset="0"/>
                <a:cs typeface="Times New Roman" panose="02020603050405020304" pitchFamily="18" charset="0"/>
              </a:rPr>
              <a:t>Example </a:t>
            </a:r>
          </a:p>
          <a:p>
            <a:pPr>
              <a:lnSpc>
                <a:spcPct val="107000"/>
              </a:lnSpc>
              <a:spcAft>
                <a:spcPts val="800"/>
              </a:spcAft>
            </a:pPr>
            <a:r>
              <a:rPr lang="en-GB" sz="2000" dirty="0">
                <a:ea typeface="Calibri" panose="020F0502020204030204" pitchFamily="34" charset="0"/>
                <a:cs typeface="Times New Roman" panose="02020603050405020304" pitchFamily="18" charset="0"/>
              </a:rPr>
              <a:t>For this core element, most of the legislation presented relates to e</a:t>
            </a:r>
            <a:r>
              <a:rPr lang="en-GB" sz="2000" dirty="0">
                <a:effectLst/>
                <a:ea typeface="Calibri" panose="020F0502020204030204" pitchFamily="34" charset="0"/>
                <a:cs typeface="Times New Roman" panose="02020603050405020304" pitchFamily="18" charset="0"/>
              </a:rPr>
              <a:t>arly years foundation stage (EYFS) 2021.</a:t>
            </a:r>
          </a:p>
          <a:p>
            <a:endParaRPr lang="en-GB" dirty="0"/>
          </a:p>
        </p:txBody>
      </p:sp>
      <p:sp>
        <p:nvSpPr>
          <p:cNvPr id="5" name="Footer Placeholder 4">
            <a:extLst>
              <a:ext uri="{FF2B5EF4-FFF2-40B4-BE49-F238E27FC236}">
                <a16:creationId xmlns:a16="http://schemas.microsoft.com/office/drawing/2014/main" id="{18E2EA2F-F050-8535-51FA-88D214EC2C8B}"/>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39434050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37362D-80A8-B33D-4261-3D454A3326F7}"/>
              </a:ext>
            </a:extLst>
          </p:cNvPr>
          <p:cNvSpPr>
            <a:spLocks noGrp="1"/>
          </p:cNvSpPr>
          <p:nvPr>
            <p:ph type="sldNum" sz="quarter" idx="11"/>
          </p:nvPr>
        </p:nvSpPr>
        <p:spPr/>
        <p:txBody>
          <a:bodyPr/>
          <a:lstStyle/>
          <a:p>
            <a:fld id="{DA2C159E-F13C-4A85-9A41-E7669D3E0D70}" type="slidenum">
              <a:rPr lang="en-GB" smtClean="0"/>
              <a:pPr/>
              <a:t>40</a:t>
            </a:fld>
            <a:endParaRPr lang="en-GB" dirty="0"/>
          </a:p>
        </p:txBody>
      </p:sp>
      <p:sp>
        <p:nvSpPr>
          <p:cNvPr id="3" name="Title 2">
            <a:extLst>
              <a:ext uri="{FF2B5EF4-FFF2-40B4-BE49-F238E27FC236}">
                <a16:creationId xmlns:a16="http://schemas.microsoft.com/office/drawing/2014/main" id="{7C779983-65CA-109D-F800-D22661B41D70}"/>
              </a:ext>
            </a:extLst>
          </p:cNvPr>
          <p:cNvSpPr>
            <a:spLocks noGrp="1"/>
          </p:cNvSpPr>
          <p:nvPr>
            <p:ph type="title"/>
          </p:nvPr>
        </p:nvSpPr>
        <p:spPr/>
        <p:txBody>
          <a:bodyPr/>
          <a:lstStyle/>
          <a:p>
            <a:br>
              <a:rPr lang="en-GB" dirty="0"/>
            </a:br>
            <a:r>
              <a:rPr lang="en-GB" dirty="0"/>
              <a:t>15 minutes</a:t>
            </a:r>
          </a:p>
        </p:txBody>
      </p:sp>
      <p:sp>
        <p:nvSpPr>
          <p:cNvPr id="4" name="Text Placeholder 3">
            <a:extLst>
              <a:ext uri="{FF2B5EF4-FFF2-40B4-BE49-F238E27FC236}">
                <a16:creationId xmlns:a16="http://schemas.microsoft.com/office/drawing/2014/main" id="{AC071877-5BFE-4C3D-B42A-3598D0977614}"/>
              </a:ext>
            </a:extLst>
          </p:cNvPr>
          <p:cNvSpPr>
            <a:spLocks noGrp="1"/>
          </p:cNvSpPr>
          <p:nvPr>
            <p:ph type="body" sz="quarter" idx="12"/>
          </p:nvPr>
        </p:nvSpPr>
        <p:spPr/>
        <p:txBody>
          <a:bodyPr/>
          <a:lstStyle/>
          <a:p>
            <a:pPr marL="457200" indent="-457200">
              <a:buFont typeface="Arial" panose="020B0604020202020204" pitchFamily="34" charset="0"/>
              <a:buChar char="•"/>
            </a:pPr>
            <a:r>
              <a:rPr lang="en-GB" sz="2000" dirty="0"/>
              <a:t>You now have 15 minutes to prepare for your presentations.</a:t>
            </a:r>
          </a:p>
          <a:p>
            <a:pPr marL="457200" indent="-457200">
              <a:buFont typeface="Arial" panose="020B0604020202020204" pitchFamily="34" charset="0"/>
              <a:buChar char="•"/>
            </a:pPr>
            <a:r>
              <a:rPr lang="en-GB" sz="2000" dirty="0"/>
              <a:t>Have you got all the information required?</a:t>
            </a:r>
          </a:p>
          <a:p>
            <a:pPr marL="457200" indent="-457200">
              <a:buFont typeface="Arial" panose="020B0604020202020204" pitchFamily="34" charset="0"/>
              <a:buChar char="•"/>
            </a:pPr>
            <a:r>
              <a:rPr lang="en-GB" sz="2000" dirty="0"/>
              <a:t>Are you ready to get started?</a:t>
            </a:r>
          </a:p>
          <a:p>
            <a:pPr marL="457200" indent="-457200">
              <a:buFont typeface="Arial" panose="020B0604020202020204" pitchFamily="34" charset="0"/>
              <a:buChar char="•"/>
            </a:pPr>
            <a:r>
              <a:rPr lang="en-GB" sz="2000" dirty="0"/>
              <a:t>Are you ready for discussion and feedback?</a:t>
            </a:r>
          </a:p>
          <a:p>
            <a:pPr marL="457200" indent="-457200">
              <a:buFont typeface="Arial" panose="020B0604020202020204" pitchFamily="34" charset="0"/>
              <a:buChar char="•"/>
            </a:pPr>
            <a:r>
              <a:rPr lang="en-GB" sz="2000" b="1" dirty="0"/>
              <a:t>Does this presentation include how you use this information in your setting?</a:t>
            </a:r>
          </a:p>
          <a:p>
            <a:pPr marL="457200" indent="-457200">
              <a:buFont typeface="Arial" panose="020B0604020202020204" pitchFamily="34" charset="0"/>
              <a:buChar char="•"/>
            </a:pPr>
            <a:r>
              <a:rPr lang="en-GB" sz="2000" dirty="0"/>
              <a:t>If you are not presenting the information, you need to be taking notes and preparing questions for the presenters.</a:t>
            </a:r>
          </a:p>
          <a:p>
            <a:endParaRPr lang="en-GB" dirty="0"/>
          </a:p>
        </p:txBody>
      </p:sp>
      <p:sp>
        <p:nvSpPr>
          <p:cNvPr id="5" name="Footer Placeholder 4">
            <a:extLst>
              <a:ext uri="{FF2B5EF4-FFF2-40B4-BE49-F238E27FC236}">
                <a16:creationId xmlns:a16="http://schemas.microsoft.com/office/drawing/2014/main" id="{68810195-4DA0-6C24-26BC-592F4F8241B1}"/>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7333827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F2DD4-9FE7-28A1-DFE8-AC6E3F5A2647}"/>
              </a:ext>
            </a:extLst>
          </p:cNvPr>
          <p:cNvSpPr>
            <a:spLocks noGrp="1"/>
          </p:cNvSpPr>
          <p:nvPr>
            <p:ph type="title"/>
          </p:nvPr>
        </p:nvSpPr>
        <p:spPr/>
        <p:txBody>
          <a:bodyPr/>
          <a:lstStyle/>
          <a:p>
            <a:br>
              <a:rPr lang="en-GB" dirty="0"/>
            </a:br>
            <a:r>
              <a:rPr lang="en-GB" dirty="0"/>
              <a:t>Presentation information required</a:t>
            </a:r>
            <a:endParaRPr lang="en-GB" dirty="0">
              <a:cs typeface="Arial"/>
            </a:endParaRPr>
          </a:p>
        </p:txBody>
      </p:sp>
      <p:sp>
        <p:nvSpPr>
          <p:cNvPr id="3" name="Text Placeholder 2">
            <a:extLst>
              <a:ext uri="{FF2B5EF4-FFF2-40B4-BE49-F238E27FC236}">
                <a16:creationId xmlns:a16="http://schemas.microsoft.com/office/drawing/2014/main" id="{1530E740-6624-46F0-5006-FFA54DE27DAF}"/>
              </a:ext>
            </a:extLst>
          </p:cNvPr>
          <p:cNvSpPr>
            <a:spLocks noGrp="1"/>
          </p:cNvSpPr>
          <p:nvPr>
            <p:ph type="body" sz="quarter" idx="14"/>
          </p:nvPr>
        </p:nvSpPr>
        <p:spPr>
          <a:xfrm>
            <a:off x="251520" y="986400"/>
            <a:ext cx="8208912" cy="3459831"/>
          </a:xfrm>
        </p:spPr>
        <p:txBody>
          <a:bodyPr vert="horz" lIns="0" tIns="0" rIns="0" bIns="0" rtlCol="0" anchor="t">
            <a:normAutofit fontScale="25000" lnSpcReduction="20000"/>
          </a:body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GB" sz="8000" b="0" i="0" u="none" strike="noStrike" kern="1200" cap="none" spc="0" normalizeH="0" baseline="0" noProof="0" dirty="0">
                <a:ln>
                  <a:noFill/>
                </a:ln>
                <a:solidFill>
                  <a:srgbClr val="000000"/>
                </a:solidFill>
                <a:effectLst/>
                <a:uLnTx/>
                <a:uFillTx/>
                <a:latin typeface="Arial"/>
                <a:ea typeface="+mn-ea"/>
                <a:cs typeface="+mn-cs"/>
              </a:rPr>
              <a:t>The information you need for this presentation is:</a:t>
            </a:r>
          </a:p>
          <a:p>
            <a:pPr marL="342000" marR="0" lvl="0" indent="-342000" algn="l" defTabSz="914400" rtl="0" eaLnBrk="1" fontAlgn="auto" latinLnBrk="0" hangingPunct="1">
              <a:lnSpc>
                <a:spcPct val="120000"/>
              </a:lnSpc>
              <a:spcBef>
                <a:spcPts val="0"/>
              </a:spcBef>
              <a:spcAft>
                <a:spcPts val="0"/>
              </a:spcAft>
              <a:buClrTx/>
              <a:buSzTx/>
              <a:buFont typeface="+mj-lt"/>
              <a:buAutoNum type="arabicPeriod"/>
              <a:tabLst/>
              <a:defRPr/>
            </a:pPr>
            <a:r>
              <a:rPr kumimoji="0" lang="en-GB" sz="8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mn-cs"/>
              </a:rPr>
              <a:t>full title of the legislation and year it became law</a:t>
            </a:r>
          </a:p>
          <a:p>
            <a:pPr marL="342000" marR="0" lvl="0" indent="-342000" algn="l" defTabSz="914400" rtl="0" eaLnBrk="1" fontAlgn="auto" latinLnBrk="0" hangingPunct="1">
              <a:lnSpc>
                <a:spcPct val="120000"/>
              </a:lnSpc>
              <a:spcBef>
                <a:spcPts val="0"/>
              </a:spcBef>
              <a:spcAft>
                <a:spcPts val="0"/>
              </a:spcAft>
              <a:buClrTx/>
              <a:buSzTx/>
              <a:buFont typeface="+mj-lt"/>
              <a:buAutoNum type="arabicPeriod"/>
              <a:tabLst/>
              <a:defRPr/>
            </a:pPr>
            <a:r>
              <a:rPr kumimoji="0" lang="en-GB" sz="8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mn-cs"/>
              </a:rPr>
              <a:t>the purpose of the legislation – what does it seek to tell people working with children?</a:t>
            </a:r>
          </a:p>
          <a:p>
            <a:pPr marL="342000" marR="0" lvl="0" indent="-342000" algn="l" defTabSz="914400" rtl="0" eaLnBrk="1" fontAlgn="auto" latinLnBrk="0" hangingPunct="1">
              <a:lnSpc>
                <a:spcPct val="120000"/>
              </a:lnSpc>
              <a:spcBef>
                <a:spcPts val="0"/>
              </a:spcBef>
              <a:spcAft>
                <a:spcPts val="0"/>
              </a:spcAft>
              <a:buClrTx/>
              <a:buSzTx/>
              <a:buFont typeface="+mj-lt"/>
              <a:buAutoNum type="arabicPeriod"/>
              <a:tabLst/>
              <a:defRPr/>
            </a:pPr>
            <a:r>
              <a:rPr kumimoji="0" lang="en-GB" sz="8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mn-cs"/>
              </a:rPr>
              <a:t>why the legislation was put in place </a:t>
            </a:r>
            <a:r>
              <a:rPr kumimoji="0" lang="en-GB" sz="8000" b="0"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Arial" panose="020B0604020202020204" pitchFamily="34" charset="0"/>
              </a:rPr>
              <a:t>– did </a:t>
            </a:r>
            <a:r>
              <a:rPr kumimoji="0" lang="en-GB" sz="8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mn-cs"/>
              </a:rPr>
              <a:t>a child protection case or cases influence this piece of legislation?</a:t>
            </a:r>
            <a:endParaRPr kumimoji="0" lang="en-GB" sz="8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Arial"/>
            </a:endParaRPr>
          </a:p>
          <a:p>
            <a:pPr marL="342000" marR="0" lvl="0" indent="-342000" algn="l" defTabSz="914400" rtl="0" eaLnBrk="1" fontAlgn="auto" latinLnBrk="0" hangingPunct="1">
              <a:lnSpc>
                <a:spcPct val="120000"/>
              </a:lnSpc>
              <a:spcBef>
                <a:spcPts val="0"/>
              </a:spcBef>
              <a:spcAft>
                <a:spcPts val="0"/>
              </a:spcAft>
              <a:buClrTx/>
              <a:buSzTx/>
              <a:buFont typeface="+mj-lt"/>
              <a:buAutoNum type="arabicPeriod"/>
              <a:tabLst/>
              <a:defRPr/>
            </a:pPr>
            <a:r>
              <a:rPr kumimoji="0" lang="en-GB" sz="8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mn-cs"/>
              </a:rPr>
              <a:t>are there any updates?</a:t>
            </a:r>
          </a:p>
          <a:p>
            <a:pPr marL="342000" marR="0" lvl="0" indent="-342000" algn="l" defTabSz="914400" rtl="0" eaLnBrk="1" fontAlgn="auto" latinLnBrk="0" hangingPunct="1">
              <a:lnSpc>
                <a:spcPct val="120000"/>
              </a:lnSpc>
              <a:spcBef>
                <a:spcPts val="0"/>
              </a:spcBef>
              <a:spcAft>
                <a:spcPts val="0"/>
              </a:spcAft>
              <a:buClrTx/>
              <a:buSzTx/>
              <a:buFont typeface="+mj-lt"/>
              <a:buAutoNum type="arabicPeriod"/>
              <a:tabLst/>
              <a:defRPr/>
            </a:pPr>
            <a:r>
              <a:rPr kumimoji="0" lang="en-GB" sz="8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mn-cs"/>
              </a:rPr>
              <a:t>does this legislation relate to everyone or specific people?</a:t>
            </a:r>
          </a:p>
          <a:p>
            <a:pPr marL="342000" marR="0" lvl="0" indent="-342000" algn="l" defTabSz="914400" rtl="0" eaLnBrk="1" fontAlgn="auto" latinLnBrk="0" hangingPunct="1">
              <a:lnSpc>
                <a:spcPct val="120000"/>
              </a:lnSpc>
              <a:spcBef>
                <a:spcPts val="0"/>
              </a:spcBef>
              <a:spcAft>
                <a:spcPts val="0"/>
              </a:spcAft>
              <a:buClrTx/>
              <a:buSzTx/>
              <a:buFont typeface="+mj-lt"/>
              <a:buAutoNum type="arabicPeriod"/>
              <a:tabLst/>
              <a:defRPr/>
            </a:pPr>
            <a:r>
              <a:rPr kumimoji="0" lang="en-GB" sz="8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mn-cs"/>
              </a:rPr>
              <a:t>how does this help a practitioner?</a:t>
            </a:r>
          </a:p>
          <a:p>
            <a:pPr marL="342000" marR="0" lvl="0" indent="-342000" algn="l" defTabSz="914400" rtl="0" eaLnBrk="1" fontAlgn="auto" latinLnBrk="0" hangingPunct="1">
              <a:lnSpc>
                <a:spcPct val="120000"/>
              </a:lnSpc>
              <a:spcBef>
                <a:spcPts val="0"/>
              </a:spcBef>
              <a:spcAft>
                <a:spcPts val="0"/>
              </a:spcAft>
              <a:buClrTx/>
              <a:buSzTx/>
              <a:buFont typeface="+mj-lt"/>
              <a:buAutoNum type="arabicPeriod"/>
              <a:tabLst/>
              <a:defRPr/>
            </a:pPr>
            <a:r>
              <a:rPr kumimoji="0" lang="en-GB" sz="8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mn-cs"/>
              </a:rPr>
              <a:t>link to your own practice in your setting – what skills are you practising/learning?</a:t>
            </a:r>
          </a:p>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GB" sz="8000" b="0" i="0" u="none" strike="noStrike" kern="1200" cap="none" spc="0" normalizeH="0" baseline="0" noProof="0" dirty="0">
                <a:ln>
                  <a:noFill/>
                </a:ln>
                <a:solidFill>
                  <a:srgbClr val="000000"/>
                </a:solidFill>
                <a:effectLst/>
                <a:uLnTx/>
                <a:uFillTx/>
                <a:latin typeface="Arial"/>
                <a:ea typeface="Times New Roman" panose="02020603050405020304" pitchFamily="18" charset="0"/>
                <a:cs typeface="+mn-cs"/>
              </a:rPr>
              <a:t>You also have to create a fact sheet for display.</a:t>
            </a:r>
          </a:p>
          <a:p>
            <a:endParaRPr lang="en-GB" dirty="0"/>
          </a:p>
        </p:txBody>
      </p:sp>
      <p:sp>
        <p:nvSpPr>
          <p:cNvPr id="4" name="Footer Placeholder 3">
            <a:extLst>
              <a:ext uri="{FF2B5EF4-FFF2-40B4-BE49-F238E27FC236}">
                <a16:creationId xmlns:a16="http://schemas.microsoft.com/office/drawing/2014/main" id="{6F21F98F-A160-4550-C827-29D0BEAD18DB}"/>
              </a:ext>
            </a:extLst>
          </p:cNvPr>
          <p:cNvSpPr>
            <a:spLocks noGrp="1"/>
          </p:cNvSpPr>
          <p:nvPr>
            <p:ph type="ftr" sz="quarter" idx="11"/>
          </p:nvPr>
        </p:nvSpPr>
        <p:spPr/>
        <p:txBody>
          <a:bodyPr/>
          <a:lstStyle/>
          <a:p>
            <a:r>
              <a:rPr lang="en-GB" dirty="0"/>
              <a:t>Education &amp; Training Foundation</a:t>
            </a:r>
          </a:p>
        </p:txBody>
      </p:sp>
      <p:sp>
        <p:nvSpPr>
          <p:cNvPr id="5" name="Slide Number Placeholder 4">
            <a:extLst>
              <a:ext uri="{FF2B5EF4-FFF2-40B4-BE49-F238E27FC236}">
                <a16:creationId xmlns:a16="http://schemas.microsoft.com/office/drawing/2014/main" id="{20067FCE-F93B-FE69-157B-A0969E4DD062}"/>
              </a:ext>
            </a:extLst>
          </p:cNvPr>
          <p:cNvSpPr>
            <a:spLocks noGrp="1"/>
          </p:cNvSpPr>
          <p:nvPr>
            <p:ph type="sldNum" sz="quarter" idx="12"/>
          </p:nvPr>
        </p:nvSpPr>
        <p:spPr/>
        <p:txBody>
          <a:bodyPr/>
          <a:lstStyle/>
          <a:p>
            <a:fld id="{DA2C159E-F13C-4A85-9A41-E7669D3E0D70}" type="slidenum">
              <a:rPr lang="en-GB" smtClean="0"/>
              <a:pPr/>
              <a:t>41</a:t>
            </a:fld>
            <a:endParaRPr lang="en-GB" dirty="0"/>
          </a:p>
        </p:txBody>
      </p:sp>
    </p:spTree>
    <p:extLst>
      <p:ext uri="{BB962C8B-B14F-4D97-AF65-F5344CB8AC3E}">
        <p14:creationId xmlns:p14="http://schemas.microsoft.com/office/powerpoint/2010/main" val="22713529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C6D52A-400D-1DA3-4D91-E59ED11E1685}"/>
              </a:ext>
            </a:extLst>
          </p:cNvPr>
          <p:cNvSpPr>
            <a:spLocks noGrp="1"/>
          </p:cNvSpPr>
          <p:nvPr>
            <p:ph type="sldNum" sz="quarter" idx="11"/>
          </p:nvPr>
        </p:nvSpPr>
        <p:spPr/>
        <p:txBody>
          <a:bodyPr/>
          <a:lstStyle/>
          <a:p>
            <a:fld id="{DA2C159E-F13C-4A85-9A41-E7669D3E0D70}" type="slidenum">
              <a:rPr lang="en-GB" smtClean="0"/>
              <a:pPr/>
              <a:t>42</a:t>
            </a:fld>
            <a:endParaRPr lang="en-GB" dirty="0"/>
          </a:p>
        </p:txBody>
      </p:sp>
      <p:sp>
        <p:nvSpPr>
          <p:cNvPr id="3" name="Title 2">
            <a:extLst>
              <a:ext uri="{FF2B5EF4-FFF2-40B4-BE49-F238E27FC236}">
                <a16:creationId xmlns:a16="http://schemas.microsoft.com/office/drawing/2014/main" id="{788858F6-2E89-EDE9-16DF-53B66B0580E2}"/>
              </a:ext>
            </a:extLst>
          </p:cNvPr>
          <p:cNvSpPr>
            <a:spLocks noGrp="1"/>
          </p:cNvSpPr>
          <p:nvPr>
            <p:ph type="title"/>
          </p:nvPr>
        </p:nvSpPr>
        <p:spPr>
          <a:xfrm>
            <a:off x="683569" y="249900"/>
            <a:ext cx="8064896" cy="699425"/>
          </a:xfrm>
        </p:spPr>
        <p:txBody>
          <a:bodyPr>
            <a:normAutofit/>
          </a:bodyPr>
          <a:lstStyle/>
          <a:p>
            <a:br>
              <a:rPr lang="en-GB" sz="4000" dirty="0"/>
            </a:br>
            <a:r>
              <a:rPr lang="en-GB" dirty="0"/>
              <a:t>Presentation</a:t>
            </a:r>
          </a:p>
        </p:txBody>
      </p:sp>
      <p:sp>
        <p:nvSpPr>
          <p:cNvPr id="4" name="Text Placeholder 3">
            <a:extLst>
              <a:ext uri="{FF2B5EF4-FFF2-40B4-BE49-F238E27FC236}">
                <a16:creationId xmlns:a16="http://schemas.microsoft.com/office/drawing/2014/main" id="{75C4692B-E107-7200-29DC-840B0C6F4EA4}"/>
              </a:ext>
            </a:extLst>
          </p:cNvPr>
          <p:cNvSpPr>
            <a:spLocks noGrp="1"/>
          </p:cNvSpPr>
          <p:nvPr>
            <p:ph type="body" sz="quarter" idx="12"/>
          </p:nvPr>
        </p:nvSpPr>
        <p:spPr>
          <a:xfrm>
            <a:off x="683568" y="1131590"/>
            <a:ext cx="7218057" cy="3456384"/>
          </a:xfrm>
        </p:spPr>
        <p:txBody>
          <a:bodyPr/>
          <a:lstStyle/>
          <a:p>
            <a:r>
              <a:rPr lang="en-GB" dirty="0"/>
              <a:t>Learner order of presenting</a:t>
            </a:r>
          </a:p>
          <a:p>
            <a:endParaRPr lang="en-GB" dirty="0"/>
          </a:p>
          <a:p>
            <a:endParaRPr lang="en-GB" dirty="0"/>
          </a:p>
          <a:p>
            <a:r>
              <a:rPr lang="en-GB" dirty="0"/>
              <a:t>Example</a:t>
            </a:r>
          </a:p>
          <a:p>
            <a:endParaRPr lang="en-GB" dirty="0"/>
          </a:p>
          <a:p>
            <a:r>
              <a:rPr lang="en-GB" dirty="0"/>
              <a:t>Learners A and B – EYFS – 10 minutes</a:t>
            </a:r>
          </a:p>
        </p:txBody>
      </p:sp>
      <p:sp>
        <p:nvSpPr>
          <p:cNvPr id="5" name="Footer Placeholder 4">
            <a:extLst>
              <a:ext uri="{FF2B5EF4-FFF2-40B4-BE49-F238E27FC236}">
                <a16:creationId xmlns:a16="http://schemas.microsoft.com/office/drawing/2014/main" id="{832F0B34-31B2-E36E-BC3A-86B3DCC5D9DF}"/>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9952404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A2DB01-E1CC-4976-A0C9-0319BE1D023B}"/>
              </a:ext>
            </a:extLst>
          </p:cNvPr>
          <p:cNvSpPr>
            <a:spLocks noGrp="1"/>
          </p:cNvSpPr>
          <p:nvPr>
            <p:ph type="sldNum" sz="quarter" idx="11"/>
          </p:nvPr>
        </p:nvSpPr>
        <p:spPr/>
        <p:txBody>
          <a:bodyPr/>
          <a:lstStyle/>
          <a:p>
            <a:fld id="{DA2C159E-F13C-4A85-9A41-E7669D3E0D70}" type="slidenum">
              <a:rPr lang="en-GB" smtClean="0"/>
              <a:pPr/>
              <a:t>43</a:t>
            </a:fld>
            <a:endParaRPr lang="en-GB" dirty="0"/>
          </a:p>
        </p:txBody>
      </p:sp>
      <p:sp>
        <p:nvSpPr>
          <p:cNvPr id="3" name="Title 2">
            <a:extLst>
              <a:ext uri="{FF2B5EF4-FFF2-40B4-BE49-F238E27FC236}">
                <a16:creationId xmlns:a16="http://schemas.microsoft.com/office/drawing/2014/main" id="{6C04B939-336B-29B8-9796-14DF0D62FA64}"/>
              </a:ext>
            </a:extLst>
          </p:cNvPr>
          <p:cNvSpPr>
            <a:spLocks noGrp="1"/>
          </p:cNvSpPr>
          <p:nvPr>
            <p:ph type="title"/>
          </p:nvPr>
        </p:nvSpPr>
        <p:spPr>
          <a:xfrm>
            <a:off x="611560" y="249900"/>
            <a:ext cx="8058953" cy="699425"/>
          </a:xfrm>
        </p:spPr>
        <p:txBody>
          <a:bodyPr>
            <a:normAutofit/>
          </a:bodyPr>
          <a:lstStyle/>
          <a:p>
            <a:br>
              <a:rPr lang="en-GB" sz="4000" dirty="0"/>
            </a:br>
            <a:r>
              <a:rPr lang="en-GB" dirty="0"/>
              <a:t>Feedback and discussion</a:t>
            </a:r>
          </a:p>
        </p:txBody>
      </p:sp>
      <p:sp>
        <p:nvSpPr>
          <p:cNvPr id="4" name="Text Placeholder 3">
            <a:extLst>
              <a:ext uri="{FF2B5EF4-FFF2-40B4-BE49-F238E27FC236}">
                <a16:creationId xmlns:a16="http://schemas.microsoft.com/office/drawing/2014/main" id="{32B3C047-0772-1F5A-6BE4-0B940366831B}"/>
              </a:ext>
            </a:extLst>
          </p:cNvPr>
          <p:cNvSpPr>
            <a:spLocks noGrp="1"/>
          </p:cNvSpPr>
          <p:nvPr>
            <p:ph type="body" sz="quarter" idx="12"/>
          </p:nvPr>
        </p:nvSpPr>
        <p:spPr>
          <a:xfrm>
            <a:off x="611560" y="986400"/>
            <a:ext cx="7290065" cy="3601574"/>
          </a:xfrm>
        </p:spPr>
        <p:txBody>
          <a:bodyPr vert="horz" lIns="0" tIns="0" rIns="0" bIns="0" rtlCol="0" anchor="t">
            <a:noAutofit/>
          </a:bodyPr>
          <a:lstStyle/>
          <a:p>
            <a:pPr marL="457200" indent="-457200">
              <a:buFont typeface="Arial" panose="020B0604020202020204" pitchFamily="34" charset="0"/>
              <a:buChar char="•"/>
            </a:pPr>
            <a:r>
              <a:rPr lang="en-GB" sz="2000" dirty="0"/>
              <a:t>You will be given a feedback sheet.</a:t>
            </a:r>
          </a:p>
          <a:p>
            <a:pPr marL="457200" indent="-457200">
              <a:buFont typeface="Arial" panose="020B0604020202020204" pitchFamily="34" charset="0"/>
              <a:buChar char="•"/>
            </a:pPr>
            <a:r>
              <a:rPr lang="en-GB" sz="2000" dirty="0"/>
              <a:t>This will be completed by each member of the class and handed to the presenter at the end of their presentation.</a:t>
            </a:r>
          </a:p>
          <a:p>
            <a:pPr marL="457200" indent="-457200">
              <a:buFont typeface="Arial" panose="020B0604020202020204" pitchFamily="34" charset="0"/>
              <a:buChar char="•"/>
            </a:pPr>
            <a:r>
              <a:rPr lang="en-GB" sz="2000" dirty="0"/>
              <a:t>Discussions will take place at the end of each presentation.</a:t>
            </a:r>
          </a:p>
          <a:p>
            <a:pPr marL="457200" indent="-457200">
              <a:buFont typeface="Arial" panose="020B0604020202020204" pitchFamily="34" charset="0"/>
              <a:buChar char="•"/>
            </a:pPr>
            <a:r>
              <a:rPr lang="en-GB" sz="2000" dirty="0"/>
              <a:t>Presenters will be able to reflect and make the necessary amendments to information before completing their displays.</a:t>
            </a:r>
          </a:p>
          <a:p>
            <a:endParaRPr lang="en-GB" dirty="0"/>
          </a:p>
        </p:txBody>
      </p:sp>
      <p:sp>
        <p:nvSpPr>
          <p:cNvPr id="5" name="Footer Placeholder 4">
            <a:extLst>
              <a:ext uri="{FF2B5EF4-FFF2-40B4-BE49-F238E27FC236}">
                <a16:creationId xmlns:a16="http://schemas.microsoft.com/office/drawing/2014/main" id="{FEC06723-497C-E4E2-D8B5-BFCF9D7DD1B2}"/>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8401238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09BC952-2B11-4830-F56A-9D5AC79B1468}"/>
              </a:ext>
            </a:extLst>
          </p:cNvPr>
          <p:cNvSpPr>
            <a:spLocks noGrp="1"/>
          </p:cNvSpPr>
          <p:nvPr>
            <p:ph type="sldNum" sz="quarter" idx="11"/>
          </p:nvPr>
        </p:nvSpPr>
        <p:spPr/>
        <p:txBody>
          <a:bodyPr/>
          <a:lstStyle/>
          <a:p>
            <a:fld id="{DA2C159E-F13C-4A85-9A41-E7669D3E0D70}" type="slidenum">
              <a:rPr lang="en-GB" smtClean="0"/>
              <a:pPr/>
              <a:t>44</a:t>
            </a:fld>
            <a:endParaRPr lang="en-GB" dirty="0"/>
          </a:p>
        </p:txBody>
      </p:sp>
      <p:sp>
        <p:nvSpPr>
          <p:cNvPr id="3" name="Title 2">
            <a:extLst>
              <a:ext uri="{FF2B5EF4-FFF2-40B4-BE49-F238E27FC236}">
                <a16:creationId xmlns:a16="http://schemas.microsoft.com/office/drawing/2014/main" id="{0CA09689-0003-BA02-A09D-EAF8124A0119}"/>
              </a:ext>
            </a:extLst>
          </p:cNvPr>
          <p:cNvSpPr>
            <a:spLocks noGrp="1"/>
          </p:cNvSpPr>
          <p:nvPr>
            <p:ph type="title"/>
          </p:nvPr>
        </p:nvSpPr>
        <p:spPr>
          <a:xfrm>
            <a:off x="683568" y="249900"/>
            <a:ext cx="7986945" cy="699425"/>
          </a:xfrm>
        </p:spPr>
        <p:txBody>
          <a:bodyPr>
            <a:normAutofit/>
          </a:bodyPr>
          <a:lstStyle/>
          <a:p>
            <a:pPr>
              <a:lnSpc>
                <a:spcPct val="100000"/>
              </a:lnSpc>
            </a:pPr>
            <a:r>
              <a:rPr lang="en-GB" dirty="0"/>
              <a:t>Prepare information for timeline of legislation</a:t>
            </a:r>
            <a:endParaRPr lang="en-US" dirty="0"/>
          </a:p>
        </p:txBody>
      </p:sp>
      <p:sp>
        <p:nvSpPr>
          <p:cNvPr id="4" name="Text Placeholder 3">
            <a:extLst>
              <a:ext uri="{FF2B5EF4-FFF2-40B4-BE49-F238E27FC236}">
                <a16:creationId xmlns:a16="http://schemas.microsoft.com/office/drawing/2014/main" id="{A0C114AB-BB36-23DE-A91C-D0A655A5E631}"/>
              </a:ext>
            </a:extLst>
          </p:cNvPr>
          <p:cNvSpPr>
            <a:spLocks noGrp="1"/>
          </p:cNvSpPr>
          <p:nvPr>
            <p:ph type="body" sz="quarter" idx="12"/>
          </p:nvPr>
        </p:nvSpPr>
        <p:spPr>
          <a:xfrm>
            <a:off x="683568" y="771550"/>
            <a:ext cx="7218057" cy="3816424"/>
          </a:xfrm>
        </p:spPr>
        <p:txBody>
          <a:bodyPr vert="horz" lIns="0" tIns="0" rIns="0" bIns="0" rtlCol="0" anchor="t">
            <a:noAutofit/>
          </a:bodyPr>
          <a:lstStyle/>
          <a:p>
            <a:r>
              <a:rPr lang="en-GB" sz="2000" dirty="0"/>
              <a:t>Using the presentation information, you will:</a:t>
            </a:r>
          </a:p>
          <a:p>
            <a:pPr marL="727200" lvl="1" indent="-457200">
              <a:buFont typeface="Arial" panose="020B0604020202020204" pitchFamily="34" charset="0"/>
              <a:buChar char="•"/>
            </a:pPr>
            <a:r>
              <a:rPr lang="en-GB" sz="2000" dirty="0"/>
              <a:t>prepare information on a timeline around the classroom</a:t>
            </a:r>
          </a:p>
          <a:p>
            <a:pPr marL="727200" lvl="1" indent="-457200">
              <a:buFont typeface="Arial" panose="020B0604020202020204" pitchFamily="34" charset="0"/>
              <a:buChar char="•"/>
            </a:pPr>
            <a:r>
              <a:rPr lang="en-GB" sz="2000" dirty="0"/>
              <a:t>reflect then amend the fact sheet used for the presentation before displaying it.</a:t>
            </a:r>
          </a:p>
          <a:p>
            <a:r>
              <a:rPr lang="en-GB" sz="2000" dirty="0"/>
              <a:t>The display will be added to as and when you use policies and procedures linked to legislation in your workplace (next session links).</a:t>
            </a:r>
          </a:p>
          <a:p>
            <a:r>
              <a:rPr lang="en-GB" sz="2000" b="1" dirty="0">
                <a:cs typeface="Arial"/>
              </a:rPr>
              <a:t>Homework</a:t>
            </a:r>
          </a:p>
          <a:p>
            <a:r>
              <a:rPr lang="en-GB" sz="2000" dirty="0">
                <a:cs typeface="Arial"/>
              </a:rPr>
              <a:t>Exam question from NCFE resources. Hand in your answers at the start of the next session.</a:t>
            </a:r>
          </a:p>
        </p:txBody>
      </p:sp>
      <p:sp>
        <p:nvSpPr>
          <p:cNvPr id="5" name="Footer Placeholder 4">
            <a:extLst>
              <a:ext uri="{FF2B5EF4-FFF2-40B4-BE49-F238E27FC236}">
                <a16:creationId xmlns:a16="http://schemas.microsoft.com/office/drawing/2014/main" id="{DC4082D1-5FDB-26A5-A020-6CFBC803659C}"/>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8325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45</a:t>
            </a:fld>
            <a:endParaRPr lang="en-GB" dirty="0"/>
          </a:p>
        </p:txBody>
      </p:sp>
      <p:sp>
        <p:nvSpPr>
          <p:cNvPr id="13" name="Rectangle 12">
            <a:extLst>
              <a:ext uri="{FF2B5EF4-FFF2-40B4-BE49-F238E27FC236}">
                <a16:creationId xmlns:a16="http://schemas.microsoft.com/office/drawing/2014/main" id="{E2C579EE-E5CC-4F9A-A5AE-7CAF0043E178}"/>
              </a:ext>
            </a:extLst>
          </p:cNvPr>
          <p:cNvSpPr/>
          <p:nvPr/>
        </p:nvSpPr>
        <p:spPr>
          <a:xfrm>
            <a:off x="1583803" y="1675517"/>
            <a:ext cx="1987550" cy="8445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1400" dirty="0">
                <a:solidFill>
                  <a:srgbClr val="002060"/>
                </a:solidFill>
                <a:effectLst/>
                <a:ea typeface="Calibri" panose="020F0502020204030204" pitchFamily="34" charset="0"/>
                <a:cs typeface="Times New Roman" panose="02020603050405020304" pitchFamily="18" charset="0"/>
              </a:rPr>
              <a:t>PROVIDER LOGO HERE</a:t>
            </a:r>
            <a:endParaRPr lang="en-GB" sz="1100" dirty="0">
              <a:solidFill>
                <a:srgbClr val="002060"/>
              </a:solidFill>
              <a:effectLs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dirty="0"/>
              <a:t>Hertford Regional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descr="A picture containing circle&#10;&#10;Description automatically generated">
            <a:extLst>
              <a:ext uri="{FF2B5EF4-FFF2-40B4-BE49-F238E27FC236}">
                <a16:creationId xmlns:a16="http://schemas.microsoft.com/office/drawing/2014/main" id="{169DC83C-2DDC-95B5-BEDD-8557D00E9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13953" y="1635646"/>
            <a:ext cx="2088232" cy="936104"/>
          </a:xfrm>
          <a:prstGeom prst="rect">
            <a:avLst/>
          </a:prstGeom>
          <a:noFill/>
          <a:ln>
            <a:noFill/>
          </a:ln>
        </p:spPr>
      </p:pic>
    </p:spTree>
    <p:extLst>
      <p:ext uri="{BB962C8B-B14F-4D97-AF65-F5344CB8AC3E}">
        <p14:creationId xmlns:p14="http://schemas.microsoft.com/office/powerpoint/2010/main" val="11405246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3888720" y="1635646"/>
            <a:ext cx="4967280" cy="1827554"/>
          </a:xfrm>
        </p:spPr>
        <p:txBody>
          <a:bodyPr/>
          <a:lstStyle/>
          <a:p>
            <a:r>
              <a:rPr lang="en-US" sz="3200" dirty="0"/>
              <a:t>T Level in Education and Childcare </a:t>
            </a:r>
            <a:br>
              <a:rPr lang="en-US" sz="3200" dirty="0"/>
            </a:br>
            <a:r>
              <a:rPr lang="en-US" sz="3200" dirty="0"/>
              <a:t>Theme 1: Legislation</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Jo Lawson (session 4) </a:t>
            </a:r>
            <a:r>
              <a:rPr lang="en-US" dirty="0">
                <a:latin typeface="Arial" panose="020B0604020202020204" pitchFamily="34" charset="0"/>
                <a:cs typeface="Arial" panose="020B0604020202020204" pitchFamily="34" charset="0"/>
              </a:rPr>
              <a:t>– l</a:t>
            </a:r>
            <a:r>
              <a:rPr lang="en-US" dirty="0"/>
              <a:t>egislation specific to core elements 3, 10 and 11 – policies and procedures</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a:xfrm>
            <a:off x="3888720" y="4227933"/>
            <a:ext cx="4805486" cy="72007"/>
          </a:xfrm>
        </p:spPr>
        <p:txBody>
          <a:bodyPr/>
          <a:lstStyle/>
          <a:p>
            <a:r>
              <a:rPr lang="en-US" dirty="0"/>
              <a:t>September 2022</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Hertford Regional College</a:t>
            </a:r>
          </a:p>
        </p:txBody>
      </p:sp>
      <p:pic>
        <p:nvPicPr>
          <p:cNvPr id="6" name="Picture 2" descr="Learn About Close Protection Law and Legislation">
            <a:extLst>
              <a:ext uri="{FF2B5EF4-FFF2-40B4-BE49-F238E27FC236}">
                <a16:creationId xmlns:a16="http://schemas.microsoft.com/office/drawing/2014/main" id="{5D22EB54-5DB2-342C-6877-9EE364786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635646"/>
            <a:ext cx="2746324" cy="1827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17693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8798CD1-04EE-6DEB-13D0-7A9C5B81CDEB}"/>
              </a:ext>
            </a:extLst>
          </p:cNvPr>
          <p:cNvSpPr>
            <a:spLocks noGrp="1"/>
          </p:cNvSpPr>
          <p:nvPr>
            <p:ph type="sldNum" sz="quarter" idx="11"/>
          </p:nvPr>
        </p:nvSpPr>
        <p:spPr/>
        <p:txBody>
          <a:bodyPr/>
          <a:lstStyle/>
          <a:p>
            <a:fld id="{DA2C159E-F13C-4A85-9A41-E7669D3E0D70}" type="slidenum">
              <a:rPr lang="en-GB" smtClean="0"/>
              <a:pPr/>
              <a:t>47</a:t>
            </a:fld>
            <a:endParaRPr lang="en-GB" dirty="0"/>
          </a:p>
        </p:txBody>
      </p:sp>
      <p:sp>
        <p:nvSpPr>
          <p:cNvPr id="3" name="Title 2">
            <a:extLst>
              <a:ext uri="{FF2B5EF4-FFF2-40B4-BE49-F238E27FC236}">
                <a16:creationId xmlns:a16="http://schemas.microsoft.com/office/drawing/2014/main" id="{AF216C8D-5041-054E-316D-07F64B52C08A}"/>
              </a:ext>
            </a:extLst>
          </p:cNvPr>
          <p:cNvSpPr>
            <a:spLocks noGrp="1"/>
          </p:cNvSpPr>
          <p:nvPr>
            <p:ph type="title"/>
          </p:nvPr>
        </p:nvSpPr>
        <p:spPr/>
        <p:txBody>
          <a:bodyPr/>
          <a:lstStyle/>
          <a:p>
            <a:br>
              <a:rPr lang="en-GB" dirty="0"/>
            </a:br>
            <a:r>
              <a:rPr lang="en-GB" dirty="0"/>
              <a:t>Learning objectives</a:t>
            </a:r>
          </a:p>
        </p:txBody>
      </p:sp>
      <p:sp>
        <p:nvSpPr>
          <p:cNvPr id="4" name="Text Placeholder 3">
            <a:extLst>
              <a:ext uri="{FF2B5EF4-FFF2-40B4-BE49-F238E27FC236}">
                <a16:creationId xmlns:a16="http://schemas.microsoft.com/office/drawing/2014/main" id="{153EAB7C-035F-1F8C-A233-4693D9F8A502}"/>
              </a:ext>
            </a:extLst>
          </p:cNvPr>
          <p:cNvSpPr>
            <a:spLocks noGrp="1"/>
          </p:cNvSpPr>
          <p:nvPr>
            <p:ph type="body" sz="quarter" idx="12"/>
          </p:nvPr>
        </p:nvSpPr>
        <p:spPr>
          <a:xfrm>
            <a:off x="683568" y="986400"/>
            <a:ext cx="7218057" cy="3601574"/>
          </a:xfrm>
        </p:spPr>
        <p:txBody>
          <a:bodyPr vert="horz" lIns="0" tIns="0" rIns="0" bIns="0" rtlCol="0" anchor="t">
            <a:noAutofit/>
          </a:bodyPr>
          <a:lstStyle/>
          <a:p>
            <a:r>
              <a:rPr lang="en-GB" sz="2000" dirty="0"/>
              <a:t>By the end of this session, you will be able to: </a:t>
            </a:r>
            <a:endParaRPr lang="en-US" dirty="0"/>
          </a:p>
          <a:p>
            <a:pPr marL="342900" indent="-342900">
              <a:buFont typeface="Arial" panose="020B0604020202020204" pitchFamily="34" charset="0"/>
              <a:buChar char="•"/>
            </a:pPr>
            <a:r>
              <a:rPr lang="en-GB" sz="2000" dirty="0"/>
              <a:t>recall information from the various pieces of legislation</a:t>
            </a:r>
          </a:p>
          <a:p>
            <a:pPr marL="342900" indent="-342900">
              <a:buFont typeface="Arial" panose="020B0604020202020204" pitchFamily="34" charset="0"/>
              <a:buChar char="•"/>
            </a:pPr>
            <a:r>
              <a:rPr lang="en-GB" sz="2000" dirty="0"/>
              <a:t>identify your setting’s policies and procedures relevant to each of the core elements 3,10 and 11</a:t>
            </a:r>
          </a:p>
          <a:p>
            <a:pPr marL="342900" indent="-342900">
              <a:buFont typeface="Arial" panose="020B0604020202020204" pitchFamily="34" charset="0"/>
              <a:buChar char="•"/>
            </a:pPr>
            <a:r>
              <a:rPr lang="en-GB" sz="2000" dirty="0"/>
              <a:t>describe the daily procedures carried out and make relevant links to policies and legislation</a:t>
            </a:r>
          </a:p>
          <a:p>
            <a:pPr marL="342900" indent="-342900">
              <a:buFont typeface="Arial" panose="020B0604020202020204" pitchFamily="34" charset="0"/>
              <a:buChar char="•"/>
            </a:pPr>
            <a:r>
              <a:rPr lang="en-GB" sz="2000" dirty="0"/>
              <a:t>explain how your setting’s policies and procedures are relevant to each core element.</a:t>
            </a:r>
          </a:p>
          <a:p>
            <a:r>
              <a:rPr lang="en-GB" sz="2000" b="1" dirty="0"/>
              <a:t>(Your assessor will observe you in your setting and will assess your skills linked to policies and procedures.)</a:t>
            </a:r>
          </a:p>
        </p:txBody>
      </p:sp>
      <p:sp>
        <p:nvSpPr>
          <p:cNvPr id="5" name="Footer Placeholder 4">
            <a:extLst>
              <a:ext uri="{FF2B5EF4-FFF2-40B4-BE49-F238E27FC236}">
                <a16:creationId xmlns:a16="http://schemas.microsoft.com/office/drawing/2014/main" id="{2D277B72-B94D-8C17-B66F-FAD5D64517AE}"/>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1963077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691E3-755F-E6BD-CAE9-4AC134B6A680}"/>
              </a:ext>
            </a:extLst>
          </p:cNvPr>
          <p:cNvSpPr>
            <a:spLocks noGrp="1"/>
          </p:cNvSpPr>
          <p:nvPr>
            <p:ph type="title"/>
          </p:nvPr>
        </p:nvSpPr>
        <p:spPr>
          <a:xfrm>
            <a:off x="162826" y="365354"/>
            <a:ext cx="8416527" cy="512174"/>
          </a:xfrm>
        </p:spPr>
        <p:txBody>
          <a:bodyPr>
            <a:normAutofit fontScale="90000"/>
          </a:bodyPr>
          <a:lstStyle/>
          <a:p>
            <a:pPr>
              <a:lnSpc>
                <a:spcPct val="100000"/>
              </a:lnSpc>
            </a:pPr>
            <a:r>
              <a:rPr lang="en-GB" sz="2200" dirty="0"/>
              <a:t>Competencies</a:t>
            </a:r>
            <a:br>
              <a:rPr lang="en-GB" sz="3600" dirty="0"/>
            </a:br>
            <a:endParaRPr lang="en-GB" sz="3600" dirty="0">
              <a:cs typeface="Arial"/>
            </a:endParaRPr>
          </a:p>
        </p:txBody>
      </p:sp>
      <p:sp>
        <p:nvSpPr>
          <p:cNvPr id="3" name="Content Placeholder 2">
            <a:extLst>
              <a:ext uri="{FF2B5EF4-FFF2-40B4-BE49-F238E27FC236}">
                <a16:creationId xmlns:a16="http://schemas.microsoft.com/office/drawing/2014/main" id="{446A4880-A6F7-AB7D-7176-A028561B6563}"/>
              </a:ext>
            </a:extLst>
          </p:cNvPr>
          <p:cNvSpPr>
            <a:spLocks noGrp="1"/>
          </p:cNvSpPr>
          <p:nvPr>
            <p:ph sz="quarter" idx="14"/>
          </p:nvPr>
        </p:nvSpPr>
        <p:spPr>
          <a:xfrm>
            <a:off x="1115616" y="1128711"/>
            <a:ext cx="2088232" cy="3459163"/>
          </a:xfrm>
        </p:spPr>
        <p:txBody>
          <a:bodyPr vert="horz" lIns="0" tIns="0" rIns="0" bIns="0" rtlCol="0" anchor="t">
            <a:noAutofit/>
          </a:bodyPr>
          <a:lstStyle/>
          <a:p>
            <a:pPr algn="ctr"/>
            <a:endParaRPr lang="en-GB" sz="2000" dirty="0"/>
          </a:p>
          <a:p>
            <a:pPr algn="ctr"/>
            <a:r>
              <a:rPr lang="en-GB" sz="1600" dirty="0"/>
              <a:t>Competencies</a:t>
            </a:r>
            <a:endParaRPr lang="en-GB" sz="1600" dirty="0">
              <a:cs typeface="Arial"/>
            </a:endParaRPr>
          </a:p>
          <a:p>
            <a:pPr algn="ctr" rtl="0" fontAlgn="base"/>
            <a:r>
              <a:rPr lang="en-GB" sz="1400" i="0" dirty="0">
                <a:solidFill>
                  <a:srgbClr val="FF0000"/>
                </a:solidFill>
                <a:effectLst/>
                <a:latin typeface="Arial"/>
                <a:cs typeface="Arial"/>
              </a:rPr>
              <a:t>English</a:t>
            </a:r>
          </a:p>
          <a:p>
            <a:pPr algn="ctr" rtl="0" fontAlgn="base"/>
            <a:r>
              <a:rPr lang="en-GB" sz="1400" b="0" i="0" dirty="0">
                <a:solidFill>
                  <a:srgbClr val="000000"/>
                </a:solidFill>
                <a:effectLst/>
                <a:latin typeface="Arial" panose="020B0604020202020204" pitchFamily="34" charset="0"/>
              </a:rPr>
              <a:t>Summarise information and ideas</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r>
              <a:rPr lang="en-GB" sz="1400" b="0" i="0" dirty="0">
                <a:solidFill>
                  <a:srgbClr val="000000"/>
                </a:solidFill>
                <a:effectLst/>
                <a:latin typeface="Arial" panose="020B0604020202020204" pitchFamily="34" charset="0"/>
              </a:rPr>
              <a:t>Synthesise information</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r>
              <a:rPr lang="en-GB" sz="1400" b="0" i="0" dirty="0">
                <a:solidFill>
                  <a:srgbClr val="000000"/>
                </a:solidFill>
                <a:effectLst/>
                <a:latin typeface="Arial" panose="020B0604020202020204" pitchFamily="34" charset="0"/>
              </a:rPr>
              <a:t>Take part in and lead discussions </a:t>
            </a:r>
            <a:endParaRPr lang="en-GB" sz="1400" b="0" i="0" dirty="0">
              <a:solidFill>
                <a:srgbClr val="000000"/>
              </a:solidFill>
              <a:effectLst/>
              <a:latin typeface="Segoe UI" panose="020B0502040204020203" pitchFamily="34" charset="0"/>
            </a:endParaRPr>
          </a:p>
          <a:p>
            <a:pPr algn="ctr" rtl="0" fontAlgn="base"/>
            <a:r>
              <a:rPr lang="en-GB" sz="1400" b="1" i="0" dirty="0">
                <a:solidFill>
                  <a:srgbClr val="FF0000"/>
                </a:solidFill>
                <a:effectLst/>
                <a:latin typeface="Arial"/>
                <a:cs typeface="Arial"/>
              </a:rPr>
              <a:t>Maths</a:t>
            </a:r>
            <a:r>
              <a:rPr lang="en-GB" sz="1400" b="0" i="0" dirty="0">
                <a:solidFill>
                  <a:srgbClr val="FF0000"/>
                </a:solidFill>
                <a:effectLst/>
                <a:latin typeface="Arial"/>
                <a:cs typeface="Arial"/>
              </a:rPr>
              <a:t> </a:t>
            </a:r>
            <a:endParaRPr lang="en-GB" sz="1400" b="0" dirty="0">
              <a:solidFill>
                <a:srgbClr val="FF0000"/>
              </a:solidFill>
              <a:latin typeface="Arial"/>
              <a:cs typeface="Arial"/>
            </a:endParaRPr>
          </a:p>
          <a:p>
            <a:pPr algn="ctr" rtl="0" fontAlgn="base"/>
            <a:r>
              <a:rPr lang="en-GB" sz="1400" b="0" i="0" dirty="0">
                <a:solidFill>
                  <a:srgbClr val="000000"/>
                </a:solidFill>
                <a:effectLst/>
                <a:latin typeface="Arial" panose="020B0604020202020204" pitchFamily="34" charset="0"/>
              </a:rPr>
              <a:t>Understanding data </a:t>
            </a:r>
            <a:endParaRPr lang="en-GB" sz="1400" b="0" i="0" dirty="0">
              <a:solidFill>
                <a:srgbClr val="000000"/>
              </a:solidFill>
              <a:effectLst/>
              <a:latin typeface="Segoe UI" panose="020B0502040204020203" pitchFamily="34" charset="0"/>
            </a:endParaRPr>
          </a:p>
          <a:p>
            <a:pPr algn="ctr" rtl="0" fontAlgn="base"/>
            <a:r>
              <a:rPr lang="en-GB" sz="1400" b="1" i="0" dirty="0">
                <a:solidFill>
                  <a:srgbClr val="FF0000"/>
                </a:solidFill>
                <a:effectLst/>
                <a:latin typeface="Arial"/>
                <a:cs typeface="Arial"/>
              </a:rPr>
              <a:t>Digital</a:t>
            </a:r>
            <a:r>
              <a:rPr lang="en-GB" sz="1400" b="0" i="0" dirty="0">
                <a:solidFill>
                  <a:srgbClr val="FF0000"/>
                </a:solidFill>
                <a:effectLst/>
                <a:latin typeface="Arial"/>
                <a:cs typeface="Arial"/>
              </a:rPr>
              <a:t> </a:t>
            </a:r>
          </a:p>
          <a:p>
            <a:pPr algn="ctr" rtl="0" fontAlgn="base"/>
            <a:r>
              <a:rPr lang="en-GB" sz="1400" b="0" i="0" dirty="0">
                <a:solidFill>
                  <a:srgbClr val="000000"/>
                </a:solidFill>
                <a:effectLst/>
                <a:latin typeface="Arial" panose="020B0604020202020204" pitchFamily="34" charset="0"/>
              </a:rPr>
              <a:t>Use digital technology and media effectively</a:t>
            </a:r>
            <a:r>
              <a:rPr lang="en-GB" sz="1400" b="0" i="0" dirty="0">
                <a:solidFill>
                  <a:srgbClr val="000000"/>
                </a:solidFill>
                <a:effectLst/>
                <a:latin typeface="WordVisiCarriageReturn_MSFontService"/>
              </a:rPr>
              <a:t> </a:t>
            </a:r>
            <a:br>
              <a:rPr lang="en-GB" sz="1400" b="0" i="0" dirty="0">
                <a:solidFill>
                  <a:srgbClr val="000000"/>
                </a:solidFill>
                <a:effectLst/>
                <a:latin typeface="WordVisiCarriageReturn_MSFontService"/>
              </a:rPr>
            </a:br>
            <a:r>
              <a:rPr lang="en-GB" sz="1400" b="0" i="0" dirty="0">
                <a:solidFill>
                  <a:srgbClr val="000000"/>
                </a:solidFill>
                <a:effectLst/>
                <a:latin typeface="Arial" panose="020B0604020202020204" pitchFamily="34" charset="0"/>
              </a:rPr>
              <a:t>Communicate and collaborate digitally</a:t>
            </a:r>
            <a:r>
              <a:rPr lang="en-GB" sz="1400" b="0" i="0" dirty="0">
                <a:solidFill>
                  <a:srgbClr val="000000"/>
                </a:solidFill>
                <a:effectLst/>
                <a:latin typeface="WordVisiCarriageReturn_MSFontService"/>
              </a:rPr>
              <a:t> </a:t>
            </a:r>
          </a:p>
          <a:p>
            <a:pPr algn="ctr" rtl="0" fontAlgn="base"/>
            <a:endParaRPr lang="en-GB" sz="1400" b="0" dirty="0">
              <a:solidFill>
                <a:srgbClr val="000000"/>
              </a:solidFill>
              <a:latin typeface="WordVisiCarriageReturn_MSFontService"/>
            </a:endParaRPr>
          </a:p>
          <a:p>
            <a:pPr algn="ctr" rtl="0" fontAlgn="base"/>
            <a:br>
              <a:rPr lang="en-GB" sz="1400" b="0" i="0" dirty="0">
                <a:solidFill>
                  <a:srgbClr val="000000"/>
                </a:solidFill>
                <a:effectLst/>
                <a:latin typeface="WordVisiCarriageReturn_MSFontService"/>
              </a:rPr>
            </a:br>
            <a:br>
              <a:rPr lang="en-GB" sz="1400" b="0" i="0" dirty="0">
                <a:solidFill>
                  <a:srgbClr val="000000"/>
                </a:solidFill>
                <a:effectLst/>
                <a:latin typeface="WordVisiCarriageReturn_MSFontService"/>
              </a:rPr>
            </a:br>
            <a:br>
              <a:rPr lang="en-GB" sz="1800" b="0" i="0" dirty="0">
                <a:solidFill>
                  <a:srgbClr val="000000"/>
                </a:solidFill>
                <a:effectLst/>
                <a:latin typeface="WordVisiCarriageReturn_MSFontService"/>
              </a:rPr>
            </a:br>
            <a:endParaRPr lang="en-GB" dirty="0"/>
          </a:p>
        </p:txBody>
      </p:sp>
      <p:sp>
        <p:nvSpPr>
          <p:cNvPr id="4" name="Content Placeholder 3">
            <a:extLst>
              <a:ext uri="{FF2B5EF4-FFF2-40B4-BE49-F238E27FC236}">
                <a16:creationId xmlns:a16="http://schemas.microsoft.com/office/drawing/2014/main" id="{57B016FD-D4F0-6D5B-D366-3BDA317E3224}"/>
              </a:ext>
            </a:extLst>
          </p:cNvPr>
          <p:cNvSpPr>
            <a:spLocks noGrp="1"/>
          </p:cNvSpPr>
          <p:nvPr>
            <p:ph sz="quarter" idx="15"/>
          </p:nvPr>
        </p:nvSpPr>
        <p:spPr>
          <a:xfrm>
            <a:off x="3419870" y="1128711"/>
            <a:ext cx="2160241" cy="3459164"/>
          </a:xfrm>
        </p:spPr>
        <p:txBody>
          <a:bodyPr vert="horz" lIns="0" tIns="0" rIns="0" bIns="0" rtlCol="0" anchor="t">
            <a:noAutofit/>
          </a:bodyPr>
          <a:lstStyle/>
          <a:p>
            <a:pPr algn="ctr"/>
            <a:endParaRPr lang="en-GB" sz="2000" dirty="0"/>
          </a:p>
          <a:p>
            <a:pPr algn="ctr"/>
            <a:r>
              <a:rPr lang="en-GB" sz="1600" dirty="0"/>
              <a:t>Study and work-ready skills</a:t>
            </a:r>
            <a:endParaRPr lang="en-GB" sz="1600" dirty="0">
              <a:cs typeface="Arial"/>
            </a:endParaRPr>
          </a:p>
          <a:p>
            <a:pPr algn="ctr"/>
            <a:endParaRPr lang="en-GB" sz="1400" b="0" dirty="0"/>
          </a:p>
          <a:p>
            <a:pPr algn="ctr"/>
            <a:r>
              <a:rPr lang="en-GB" sz="1400" b="0" dirty="0"/>
              <a:t>Working together in class and in settings</a:t>
            </a:r>
          </a:p>
          <a:p>
            <a:pPr algn="ctr"/>
            <a:r>
              <a:rPr lang="en-GB" sz="1400" b="0" dirty="0"/>
              <a:t>Setting own targets</a:t>
            </a:r>
          </a:p>
          <a:p>
            <a:pPr algn="ctr"/>
            <a:r>
              <a:rPr lang="en-GB" sz="1400" b="0" dirty="0"/>
              <a:t>Reflection</a:t>
            </a:r>
          </a:p>
        </p:txBody>
      </p:sp>
      <p:sp>
        <p:nvSpPr>
          <p:cNvPr id="5" name="Content Placeholder 4">
            <a:extLst>
              <a:ext uri="{FF2B5EF4-FFF2-40B4-BE49-F238E27FC236}">
                <a16:creationId xmlns:a16="http://schemas.microsoft.com/office/drawing/2014/main" id="{04CEDC70-3CEC-EE39-4EFA-CFE8843161D6}"/>
              </a:ext>
            </a:extLst>
          </p:cNvPr>
          <p:cNvSpPr>
            <a:spLocks noGrp="1"/>
          </p:cNvSpPr>
          <p:nvPr>
            <p:ph sz="quarter" idx="16"/>
          </p:nvPr>
        </p:nvSpPr>
        <p:spPr>
          <a:xfrm>
            <a:off x="6156177" y="1128711"/>
            <a:ext cx="2232247" cy="3459164"/>
          </a:xfrm>
        </p:spPr>
        <p:txBody>
          <a:bodyPr vert="horz" lIns="0" tIns="0" rIns="0" bIns="0" rtlCol="0" anchor="t">
            <a:noAutofit/>
          </a:bodyPr>
          <a:lstStyle/>
          <a:p>
            <a:pPr algn="ctr"/>
            <a:endParaRPr lang="en-GB" sz="2000" u="sng" dirty="0"/>
          </a:p>
          <a:p>
            <a:pPr algn="ctr"/>
            <a:r>
              <a:rPr lang="en-GB" sz="1600" dirty="0"/>
              <a:t>Values</a:t>
            </a:r>
            <a:endParaRPr lang="en-GB" sz="1600" dirty="0">
              <a:cs typeface="Arial"/>
            </a:endParaRPr>
          </a:p>
          <a:p>
            <a:pPr algn="ctr"/>
            <a:r>
              <a:rPr lang="en-GB" sz="1400" dirty="0"/>
              <a:t>Rule of law </a:t>
            </a:r>
            <a:r>
              <a:rPr lang="en-GB" sz="1400" b="0" dirty="0"/>
              <a:t>– legislation and how to apply it to classroom standards</a:t>
            </a:r>
          </a:p>
          <a:p>
            <a:pPr algn="ctr"/>
            <a:r>
              <a:rPr lang="en-GB" sz="1400" dirty="0"/>
              <a:t>Mutual respect and tolerance </a:t>
            </a:r>
            <a:r>
              <a:rPr lang="en-GB" sz="1400" b="0" dirty="0"/>
              <a:t>– working together to discuss information and valuing other points of view</a:t>
            </a:r>
          </a:p>
        </p:txBody>
      </p:sp>
      <p:sp>
        <p:nvSpPr>
          <p:cNvPr id="6" name="Footer Placeholder 5">
            <a:extLst>
              <a:ext uri="{FF2B5EF4-FFF2-40B4-BE49-F238E27FC236}">
                <a16:creationId xmlns:a16="http://schemas.microsoft.com/office/drawing/2014/main" id="{9B9F1C9B-D694-EE77-6FB7-0589F519F2DA}"/>
              </a:ext>
            </a:extLst>
          </p:cNvPr>
          <p:cNvSpPr>
            <a:spLocks noGrp="1"/>
          </p:cNvSpPr>
          <p:nvPr>
            <p:ph type="ftr" sz="quarter" idx="10"/>
          </p:nvPr>
        </p:nvSpPr>
        <p:spPr/>
        <p:txBody>
          <a:bodyPr/>
          <a:lstStyle/>
          <a:p>
            <a:r>
              <a:rPr lang="en-GB" dirty="0"/>
              <a:t>Education &amp; Training Foundation</a:t>
            </a:r>
          </a:p>
        </p:txBody>
      </p:sp>
      <p:sp>
        <p:nvSpPr>
          <p:cNvPr id="7" name="Slide Number Placeholder 6">
            <a:extLst>
              <a:ext uri="{FF2B5EF4-FFF2-40B4-BE49-F238E27FC236}">
                <a16:creationId xmlns:a16="http://schemas.microsoft.com/office/drawing/2014/main" id="{7340BCA9-F5B3-371E-507C-771A99A76E48}"/>
              </a:ext>
            </a:extLst>
          </p:cNvPr>
          <p:cNvSpPr>
            <a:spLocks noGrp="1"/>
          </p:cNvSpPr>
          <p:nvPr>
            <p:ph type="sldNum" sz="quarter" idx="11"/>
          </p:nvPr>
        </p:nvSpPr>
        <p:spPr/>
        <p:txBody>
          <a:bodyPr/>
          <a:lstStyle/>
          <a:p>
            <a:fld id="{DA2C159E-F13C-4A85-9A41-E7669D3E0D70}" type="slidenum">
              <a:rPr lang="en-GB" smtClean="0"/>
              <a:pPr/>
              <a:t>48</a:t>
            </a:fld>
            <a:endParaRPr lang="en-GB" dirty="0"/>
          </a:p>
        </p:txBody>
      </p:sp>
      <p:pic>
        <p:nvPicPr>
          <p:cNvPr id="1028" name="Picture 4" descr="British Values | Pool House Community Primary School">
            <a:extLst>
              <a:ext uri="{FF2B5EF4-FFF2-40B4-BE49-F238E27FC236}">
                <a16:creationId xmlns:a16="http://schemas.microsoft.com/office/drawing/2014/main" id="{0071D2ED-95CB-E85C-8DCB-D11B1A4FD80E}"/>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105700" y="3922730"/>
            <a:ext cx="513274" cy="3333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Early Education and Childcare | Dumfries &amp; Galloway College">
            <a:extLst>
              <a:ext uri="{FF2B5EF4-FFF2-40B4-BE49-F238E27FC236}">
                <a16:creationId xmlns:a16="http://schemas.microsoft.com/office/drawing/2014/main" id="{BC7CD806-4C12-18BA-7B7B-BBDE56BC13EB}"/>
              </a:ext>
            </a:extLst>
          </p:cNvPr>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3506189" y="3075806"/>
            <a:ext cx="2131622" cy="141962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undamental British Values in the Early Years - Tops Day Nurseries">
            <a:extLst>
              <a:ext uri="{FF2B5EF4-FFF2-40B4-BE49-F238E27FC236}">
                <a16:creationId xmlns:a16="http://schemas.microsoft.com/office/drawing/2014/main" id="{58256197-A8A9-B429-CD10-CC3DA46CBF0C}"/>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6444208" y="3326462"/>
            <a:ext cx="1755880" cy="1192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49219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C6D4-0A2F-A6A8-4F14-EEA4D900E248}"/>
              </a:ext>
            </a:extLst>
          </p:cNvPr>
          <p:cNvSpPr>
            <a:spLocks noGrp="1"/>
          </p:cNvSpPr>
          <p:nvPr>
            <p:ph type="title"/>
          </p:nvPr>
        </p:nvSpPr>
        <p:spPr/>
        <p:txBody>
          <a:bodyPr>
            <a:normAutofit/>
          </a:bodyPr>
          <a:lstStyle/>
          <a:p>
            <a:br>
              <a:rPr lang="en-GB" dirty="0"/>
            </a:br>
            <a:r>
              <a:rPr lang="en-GB" dirty="0"/>
              <a:t>Exam question </a:t>
            </a:r>
            <a:r>
              <a:rPr lang="en-GB" dirty="0">
                <a:latin typeface="Arial" panose="020B0604020202020204" pitchFamily="34" charset="0"/>
                <a:cs typeface="Arial" panose="020B0604020202020204" pitchFamily="34" charset="0"/>
              </a:rPr>
              <a:t>–</a:t>
            </a:r>
            <a:r>
              <a:rPr lang="en-GB" dirty="0"/>
              <a:t> homework</a:t>
            </a:r>
          </a:p>
        </p:txBody>
      </p:sp>
      <p:sp>
        <p:nvSpPr>
          <p:cNvPr id="3" name="Text Placeholder 2">
            <a:extLst>
              <a:ext uri="{FF2B5EF4-FFF2-40B4-BE49-F238E27FC236}">
                <a16:creationId xmlns:a16="http://schemas.microsoft.com/office/drawing/2014/main" id="{7B12E97A-3FE7-4377-D21F-D138CD43C600}"/>
              </a:ext>
            </a:extLst>
          </p:cNvPr>
          <p:cNvSpPr>
            <a:spLocks noGrp="1"/>
          </p:cNvSpPr>
          <p:nvPr>
            <p:ph type="body" sz="quarter" idx="13"/>
          </p:nvPr>
        </p:nvSpPr>
        <p:spPr/>
        <p:txBody>
          <a:bodyPr>
            <a:normAutofit/>
          </a:bodyPr>
          <a:lstStyle/>
          <a:p>
            <a:pPr marL="457200" lvl="3" indent="-457200">
              <a:buFont typeface="Arial" panose="020B0604020202020204" pitchFamily="34" charset="0"/>
              <a:buChar char="•"/>
            </a:pPr>
            <a:endParaRPr lang="en-GB" sz="2000" b="0" dirty="0">
              <a:solidFill>
                <a:schemeClr val="tx1"/>
              </a:solidFill>
            </a:endParaRPr>
          </a:p>
          <a:p>
            <a:pPr marL="457200" lvl="4" indent="-457200">
              <a:buFont typeface="Arial" panose="020B0604020202020204" pitchFamily="34" charset="0"/>
              <a:buChar char="•"/>
            </a:pPr>
            <a:r>
              <a:rPr lang="en-GB" sz="2000" b="0" dirty="0">
                <a:solidFill>
                  <a:schemeClr val="tx1"/>
                </a:solidFill>
              </a:rPr>
              <a:t>Please hand in your answer to the exam question set for homework.</a:t>
            </a:r>
          </a:p>
          <a:p>
            <a:pPr marL="457200" lvl="3" indent="-457200">
              <a:buFont typeface="Arial" panose="020B0604020202020204" pitchFamily="34" charset="0"/>
              <a:buChar char="•"/>
            </a:pPr>
            <a:r>
              <a:rPr lang="en-GB" sz="2000" b="0" dirty="0">
                <a:solidFill>
                  <a:schemeClr val="tx1"/>
                </a:solidFill>
              </a:rPr>
              <a:t>These will be marked and returned to you for discussion as a class, reflection and amendment.</a:t>
            </a:r>
          </a:p>
        </p:txBody>
      </p:sp>
      <p:sp>
        <p:nvSpPr>
          <p:cNvPr id="4" name="Footer Placeholder 3">
            <a:extLst>
              <a:ext uri="{FF2B5EF4-FFF2-40B4-BE49-F238E27FC236}">
                <a16:creationId xmlns:a16="http://schemas.microsoft.com/office/drawing/2014/main" id="{C06F3CB3-C662-78DC-0EC1-01031DF47906}"/>
              </a:ext>
            </a:extLst>
          </p:cNvPr>
          <p:cNvSpPr>
            <a:spLocks noGrp="1"/>
          </p:cNvSpPr>
          <p:nvPr>
            <p:ph type="ftr" sz="quarter" idx="14"/>
          </p:nvPr>
        </p:nvSpPr>
        <p:spPr/>
        <p:txBody>
          <a:bodyPr/>
          <a:lstStyle/>
          <a:p>
            <a:r>
              <a:rPr lang="en-GB"/>
              <a:t>Education &amp; Training Foundation</a:t>
            </a:r>
            <a:endParaRPr lang="en-GB" dirty="0"/>
          </a:p>
        </p:txBody>
      </p:sp>
      <p:sp>
        <p:nvSpPr>
          <p:cNvPr id="5" name="Slide Number Placeholder 4">
            <a:extLst>
              <a:ext uri="{FF2B5EF4-FFF2-40B4-BE49-F238E27FC236}">
                <a16:creationId xmlns:a16="http://schemas.microsoft.com/office/drawing/2014/main" id="{C2E86518-3223-523C-4E0D-43454BFC5C27}"/>
              </a:ext>
            </a:extLst>
          </p:cNvPr>
          <p:cNvSpPr>
            <a:spLocks noGrp="1"/>
          </p:cNvSpPr>
          <p:nvPr>
            <p:ph type="sldNum" sz="quarter" idx="12"/>
          </p:nvPr>
        </p:nvSpPr>
        <p:spPr/>
        <p:txBody>
          <a:bodyPr/>
          <a:lstStyle/>
          <a:p>
            <a:fld id="{DA2C159E-F13C-4A85-9A41-E7669D3E0D70}" type="slidenum">
              <a:rPr lang="en-GB" smtClean="0"/>
              <a:pPr/>
              <a:t>49</a:t>
            </a:fld>
            <a:endParaRPr lang="en-GB" dirty="0"/>
          </a:p>
        </p:txBody>
      </p:sp>
    </p:spTree>
    <p:extLst>
      <p:ext uri="{BB962C8B-B14F-4D97-AF65-F5344CB8AC3E}">
        <p14:creationId xmlns:p14="http://schemas.microsoft.com/office/powerpoint/2010/main" val="1522163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4BB33B-E475-8262-622B-32198036E3E9}"/>
              </a:ext>
            </a:extLst>
          </p:cNvPr>
          <p:cNvSpPr>
            <a:spLocks noGrp="1"/>
          </p:cNvSpPr>
          <p:nvPr>
            <p:ph type="sldNum" sz="quarter" idx="11"/>
          </p:nvPr>
        </p:nvSpPr>
        <p:spPr/>
        <p:txBody>
          <a:bodyPr/>
          <a:lstStyle/>
          <a:p>
            <a:fld id="{DA2C159E-F13C-4A85-9A41-E7669D3E0D70}" type="slidenum">
              <a:rPr lang="en-GB" smtClean="0"/>
              <a:pPr/>
              <a:t>5</a:t>
            </a:fld>
            <a:endParaRPr lang="en-GB" dirty="0"/>
          </a:p>
        </p:txBody>
      </p:sp>
      <p:sp>
        <p:nvSpPr>
          <p:cNvPr id="3" name="Title 2">
            <a:extLst>
              <a:ext uri="{FF2B5EF4-FFF2-40B4-BE49-F238E27FC236}">
                <a16:creationId xmlns:a16="http://schemas.microsoft.com/office/drawing/2014/main" id="{FBD4D3C4-4A1F-B41C-9964-86E63C4D9B33}"/>
              </a:ext>
            </a:extLst>
          </p:cNvPr>
          <p:cNvSpPr>
            <a:spLocks noGrp="1"/>
          </p:cNvSpPr>
          <p:nvPr>
            <p:ph type="title"/>
          </p:nvPr>
        </p:nvSpPr>
        <p:spPr>
          <a:xfrm>
            <a:off x="563004" y="249900"/>
            <a:ext cx="8107510" cy="699425"/>
          </a:xfrm>
        </p:spPr>
        <p:txBody>
          <a:bodyPr/>
          <a:lstStyle/>
          <a:p>
            <a:br>
              <a:rPr lang="en-GB" dirty="0"/>
            </a:br>
            <a:r>
              <a:rPr lang="en-GB" dirty="0"/>
              <a:t>Core element 10 – equality and diversity</a:t>
            </a:r>
          </a:p>
        </p:txBody>
      </p:sp>
      <p:sp>
        <p:nvSpPr>
          <p:cNvPr id="4" name="Text Placeholder 3">
            <a:extLst>
              <a:ext uri="{FF2B5EF4-FFF2-40B4-BE49-F238E27FC236}">
                <a16:creationId xmlns:a16="http://schemas.microsoft.com/office/drawing/2014/main" id="{CD5D62A0-EBB8-1453-D84D-1D386B84C82C}"/>
              </a:ext>
            </a:extLst>
          </p:cNvPr>
          <p:cNvSpPr>
            <a:spLocks noGrp="1"/>
          </p:cNvSpPr>
          <p:nvPr>
            <p:ph type="body" sz="quarter" idx="12"/>
          </p:nvPr>
        </p:nvSpPr>
        <p:spPr>
          <a:xfrm>
            <a:off x="563004" y="895241"/>
            <a:ext cx="7931157" cy="3692733"/>
          </a:xfrm>
        </p:spPr>
        <p:txBody>
          <a:bodyPr vert="horz" lIns="0" tIns="0" rIns="0" bIns="0" rtlCol="0" anchor="t">
            <a:noAutofit/>
          </a:bodyPr>
          <a:lstStyle/>
          <a:p>
            <a:pPr>
              <a:lnSpc>
                <a:spcPct val="107000"/>
              </a:lnSpc>
              <a:spcAft>
                <a:spcPts val="800"/>
              </a:spcAft>
            </a:pPr>
            <a:r>
              <a:rPr lang="en-GB" sz="2000" dirty="0">
                <a:effectLst/>
                <a:latin typeface="Arial"/>
                <a:ea typeface="Calibri" panose="020F0502020204030204" pitchFamily="34" charset="0"/>
                <a:cs typeface="Times New Roman"/>
              </a:rPr>
              <a:t>10.1 The basic principles of law, regulations and codes of practice that underpin equality, diversity and human rights</a:t>
            </a:r>
          </a:p>
          <a:p>
            <a:pPr>
              <a:lnSpc>
                <a:spcPct val="107000"/>
              </a:lnSpc>
              <a:spcAft>
                <a:spcPts val="800"/>
              </a:spcAft>
            </a:pPr>
            <a:r>
              <a:rPr lang="en-GB" sz="2000" dirty="0">
                <a:effectLst/>
                <a:latin typeface="Arial"/>
                <a:ea typeface="Calibri" panose="020F0502020204030204" pitchFamily="34" charset="0"/>
                <a:cs typeface="Times New Roman"/>
              </a:rPr>
              <a:t>10.2 The links between legal requirements and organisational policies and procedures relating to </a:t>
            </a:r>
            <a:r>
              <a:rPr lang="en-GB" sz="2000" dirty="0">
                <a:latin typeface="Arial"/>
                <a:ea typeface="Calibri" panose="020F0502020204030204" pitchFamily="34" charset="0"/>
                <a:cs typeface="Times New Roman"/>
              </a:rPr>
              <a:t>equality</a:t>
            </a:r>
            <a:r>
              <a:rPr lang="en-GB" sz="2000" dirty="0">
                <a:effectLst/>
                <a:latin typeface="Arial"/>
                <a:ea typeface="Calibri" panose="020F0502020204030204" pitchFamily="34" charset="0"/>
                <a:cs typeface="Times New Roman"/>
              </a:rPr>
              <a:t>, </a:t>
            </a:r>
            <a:r>
              <a:rPr lang="en-GB" sz="2000" dirty="0">
                <a:latin typeface="Arial"/>
                <a:ea typeface="Calibri" panose="020F0502020204030204" pitchFamily="34" charset="0"/>
                <a:cs typeface="Times New Roman"/>
              </a:rPr>
              <a:t>diversity</a:t>
            </a:r>
            <a:r>
              <a:rPr lang="en-GB" sz="2000" dirty="0">
                <a:effectLst/>
                <a:latin typeface="Arial"/>
                <a:ea typeface="Calibri" panose="020F0502020204030204" pitchFamily="34" charset="0"/>
                <a:cs typeface="Times New Roman"/>
              </a:rPr>
              <a:t>, </a:t>
            </a:r>
            <a:r>
              <a:rPr lang="en-GB" sz="2000" dirty="0">
                <a:latin typeface="Arial"/>
                <a:ea typeface="Calibri" panose="020F0502020204030204" pitchFamily="34" charset="0"/>
                <a:cs typeface="Times New Roman"/>
              </a:rPr>
              <a:t>discrimination</a:t>
            </a:r>
            <a:r>
              <a:rPr lang="en-GB" sz="2000" dirty="0">
                <a:effectLst/>
                <a:latin typeface="Arial"/>
                <a:ea typeface="Calibri" panose="020F0502020204030204" pitchFamily="34" charset="0"/>
                <a:cs typeface="Times New Roman"/>
              </a:rPr>
              <a:t>, confidentiality and the rights of children and young people</a:t>
            </a:r>
          </a:p>
          <a:p>
            <a:pPr marL="612900" lvl="1" indent="-342900">
              <a:buFont typeface="Arial" panose="020B0604020202020204" pitchFamily="34" charset="0"/>
              <a:buChar char="•"/>
            </a:pPr>
            <a:r>
              <a:rPr lang="en-GB" sz="2000" b="0" dirty="0">
                <a:effectLst/>
                <a:ea typeface="Calibri" panose="020F0502020204030204" pitchFamily="34" charset="0"/>
                <a:cs typeface="Times New Roman"/>
              </a:rPr>
              <a:t>SEND code of practice 0</a:t>
            </a:r>
            <a:r>
              <a:rPr lang="en-GB" sz="2000" b="0" dirty="0">
                <a:effectLst/>
                <a:latin typeface="Arial" panose="020B0604020202020204" pitchFamily="34" charset="0"/>
                <a:ea typeface="Calibri" panose="020F0502020204030204" pitchFamily="34" charset="0"/>
                <a:cs typeface="Arial" panose="020B0604020202020204" pitchFamily="34" charset="0"/>
              </a:rPr>
              <a:t>–</a:t>
            </a:r>
            <a:r>
              <a:rPr lang="en-GB" sz="2000" b="0" dirty="0">
                <a:effectLst/>
                <a:ea typeface="Calibri" panose="020F0502020204030204" pitchFamily="34" charset="0"/>
                <a:cs typeface="Times New Roman"/>
              </a:rPr>
              <a:t>25 2015</a:t>
            </a:r>
            <a:endParaRPr lang="en-GB" sz="2000" dirty="0">
              <a:cs typeface="Times New Roman"/>
            </a:endParaRPr>
          </a:p>
          <a:p>
            <a:pPr marL="612900" lvl="1" indent="-342900">
              <a:buFont typeface="Arial" panose="020B0604020202020204" pitchFamily="34" charset="0"/>
              <a:buChar char="•"/>
            </a:pPr>
            <a:r>
              <a:rPr lang="en-GB" sz="2000" dirty="0"/>
              <a:t>confidentiality</a:t>
            </a:r>
            <a:endParaRPr lang="en-GB" sz="2000" dirty="0">
              <a:cs typeface="Arial"/>
            </a:endParaRPr>
          </a:p>
          <a:p>
            <a:pPr marL="612900" lvl="1" indent="-342900">
              <a:buFont typeface="Arial" panose="020B0604020202020204" pitchFamily="34" charset="0"/>
              <a:buChar char="•"/>
            </a:pPr>
            <a:r>
              <a:rPr lang="en-US" sz="2000" dirty="0"/>
              <a:t>United Nations Convention on the Rights of the Child 1989 (UNCRC)</a:t>
            </a:r>
            <a:endParaRPr lang="en-GB" sz="2000" dirty="0">
              <a:cs typeface="Arial"/>
            </a:endParaRPr>
          </a:p>
        </p:txBody>
      </p:sp>
      <p:sp>
        <p:nvSpPr>
          <p:cNvPr id="5" name="Footer Placeholder 4">
            <a:extLst>
              <a:ext uri="{FF2B5EF4-FFF2-40B4-BE49-F238E27FC236}">
                <a16:creationId xmlns:a16="http://schemas.microsoft.com/office/drawing/2014/main" id="{5B68BAB0-655B-85E9-058D-7C6182CB9A32}"/>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28733415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C6EAEB-92C7-B9D9-A26F-7815B16562B1}"/>
              </a:ext>
            </a:extLst>
          </p:cNvPr>
          <p:cNvSpPr>
            <a:spLocks noGrp="1"/>
          </p:cNvSpPr>
          <p:nvPr>
            <p:ph type="sldNum" sz="quarter" idx="11"/>
          </p:nvPr>
        </p:nvSpPr>
        <p:spPr/>
        <p:txBody>
          <a:bodyPr/>
          <a:lstStyle/>
          <a:p>
            <a:fld id="{DA2C159E-F13C-4A85-9A41-E7669D3E0D70}" type="slidenum">
              <a:rPr lang="en-GB" smtClean="0"/>
              <a:pPr/>
              <a:t>50</a:t>
            </a:fld>
            <a:endParaRPr lang="en-GB" dirty="0"/>
          </a:p>
        </p:txBody>
      </p:sp>
      <p:sp>
        <p:nvSpPr>
          <p:cNvPr id="3" name="Title 2">
            <a:extLst>
              <a:ext uri="{FF2B5EF4-FFF2-40B4-BE49-F238E27FC236}">
                <a16:creationId xmlns:a16="http://schemas.microsoft.com/office/drawing/2014/main" id="{A1BCD55B-D121-2650-243B-89B8D3919AAD}"/>
              </a:ext>
            </a:extLst>
          </p:cNvPr>
          <p:cNvSpPr>
            <a:spLocks noGrp="1"/>
          </p:cNvSpPr>
          <p:nvPr>
            <p:ph type="title"/>
          </p:nvPr>
        </p:nvSpPr>
        <p:spPr/>
        <p:txBody>
          <a:bodyPr>
            <a:normAutofit/>
          </a:bodyPr>
          <a:lstStyle/>
          <a:p>
            <a:br>
              <a:rPr lang="en-GB" sz="2800" dirty="0"/>
            </a:br>
            <a:r>
              <a:rPr lang="en-GB" dirty="0"/>
              <a:t>Identify the aims of core elements 3, 10 and 11</a:t>
            </a:r>
          </a:p>
        </p:txBody>
      </p:sp>
      <p:sp>
        <p:nvSpPr>
          <p:cNvPr id="4" name="Text Placeholder 3">
            <a:extLst>
              <a:ext uri="{FF2B5EF4-FFF2-40B4-BE49-F238E27FC236}">
                <a16:creationId xmlns:a16="http://schemas.microsoft.com/office/drawing/2014/main" id="{9C7F53CC-E9C1-71E2-E738-960102BF42C4}"/>
              </a:ext>
            </a:extLst>
          </p:cNvPr>
          <p:cNvSpPr>
            <a:spLocks noGrp="1"/>
          </p:cNvSpPr>
          <p:nvPr>
            <p:ph type="body" sz="quarter" idx="12"/>
          </p:nvPr>
        </p:nvSpPr>
        <p:spPr>
          <a:xfrm>
            <a:off x="611560" y="986400"/>
            <a:ext cx="7290065" cy="3601574"/>
          </a:xfrm>
        </p:spPr>
        <p:txBody>
          <a:bodyPr vert="horz" lIns="0" tIns="0" rIns="0" bIns="0" rtlCol="0" anchor="t">
            <a:noAutofit/>
          </a:bodyPr>
          <a:lstStyle/>
          <a:p>
            <a:pPr marL="342900" marR="0" lvl="0" indent="-342900" algn="l" defTabSz="914400" rtl="0" eaLnBrk="1" fontAlgn="auto" latinLnBrk="0" hangingPunct="1">
              <a:lnSpc>
                <a:spcPts val="28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Core element 3: an important aspect of your role is to know and understand how to safeguard children and young people.</a:t>
            </a:r>
          </a:p>
          <a:p>
            <a:pPr marL="342900" marR="0" lvl="0" indent="-342900" algn="l" defTabSz="914400" rtl="0" eaLnBrk="1" fontAlgn="auto" latinLnBrk="0" hangingPunct="1">
              <a:lnSpc>
                <a:spcPts val="28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Core element 10: as part of your role as an adult in an EY setting, you will need to promote equality, diversity and inclusion.</a:t>
            </a:r>
          </a:p>
          <a:p>
            <a:pPr marL="342900" marR="0" lvl="0" indent="-342900" algn="l" defTabSz="914400" rtl="0" eaLnBrk="1" fontAlgn="auto" latinLnBrk="0" hangingPunct="1">
              <a:lnSpc>
                <a:spcPts val="28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srgbClr val="000000"/>
                </a:solidFill>
                <a:effectLst/>
                <a:uLnTx/>
                <a:uFillTx/>
                <a:latin typeface="Arial"/>
                <a:ea typeface="+mn-ea"/>
                <a:cs typeface="+mn-cs"/>
              </a:rPr>
              <a:t>Core element 11: as part of your role working in an EY setting, you will need to be able to support children and young people with SEND. In 2019, 14.9 per cent of children in schools had SEND.</a:t>
            </a:r>
          </a:p>
        </p:txBody>
      </p:sp>
      <p:sp>
        <p:nvSpPr>
          <p:cNvPr id="5" name="Footer Placeholder 4">
            <a:extLst>
              <a:ext uri="{FF2B5EF4-FFF2-40B4-BE49-F238E27FC236}">
                <a16:creationId xmlns:a16="http://schemas.microsoft.com/office/drawing/2014/main" id="{28D8B2B7-9FAC-8425-BDD2-47D1270440CE}"/>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24412626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C9ED57-2E5D-BEF3-DA06-B88A30D67BC2}"/>
              </a:ext>
            </a:extLst>
          </p:cNvPr>
          <p:cNvSpPr>
            <a:spLocks noGrp="1"/>
          </p:cNvSpPr>
          <p:nvPr>
            <p:ph type="sldNum" sz="quarter" idx="11"/>
          </p:nvPr>
        </p:nvSpPr>
        <p:spPr/>
        <p:txBody>
          <a:bodyPr/>
          <a:lstStyle/>
          <a:p>
            <a:fld id="{DA2C159E-F13C-4A85-9A41-E7669D3E0D70}" type="slidenum">
              <a:rPr lang="en-GB" smtClean="0"/>
              <a:pPr/>
              <a:t>51</a:t>
            </a:fld>
            <a:endParaRPr lang="en-GB" dirty="0"/>
          </a:p>
        </p:txBody>
      </p:sp>
      <p:sp>
        <p:nvSpPr>
          <p:cNvPr id="3" name="Title 2">
            <a:extLst>
              <a:ext uri="{FF2B5EF4-FFF2-40B4-BE49-F238E27FC236}">
                <a16:creationId xmlns:a16="http://schemas.microsoft.com/office/drawing/2014/main" id="{725F861E-D75A-F6E1-A0CD-1FC054C698CD}"/>
              </a:ext>
            </a:extLst>
          </p:cNvPr>
          <p:cNvSpPr>
            <a:spLocks noGrp="1"/>
          </p:cNvSpPr>
          <p:nvPr>
            <p:ph type="title"/>
          </p:nvPr>
        </p:nvSpPr>
        <p:spPr>
          <a:xfrm>
            <a:off x="539552" y="249900"/>
            <a:ext cx="7308399" cy="699425"/>
          </a:xfrm>
        </p:spPr>
        <p:txBody>
          <a:bodyPr>
            <a:normAutofit/>
          </a:bodyPr>
          <a:lstStyle/>
          <a:p>
            <a:br>
              <a:rPr lang="en-GB" dirty="0"/>
            </a:br>
            <a:r>
              <a:rPr lang="en-GB" dirty="0"/>
              <a:t>Policies and procedures</a:t>
            </a:r>
            <a:r>
              <a:rPr lang="en-GB" sz="4000" dirty="0"/>
              <a:t> </a:t>
            </a:r>
            <a:r>
              <a:rPr lang="en-GB" sz="1000" dirty="0"/>
              <a:t>recall from session 1</a:t>
            </a:r>
            <a:endParaRPr lang="en-GB" sz="4000" dirty="0">
              <a:cs typeface="Arial"/>
            </a:endParaRPr>
          </a:p>
        </p:txBody>
      </p:sp>
      <p:sp>
        <p:nvSpPr>
          <p:cNvPr id="4" name="Text Placeholder 3">
            <a:extLst>
              <a:ext uri="{FF2B5EF4-FFF2-40B4-BE49-F238E27FC236}">
                <a16:creationId xmlns:a16="http://schemas.microsoft.com/office/drawing/2014/main" id="{55C334FE-A385-0D0A-425E-8117D52FFAFF}"/>
              </a:ext>
            </a:extLst>
          </p:cNvPr>
          <p:cNvSpPr>
            <a:spLocks noGrp="1"/>
          </p:cNvSpPr>
          <p:nvPr>
            <p:ph type="body" sz="quarter" idx="12"/>
          </p:nvPr>
        </p:nvSpPr>
        <p:spPr>
          <a:xfrm>
            <a:off x="539552" y="986400"/>
            <a:ext cx="7704855" cy="3601574"/>
          </a:xfrm>
        </p:spPr>
        <p:txBody>
          <a:bodyPr vert="horz" lIns="0" tIns="0" rIns="0" bIns="0" rtlCol="0" anchor="t">
            <a:noAutofit/>
          </a:bodyPr>
          <a:lstStyle/>
          <a:p>
            <a:r>
              <a:rPr lang="en-GB" sz="2000" dirty="0"/>
              <a:t>You have been looking at legislation. Acts can be tens of thousands of pages long.</a:t>
            </a:r>
          </a:p>
          <a:p>
            <a:r>
              <a:rPr lang="en-GB" sz="1200" dirty="0">
                <a:hlinkClick r:id="rId3"/>
              </a:rPr>
              <a:t>Health and Safety at Work etc. Act 1974 (legislation.gov.uk)</a:t>
            </a:r>
            <a:endParaRPr lang="en-GB" sz="1200" dirty="0"/>
          </a:p>
          <a:p>
            <a:endParaRPr lang="en-GB" dirty="0"/>
          </a:p>
          <a:p>
            <a:r>
              <a:rPr lang="en-GB" sz="2000" dirty="0"/>
              <a:t>You may be thinking, “how do you remember everything there is to know about legislation and use it every day?”</a:t>
            </a:r>
          </a:p>
          <a:p>
            <a:endParaRPr lang="en-GB" sz="2000" dirty="0"/>
          </a:p>
          <a:p>
            <a:r>
              <a:rPr lang="en-GB" sz="2000" dirty="0"/>
              <a:t>It is easy </a:t>
            </a:r>
            <a:r>
              <a:rPr lang="en-GB" sz="2000" dirty="0">
                <a:latin typeface="Arial" panose="020B0604020202020204" pitchFamily="34" charset="0"/>
                <a:cs typeface="Arial" panose="020B0604020202020204" pitchFamily="34" charset="0"/>
              </a:rPr>
              <a:t>– </a:t>
            </a:r>
            <a:r>
              <a:rPr lang="en-GB" sz="2000" dirty="0"/>
              <a:t>the law is condensed into policies and procedures specific to a setting. </a:t>
            </a:r>
            <a:r>
              <a:rPr lang="en-GB" sz="2000" dirty="0">
                <a:sym typeface="Wingdings" panose="05000000000000000000" pitchFamily="2" charset="2"/>
              </a:rPr>
              <a:t></a:t>
            </a:r>
            <a:endParaRPr lang="en-GB" sz="2000" dirty="0"/>
          </a:p>
        </p:txBody>
      </p:sp>
      <p:sp>
        <p:nvSpPr>
          <p:cNvPr id="5" name="Footer Placeholder 4">
            <a:extLst>
              <a:ext uri="{FF2B5EF4-FFF2-40B4-BE49-F238E27FC236}">
                <a16:creationId xmlns:a16="http://schemas.microsoft.com/office/drawing/2014/main" id="{803388F2-8A15-FBAB-3A0C-5B0184536142}"/>
              </a:ext>
            </a:extLst>
          </p:cNvPr>
          <p:cNvSpPr>
            <a:spLocks noGrp="1"/>
          </p:cNvSpPr>
          <p:nvPr>
            <p:ph type="ftr" sz="quarter" idx="10"/>
          </p:nvPr>
        </p:nvSpPr>
        <p:spPr/>
        <p:txBody>
          <a:bodyPr/>
          <a:lstStyle/>
          <a:p>
            <a:r>
              <a:rPr lang="en-GB" dirty="0"/>
              <a:t>Education &amp; Training Foundation</a:t>
            </a:r>
          </a:p>
        </p:txBody>
      </p:sp>
      <p:pic>
        <p:nvPicPr>
          <p:cNvPr id="3078" name="Picture 6" descr="Hmm Emoji Png - Iphone Thinking Emoji, Transparent Png - 1024x1024  (#3887595) - PinPng">
            <a:extLst>
              <a:ext uri="{FF2B5EF4-FFF2-40B4-BE49-F238E27FC236}">
                <a16:creationId xmlns:a16="http://schemas.microsoft.com/office/drawing/2014/main" id="{31054A46-A2C3-BD6E-075A-F83905E16478}"/>
              </a:ext>
            </a:extLst>
          </p:cNvPr>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7291122" y="1491630"/>
            <a:ext cx="928465" cy="994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09224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574749E-B2C6-8EBD-7D32-DB277EC1932E}"/>
              </a:ext>
            </a:extLst>
          </p:cNvPr>
          <p:cNvSpPr>
            <a:spLocks noGrp="1"/>
          </p:cNvSpPr>
          <p:nvPr>
            <p:ph type="sldNum" sz="quarter" idx="11"/>
          </p:nvPr>
        </p:nvSpPr>
        <p:spPr/>
        <p:txBody>
          <a:bodyPr/>
          <a:lstStyle/>
          <a:p>
            <a:fld id="{DA2C159E-F13C-4A85-9A41-E7669D3E0D70}" type="slidenum">
              <a:rPr lang="en-GB" smtClean="0"/>
              <a:pPr/>
              <a:t>52</a:t>
            </a:fld>
            <a:endParaRPr lang="en-GB" dirty="0"/>
          </a:p>
        </p:txBody>
      </p:sp>
      <p:sp>
        <p:nvSpPr>
          <p:cNvPr id="3" name="Title 2">
            <a:extLst>
              <a:ext uri="{FF2B5EF4-FFF2-40B4-BE49-F238E27FC236}">
                <a16:creationId xmlns:a16="http://schemas.microsoft.com/office/drawing/2014/main" id="{46CD1FEE-678A-A7A1-8E31-52F1B1F78E64}"/>
              </a:ext>
            </a:extLst>
          </p:cNvPr>
          <p:cNvSpPr>
            <a:spLocks noGrp="1"/>
          </p:cNvSpPr>
          <p:nvPr>
            <p:ph type="title"/>
          </p:nvPr>
        </p:nvSpPr>
        <p:spPr>
          <a:xfrm>
            <a:off x="558034" y="249900"/>
            <a:ext cx="7686375" cy="699425"/>
          </a:xfrm>
        </p:spPr>
        <p:txBody>
          <a:bodyPr>
            <a:normAutofit/>
          </a:bodyPr>
          <a:lstStyle/>
          <a:p>
            <a:br>
              <a:rPr lang="en-GB" dirty="0"/>
            </a:br>
            <a:r>
              <a:rPr lang="en-GB" dirty="0"/>
              <a:t>Policies and procedures</a:t>
            </a:r>
            <a:r>
              <a:rPr lang="en-GB" sz="4000" dirty="0"/>
              <a:t> </a:t>
            </a:r>
            <a:r>
              <a:rPr lang="en-GB" sz="1100" dirty="0"/>
              <a:t>recall from session 1</a:t>
            </a:r>
            <a:endParaRPr lang="en-US" dirty="0"/>
          </a:p>
        </p:txBody>
      </p:sp>
      <p:sp>
        <p:nvSpPr>
          <p:cNvPr id="4" name="Text Placeholder 3">
            <a:extLst>
              <a:ext uri="{FF2B5EF4-FFF2-40B4-BE49-F238E27FC236}">
                <a16:creationId xmlns:a16="http://schemas.microsoft.com/office/drawing/2014/main" id="{55131831-EF8B-5401-A069-0290592A6CF0}"/>
              </a:ext>
            </a:extLst>
          </p:cNvPr>
          <p:cNvSpPr>
            <a:spLocks noGrp="1"/>
          </p:cNvSpPr>
          <p:nvPr>
            <p:ph type="body" sz="quarter" idx="12"/>
          </p:nvPr>
        </p:nvSpPr>
        <p:spPr>
          <a:xfrm>
            <a:off x="558033" y="986400"/>
            <a:ext cx="7686375" cy="3601574"/>
          </a:xfrm>
        </p:spPr>
        <p:txBody>
          <a:bodyPr vert="horz" lIns="0" tIns="0" rIns="0" bIns="0" rtlCol="0" anchor="t">
            <a:noAutofit/>
          </a:bodyPr>
          <a:lstStyle/>
          <a:p>
            <a:pPr marL="457200" indent="-457200">
              <a:buFont typeface="Arial" panose="020B0604020202020204" pitchFamily="34" charset="0"/>
              <a:buChar char="•"/>
              <a:defRPr/>
            </a:pPr>
            <a:r>
              <a:rPr kumimoji="0" lang="en-GB" sz="2000" b="1" i="0" u="none" strike="noStrike" kern="1200" cap="none" spc="0" normalizeH="0" baseline="0" noProof="0" dirty="0">
                <a:ln>
                  <a:noFill/>
                </a:ln>
                <a:solidFill>
                  <a:srgbClr val="000000"/>
                </a:solidFill>
                <a:effectLst/>
                <a:uLnTx/>
                <a:uFillTx/>
                <a:latin typeface="Arial"/>
                <a:ea typeface="+mn-ea"/>
                <a:cs typeface="+mn-cs"/>
              </a:rPr>
              <a:t>Policies</a:t>
            </a:r>
            <a:r>
              <a:rPr kumimoji="0" lang="en-GB" sz="2000" b="0" i="0" u="none" strike="noStrike" kern="1200" cap="none" spc="0" normalizeH="0" baseline="0" noProof="0" dirty="0">
                <a:ln>
                  <a:noFill/>
                </a:ln>
                <a:solidFill>
                  <a:srgbClr val="000000"/>
                </a:solidFill>
                <a:effectLst/>
                <a:uLnTx/>
                <a:uFillTx/>
                <a:latin typeface="Arial"/>
                <a:ea typeface="+mn-ea"/>
                <a:cs typeface="+mn-cs"/>
              </a:rPr>
              <a:t> always link to specific legislation, acts, codes of practice or government guidelines.</a:t>
            </a:r>
            <a:endParaRPr kumimoji="0" lang="en-GB" sz="2000" b="0" i="0" u="none" strike="noStrike" kern="1200" cap="none" spc="0" normalizeH="0" baseline="0" noProof="0" dirty="0">
              <a:ln>
                <a:noFill/>
              </a:ln>
              <a:solidFill>
                <a:srgbClr val="000000"/>
              </a:solidFill>
              <a:effectLst/>
              <a:uLnTx/>
              <a:uFillTx/>
              <a:latin typeface="Arial"/>
              <a:ea typeface="+mn-ea"/>
              <a:cs typeface="Arial"/>
            </a:endParaRPr>
          </a:p>
          <a:p>
            <a:pPr marL="457200" indent="-457200">
              <a:buFont typeface="Arial" panose="020B0604020202020204" pitchFamily="34" charset="0"/>
              <a:buChar char="•"/>
              <a:defRPr/>
            </a:pPr>
            <a:r>
              <a:rPr kumimoji="0" lang="en-GB" sz="2000" b="0" i="0" u="none" strike="noStrike" kern="1200" cap="none" spc="0" normalizeH="0" baseline="0" noProof="0" dirty="0">
                <a:ln>
                  <a:noFill/>
                </a:ln>
                <a:solidFill>
                  <a:srgbClr val="000000"/>
                </a:solidFill>
                <a:effectLst/>
                <a:uLnTx/>
                <a:uFillTx/>
                <a:latin typeface="Arial"/>
                <a:ea typeface="Roboto"/>
                <a:cs typeface="Roboto"/>
              </a:rPr>
              <a:t>A policy is a </a:t>
            </a:r>
            <a:r>
              <a:rPr kumimoji="0" lang="en-GB" sz="2000" b="1" i="0" u="none" strike="noStrike" kern="1200" cap="none" spc="0" normalizeH="0" baseline="0" noProof="0" dirty="0">
                <a:ln>
                  <a:noFill/>
                </a:ln>
                <a:solidFill>
                  <a:srgbClr val="000000"/>
                </a:solidFill>
                <a:effectLst/>
                <a:uLnTx/>
                <a:uFillTx/>
                <a:latin typeface="Arial"/>
                <a:ea typeface="Roboto"/>
                <a:cs typeface="Roboto"/>
              </a:rPr>
              <a:t>statement of intent</a:t>
            </a:r>
            <a:r>
              <a:rPr kumimoji="0" lang="en-GB" sz="2000" b="0" i="0" u="none" strike="noStrike" kern="1200" cap="none" spc="0" normalizeH="0" baseline="0" noProof="0" dirty="0">
                <a:ln>
                  <a:noFill/>
                </a:ln>
                <a:solidFill>
                  <a:srgbClr val="000000"/>
                </a:solidFill>
                <a:effectLst/>
                <a:uLnTx/>
                <a:uFillTx/>
                <a:latin typeface="Arial"/>
                <a:ea typeface="Roboto"/>
                <a:cs typeface="Roboto"/>
              </a:rPr>
              <a:t> and a system of guidelines to guide employees’ decisions and achieve various outcomes.</a:t>
            </a:r>
            <a:endParaRPr kumimoji="0" lang="en-GB" sz="2000" b="1" i="0" u="none" strike="noStrike" kern="1200" cap="none" spc="0" normalizeH="0" baseline="0" noProof="0" dirty="0">
              <a:ln>
                <a:noFill/>
              </a:ln>
              <a:solidFill>
                <a:srgbClr val="000000"/>
              </a:solidFill>
              <a:effectLst/>
              <a:uLnTx/>
              <a:uFillTx/>
              <a:latin typeface="Arial"/>
              <a:ea typeface="Roboto"/>
              <a:cs typeface="Roboto"/>
            </a:endParaRPr>
          </a:p>
          <a:p>
            <a:pPr marL="457200" indent="-457200">
              <a:buFont typeface="Arial" panose="020B0604020202020204" pitchFamily="34" charset="0"/>
              <a:buChar char="•"/>
              <a:defRPr/>
            </a:pPr>
            <a:r>
              <a:rPr kumimoji="0" lang="en-GB" sz="2000" b="1" i="0" u="none" strike="noStrike" kern="1200" cap="none" spc="0" normalizeH="0" baseline="0" noProof="0" dirty="0">
                <a:ln>
                  <a:noFill/>
                </a:ln>
                <a:solidFill>
                  <a:srgbClr val="000000"/>
                </a:solidFill>
                <a:effectLst/>
                <a:uLnTx/>
                <a:uFillTx/>
                <a:latin typeface="Arial"/>
                <a:ea typeface="+mn-ea"/>
                <a:cs typeface="+mn-cs"/>
              </a:rPr>
              <a:t>Procedures</a:t>
            </a:r>
            <a:r>
              <a:rPr kumimoji="0" lang="en-GB" sz="2000" b="0" i="0" u="none" strike="noStrike" kern="1200" cap="none" spc="0" normalizeH="0" baseline="0" noProof="0" dirty="0">
                <a:ln>
                  <a:noFill/>
                </a:ln>
                <a:solidFill>
                  <a:srgbClr val="000000"/>
                </a:solidFill>
                <a:effectLst/>
                <a:uLnTx/>
                <a:uFillTx/>
                <a:latin typeface="Arial"/>
                <a:ea typeface="+mn-ea"/>
                <a:cs typeface="+mn-cs"/>
              </a:rPr>
              <a:t> are operational things that you will do every day (this may be a list of things to be done and the way they should be done).</a:t>
            </a:r>
          </a:p>
          <a:p>
            <a:pPr marL="457200" indent="-457200">
              <a:buFont typeface="Arial" panose="020B0604020202020204" pitchFamily="34" charset="0"/>
              <a:buChar char="•"/>
              <a:defRPr/>
            </a:pPr>
            <a:r>
              <a:rPr kumimoji="0" lang="en-GB" sz="2000" b="1" i="0" u="none" strike="noStrike" kern="1200" cap="none" spc="0" normalizeH="0" baseline="0" noProof="0" dirty="0">
                <a:ln>
                  <a:noFill/>
                </a:ln>
                <a:solidFill>
                  <a:srgbClr val="000000"/>
                </a:solidFill>
                <a:effectLst/>
                <a:uLnTx/>
                <a:uFillTx/>
                <a:latin typeface="Arial"/>
                <a:ea typeface="+mn-ea"/>
                <a:cs typeface="+mn-cs"/>
              </a:rPr>
              <a:t>The handout</a:t>
            </a:r>
            <a:r>
              <a:rPr kumimoji="0" lang="en-GB" sz="2000" b="0" i="0" u="none" strike="noStrike" kern="1200" cap="none" spc="0" normalizeH="0" baseline="0" noProof="0" dirty="0">
                <a:ln>
                  <a:noFill/>
                </a:ln>
                <a:solidFill>
                  <a:srgbClr val="000000"/>
                </a:solidFill>
                <a:effectLst/>
                <a:uLnTx/>
                <a:uFillTx/>
                <a:latin typeface="Arial"/>
                <a:ea typeface="+mn-ea"/>
                <a:cs typeface="+mn-cs"/>
              </a:rPr>
              <a:t> provides an example policy – is there a link to an act, code of practice or guideline? </a:t>
            </a:r>
          </a:p>
        </p:txBody>
      </p:sp>
      <p:sp>
        <p:nvSpPr>
          <p:cNvPr id="5" name="Footer Placeholder 4">
            <a:extLst>
              <a:ext uri="{FF2B5EF4-FFF2-40B4-BE49-F238E27FC236}">
                <a16:creationId xmlns:a16="http://schemas.microsoft.com/office/drawing/2014/main" id="{1A8371C9-CE4A-1A1E-39AE-BF1DEA42A0A7}"/>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17345137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52A0CF-0AAA-9339-8853-522118CD02B0}"/>
              </a:ext>
            </a:extLst>
          </p:cNvPr>
          <p:cNvSpPr>
            <a:spLocks noGrp="1"/>
          </p:cNvSpPr>
          <p:nvPr>
            <p:ph type="sldNum" sz="quarter" idx="11"/>
          </p:nvPr>
        </p:nvSpPr>
        <p:spPr/>
        <p:txBody>
          <a:bodyPr/>
          <a:lstStyle/>
          <a:p>
            <a:fld id="{DA2C159E-F13C-4A85-9A41-E7669D3E0D70}" type="slidenum">
              <a:rPr lang="en-GB" smtClean="0"/>
              <a:pPr/>
              <a:t>53</a:t>
            </a:fld>
            <a:endParaRPr lang="en-GB" dirty="0"/>
          </a:p>
        </p:txBody>
      </p:sp>
      <p:sp>
        <p:nvSpPr>
          <p:cNvPr id="3" name="Title 2">
            <a:extLst>
              <a:ext uri="{FF2B5EF4-FFF2-40B4-BE49-F238E27FC236}">
                <a16:creationId xmlns:a16="http://schemas.microsoft.com/office/drawing/2014/main" id="{49D1AE82-F430-4718-AAFF-BF348FFCD293}"/>
              </a:ext>
            </a:extLst>
          </p:cNvPr>
          <p:cNvSpPr>
            <a:spLocks noGrp="1"/>
          </p:cNvSpPr>
          <p:nvPr>
            <p:ph type="title"/>
          </p:nvPr>
        </p:nvSpPr>
        <p:spPr>
          <a:xfrm>
            <a:off x="608588" y="249900"/>
            <a:ext cx="8061925" cy="699425"/>
          </a:xfrm>
        </p:spPr>
        <p:txBody>
          <a:bodyPr/>
          <a:lstStyle/>
          <a:p>
            <a:br>
              <a:rPr lang="en-GB" dirty="0"/>
            </a:br>
            <a:r>
              <a:rPr lang="en-GB" dirty="0"/>
              <a:t>Core element 3 – safeguarding, health and safety, and wellbeing</a:t>
            </a:r>
          </a:p>
        </p:txBody>
      </p:sp>
      <p:sp>
        <p:nvSpPr>
          <p:cNvPr id="4" name="Text Placeholder 3">
            <a:extLst>
              <a:ext uri="{FF2B5EF4-FFF2-40B4-BE49-F238E27FC236}">
                <a16:creationId xmlns:a16="http://schemas.microsoft.com/office/drawing/2014/main" id="{6BFE4F69-69E5-4F87-8A99-C27B56873C74}"/>
              </a:ext>
            </a:extLst>
          </p:cNvPr>
          <p:cNvSpPr>
            <a:spLocks noGrp="1"/>
          </p:cNvSpPr>
          <p:nvPr>
            <p:ph type="body" sz="quarter" idx="12"/>
          </p:nvPr>
        </p:nvSpPr>
        <p:spPr>
          <a:xfrm>
            <a:off x="608588" y="949325"/>
            <a:ext cx="7992888" cy="3601574"/>
          </a:xfrm>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3.1 The legal requirements and guidance relating to security, confidentiality of information, safeguarding, health, safety and wellbeing</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3.2 How statutory guidance informs settings policies and procedures</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3.3 How legislation informs organisational policies and procedures for recording, storing and sharing information on children’s and young people’s progress, needs and welfare</a:t>
            </a:r>
            <a:endParaRPr kumimoji="0" lang="en-GB" sz="18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buClrTx/>
              <a:buSzTx/>
              <a:buFont typeface="Arial" panose="020B0604020202020204" pitchFamily="34" charset="0"/>
              <a:buNone/>
              <a:tabLst/>
              <a:defRPr/>
            </a:pPr>
            <a:r>
              <a:rPr kumimoji="0" lang="en-GB" sz="2000" b="1"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Example</a:t>
            </a: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For this core element, most of the legislation presented relates to EYFS 2021.</a:t>
            </a:r>
          </a:p>
          <a:p>
            <a:endParaRPr lang="en-GB" dirty="0"/>
          </a:p>
        </p:txBody>
      </p:sp>
      <p:sp>
        <p:nvSpPr>
          <p:cNvPr id="5" name="Footer Placeholder 4">
            <a:extLst>
              <a:ext uri="{FF2B5EF4-FFF2-40B4-BE49-F238E27FC236}">
                <a16:creationId xmlns:a16="http://schemas.microsoft.com/office/drawing/2014/main" id="{18E2EA2F-F050-8535-51FA-88D214EC2C8B}"/>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38594747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4BB33B-E475-8262-622B-32198036E3E9}"/>
              </a:ext>
            </a:extLst>
          </p:cNvPr>
          <p:cNvSpPr>
            <a:spLocks noGrp="1"/>
          </p:cNvSpPr>
          <p:nvPr>
            <p:ph type="sldNum" sz="quarter" idx="11"/>
          </p:nvPr>
        </p:nvSpPr>
        <p:spPr/>
        <p:txBody>
          <a:bodyPr/>
          <a:lstStyle/>
          <a:p>
            <a:fld id="{DA2C159E-F13C-4A85-9A41-E7669D3E0D70}" type="slidenum">
              <a:rPr lang="en-GB" smtClean="0"/>
              <a:pPr/>
              <a:t>54</a:t>
            </a:fld>
            <a:endParaRPr lang="en-GB" dirty="0"/>
          </a:p>
        </p:txBody>
      </p:sp>
      <p:sp>
        <p:nvSpPr>
          <p:cNvPr id="3" name="Title 2">
            <a:extLst>
              <a:ext uri="{FF2B5EF4-FFF2-40B4-BE49-F238E27FC236}">
                <a16:creationId xmlns:a16="http://schemas.microsoft.com/office/drawing/2014/main" id="{FBD4D3C4-4A1F-B41C-9964-86E63C4D9B33}"/>
              </a:ext>
            </a:extLst>
          </p:cNvPr>
          <p:cNvSpPr>
            <a:spLocks noGrp="1"/>
          </p:cNvSpPr>
          <p:nvPr>
            <p:ph type="title"/>
          </p:nvPr>
        </p:nvSpPr>
        <p:spPr>
          <a:xfrm>
            <a:off x="539552" y="249900"/>
            <a:ext cx="8130961" cy="699425"/>
          </a:xfrm>
        </p:spPr>
        <p:txBody>
          <a:bodyPr/>
          <a:lstStyle/>
          <a:p>
            <a:br>
              <a:rPr lang="en-GB" dirty="0"/>
            </a:br>
            <a:r>
              <a:rPr lang="en-GB" dirty="0"/>
              <a:t>Core element 10 – equality and diversity</a:t>
            </a:r>
          </a:p>
        </p:txBody>
      </p:sp>
      <p:sp>
        <p:nvSpPr>
          <p:cNvPr id="4" name="Text Placeholder 3">
            <a:extLst>
              <a:ext uri="{FF2B5EF4-FFF2-40B4-BE49-F238E27FC236}">
                <a16:creationId xmlns:a16="http://schemas.microsoft.com/office/drawing/2014/main" id="{CD5D62A0-EBB8-1453-D84D-1D386B84C82C}"/>
              </a:ext>
            </a:extLst>
          </p:cNvPr>
          <p:cNvSpPr>
            <a:spLocks noGrp="1"/>
          </p:cNvSpPr>
          <p:nvPr>
            <p:ph type="body" sz="quarter" idx="12"/>
          </p:nvPr>
        </p:nvSpPr>
        <p:spPr>
          <a:xfrm>
            <a:off x="539552" y="986400"/>
            <a:ext cx="7362073" cy="3601574"/>
          </a:xfrm>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a:rPr>
              <a:t>10.1 The basic principles of law, regulations and codes of practice that underpin equality, diversity and human rights</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a:rPr>
              <a:t>10.2 The links between legal requirements and organisational policies and procedures relating to equality, diversity, discrimination, confidentiality and the rights of children and young people</a:t>
            </a:r>
          </a:p>
          <a:p>
            <a:pPr marL="612900" lvl="1" indent="-342900">
              <a:buFont typeface="Arial" panose="020B0604020202020204" pitchFamily="34" charset="0"/>
              <a:buChar char="•"/>
              <a:defRPr/>
            </a:pP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a:rPr>
              <a:t>SEND code of practice 0</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a:t>
            </a: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a:rPr>
              <a:t>25 2015</a:t>
            </a:r>
            <a:endParaRPr kumimoji="0" lang="en-GB" sz="2000" b="0" i="0" u="none" strike="noStrike" kern="1200" cap="none" spc="0" normalizeH="0" baseline="0" noProof="0" dirty="0">
              <a:ln>
                <a:noFill/>
              </a:ln>
              <a:solidFill>
                <a:srgbClr val="000000"/>
              </a:solidFill>
              <a:effectLst/>
              <a:uLnTx/>
              <a:uFillTx/>
              <a:latin typeface="Arial"/>
              <a:ea typeface="+mn-ea"/>
              <a:cs typeface="Times New Roman"/>
            </a:endParaRPr>
          </a:p>
          <a:p>
            <a:pPr marL="612900" lvl="1" indent="-342900">
              <a:buFont typeface="Arial" panose="020B0604020202020204" pitchFamily="34" charset="0"/>
              <a:buChar char="•"/>
              <a:defRPr/>
            </a:pPr>
            <a:r>
              <a:rPr lang="en-GB" sz="2000" dirty="0">
                <a:solidFill>
                  <a:srgbClr val="000000"/>
                </a:solidFill>
                <a:latin typeface="Arial"/>
              </a:rPr>
              <a:t>c</a:t>
            </a:r>
            <a:r>
              <a:rPr kumimoji="0" lang="en-GB" sz="2000" b="0" i="0" u="none" strike="noStrike" kern="1200" cap="none" spc="0" normalizeH="0" baseline="0" noProof="0" dirty="0" err="1">
                <a:ln>
                  <a:noFill/>
                </a:ln>
                <a:solidFill>
                  <a:srgbClr val="000000"/>
                </a:solidFill>
                <a:effectLst/>
                <a:uLnTx/>
                <a:uFillTx/>
                <a:latin typeface="Arial"/>
                <a:ea typeface="+mn-ea"/>
                <a:cs typeface="+mn-cs"/>
              </a:rPr>
              <a:t>onfidentiality</a:t>
            </a:r>
            <a:endParaRPr kumimoji="0" lang="en-GB" sz="2000" b="0" i="0" u="none" strike="noStrike" kern="1200" cap="none" spc="0" normalizeH="0" baseline="0" noProof="0" dirty="0">
              <a:ln>
                <a:noFill/>
              </a:ln>
              <a:solidFill>
                <a:srgbClr val="000000"/>
              </a:solidFill>
              <a:effectLst/>
              <a:uLnTx/>
              <a:uFillTx/>
              <a:latin typeface="Arial"/>
              <a:ea typeface="+mn-ea"/>
              <a:cs typeface="Arial"/>
            </a:endParaRPr>
          </a:p>
          <a:p>
            <a:pPr marL="612900" lvl="1" indent="-342900">
              <a:buFont typeface="Arial" panose="020B0604020202020204" pitchFamily="34" charset="0"/>
              <a:buChar char="•"/>
              <a:defRPr/>
            </a:pPr>
            <a:r>
              <a:rPr kumimoji="0" lang="en-US" sz="2000" b="0" i="0" u="none" strike="noStrike" kern="1200" cap="none" spc="0" normalizeH="0" baseline="0" noProof="0" dirty="0">
                <a:ln>
                  <a:noFill/>
                </a:ln>
                <a:solidFill>
                  <a:srgbClr val="000000"/>
                </a:solidFill>
                <a:effectLst/>
                <a:uLnTx/>
                <a:uFillTx/>
                <a:latin typeface="Arial"/>
                <a:ea typeface="+mn-ea"/>
                <a:cs typeface="+mn-cs"/>
              </a:rPr>
              <a:t>UNCRC</a:t>
            </a:r>
            <a:endParaRPr kumimoji="0" lang="en-GB" sz="2000" b="0" i="0" u="none" strike="noStrike" kern="1200" cap="none" spc="0" normalizeH="0" baseline="0" noProof="0" dirty="0">
              <a:ln>
                <a:noFill/>
              </a:ln>
              <a:solidFill>
                <a:srgbClr val="000000"/>
              </a:solidFill>
              <a:effectLst/>
              <a:uLnTx/>
              <a:uFillTx/>
              <a:latin typeface="Arial"/>
              <a:ea typeface="+mn-ea"/>
              <a:cs typeface="Arial"/>
            </a:endParaRPr>
          </a:p>
        </p:txBody>
      </p:sp>
      <p:sp>
        <p:nvSpPr>
          <p:cNvPr id="5" name="Footer Placeholder 4">
            <a:extLst>
              <a:ext uri="{FF2B5EF4-FFF2-40B4-BE49-F238E27FC236}">
                <a16:creationId xmlns:a16="http://schemas.microsoft.com/office/drawing/2014/main" id="{5B68BAB0-655B-85E9-058D-7C6182CB9A32}"/>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21886468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785E32-5832-0144-3F1B-49A345B9275C}"/>
              </a:ext>
            </a:extLst>
          </p:cNvPr>
          <p:cNvSpPr>
            <a:spLocks noGrp="1"/>
          </p:cNvSpPr>
          <p:nvPr>
            <p:ph type="sldNum" sz="quarter" idx="11"/>
          </p:nvPr>
        </p:nvSpPr>
        <p:spPr/>
        <p:txBody>
          <a:bodyPr/>
          <a:lstStyle/>
          <a:p>
            <a:fld id="{DA2C159E-F13C-4A85-9A41-E7669D3E0D70}" type="slidenum">
              <a:rPr lang="en-GB" smtClean="0"/>
              <a:pPr/>
              <a:t>55</a:t>
            </a:fld>
            <a:endParaRPr lang="en-GB" dirty="0"/>
          </a:p>
        </p:txBody>
      </p:sp>
      <p:sp>
        <p:nvSpPr>
          <p:cNvPr id="3" name="Title 2">
            <a:extLst>
              <a:ext uri="{FF2B5EF4-FFF2-40B4-BE49-F238E27FC236}">
                <a16:creationId xmlns:a16="http://schemas.microsoft.com/office/drawing/2014/main" id="{C4862A54-C9C6-70B0-0D1B-9E51DA77D4DE}"/>
              </a:ext>
            </a:extLst>
          </p:cNvPr>
          <p:cNvSpPr>
            <a:spLocks noGrp="1"/>
          </p:cNvSpPr>
          <p:nvPr>
            <p:ph type="title"/>
          </p:nvPr>
        </p:nvSpPr>
        <p:spPr>
          <a:xfrm>
            <a:off x="611560" y="249900"/>
            <a:ext cx="8058953" cy="699425"/>
          </a:xfrm>
        </p:spPr>
        <p:txBody>
          <a:bodyPr/>
          <a:lstStyle/>
          <a:p>
            <a:br>
              <a:rPr lang="en-GB" dirty="0"/>
            </a:br>
            <a:r>
              <a:rPr lang="en-GB" dirty="0"/>
              <a:t>Core element 11 – SEND</a:t>
            </a:r>
          </a:p>
        </p:txBody>
      </p:sp>
      <p:sp>
        <p:nvSpPr>
          <p:cNvPr id="4" name="Text Placeholder 3">
            <a:extLst>
              <a:ext uri="{FF2B5EF4-FFF2-40B4-BE49-F238E27FC236}">
                <a16:creationId xmlns:a16="http://schemas.microsoft.com/office/drawing/2014/main" id="{12A99A7C-897E-58BE-71D3-9D8ED331F6AE}"/>
              </a:ext>
            </a:extLst>
          </p:cNvPr>
          <p:cNvSpPr>
            <a:spLocks noGrp="1"/>
          </p:cNvSpPr>
          <p:nvPr>
            <p:ph type="body" sz="quarter" idx="12"/>
          </p:nvPr>
        </p:nvSpPr>
        <p:spPr>
          <a:xfrm>
            <a:off x="611560" y="949325"/>
            <a:ext cx="7667625" cy="3601574"/>
          </a:xfrm>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a:rPr>
              <a:t>11.1 The laws, codes of practice and policies affecting the provision for children and young people with SEND</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a:rPr>
              <a:t>11.3 The principles of integration and inclusion, and the difference between them</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a:rPr>
              <a:t>11.4 Why practitioners must use appropriate terminology when discussing the needs of children and young people with SEND</a:t>
            </a:r>
          </a:p>
          <a:p>
            <a:pPr marL="555750" lvl="1" indent="-285750">
              <a:lnSpc>
                <a:spcPct val="107000"/>
              </a:lnSpc>
              <a:spcAft>
                <a:spcPts val="800"/>
              </a:spcAft>
              <a:buFont typeface="Arial" panose="020B0604020202020204" pitchFamily="34" charset="0"/>
              <a:buChar char="•"/>
              <a:defRPr/>
            </a:pP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a:rPr>
              <a:t>SEND code of practice 0–25 2015</a:t>
            </a:r>
          </a:p>
          <a:p>
            <a:pPr marL="555750" lvl="1" indent="-285750">
              <a:lnSpc>
                <a:spcPct val="107000"/>
              </a:lnSpc>
              <a:spcAft>
                <a:spcPts val="800"/>
              </a:spcAft>
              <a:buFont typeface="Arial" panose="020B0604020202020204" pitchFamily="34" charset="0"/>
              <a:buChar char="•"/>
              <a:defRPr/>
            </a:pP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a:rPr>
              <a:t>GDPR </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various </a:t>
            </a:r>
            <a:r>
              <a:rPr kumimoji="0" lang="en-GB" sz="20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a:rPr>
              <a:t>principles</a:t>
            </a:r>
          </a:p>
          <a:p>
            <a:pPr>
              <a:lnSpc>
                <a:spcPct val="107000"/>
              </a:lnSpc>
              <a:spcAft>
                <a:spcPts val="800"/>
              </a:spcAft>
            </a:pPr>
            <a:endParaRPr lang="en-GB" sz="1800" b="0" dirty="0">
              <a:solidFill>
                <a:srgbClr val="7030A0"/>
              </a:solidFill>
              <a:effectLst/>
              <a:ea typeface="Calibri" panose="020F0502020204030204" pitchFamily="34" charset="0"/>
              <a:cs typeface="Times New Roman" panose="02020603050405020304" pitchFamily="18"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5" name="Footer Placeholder 4">
            <a:extLst>
              <a:ext uri="{FF2B5EF4-FFF2-40B4-BE49-F238E27FC236}">
                <a16:creationId xmlns:a16="http://schemas.microsoft.com/office/drawing/2014/main" id="{7382ED96-CE30-A938-6B90-307BB7202757}"/>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41795917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B7BE11F-9A28-8874-C049-8CDD3C4FD2F3}"/>
              </a:ext>
            </a:extLst>
          </p:cNvPr>
          <p:cNvSpPr>
            <a:spLocks noGrp="1"/>
          </p:cNvSpPr>
          <p:nvPr>
            <p:ph type="sldNum" sz="quarter" idx="11"/>
          </p:nvPr>
        </p:nvSpPr>
        <p:spPr/>
        <p:txBody>
          <a:bodyPr/>
          <a:lstStyle/>
          <a:p>
            <a:fld id="{DA2C159E-F13C-4A85-9A41-E7669D3E0D70}" type="slidenum">
              <a:rPr lang="en-GB" smtClean="0"/>
              <a:pPr/>
              <a:t>56</a:t>
            </a:fld>
            <a:endParaRPr lang="en-GB" dirty="0"/>
          </a:p>
        </p:txBody>
      </p:sp>
      <p:sp>
        <p:nvSpPr>
          <p:cNvPr id="3" name="Title 2">
            <a:extLst>
              <a:ext uri="{FF2B5EF4-FFF2-40B4-BE49-F238E27FC236}">
                <a16:creationId xmlns:a16="http://schemas.microsoft.com/office/drawing/2014/main" id="{B4DB82A9-F8F6-BC58-DF57-72ED07ED8EB4}"/>
              </a:ext>
            </a:extLst>
          </p:cNvPr>
          <p:cNvSpPr>
            <a:spLocks noGrp="1"/>
          </p:cNvSpPr>
          <p:nvPr>
            <p:ph type="title"/>
          </p:nvPr>
        </p:nvSpPr>
        <p:spPr/>
        <p:txBody>
          <a:bodyPr>
            <a:normAutofit/>
          </a:bodyPr>
          <a:lstStyle/>
          <a:p>
            <a:br>
              <a:rPr lang="en-GB" sz="4000" dirty="0"/>
            </a:br>
            <a:r>
              <a:rPr lang="en-GB" dirty="0">
                <a:ea typeface="+mj-lt"/>
                <a:cs typeface="+mj-lt"/>
              </a:rPr>
              <a:t>Core element 3 – safeguarding, health and safety, and wellbeing</a:t>
            </a:r>
            <a:endParaRPr lang="en-GB" dirty="0"/>
          </a:p>
        </p:txBody>
      </p:sp>
      <p:sp>
        <p:nvSpPr>
          <p:cNvPr id="4" name="Text Placeholder 3">
            <a:extLst>
              <a:ext uri="{FF2B5EF4-FFF2-40B4-BE49-F238E27FC236}">
                <a16:creationId xmlns:a16="http://schemas.microsoft.com/office/drawing/2014/main" id="{C5AC3850-26A2-0BD6-B82C-C24E83598387}"/>
              </a:ext>
            </a:extLst>
          </p:cNvPr>
          <p:cNvSpPr>
            <a:spLocks noGrp="1"/>
          </p:cNvSpPr>
          <p:nvPr>
            <p:ph type="body" sz="quarter" idx="12"/>
          </p:nvPr>
        </p:nvSpPr>
        <p:spPr>
          <a:xfrm>
            <a:off x="611560" y="949325"/>
            <a:ext cx="4904264" cy="3482366"/>
          </a:xfrm>
        </p:spPr>
        <p:txBody>
          <a:bodyPr vert="horz" lIns="0" tIns="0" rIns="0" bIns="0" rtlCol="0" anchor="t">
            <a:noAutofit/>
          </a:bodyPr>
          <a:lstStyle/>
          <a:p>
            <a:r>
              <a:rPr lang="en-GB" sz="2000" dirty="0"/>
              <a:t>Collate information in summary form</a:t>
            </a:r>
            <a:endParaRPr lang="en-US" sz="2000" dirty="0"/>
          </a:p>
          <a:p>
            <a:endParaRPr lang="en-GB" sz="2000" dirty="0"/>
          </a:p>
          <a:p>
            <a:r>
              <a:rPr lang="en-GB" sz="2000" dirty="0"/>
              <a:t>Examples</a:t>
            </a:r>
            <a:endParaRPr lang="en-GB" sz="2000" dirty="0">
              <a:cs typeface="Arial"/>
            </a:endParaRPr>
          </a:p>
          <a:p>
            <a:pPr marL="727200" lvl="1" indent="-457200">
              <a:buFont typeface="Arial" panose="020B0604020202020204" pitchFamily="34" charset="0"/>
              <a:buChar char="•"/>
            </a:pPr>
            <a:r>
              <a:rPr lang="en-GB" sz="2000" dirty="0"/>
              <a:t>Legislation</a:t>
            </a:r>
          </a:p>
          <a:p>
            <a:pPr marL="727200" lvl="1" indent="-457200">
              <a:buFont typeface="Arial" panose="020B0604020202020204" pitchFamily="34" charset="0"/>
              <a:buChar char="•"/>
            </a:pPr>
            <a:r>
              <a:rPr lang="en-GB" sz="2000" dirty="0"/>
              <a:t>Policy</a:t>
            </a:r>
          </a:p>
          <a:p>
            <a:pPr marL="727200" lvl="1" indent="-457200">
              <a:buFont typeface="Arial" panose="020B0604020202020204" pitchFamily="34" charset="0"/>
              <a:buChar char="•"/>
            </a:pPr>
            <a:r>
              <a:rPr lang="en-GB" sz="2000" dirty="0"/>
              <a:t>Daily procedure (relevant to practice)</a:t>
            </a:r>
          </a:p>
        </p:txBody>
      </p:sp>
      <p:sp>
        <p:nvSpPr>
          <p:cNvPr id="5" name="Footer Placeholder 4">
            <a:extLst>
              <a:ext uri="{FF2B5EF4-FFF2-40B4-BE49-F238E27FC236}">
                <a16:creationId xmlns:a16="http://schemas.microsoft.com/office/drawing/2014/main" id="{9E283745-29EC-0377-F361-A4DC4DC7E3FC}"/>
              </a:ext>
            </a:extLst>
          </p:cNvPr>
          <p:cNvSpPr>
            <a:spLocks noGrp="1"/>
          </p:cNvSpPr>
          <p:nvPr>
            <p:ph type="ftr" sz="quarter" idx="10"/>
          </p:nvPr>
        </p:nvSpPr>
        <p:spPr/>
        <p:txBody>
          <a:bodyPr/>
          <a:lstStyle/>
          <a:p>
            <a:r>
              <a:rPr lang="en-GB" dirty="0"/>
              <a:t>Education &amp; Training Foundation</a:t>
            </a:r>
          </a:p>
        </p:txBody>
      </p:sp>
      <p:pic>
        <p:nvPicPr>
          <p:cNvPr id="7" name="Picture 6">
            <a:extLst>
              <a:ext uri="{FF2B5EF4-FFF2-40B4-BE49-F238E27FC236}">
                <a16:creationId xmlns:a16="http://schemas.microsoft.com/office/drawing/2014/main" id="{70E98D65-1979-BE3D-7EF3-A437D34D6DED}"/>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5745992" y="875863"/>
            <a:ext cx="1944216" cy="4144858"/>
          </a:xfrm>
          <a:prstGeom prst="rect">
            <a:avLst/>
          </a:prstGeom>
        </p:spPr>
      </p:pic>
    </p:spTree>
    <p:extLst>
      <p:ext uri="{BB962C8B-B14F-4D97-AF65-F5344CB8AC3E}">
        <p14:creationId xmlns:p14="http://schemas.microsoft.com/office/powerpoint/2010/main" val="3829896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6EBAB-643A-AA9E-8E83-CE04964E2C69}"/>
              </a:ext>
            </a:extLst>
          </p:cNvPr>
          <p:cNvSpPr>
            <a:spLocks noGrp="1"/>
          </p:cNvSpPr>
          <p:nvPr>
            <p:ph type="title"/>
          </p:nvPr>
        </p:nvSpPr>
        <p:spPr/>
        <p:txBody>
          <a:bodyPr>
            <a:normAutofit/>
          </a:bodyPr>
          <a:lstStyle/>
          <a:p>
            <a:br>
              <a:rPr lang="en-GB" sz="4000" dirty="0"/>
            </a:br>
            <a:r>
              <a:rPr lang="en-GB" dirty="0"/>
              <a:t>Exam question</a:t>
            </a:r>
          </a:p>
        </p:txBody>
      </p:sp>
      <p:sp>
        <p:nvSpPr>
          <p:cNvPr id="3" name="Text Placeholder 2">
            <a:extLst>
              <a:ext uri="{FF2B5EF4-FFF2-40B4-BE49-F238E27FC236}">
                <a16:creationId xmlns:a16="http://schemas.microsoft.com/office/drawing/2014/main" id="{887B4375-1D32-856E-A8EF-E8C37A37F0D6}"/>
              </a:ext>
            </a:extLst>
          </p:cNvPr>
          <p:cNvSpPr>
            <a:spLocks noGrp="1"/>
          </p:cNvSpPr>
          <p:nvPr>
            <p:ph type="body" sz="quarter" idx="13"/>
          </p:nvPr>
        </p:nvSpPr>
        <p:spPr/>
        <p:txBody>
          <a:bodyPr>
            <a:normAutofit/>
          </a:bodyPr>
          <a:lstStyle/>
          <a:p>
            <a:pPr marL="342900" indent="-342900">
              <a:buFont typeface="Arial" panose="020B0604020202020204" pitchFamily="34" charset="0"/>
              <a:buChar char="•"/>
            </a:pPr>
            <a:r>
              <a:rPr lang="en-GB" sz="2000" b="0" dirty="0">
                <a:solidFill>
                  <a:schemeClr val="tx1"/>
                </a:solidFill>
              </a:rPr>
              <a:t>Discussion of marked exam question – areas for improvement</a:t>
            </a:r>
          </a:p>
          <a:p>
            <a:pPr marL="342900" indent="-342900">
              <a:buFont typeface="Arial" panose="020B0604020202020204" pitchFamily="34" charset="0"/>
              <a:buChar char="•"/>
            </a:pPr>
            <a:r>
              <a:rPr lang="en-GB" sz="2000" b="0" dirty="0">
                <a:solidFill>
                  <a:schemeClr val="tx1"/>
                </a:solidFill>
              </a:rPr>
              <a:t>Areas of excellence </a:t>
            </a:r>
          </a:p>
          <a:p>
            <a:pPr marL="342900" indent="-342900">
              <a:buFont typeface="Arial" panose="020B0604020202020204" pitchFamily="34" charset="0"/>
              <a:buChar char="•"/>
            </a:pPr>
            <a:r>
              <a:rPr lang="en-GB" sz="2000" b="0" dirty="0">
                <a:solidFill>
                  <a:schemeClr val="tx1"/>
                </a:solidFill>
              </a:rPr>
              <a:t>Further example exam questions could be used as an activity in pairs</a:t>
            </a:r>
          </a:p>
          <a:p>
            <a:pPr marL="342900" indent="-342900">
              <a:buFont typeface="Arial" panose="020B0604020202020204" pitchFamily="34" charset="0"/>
              <a:buChar char="•"/>
            </a:pPr>
            <a:endParaRPr lang="en-GB" sz="2400" dirty="0">
              <a:solidFill>
                <a:schemeClr val="tx1"/>
              </a:solidFill>
            </a:endParaRPr>
          </a:p>
          <a:p>
            <a:pPr marL="342900" indent="-342900">
              <a:buFont typeface="Arial" panose="020B0604020202020204" pitchFamily="34" charset="0"/>
              <a:buChar char="•"/>
            </a:pPr>
            <a:endParaRPr lang="en-GB" sz="2400" dirty="0">
              <a:solidFill>
                <a:schemeClr val="tx1"/>
              </a:solidFill>
            </a:endParaRPr>
          </a:p>
        </p:txBody>
      </p:sp>
      <p:sp>
        <p:nvSpPr>
          <p:cNvPr id="4" name="Footer Placeholder 3">
            <a:extLst>
              <a:ext uri="{FF2B5EF4-FFF2-40B4-BE49-F238E27FC236}">
                <a16:creationId xmlns:a16="http://schemas.microsoft.com/office/drawing/2014/main" id="{2E077064-6147-94BD-65BF-38565F308FF9}"/>
              </a:ext>
            </a:extLst>
          </p:cNvPr>
          <p:cNvSpPr>
            <a:spLocks noGrp="1"/>
          </p:cNvSpPr>
          <p:nvPr>
            <p:ph type="ftr" sz="quarter" idx="14"/>
          </p:nvPr>
        </p:nvSpPr>
        <p:spPr/>
        <p:txBody>
          <a:bodyPr/>
          <a:lstStyle/>
          <a:p>
            <a:r>
              <a:rPr lang="en-GB"/>
              <a:t>Education &amp; Training Foundation</a:t>
            </a:r>
            <a:endParaRPr lang="en-GB" dirty="0"/>
          </a:p>
        </p:txBody>
      </p:sp>
      <p:sp>
        <p:nvSpPr>
          <p:cNvPr id="5" name="Slide Number Placeholder 4">
            <a:extLst>
              <a:ext uri="{FF2B5EF4-FFF2-40B4-BE49-F238E27FC236}">
                <a16:creationId xmlns:a16="http://schemas.microsoft.com/office/drawing/2014/main" id="{27C1C7C1-8F1E-0138-9B6F-94388E7ACDF5}"/>
              </a:ext>
            </a:extLst>
          </p:cNvPr>
          <p:cNvSpPr>
            <a:spLocks noGrp="1"/>
          </p:cNvSpPr>
          <p:nvPr>
            <p:ph type="sldNum" sz="quarter" idx="12"/>
          </p:nvPr>
        </p:nvSpPr>
        <p:spPr/>
        <p:txBody>
          <a:bodyPr/>
          <a:lstStyle/>
          <a:p>
            <a:fld id="{DA2C159E-F13C-4A85-9A41-E7669D3E0D70}" type="slidenum">
              <a:rPr lang="en-GB" smtClean="0"/>
              <a:pPr/>
              <a:t>57</a:t>
            </a:fld>
            <a:endParaRPr lang="en-GB" dirty="0"/>
          </a:p>
        </p:txBody>
      </p:sp>
    </p:spTree>
    <p:extLst>
      <p:ext uri="{BB962C8B-B14F-4D97-AF65-F5344CB8AC3E}">
        <p14:creationId xmlns:p14="http://schemas.microsoft.com/office/powerpoint/2010/main" val="24887007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724ED2-8543-0EB1-B4C8-B92BF0BBE734}"/>
              </a:ext>
            </a:extLst>
          </p:cNvPr>
          <p:cNvSpPr>
            <a:spLocks noGrp="1"/>
          </p:cNvSpPr>
          <p:nvPr>
            <p:ph type="sldNum" sz="quarter" idx="11"/>
          </p:nvPr>
        </p:nvSpPr>
        <p:spPr/>
        <p:txBody>
          <a:bodyPr/>
          <a:lstStyle/>
          <a:p>
            <a:fld id="{DA2C159E-F13C-4A85-9A41-E7669D3E0D70}" type="slidenum">
              <a:rPr lang="en-GB" smtClean="0"/>
              <a:pPr/>
              <a:t>58</a:t>
            </a:fld>
            <a:endParaRPr lang="en-GB" dirty="0"/>
          </a:p>
        </p:txBody>
      </p:sp>
      <p:sp>
        <p:nvSpPr>
          <p:cNvPr id="3" name="Title 2">
            <a:extLst>
              <a:ext uri="{FF2B5EF4-FFF2-40B4-BE49-F238E27FC236}">
                <a16:creationId xmlns:a16="http://schemas.microsoft.com/office/drawing/2014/main" id="{96CF59A8-68D1-5073-13C0-3BBBE32B1F3E}"/>
              </a:ext>
            </a:extLst>
          </p:cNvPr>
          <p:cNvSpPr>
            <a:spLocks noGrp="1"/>
          </p:cNvSpPr>
          <p:nvPr>
            <p:ph type="title"/>
          </p:nvPr>
        </p:nvSpPr>
        <p:spPr/>
        <p:txBody>
          <a:bodyPr/>
          <a:lstStyle/>
          <a:p>
            <a:br>
              <a:rPr lang="en-GB" dirty="0">
                <a:solidFill>
                  <a:srgbClr val="00B050"/>
                </a:solidFill>
              </a:rPr>
            </a:br>
            <a:r>
              <a:rPr lang="en-GB" dirty="0"/>
              <a:t>Plenary</a:t>
            </a:r>
          </a:p>
        </p:txBody>
      </p:sp>
      <p:sp>
        <p:nvSpPr>
          <p:cNvPr id="4" name="Text Placeholder 3">
            <a:extLst>
              <a:ext uri="{FF2B5EF4-FFF2-40B4-BE49-F238E27FC236}">
                <a16:creationId xmlns:a16="http://schemas.microsoft.com/office/drawing/2014/main" id="{ACD02526-C3F9-7FA7-8AF8-B71F330D7E4C}"/>
              </a:ext>
            </a:extLst>
          </p:cNvPr>
          <p:cNvSpPr>
            <a:spLocks noGrp="1"/>
          </p:cNvSpPr>
          <p:nvPr>
            <p:ph type="body" sz="quarter" idx="12"/>
          </p:nvPr>
        </p:nvSpPr>
        <p:spPr>
          <a:xfrm>
            <a:off x="232950" y="950059"/>
            <a:ext cx="7867442" cy="3601574"/>
          </a:xfrm>
        </p:spPr>
        <p:txBody>
          <a:bodyPr/>
          <a:lstStyle/>
          <a:p>
            <a:r>
              <a:rPr lang="en-GB" sz="2000" dirty="0"/>
              <a:t>Class discussion</a:t>
            </a:r>
          </a:p>
          <a:p>
            <a:endParaRPr lang="en-GB" sz="2000" dirty="0"/>
          </a:p>
          <a:p>
            <a:pPr marL="727200" lvl="1" indent="-457200">
              <a:buFont typeface="Arial" panose="020B0604020202020204" pitchFamily="34" charset="0"/>
              <a:buChar char="•"/>
            </a:pPr>
            <a:r>
              <a:rPr lang="en-GB" sz="2000" dirty="0"/>
              <a:t>What have you learnt about legislation?</a:t>
            </a:r>
          </a:p>
          <a:p>
            <a:pPr marL="727200" lvl="1" indent="-457200">
              <a:buFont typeface="Arial" panose="020B0604020202020204" pitchFamily="34" charset="0"/>
              <a:buChar char="•"/>
            </a:pPr>
            <a:r>
              <a:rPr lang="en-GB" sz="2000" dirty="0"/>
              <a:t>How can you identify the policies in your setting, and how do these link to what you do?</a:t>
            </a:r>
          </a:p>
          <a:p>
            <a:pPr marL="727200" lvl="1" indent="-457200">
              <a:buFont typeface="Arial" panose="020B0604020202020204" pitchFamily="34" charset="0"/>
              <a:buChar char="•"/>
            </a:pPr>
            <a:r>
              <a:rPr lang="en-GB" sz="2000" dirty="0"/>
              <a:t>Procedures – what new skills have you learnt in your setting?</a:t>
            </a:r>
          </a:p>
          <a:p>
            <a:pPr marL="727200" lvl="1" indent="-457200">
              <a:buFont typeface="Arial" panose="020B0604020202020204" pitchFamily="34" charset="0"/>
              <a:buChar char="•"/>
            </a:pPr>
            <a:r>
              <a:rPr lang="en-GB" sz="2000" dirty="0"/>
              <a:t>What are your roles and responsibilities within your setting?</a:t>
            </a:r>
          </a:p>
          <a:p>
            <a:pPr marL="727200" lvl="1" indent="-457200">
              <a:buFont typeface="Arial" panose="020B0604020202020204" pitchFamily="34" charset="0"/>
              <a:buChar char="•"/>
            </a:pPr>
            <a:r>
              <a:rPr lang="en-GB" sz="2000" dirty="0"/>
              <a:t>What do you know now that you did not before?</a:t>
            </a:r>
          </a:p>
        </p:txBody>
      </p:sp>
      <p:sp>
        <p:nvSpPr>
          <p:cNvPr id="5" name="Footer Placeholder 4">
            <a:extLst>
              <a:ext uri="{FF2B5EF4-FFF2-40B4-BE49-F238E27FC236}">
                <a16:creationId xmlns:a16="http://schemas.microsoft.com/office/drawing/2014/main" id="{40E801DE-E0DF-9164-775E-AC9195669076}"/>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21461411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dirty="0"/>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59</a:t>
            </a:fld>
            <a:endParaRPr lang="en-GB" dirty="0"/>
          </a:p>
        </p:txBody>
      </p:sp>
      <p:sp>
        <p:nvSpPr>
          <p:cNvPr id="13" name="Rectangle 12">
            <a:extLst>
              <a:ext uri="{FF2B5EF4-FFF2-40B4-BE49-F238E27FC236}">
                <a16:creationId xmlns:a16="http://schemas.microsoft.com/office/drawing/2014/main" id="{E2C579EE-E5CC-4F9A-A5AE-7CAF0043E178}"/>
              </a:ext>
            </a:extLst>
          </p:cNvPr>
          <p:cNvSpPr/>
          <p:nvPr/>
        </p:nvSpPr>
        <p:spPr>
          <a:xfrm>
            <a:off x="1583803" y="1675517"/>
            <a:ext cx="1987550" cy="8445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1400" dirty="0">
                <a:solidFill>
                  <a:srgbClr val="002060"/>
                </a:solidFill>
                <a:effectLst/>
                <a:ea typeface="Calibri" panose="020F0502020204030204" pitchFamily="34" charset="0"/>
                <a:cs typeface="Times New Roman" panose="02020603050405020304" pitchFamily="18" charset="0"/>
              </a:rPr>
              <a:t>PROVIDER LOGO HERE</a:t>
            </a:r>
            <a:endParaRPr lang="en-GB" sz="1100" dirty="0">
              <a:solidFill>
                <a:srgbClr val="002060"/>
              </a:solidFill>
              <a:effectLs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dirty="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4662422" y="2868565"/>
            <a:ext cx="1800200" cy="323165"/>
          </a:xfrm>
          <a:prstGeom prst="rect">
            <a:avLst/>
          </a:prstGeom>
          <a:noFill/>
        </p:spPr>
        <p:txBody>
          <a:bodyPr wrap="square" lIns="0" tIns="0" rIns="0" bIns="0" rtlCol="0">
            <a:spAutoFit/>
          </a:bodyPr>
          <a:lstStyle/>
          <a:p>
            <a:r>
              <a:rPr lang="en-GB" sz="1050" dirty="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646331"/>
          </a:xfrm>
          <a:prstGeom prst="rect">
            <a:avLst/>
          </a:prstGeom>
          <a:noFill/>
        </p:spPr>
        <p:txBody>
          <a:bodyPr wrap="square" lIns="0" tIns="0" rIns="0" bIns="0" rtlCol="0">
            <a:spAutoFit/>
          </a:bodyPr>
          <a:lstStyle/>
          <a:p>
            <a:r>
              <a:rPr lang="en-GB" sz="1050" dirty="0"/>
              <a:t>Hertford Regional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2" name="Picture 1" descr="A picture containing circle&#10;&#10;Description automatically generated">
            <a:extLst>
              <a:ext uri="{FF2B5EF4-FFF2-40B4-BE49-F238E27FC236}">
                <a16:creationId xmlns:a16="http://schemas.microsoft.com/office/drawing/2014/main" id="{169DC83C-2DDC-95B5-BEDD-8557D00E9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13953" y="1635646"/>
            <a:ext cx="2088232" cy="936104"/>
          </a:xfrm>
          <a:prstGeom prst="rect">
            <a:avLst/>
          </a:prstGeom>
          <a:noFill/>
          <a:ln>
            <a:noFill/>
          </a:ln>
        </p:spPr>
      </p:pic>
    </p:spTree>
    <p:extLst>
      <p:ext uri="{BB962C8B-B14F-4D97-AF65-F5344CB8AC3E}">
        <p14:creationId xmlns:p14="http://schemas.microsoft.com/office/powerpoint/2010/main" val="394315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785E32-5832-0144-3F1B-49A345B9275C}"/>
              </a:ext>
            </a:extLst>
          </p:cNvPr>
          <p:cNvSpPr>
            <a:spLocks noGrp="1"/>
          </p:cNvSpPr>
          <p:nvPr>
            <p:ph type="sldNum" sz="quarter" idx="11"/>
          </p:nvPr>
        </p:nvSpPr>
        <p:spPr/>
        <p:txBody>
          <a:bodyPr/>
          <a:lstStyle/>
          <a:p>
            <a:fld id="{DA2C159E-F13C-4A85-9A41-E7669D3E0D70}" type="slidenum">
              <a:rPr lang="en-GB" smtClean="0"/>
              <a:pPr/>
              <a:t>6</a:t>
            </a:fld>
            <a:endParaRPr lang="en-GB" dirty="0"/>
          </a:p>
        </p:txBody>
      </p:sp>
      <p:sp>
        <p:nvSpPr>
          <p:cNvPr id="3" name="Title 2">
            <a:extLst>
              <a:ext uri="{FF2B5EF4-FFF2-40B4-BE49-F238E27FC236}">
                <a16:creationId xmlns:a16="http://schemas.microsoft.com/office/drawing/2014/main" id="{C4862A54-C9C6-70B0-0D1B-9E51DA77D4DE}"/>
              </a:ext>
            </a:extLst>
          </p:cNvPr>
          <p:cNvSpPr>
            <a:spLocks noGrp="1"/>
          </p:cNvSpPr>
          <p:nvPr>
            <p:ph type="title"/>
          </p:nvPr>
        </p:nvSpPr>
        <p:spPr>
          <a:xfrm>
            <a:off x="611560" y="249900"/>
            <a:ext cx="8058953" cy="699425"/>
          </a:xfrm>
        </p:spPr>
        <p:txBody>
          <a:bodyPr/>
          <a:lstStyle/>
          <a:p>
            <a:br>
              <a:rPr lang="en-GB" dirty="0"/>
            </a:br>
            <a:r>
              <a:rPr lang="en-GB" dirty="0"/>
              <a:t>Core element 11 – SEND</a:t>
            </a:r>
          </a:p>
        </p:txBody>
      </p:sp>
      <p:sp>
        <p:nvSpPr>
          <p:cNvPr id="4" name="Text Placeholder 3">
            <a:extLst>
              <a:ext uri="{FF2B5EF4-FFF2-40B4-BE49-F238E27FC236}">
                <a16:creationId xmlns:a16="http://schemas.microsoft.com/office/drawing/2014/main" id="{12A99A7C-897E-58BE-71D3-9D8ED331F6AE}"/>
              </a:ext>
            </a:extLst>
          </p:cNvPr>
          <p:cNvSpPr>
            <a:spLocks noGrp="1"/>
          </p:cNvSpPr>
          <p:nvPr>
            <p:ph type="body" sz="quarter" idx="12"/>
          </p:nvPr>
        </p:nvSpPr>
        <p:spPr>
          <a:xfrm>
            <a:off x="611560" y="949325"/>
            <a:ext cx="7667625" cy="3601574"/>
          </a:xfrm>
        </p:spPr>
        <p:txBody>
          <a:bodyPr vert="horz" lIns="0" tIns="0" rIns="0" bIns="0" rtlCol="0" anchor="t">
            <a:noAutofit/>
          </a:bodyPr>
          <a:lstStyle/>
          <a:p>
            <a:pPr>
              <a:lnSpc>
                <a:spcPct val="107000"/>
              </a:lnSpc>
              <a:spcAft>
                <a:spcPts val="800"/>
              </a:spcAft>
            </a:pPr>
            <a:r>
              <a:rPr lang="en-GB" sz="2000" dirty="0">
                <a:effectLst/>
                <a:latin typeface="Arial"/>
                <a:ea typeface="Calibri" panose="020F0502020204030204" pitchFamily="34" charset="0"/>
                <a:cs typeface="Times New Roman"/>
              </a:rPr>
              <a:t>11.1 The laws, codes of practice and policies affecting the provision for children and young people with SEND</a:t>
            </a:r>
          </a:p>
          <a:p>
            <a:pPr>
              <a:lnSpc>
                <a:spcPct val="107000"/>
              </a:lnSpc>
              <a:spcAft>
                <a:spcPts val="800"/>
              </a:spcAft>
            </a:pPr>
            <a:r>
              <a:rPr lang="en-GB" sz="2000" dirty="0">
                <a:effectLst/>
                <a:latin typeface="Arial"/>
                <a:ea typeface="Calibri" panose="020F0502020204030204" pitchFamily="34" charset="0"/>
                <a:cs typeface="Times New Roman"/>
              </a:rPr>
              <a:t>11.3 The principles of integration and inclusion, and the difference between them</a:t>
            </a:r>
          </a:p>
          <a:p>
            <a:pPr>
              <a:lnSpc>
                <a:spcPct val="107000"/>
              </a:lnSpc>
              <a:spcAft>
                <a:spcPts val="800"/>
              </a:spcAft>
            </a:pPr>
            <a:r>
              <a:rPr lang="en-GB" sz="2000" dirty="0">
                <a:effectLst/>
                <a:latin typeface="Arial"/>
                <a:ea typeface="Calibri" panose="020F0502020204030204" pitchFamily="34" charset="0"/>
                <a:cs typeface="Times New Roman"/>
              </a:rPr>
              <a:t>11.4 Why practitioners must use appropriate terminology when discussing the needs of children and young people with SEND</a:t>
            </a:r>
          </a:p>
          <a:p>
            <a:pPr marL="555750" lvl="1" indent="-285750">
              <a:lnSpc>
                <a:spcPct val="107000"/>
              </a:lnSpc>
              <a:spcAft>
                <a:spcPts val="800"/>
              </a:spcAft>
              <a:buFont typeface="Arial" panose="020B0604020202020204" pitchFamily="34" charset="0"/>
              <a:buChar char="•"/>
            </a:pPr>
            <a:r>
              <a:rPr lang="en-GB" sz="2000" b="0" dirty="0">
                <a:effectLst/>
                <a:ea typeface="Calibri" panose="020F0502020204030204" pitchFamily="34" charset="0"/>
                <a:cs typeface="Times New Roman"/>
              </a:rPr>
              <a:t>SEND code of practice 0–25 2015</a:t>
            </a:r>
          </a:p>
          <a:p>
            <a:pPr marL="555750" lvl="1" indent="-285750">
              <a:lnSpc>
                <a:spcPct val="107000"/>
              </a:lnSpc>
              <a:spcAft>
                <a:spcPts val="800"/>
              </a:spcAft>
              <a:buFont typeface="Arial" panose="020B0604020202020204" pitchFamily="34" charset="0"/>
              <a:buChar char="•"/>
            </a:pPr>
            <a:r>
              <a:rPr lang="en-US" sz="2000" b="0" dirty="0">
                <a:effectLst/>
                <a:ea typeface="Calibri" panose="020F0502020204030204" pitchFamily="34" charset="0"/>
                <a:cs typeface="Times New Roman"/>
              </a:rPr>
              <a:t>General Data Protection Regulation 2018 (</a:t>
            </a:r>
            <a:r>
              <a:rPr lang="en-GB" sz="2000" b="0" dirty="0">
                <a:effectLst/>
                <a:ea typeface="Calibri" panose="020F0502020204030204" pitchFamily="34" charset="0"/>
                <a:cs typeface="Times New Roman"/>
              </a:rPr>
              <a:t>GDPR) – various principles</a:t>
            </a:r>
          </a:p>
          <a:p>
            <a:pPr>
              <a:lnSpc>
                <a:spcPct val="107000"/>
              </a:lnSpc>
              <a:spcAft>
                <a:spcPts val="800"/>
              </a:spcAft>
            </a:pPr>
            <a:endParaRPr lang="en-GB" sz="1800" b="0" dirty="0">
              <a:solidFill>
                <a:srgbClr val="7030A0"/>
              </a:solidFill>
              <a:effectLst/>
              <a:ea typeface="Calibri" panose="020F0502020204030204" pitchFamily="34" charset="0"/>
              <a:cs typeface="Times New Roman" panose="02020603050405020304" pitchFamily="18" charset="0"/>
            </a:endParaRPr>
          </a:p>
          <a:p>
            <a:pPr>
              <a:lnSpc>
                <a:spcPct val="107000"/>
              </a:lnSpc>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5" name="Footer Placeholder 4">
            <a:extLst>
              <a:ext uri="{FF2B5EF4-FFF2-40B4-BE49-F238E27FC236}">
                <a16:creationId xmlns:a16="http://schemas.microsoft.com/office/drawing/2014/main" id="{7382ED96-CE30-A938-6B90-307BB7202757}"/>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35095788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BBDAA-FA01-22EB-5E3F-D194C5C90A93}"/>
              </a:ext>
            </a:extLst>
          </p:cNvPr>
          <p:cNvSpPr>
            <a:spLocks noGrp="1"/>
          </p:cNvSpPr>
          <p:nvPr>
            <p:ph type="title"/>
          </p:nvPr>
        </p:nvSpPr>
        <p:spPr>
          <a:xfrm>
            <a:off x="481087" y="249900"/>
            <a:ext cx="7763322" cy="699425"/>
          </a:xfrm>
        </p:spPr>
        <p:txBody>
          <a:bodyPr/>
          <a:lstStyle/>
          <a:p>
            <a:br>
              <a:rPr lang="en-GB" dirty="0"/>
            </a:br>
            <a:r>
              <a:rPr lang="en-GB" dirty="0"/>
              <a:t>Aim of the session </a:t>
            </a:r>
            <a:endParaRPr lang="en-US" dirty="0"/>
          </a:p>
        </p:txBody>
      </p:sp>
      <p:sp>
        <p:nvSpPr>
          <p:cNvPr id="3" name="Text Placeholder 2">
            <a:extLst>
              <a:ext uri="{FF2B5EF4-FFF2-40B4-BE49-F238E27FC236}">
                <a16:creationId xmlns:a16="http://schemas.microsoft.com/office/drawing/2014/main" id="{A6F041E2-A193-AA09-4D1F-49058EBCAAE3}"/>
              </a:ext>
            </a:extLst>
          </p:cNvPr>
          <p:cNvSpPr>
            <a:spLocks noGrp="1"/>
          </p:cNvSpPr>
          <p:nvPr>
            <p:ph type="body" sz="quarter" idx="13"/>
          </p:nvPr>
        </p:nvSpPr>
        <p:spPr>
          <a:xfrm>
            <a:off x="481087" y="986398"/>
            <a:ext cx="7560840" cy="3601475"/>
          </a:xfrm>
        </p:spPr>
        <p:txBody>
          <a:bodyPr>
            <a:normAutofit/>
          </a:bodyPr>
          <a:lstStyle/>
          <a:p>
            <a:endParaRPr lang="en-GB" sz="2000" b="0" dirty="0">
              <a:solidFill>
                <a:schemeClr val="tx1"/>
              </a:solidFill>
            </a:endParaRPr>
          </a:p>
          <a:p>
            <a:r>
              <a:rPr lang="en-GB" sz="2000" b="0" dirty="0">
                <a:solidFill>
                  <a:schemeClr val="tx1"/>
                </a:solidFill>
              </a:rPr>
              <a:t>Today, we will be looking at:</a:t>
            </a:r>
          </a:p>
          <a:p>
            <a:pPr marL="457200" indent="-457200">
              <a:lnSpc>
                <a:spcPts val="2800"/>
              </a:lnSpc>
              <a:buFont typeface="+mj-lt"/>
              <a:buAutoNum type="arabicPeriod"/>
            </a:pPr>
            <a:r>
              <a:rPr lang="en-GB" sz="2000" b="0" dirty="0">
                <a:solidFill>
                  <a:schemeClr val="tx1"/>
                </a:solidFill>
              </a:rPr>
              <a:t>what legislation is </a:t>
            </a:r>
          </a:p>
          <a:p>
            <a:pPr marL="457200" indent="-457200">
              <a:lnSpc>
                <a:spcPts val="2800"/>
              </a:lnSpc>
              <a:buFont typeface="+mj-lt"/>
              <a:buAutoNum type="arabicPeriod"/>
            </a:pPr>
            <a:r>
              <a:rPr lang="en-GB" sz="2000" b="0" dirty="0">
                <a:solidFill>
                  <a:schemeClr val="tx1"/>
                </a:solidFill>
              </a:rPr>
              <a:t>how legislation is made</a:t>
            </a:r>
          </a:p>
          <a:p>
            <a:pPr marL="457200" indent="-457200">
              <a:lnSpc>
                <a:spcPts val="2800"/>
              </a:lnSpc>
              <a:buFont typeface="+mj-lt"/>
              <a:buAutoNum type="arabicPeriod"/>
            </a:pPr>
            <a:r>
              <a:rPr lang="en-GB" sz="2000" b="0" dirty="0">
                <a:solidFill>
                  <a:schemeClr val="tx1"/>
                </a:solidFill>
              </a:rPr>
              <a:t>various pieces of legislation relevant to education and childcare</a:t>
            </a:r>
          </a:p>
          <a:p>
            <a:pPr marL="457200" indent="-457200">
              <a:lnSpc>
                <a:spcPts val="2800"/>
              </a:lnSpc>
              <a:buFont typeface="+mj-lt"/>
              <a:buAutoNum type="arabicPeriod"/>
            </a:pPr>
            <a:r>
              <a:rPr lang="en-GB" sz="2000" b="0" dirty="0">
                <a:solidFill>
                  <a:schemeClr val="tx1"/>
                </a:solidFill>
              </a:rPr>
              <a:t>how pieces of legislation link with policies and procedures used in childcare settings every day </a:t>
            </a:r>
          </a:p>
          <a:p>
            <a:pPr marL="457200" indent="-457200">
              <a:lnSpc>
                <a:spcPts val="2800"/>
              </a:lnSpc>
              <a:buFont typeface="+mj-lt"/>
              <a:buAutoNum type="arabicPeriod"/>
            </a:pPr>
            <a:r>
              <a:rPr lang="en-GB" sz="2000" b="0" dirty="0">
                <a:solidFill>
                  <a:schemeClr val="tx1"/>
                </a:solidFill>
              </a:rPr>
              <a:t>new terminology.</a:t>
            </a:r>
          </a:p>
        </p:txBody>
      </p:sp>
      <p:sp>
        <p:nvSpPr>
          <p:cNvPr id="4" name="Footer Placeholder 3">
            <a:extLst>
              <a:ext uri="{FF2B5EF4-FFF2-40B4-BE49-F238E27FC236}">
                <a16:creationId xmlns:a16="http://schemas.microsoft.com/office/drawing/2014/main" id="{222FD0E1-D5D0-F753-B158-D50F3B333A0C}"/>
              </a:ext>
            </a:extLst>
          </p:cNvPr>
          <p:cNvSpPr>
            <a:spLocks noGrp="1"/>
          </p:cNvSpPr>
          <p:nvPr>
            <p:ph type="ftr" sz="quarter" idx="14"/>
          </p:nvPr>
        </p:nvSpPr>
        <p:spPr/>
        <p:txBody>
          <a:bodyPr/>
          <a:lstStyle/>
          <a:p>
            <a:r>
              <a:rPr lang="en-GB" dirty="0"/>
              <a:t>Education &amp; Training Foundation</a:t>
            </a:r>
          </a:p>
        </p:txBody>
      </p:sp>
      <p:sp>
        <p:nvSpPr>
          <p:cNvPr id="5" name="Slide Number Placeholder 4">
            <a:extLst>
              <a:ext uri="{FF2B5EF4-FFF2-40B4-BE49-F238E27FC236}">
                <a16:creationId xmlns:a16="http://schemas.microsoft.com/office/drawing/2014/main" id="{A31A92FC-BB3D-611E-1894-0D664A4283E7}"/>
              </a:ext>
            </a:extLst>
          </p:cNvPr>
          <p:cNvSpPr>
            <a:spLocks noGrp="1"/>
          </p:cNvSpPr>
          <p:nvPr>
            <p:ph type="sldNum" sz="quarter" idx="12"/>
          </p:nvPr>
        </p:nvSpPr>
        <p:spPr/>
        <p:txBody>
          <a:bodyPr/>
          <a:lstStyle/>
          <a:p>
            <a:fld id="{DA2C159E-F13C-4A85-9A41-E7669D3E0D70}" type="slidenum">
              <a:rPr lang="en-GB" smtClean="0"/>
              <a:pPr/>
              <a:t>7</a:t>
            </a:fld>
            <a:endParaRPr lang="en-GB" dirty="0"/>
          </a:p>
        </p:txBody>
      </p:sp>
      <p:pic>
        <p:nvPicPr>
          <p:cNvPr id="1026" name="Picture 2" descr="Learn About Close Protection Law and Legislation">
            <a:extLst>
              <a:ext uri="{FF2B5EF4-FFF2-40B4-BE49-F238E27FC236}">
                <a16:creationId xmlns:a16="http://schemas.microsoft.com/office/drawing/2014/main" id="{9BD412DB-EA7D-1BEB-38C2-B0E767C465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957346"/>
            <a:ext cx="1944217" cy="129378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AFE0D48-7D93-CDDC-1BC4-98D87F72EBED}"/>
              </a:ext>
            </a:extLst>
          </p:cNvPr>
          <p:cNvSpPr txBox="1"/>
          <p:nvPr/>
        </p:nvSpPr>
        <p:spPr>
          <a:xfrm>
            <a:off x="5148064" y="4011910"/>
            <a:ext cx="2304256" cy="207749"/>
          </a:xfrm>
          <a:prstGeom prst="rect">
            <a:avLst/>
          </a:prstGeom>
          <a:solidFill>
            <a:schemeClr val="accent1">
              <a:lumMod val="60000"/>
              <a:lumOff val="40000"/>
            </a:schemeClr>
          </a:solidFill>
          <a:ln>
            <a:solidFill>
              <a:srgbClr val="0070C0"/>
            </a:solidFill>
          </a:ln>
        </p:spPr>
        <p:txBody>
          <a:bodyPr wrap="square" lIns="0" tIns="0" rIns="0" bIns="0" rtlCol="0">
            <a:spAutoFit/>
          </a:bodyPr>
          <a:lstStyle/>
          <a:p>
            <a:pPr algn="ctr"/>
            <a:r>
              <a:rPr lang="en-GB" sz="1350" dirty="0"/>
              <a:t>Remember to take notes</a:t>
            </a:r>
          </a:p>
        </p:txBody>
      </p:sp>
    </p:spTree>
    <p:extLst>
      <p:ext uri="{BB962C8B-B14F-4D97-AF65-F5344CB8AC3E}">
        <p14:creationId xmlns:p14="http://schemas.microsoft.com/office/powerpoint/2010/main" val="3066034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6373211-6283-0275-E5EA-2ABE13047803}"/>
              </a:ext>
            </a:extLst>
          </p:cNvPr>
          <p:cNvSpPr>
            <a:spLocks noGrp="1"/>
          </p:cNvSpPr>
          <p:nvPr>
            <p:ph type="sldNum" sz="quarter" idx="11"/>
          </p:nvPr>
        </p:nvSpPr>
        <p:spPr/>
        <p:txBody>
          <a:bodyPr/>
          <a:lstStyle/>
          <a:p>
            <a:fld id="{DA2C159E-F13C-4A85-9A41-E7669D3E0D70}" type="slidenum">
              <a:rPr lang="en-GB" smtClean="0"/>
              <a:pPr/>
              <a:t>8</a:t>
            </a:fld>
            <a:endParaRPr lang="en-GB" dirty="0"/>
          </a:p>
        </p:txBody>
      </p:sp>
      <p:sp>
        <p:nvSpPr>
          <p:cNvPr id="3" name="Title 2">
            <a:extLst>
              <a:ext uri="{FF2B5EF4-FFF2-40B4-BE49-F238E27FC236}">
                <a16:creationId xmlns:a16="http://schemas.microsoft.com/office/drawing/2014/main" id="{E5F55A2E-82E4-9C0C-66FD-715987F2D472}"/>
              </a:ext>
            </a:extLst>
          </p:cNvPr>
          <p:cNvSpPr>
            <a:spLocks noGrp="1"/>
          </p:cNvSpPr>
          <p:nvPr>
            <p:ph type="title"/>
          </p:nvPr>
        </p:nvSpPr>
        <p:spPr>
          <a:xfrm>
            <a:off x="611561" y="249900"/>
            <a:ext cx="7686376" cy="699425"/>
          </a:xfrm>
        </p:spPr>
        <p:txBody>
          <a:bodyPr/>
          <a:lstStyle/>
          <a:p>
            <a:br>
              <a:rPr lang="en-GB" dirty="0"/>
            </a:br>
            <a:r>
              <a:rPr lang="en-GB" dirty="0"/>
              <a:t>Learning objectives</a:t>
            </a:r>
            <a:endParaRPr lang="en-US" dirty="0"/>
          </a:p>
        </p:txBody>
      </p:sp>
      <p:sp>
        <p:nvSpPr>
          <p:cNvPr id="4" name="Text Placeholder 3">
            <a:extLst>
              <a:ext uri="{FF2B5EF4-FFF2-40B4-BE49-F238E27FC236}">
                <a16:creationId xmlns:a16="http://schemas.microsoft.com/office/drawing/2014/main" id="{EC4F72DA-EB82-920E-860F-57D2D9AB5B5C}"/>
              </a:ext>
            </a:extLst>
          </p:cNvPr>
          <p:cNvSpPr>
            <a:spLocks noGrp="1"/>
          </p:cNvSpPr>
          <p:nvPr>
            <p:ph type="body" sz="quarter" idx="12"/>
          </p:nvPr>
        </p:nvSpPr>
        <p:spPr>
          <a:xfrm>
            <a:off x="611560" y="986400"/>
            <a:ext cx="7686376" cy="3601574"/>
          </a:xfrm>
        </p:spPr>
        <p:txBody>
          <a:bodyPr vert="horz" lIns="0" tIns="0" rIns="0" bIns="0" rtlCol="0" anchor="t">
            <a:noAutofit/>
          </a:bodyPr>
          <a:lstStyle/>
          <a:p>
            <a:r>
              <a:rPr lang="en-GB" sz="2000" dirty="0"/>
              <a:t>By the end of today’s session, you will be able to:</a:t>
            </a:r>
          </a:p>
          <a:p>
            <a:pPr marL="514350" indent="-514350">
              <a:buAutoNum type="arabicPeriod"/>
            </a:pPr>
            <a:r>
              <a:rPr lang="en-GB" sz="2000" dirty="0"/>
              <a:t>identify the starting point and processes for approving legislation</a:t>
            </a:r>
          </a:p>
          <a:p>
            <a:pPr marL="514350" indent="-514350">
              <a:buFont typeface="Arial" panose="020B0604020202020204" pitchFamily="34" charset="0"/>
              <a:buAutoNum type="arabicPeriod"/>
            </a:pPr>
            <a:r>
              <a:rPr lang="en-GB" sz="2000" dirty="0"/>
              <a:t>identify at least 10 pieces of legislation used in childcare and education</a:t>
            </a:r>
          </a:p>
          <a:p>
            <a:pPr marL="514350" indent="-514350">
              <a:buAutoNum type="arabicPeriod"/>
            </a:pPr>
            <a:r>
              <a:rPr lang="en-GB" sz="2000" dirty="0"/>
              <a:t>explain what legislation is and how it is used in childcare and education (real-life examples can be used)</a:t>
            </a:r>
          </a:p>
          <a:p>
            <a:pPr marL="514350" indent="-514350">
              <a:buAutoNum type="arabicPeriod"/>
            </a:pPr>
            <a:r>
              <a:rPr lang="en-GB" sz="2000" dirty="0"/>
              <a:t>identify what policies and procedures are</a:t>
            </a:r>
            <a:endParaRPr lang="en-GB" sz="2000" dirty="0">
              <a:cs typeface="Arial"/>
            </a:endParaRPr>
          </a:p>
          <a:p>
            <a:pPr marL="514350" indent="-514350">
              <a:buFont typeface="Arial" panose="020B0604020202020204" pitchFamily="34" charset="0"/>
              <a:buAutoNum type="arabicPeriod"/>
            </a:pPr>
            <a:r>
              <a:rPr lang="en-GB" sz="2000" dirty="0"/>
              <a:t>create a glossary of terms for future reference.</a:t>
            </a:r>
          </a:p>
          <a:p>
            <a:endParaRPr lang="en-GB" sz="2400" dirty="0"/>
          </a:p>
        </p:txBody>
      </p:sp>
      <p:sp>
        <p:nvSpPr>
          <p:cNvPr id="5" name="Footer Placeholder 4">
            <a:extLst>
              <a:ext uri="{FF2B5EF4-FFF2-40B4-BE49-F238E27FC236}">
                <a16:creationId xmlns:a16="http://schemas.microsoft.com/office/drawing/2014/main" id="{59CE9046-8927-83AE-9616-7DD85BF9CF58}"/>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2416233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737E91-1235-F460-CA69-B10D60AF29B2}"/>
              </a:ext>
            </a:extLst>
          </p:cNvPr>
          <p:cNvSpPr>
            <a:spLocks noGrp="1"/>
          </p:cNvSpPr>
          <p:nvPr>
            <p:ph type="sldNum" sz="quarter" idx="11"/>
          </p:nvPr>
        </p:nvSpPr>
        <p:spPr/>
        <p:txBody>
          <a:bodyPr/>
          <a:lstStyle/>
          <a:p>
            <a:fld id="{DA2C159E-F13C-4A85-9A41-E7669D3E0D70}" type="slidenum">
              <a:rPr lang="en-GB" smtClean="0"/>
              <a:pPr/>
              <a:t>9</a:t>
            </a:fld>
            <a:endParaRPr lang="en-GB" dirty="0"/>
          </a:p>
        </p:txBody>
      </p:sp>
      <p:sp>
        <p:nvSpPr>
          <p:cNvPr id="3" name="Title 2">
            <a:extLst>
              <a:ext uri="{FF2B5EF4-FFF2-40B4-BE49-F238E27FC236}">
                <a16:creationId xmlns:a16="http://schemas.microsoft.com/office/drawing/2014/main" id="{4EC1469F-0435-45A9-12BC-9BAE1760CBA3}"/>
              </a:ext>
            </a:extLst>
          </p:cNvPr>
          <p:cNvSpPr>
            <a:spLocks noGrp="1"/>
          </p:cNvSpPr>
          <p:nvPr>
            <p:ph type="title"/>
          </p:nvPr>
        </p:nvSpPr>
        <p:spPr/>
        <p:txBody>
          <a:bodyPr>
            <a:normAutofit/>
          </a:bodyPr>
          <a:lstStyle/>
          <a:p>
            <a:br>
              <a:rPr lang="en-GB" sz="2800" dirty="0"/>
            </a:br>
            <a:r>
              <a:rPr lang="en-GB" dirty="0"/>
              <a:t>Occupational specialism</a:t>
            </a:r>
            <a:endParaRPr lang="en-US" dirty="0"/>
          </a:p>
        </p:txBody>
      </p:sp>
      <p:sp>
        <p:nvSpPr>
          <p:cNvPr id="4" name="Text Placeholder 3">
            <a:extLst>
              <a:ext uri="{FF2B5EF4-FFF2-40B4-BE49-F238E27FC236}">
                <a16:creationId xmlns:a16="http://schemas.microsoft.com/office/drawing/2014/main" id="{68617E0A-107D-8923-C209-07013904481F}"/>
              </a:ext>
            </a:extLst>
          </p:cNvPr>
          <p:cNvSpPr>
            <a:spLocks noGrp="1"/>
          </p:cNvSpPr>
          <p:nvPr>
            <p:ph type="body" sz="quarter" idx="12"/>
          </p:nvPr>
        </p:nvSpPr>
        <p:spPr>
          <a:xfrm>
            <a:off x="558032" y="986400"/>
            <a:ext cx="7686376" cy="3601574"/>
          </a:xfrm>
        </p:spPr>
        <p:txBody>
          <a:bodyPr vert="horz" lIns="0" tIns="0" rIns="0" bIns="0" rtlCol="0" anchor="t">
            <a:noAutofit/>
          </a:bodyPr>
          <a:lstStyle/>
          <a:p>
            <a:pPr marL="457200" indent="-457200">
              <a:buFont typeface="Arial" panose="020B0604020202020204" pitchFamily="34" charset="0"/>
              <a:buChar char="•"/>
            </a:pPr>
            <a:r>
              <a:rPr lang="en-GB" sz="2000" dirty="0"/>
              <a:t>In any employment, you will need to follow rules of the organisation.</a:t>
            </a:r>
          </a:p>
          <a:p>
            <a:pPr marL="457200" indent="-457200">
              <a:buFont typeface="Arial" panose="020B0604020202020204" pitchFamily="34" charset="0"/>
              <a:buChar char="•"/>
            </a:pPr>
            <a:r>
              <a:rPr lang="en-GB" sz="2000" dirty="0"/>
              <a:t>Childcare is no exception.</a:t>
            </a:r>
          </a:p>
          <a:p>
            <a:pPr marL="457200" indent="-457200">
              <a:buFont typeface="Arial" panose="020B0604020202020204" pitchFamily="34" charset="0"/>
              <a:buChar char="•"/>
            </a:pPr>
            <a:r>
              <a:rPr lang="en-GB" sz="2000" dirty="0"/>
              <a:t>These rules link to the policies and procedures of each setting and are based on laws (legislation) put in place by the government. </a:t>
            </a:r>
          </a:p>
          <a:p>
            <a:pPr marL="457200" indent="-457200">
              <a:buFont typeface="Arial" panose="020B0604020202020204" pitchFamily="34" charset="0"/>
              <a:buChar char="•"/>
            </a:pPr>
            <a:r>
              <a:rPr lang="en-GB" sz="2000" dirty="0"/>
              <a:t>For example, safeguarding children is of paramount importance in your employment.</a:t>
            </a:r>
          </a:p>
        </p:txBody>
      </p:sp>
      <p:sp>
        <p:nvSpPr>
          <p:cNvPr id="5" name="Footer Placeholder 4">
            <a:extLst>
              <a:ext uri="{FF2B5EF4-FFF2-40B4-BE49-F238E27FC236}">
                <a16:creationId xmlns:a16="http://schemas.microsoft.com/office/drawing/2014/main" id="{A3ADC6C7-8D54-8520-02BD-6B6DB71AA5A7}"/>
              </a:ext>
            </a:extLst>
          </p:cNvPr>
          <p:cNvSpPr>
            <a:spLocks noGrp="1"/>
          </p:cNvSpPr>
          <p:nvPr>
            <p:ph type="ftr" sz="quarter" idx="10"/>
          </p:nvPr>
        </p:nvSpPr>
        <p:spPr/>
        <p:txBody>
          <a:bodyPr/>
          <a:lstStyle/>
          <a:p>
            <a:r>
              <a:rPr lang="en-GB" dirty="0"/>
              <a:t>Education &amp; Training Foundation</a:t>
            </a:r>
          </a:p>
        </p:txBody>
      </p:sp>
    </p:spTree>
    <p:extLst>
      <p:ext uri="{BB962C8B-B14F-4D97-AF65-F5344CB8AC3E}">
        <p14:creationId xmlns:p14="http://schemas.microsoft.com/office/powerpoint/2010/main" val="4270639010"/>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A76E745-D9E8-4D93-8B7F-BCE1E4A491AA}">
  <ds:schemaRefs>
    <ds:schemaRef ds:uri="http://schemas.microsoft.com/office/2006/documentManagement/types"/>
    <ds:schemaRef ds:uri="http://purl.org/dc/elements/1.1/"/>
    <ds:schemaRef ds:uri="http://schemas.openxmlformats.org/package/2006/metadata/core-properties"/>
    <ds:schemaRef ds:uri="http://www.w3.org/XML/1998/namespace"/>
    <ds:schemaRef ds:uri="2ff69431-d625-42b0-a6d5-57182fa431d3"/>
    <ds:schemaRef ds:uri="http://schemas.microsoft.com/office/infopath/2007/PartnerControls"/>
    <ds:schemaRef ds:uri="07530afe-d844-488b-9a54-9e56863626c8"/>
    <ds:schemaRef ds:uri="http://schemas.microsoft.com/office/2006/metadata/properties"/>
    <ds:schemaRef ds:uri="http://purl.org/dc/dcmitype/"/>
    <ds:schemaRef ds:uri="http://purl.org/dc/terms/"/>
    <ds:schemaRef ds:uri="2847a094-2edf-4950-a853-13ec668231ed"/>
    <ds:schemaRef ds:uri="414d2ded-29cc-4abd-a1df-c646721ce55b"/>
  </ds:schemaRefs>
</ds:datastoreItem>
</file>

<file path=customXml/itemProps2.xml><?xml version="1.0" encoding="utf-8"?>
<ds:datastoreItem xmlns:ds="http://schemas.openxmlformats.org/officeDocument/2006/customXml" ds:itemID="{F9729C5E-FC3E-4187-92B8-5FE37E61E9DA}">
  <ds:schemaRefs>
    <ds:schemaRef ds:uri="http://schemas.microsoft.com/sharepoint/v3/contenttype/forms"/>
  </ds:schemaRefs>
</ds:datastoreItem>
</file>

<file path=customXml/itemProps3.xml><?xml version="1.0" encoding="utf-8"?>
<ds:datastoreItem xmlns:ds="http://schemas.openxmlformats.org/officeDocument/2006/customXml" ds:itemID="{DD101EE0-263D-44A6-A366-011E00D95380}"/>
</file>

<file path=docProps/app.xml><?xml version="1.0" encoding="utf-8"?>
<Properties xmlns="http://schemas.openxmlformats.org/officeDocument/2006/extended-properties" xmlns:vt="http://schemas.openxmlformats.org/officeDocument/2006/docPropsVTypes">
  <TotalTime>2343</TotalTime>
  <Words>7327</Words>
  <Application>Microsoft Office PowerPoint</Application>
  <PresentationFormat>On-screen Show (16:9)</PresentationFormat>
  <Paragraphs>747</Paragraphs>
  <Slides>59</Slides>
  <Notes>53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59</vt:i4>
      </vt:variant>
    </vt:vector>
  </HeadingPairs>
  <TitlesOfParts>
    <vt:vector size="65" baseType="lpstr">
      <vt:lpstr>Arial</vt:lpstr>
      <vt:lpstr>Calibri</vt:lpstr>
      <vt:lpstr>Roboto</vt:lpstr>
      <vt:lpstr>Segoe UI</vt:lpstr>
      <vt:lpstr>WordVisiCarriageReturn_MSFontService</vt:lpstr>
      <vt:lpstr>ETF Master</vt:lpstr>
      <vt:lpstr>T Level in Education and Childcare  Theme 1: Legislation</vt:lpstr>
      <vt:lpstr> Links to core elements</vt:lpstr>
      <vt:lpstr> Identify the aims of core elements 3, 10 and 11 specifically related to the legislation </vt:lpstr>
      <vt:lpstr> Core element 3 – safeguarding, health and safety, and wellbeing</vt:lpstr>
      <vt:lpstr> Core element 10 – equality and diversity</vt:lpstr>
      <vt:lpstr> Core element 11 – SEND</vt:lpstr>
      <vt:lpstr> Aim of the session </vt:lpstr>
      <vt:lpstr> Learning objectives</vt:lpstr>
      <vt:lpstr> Occupational specialism</vt:lpstr>
      <vt:lpstr>Competencies – work-ready skills and values </vt:lpstr>
      <vt:lpstr> Set yourself a target</vt:lpstr>
      <vt:lpstr> What is legislation?</vt:lpstr>
      <vt:lpstr> Definition of legislation</vt:lpstr>
      <vt:lpstr> The process of making laws</vt:lpstr>
      <vt:lpstr> Legislative process</vt:lpstr>
      <vt:lpstr> Legislative process (continued)</vt:lpstr>
      <vt:lpstr> Review and check your knowledge</vt:lpstr>
      <vt:lpstr> Legislation used in childcare and education</vt:lpstr>
      <vt:lpstr> Policies and procedures</vt:lpstr>
      <vt:lpstr> Policies and procedures</vt:lpstr>
      <vt:lpstr> Review your target and the aim of the session</vt:lpstr>
      <vt:lpstr> Glossary of terms</vt:lpstr>
      <vt:lpstr> Plenary and next session</vt:lpstr>
      <vt:lpstr>PowerPoint Presentation</vt:lpstr>
      <vt:lpstr>T Level in Education and Childcare  Theme 1: Legislation</vt:lpstr>
      <vt:lpstr> Reminder of links to core elements</vt:lpstr>
      <vt:lpstr> Reminders of general competencies</vt:lpstr>
      <vt:lpstr> Aim of the session</vt:lpstr>
      <vt:lpstr> Learning objectives</vt:lpstr>
      <vt:lpstr> Legislation</vt:lpstr>
      <vt:lpstr> Information required for presentation</vt:lpstr>
      <vt:lpstr>PowerPoint Presentation</vt:lpstr>
      <vt:lpstr> Plan your presentation</vt:lpstr>
      <vt:lpstr> Placement </vt:lpstr>
      <vt:lpstr> Next week</vt:lpstr>
      <vt:lpstr>PowerPoint Presentation</vt:lpstr>
      <vt:lpstr>T Level in Education and Childcare  Theme 1: Legislation</vt:lpstr>
      <vt:lpstr> Learning objectives</vt:lpstr>
      <vt:lpstr>Competencies </vt:lpstr>
      <vt:lpstr> 15 minutes</vt:lpstr>
      <vt:lpstr> Presentation information required</vt:lpstr>
      <vt:lpstr> Presentation</vt:lpstr>
      <vt:lpstr> Feedback and discussion</vt:lpstr>
      <vt:lpstr>Prepare information for timeline of legislation</vt:lpstr>
      <vt:lpstr>PowerPoint Presentation</vt:lpstr>
      <vt:lpstr>T Level in Education and Childcare  Theme 1: Legislation</vt:lpstr>
      <vt:lpstr> Learning objectives</vt:lpstr>
      <vt:lpstr>Competencies </vt:lpstr>
      <vt:lpstr> Exam question – homework</vt:lpstr>
      <vt:lpstr> Identify the aims of core elements 3, 10 and 11</vt:lpstr>
      <vt:lpstr> Policies and procedures recall from session 1</vt:lpstr>
      <vt:lpstr> Policies and procedures recall from session 1</vt:lpstr>
      <vt:lpstr> Core element 3 – safeguarding, health and safety, and wellbeing</vt:lpstr>
      <vt:lpstr> Core element 10 – equality and diversity</vt:lpstr>
      <vt:lpstr> Core element 11 – SEND</vt:lpstr>
      <vt:lpstr> Core element 3 – safeguarding, health and safety, and wellbeing</vt:lpstr>
      <vt:lpstr> Exam question</vt:lpstr>
      <vt:lpstr> Plenary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Gemma Brezinski</cp:lastModifiedBy>
  <cp:revision>358</cp:revision>
  <cp:lastPrinted>2022-10-28T16:23:31Z</cp:lastPrinted>
  <dcterms:created xsi:type="dcterms:W3CDTF">2020-10-20T08:50:32Z</dcterms:created>
  <dcterms:modified xsi:type="dcterms:W3CDTF">2023-07-18T14:00:42Z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