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296" r:id="rId5"/>
    <p:sldId id="312" r:id="rId6"/>
    <p:sldId id="341" r:id="rId7"/>
    <p:sldId id="355" r:id="rId8"/>
    <p:sldId id="357" r:id="rId9"/>
    <p:sldId id="383" r:id="rId10"/>
    <p:sldId id="356" r:id="rId11"/>
    <p:sldId id="316" r:id="rId12"/>
    <p:sldId id="340" r:id="rId13"/>
    <p:sldId id="330" r:id="rId14"/>
    <p:sldId id="359" r:id="rId15"/>
    <p:sldId id="358" r:id="rId16"/>
    <p:sldId id="387" r:id="rId17"/>
    <p:sldId id="386" r:id="rId18"/>
    <p:sldId id="314" r:id="rId19"/>
    <p:sldId id="344" r:id="rId20"/>
    <p:sldId id="324" r:id="rId21"/>
    <p:sldId id="362" r:id="rId22"/>
    <p:sldId id="374" r:id="rId23"/>
    <p:sldId id="313" r:id="rId24"/>
    <p:sldId id="342" r:id="rId25"/>
    <p:sldId id="331" r:id="rId26"/>
    <p:sldId id="367" r:id="rId27"/>
    <p:sldId id="372" r:id="rId28"/>
    <p:sldId id="389" r:id="rId29"/>
    <p:sldId id="391" r:id="rId30"/>
    <p:sldId id="315" r:id="rId31"/>
    <p:sldId id="343" r:id="rId32"/>
    <p:sldId id="378" r:id="rId33"/>
    <p:sldId id="379" r:id="rId34"/>
    <p:sldId id="392" r:id="rId35"/>
    <p:sldId id="262" r:id="rId3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70EC03-BE1D-3ECF-1198-0AE0F3C2A3B3}" name="Joanne Gillette" initials="" userId="S::JoanneGillette@JoanneGillette386.onmicrosoft.com::635e4de7-d018-45a2-9822-1464e44ba1a6" providerId="AD"/>
  <p188:author id="{E68DBF29-173B-1EE4-E980-EBF86C79181A}" name="Editor" initials="ED" userId="Editor" providerId="None"/>
  <p188:author id="{06EBD850-72DE-2BEB-11BF-53DDA14FF1C2}" name="Nikki Mansell" initials="NM" userId="S::nikki.mansell@westking.ac.uk::8ecff2c2-51ef-483f-8926-7cae737b1935" providerId="AD"/>
  <p188:author id="{473F2D82-C3C3-DDA7-9377-E23167EA6B6B}" name="Elise James" initials="EJ" userId="42537d0e53cac1b1" providerId="Windows Live"/>
  <p188:author id="{8CB327D7-E7E4-B85C-F4D0-1205916741BF}" name="joanne thirlaway" initials="jt" userId="88ebfc7785ff76c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B9B9B9"/>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843507-7683-495E-9E9D-8082D53B19DD}" v="1391" dt="2024-07-23T15:24:36.1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46" autoAdjust="0"/>
    <p:restoredTop sz="61985" autoAdjust="0"/>
  </p:normalViewPr>
  <p:slideViewPr>
    <p:cSldViewPr snapToGrid="0">
      <p:cViewPr varScale="1">
        <p:scale>
          <a:sx n="52" d="100"/>
          <a:sy n="52" d="100"/>
        </p:scale>
        <p:origin x="1412" y="40"/>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282"/>
    </p:cViewPr>
  </p:outlin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06/11/2025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06/11/2025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 1 has no explanation. It simply describes what the jewellery maker should do. </a:t>
            </a:r>
          </a:p>
          <a:p>
            <a:endParaRPr lang="en-GB" dirty="0"/>
          </a:p>
          <a:p>
            <a:r>
              <a:rPr lang="en-GB" dirty="0"/>
              <a:t>As there is no explanation the question has not been answered. </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a:t>
            </a:fld>
            <a:endParaRPr lang="en-GB"/>
          </a:p>
        </p:txBody>
      </p:sp>
    </p:spTree>
    <p:extLst>
      <p:ext uri="{BB962C8B-B14F-4D97-AF65-F5344CB8AC3E}">
        <p14:creationId xmlns:p14="http://schemas.microsoft.com/office/powerpoint/2010/main" val="747678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Answer 2 has no explanation. Again, the answer describes what the jewellery maker can do rather than explain.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only difference to answer 1 is the level of detail in the description.  </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a:t>
            </a:fld>
            <a:endParaRPr lang="en-GB"/>
          </a:p>
        </p:txBody>
      </p:sp>
    </p:spTree>
    <p:extLst>
      <p:ext uri="{BB962C8B-B14F-4D97-AF65-F5344CB8AC3E}">
        <p14:creationId xmlns:p14="http://schemas.microsoft.com/office/powerpoint/2010/main" val="4127759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 3 is an explanation, and the answer is applied to the question.   </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a:t>
            </a:fld>
            <a:endParaRPr lang="en-GB"/>
          </a:p>
        </p:txBody>
      </p:sp>
    </p:spTree>
    <p:extLst>
      <p:ext uri="{BB962C8B-B14F-4D97-AF65-F5344CB8AC3E}">
        <p14:creationId xmlns:p14="http://schemas.microsoft.com/office/powerpoint/2010/main" val="27313184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a:t>
            </a:r>
          </a:p>
          <a:p>
            <a:r>
              <a:rPr lang="en-US" dirty="0"/>
              <a:t>Explain to learners this is a similar question but a different context. </a:t>
            </a:r>
          </a:p>
          <a:p>
            <a:endParaRPr lang="en-US" dirty="0"/>
          </a:p>
          <a:p>
            <a:r>
              <a:rPr lang="en-US" dirty="0"/>
              <a:t>Learners apply what they have understood from the example Q7 sample answers. </a:t>
            </a:r>
          </a:p>
          <a:p>
            <a:endParaRPr lang="en-US" dirty="0"/>
          </a:p>
          <a:p>
            <a:r>
              <a:rPr lang="en-US" dirty="0"/>
              <a:t>Then ask learners to swap responses with a peer. </a:t>
            </a:r>
          </a:p>
        </p:txBody>
      </p:sp>
      <p:sp>
        <p:nvSpPr>
          <p:cNvPr id="4" name="Slide Number Placeholder 3"/>
          <p:cNvSpPr>
            <a:spLocks noGrp="1"/>
          </p:cNvSpPr>
          <p:nvPr>
            <p:ph type="sldNum" sz="quarter" idx="5"/>
          </p:nvPr>
        </p:nvSpPr>
        <p:spPr/>
        <p:txBody>
          <a:bodyPr/>
          <a:lstStyle/>
          <a:p>
            <a:fld id="{9920340D-206C-4C41-A35B-4D72CE2F2B89}" type="slidenum">
              <a:rPr lang="en-GB" smtClean="0"/>
              <a:t>13</a:t>
            </a:fld>
            <a:endParaRPr lang="en-GB"/>
          </a:p>
        </p:txBody>
      </p:sp>
    </p:spTree>
    <p:extLst>
      <p:ext uri="{BB962C8B-B14F-4D97-AF65-F5344CB8AC3E}">
        <p14:creationId xmlns:p14="http://schemas.microsoft.com/office/powerpoint/2010/main" val="3900441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a:t>
            </a:r>
          </a:p>
          <a:p>
            <a:r>
              <a:rPr lang="en-US" dirty="0"/>
              <a:t>Highlight that the words in yellow are what makes the answer applied and an explanation.  </a:t>
            </a:r>
          </a:p>
          <a:p>
            <a:endParaRPr lang="en-US" dirty="0"/>
          </a:p>
          <a:p>
            <a:r>
              <a:rPr lang="en-US" dirty="0"/>
              <a:t>Get learners to peer assess each other’s answers. </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a:t>
            </a:fld>
            <a:endParaRPr lang="en-GB"/>
          </a:p>
        </p:txBody>
      </p:sp>
    </p:spTree>
    <p:extLst>
      <p:ext uri="{BB962C8B-B14F-4D97-AF65-F5344CB8AC3E}">
        <p14:creationId xmlns:p14="http://schemas.microsoft.com/office/powerpoint/2010/main" val="16784185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15</a:t>
            </a:fld>
            <a:endParaRPr lang="en-GB"/>
          </a:p>
        </p:txBody>
      </p:sp>
    </p:spTree>
    <p:extLst>
      <p:ext uri="{BB962C8B-B14F-4D97-AF65-F5344CB8AC3E}">
        <p14:creationId xmlns:p14="http://schemas.microsoft.com/office/powerpoint/2010/main" val="3271303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t>
            </a:r>
            <a:r>
              <a:rPr lang="en-GB" noProof="0" dirty="0"/>
              <a:t>question links to Q25 of the formative assessment questions. This is an AO3 question.  </a:t>
            </a:r>
          </a:p>
          <a:p>
            <a:endParaRPr lang="en-GB" noProof="0" dirty="0"/>
          </a:p>
          <a:p>
            <a:r>
              <a:rPr lang="en-GB" noProof="0" dirty="0"/>
              <a:t>Before answering any AO3 questions, it is important to read it through thoroughly and highlight any key information to work out what the issue is. </a:t>
            </a:r>
          </a:p>
          <a:p>
            <a:endParaRPr lang="en-GB" noProof="0" dirty="0"/>
          </a:p>
          <a:p>
            <a:r>
              <a:rPr lang="en-GB" sz="1800" dirty="0">
                <a:solidFill>
                  <a:srgbClr val="000000"/>
                </a:solidFill>
                <a:effectLst/>
                <a:latin typeface="Arial" panose="020B0604020202020204" pitchFamily="34" charset="0"/>
                <a:ea typeface="system-ui"/>
                <a:cs typeface="Arial" panose="020B0604020202020204" pitchFamily="34" charset="0"/>
              </a:rPr>
              <a:t>A small furniture company operates from a trendy converted warehouse in a high-cost urban area popular with tourists. The company has operated from this location for over 50 years. The business has not changed its operations significantly since it first opened and likes to promote the expertise of its artisan makers.  </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r>
              <a:rPr lang="en-GB" sz="1800" dirty="0">
                <a:solidFill>
                  <a:srgbClr val="000000"/>
                </a:solidFill>
                <a:effectLst/>
                <a:latin typeface="Arial" panose="020B0604020202020204" pitchFamily="34" charset="0"/>
                <a:ea typeface="system-ui"/>
                <a:cs typeface="Arial" panose="020B0604020202020204" pitchFamily="34" charset="0"/>
              </a:rPr>
              <a:t>In addition to being popular with tourists, the area is known for its young, environmentally conscious population. Whilst tourists are clients of the business, local people generally are not. The company consider this is because they are expensive and have looked at ways of reducing costs.  The company has decided it needs to be more sustainable and environmentally friendly. It has met with a local community group who have indicated that they expect more of the materials used by the company to be from local sources. However, the company faces significant financial constraints which limit its ability to invest in sustainable technologies and processes. </a:t>
            </a:r>
          </a:p>
          <a:p>
            <a:endParaRPr lang="en-GB" sz="1800" kern="0" dirty="0">
              <a:solidFill>
                <a:srgbClr val="000000"/>
              </a:solidFill>
              <a:effectLst/>
              <a:latin typeface="Arial" panose="020B0604020202020204" pitchFamily="34" charset="0"/>
              <a:ea typeface="system-ui"/>
              <a:cs typeface="Arial" panose="020B0604020202020204" pitchFamily="34" charset="0"/>
            </a:endParaRPr>
          </a:p>
          <a:p>
            <a:r>
              <a:rPr lang="en-GB" sz="1800" kern="0" dirty="0">
                <a:solidFill>
                  <a:srgbClr val="E51C41"/>
                </a:solidFill>
                <a:effectLst/>
                <a:latin typeface="Arial" panose="020B0604020202020204" pitchFamily="34" charset="0"/>
                <a:ea typeface="system-ui"/>
                <a:cs typeface="Arial" panose="020B0604020202020204" pitchFamily="34" charset="0"/>
              </a:rPr>
              <a:t>Discuss how the company can balance affordability and environmental responsibility.</a:t>
            </a:r>
          </a:p>
          <a:p>
            <a:endParaRPr lang="en-GB" noProof="0" dirty="0"/>
          </a:p>
          <a:p>
            <a:r>
              <a:rPr lang="en-GB" noProof="0" dirty="0"/>
              <a:t>So, for this question, the issue relates to how the furniture company can balance the request to use more sustainable locally sourced materials against the cost to do this. </a:t>
            </a:r>
          </a:p>
          <a:p>
            <a:endParaRPr lang="en-GB" noProof="0" dirty="0"/>
          </a:p>
          <a:p>
            <a:r>
              <a:rPr lang="en-GB" noProof="0" dirty="0"/>
              <a:t>Let’s look at some sample answers.</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16</a:t>
            </a:fld>
            <a:endParaRPr lang="en-GB"/>
          </a:p>
        </p:txBody>
      </p:sp>
    </p:spTree>
    <p:extLst>
      <p:ext uri="{BB962C8B-B14F-4D97-AF65-F5344CB8AC3E}">
        <p14:creationId xmlns:p14="http://schemas.microsoft.com/office/powerpoint/2010/main" val="1782792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0" dirty="0">
                <a:solidFill>
                  <a:srgbClr val="E51C41"/>
                </a:solidFill>
                <a:effectLst/>
                <a:latin typeface="Arial" panose="020B0604020202020204" pitchFamily="34" charset="0"/>
                <a:ea typeface="system-ui"/>
                <a:cs typeface="Arial" panose="020B0604020202020204" pitchFamily="34" charset="0"/>
              </a:rPr>
              <a:t>The answer has considered environmental responsibility by discussing single-use plastic and there is some link to how this could save money.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0" dirty="0">
              <a:solidFill>
                <a:srgbClr val="E51C41"/>
              </a:solidFill>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Considering local grants links to affordability, although the point being made isn’t clear. </a:t>
            </a:r>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17</a:t>
            </a:fld>
            <a:endParaRPr lang="en-GB"/>
          </a:p>
        </p:txBody>
      </p:sp>
    </p:spTree>
    <p:extLst>
      <p:ext uri="{BB962C8B-B14F-4D97-AF65-F5344CB8AC3E}">
        <p14:creationId xmlns:p14="http://schemas.microsoft.com/office/powerpoint/2010/main" val="2606210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0" dirty="0">
                <a:solidFill>
                  <a:srgbClr val="E51C41"/>
                </a:solidFill>
                <a:effectLst/>
                <a:latin typeface="Arial" panose="020B0604020202020204" pitchFamily="34" charset="0"/>
                <a:ea typeface="system-ui"/>
                <a:cs typeface="Arial" panose="020B0604020202020204" pitchFamily="34" charset="0"/>
              </a:rPr>
              <a:t>Much of the answer is a repeat of the question rather than an analysis or evaluation of the information.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0" dirty="0">
              <a:solidFill>
                <a:srgbClr val="E51C41"/>
              </a:solidFill>
              <a:effectLst/>
              <a:latin typeface="Arial" panose="020B0604020202020204" pitchFamily="34" charset="0"/>
              <a:ea typeface="system-ui"/>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0" dirty="0">
                <a:solidFill>
                  <a:srgbClr val="E51C41"/>
                </a:solidFill>
                <a:effectLst/>
                <a:latin typeface="Arial" panose="020B0604020202020204" pitchFamily="34" charset="0"/>
                <a:ea typeface="system-ui"/>
                <a:cs typeface="Arial" panose="020B0604020202020204" pitchFamily="34" charset="0"/>
              </a:rPr>
              <a:t>For example, the answer mentions that tourists buy products but the locals don’t. Approaching this by analysing what may be the cause would help make this a better answer. </a:t>
            </a:r>
            <a:endParaRPr lang="en-GB" dirty="0"/>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18</a:t>
            </a:fld>
            <a:endParaRPr lang="en-GB"/>
          </a:p>
        </p:txBody>
      </p:sp>
    </p:spTree>
    <p:extLst>
      <p:ext uri="{BB962C8B-B14F-4D97-AF65-F5344CB8AC3E}">
        <p14:creationId xmlns:p14="http://schemas.microsoft.com/office/powerpoint/2010/main" val="11870273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a:t>
            </a:r>
          </a:p>
          <a:p>
            <a:r>
              <a:rPr lang="en-GB" dirty="0"/>
              <a:t>Provide learners with a copy of the model answer. </a:t>
            </a:r>
          </a:p>
          <a:p>
            <a:endParaRPr lang="en-GB" dirty="0"/>
          </a:p>
          <a:p>
            <a:r>
              <a:rPr lang="en-GB" dirty="0"/>
              <a:t>Then ask for feedback.</a:t>
            </a:r>
          </a:p>
          <a:p>
            <a:endParaRPr lang="en-GB" dirty="0"/>
          </a:p>
          <a:p>
            <a:r>
              <a:rPr lang="en-GB" dirty="0"/>
              <a:t>Highlight that the response has not really answered the question. Discuss how well the model answer does address the requirements of the question.  </a:t>
            </a:r>
          </a:p>
        </p:txBody>
      </p:sp>
      <p:sp>
        <p:nvSpPr>
          <p:cNvPr id="4" name="Slide Number Placeholder 3"/>
          <p:cNvSpPr>
            <a:spLocks noGrp="1"/>
          </p:cNvSpPr>
          <p:nvPr>
            <p:ph type="sldNum" sz="quarter" idx="5"/>
          </p:nvPr>
        </p:nvSpPr>
        <p:spPr/>
        <p:txBody>
          <a:bodyPr/>
          <a:lstStyle/>
          <a:p>
            <a:fld id="{9920340D-206C-4C41-A35B-4D72CE2F2B89}" type="slidenum">
              <a:rPr lang="en-GB" smtClean="0"/>
              <a:pPr/>
              <a:t>19</a:t>
            </a:fld>
            <a:endParaRPr lang="en-GB"/>
          </a:p>
        </p:txBody>
      </p:sp>
    </p:spTree>
    <p:extLst>
      <p:ext uri="{BB962C8B-B14F-4D97-AF65-F5344CB8AC3E}">
        <p14:creationId xmlns:p14="http://schemas.microsoft.com/office/powerpoint/2010/main" val="3265044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34806013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20</a:t>
            </a:fld>
            <a:endParaRPr lang="en-GB"/>
          </a:p>
        </p:txBody>
      </p:sp>
    </p:spTree>
    <p:extLst>
      <p:ext uri="{BB962C8B-B14F-4D97-AF65-F5344CB8AC3E}">
        <p14:creationId xmlns:p14="http://schemas.microsoft.com/office/powerpoint/2010/main" val="772801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t>
            </a:r>
            <a:r>
              <a:rPr lang="en-GB" noProof="0" dirty="0"/>
              <a:t>question links to Q26 of the formative assessment questions. This is an AO3 question.  </a:t>
            </a:r>
          </a:p>
          <a:p>
            <a:endParaRPr lang="en-GB"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highlight>
                  <a:srgbClr val="00FF00"/>
                </a:highlight>
                <a:latin typeface="Arial" panose="020B0604020202020204" pitchFamily="34" charset="0"/>
                <a:ea typeface="Arial" panose="020B0604020202020204" pitchFamily="34" charset="0"/>
                <a:cs typeface="Arial" panose="020B0604020202020204" pitchFamily="34" charset="0"/>
              </a:rPr>
              <a:t>A ceramics maker is invited to a charity event. The event is to promote ceramics products made by schoolchildren in Africa. The event is attended by potential buyers of ceramic products. The ceramics maker has business cards with their details as well as leaflets showing some of their designs. The ceramics maker gives out the cards and leaflets to people attending at the event.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srgbClr val="E51C4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rgbClr val="E51C41"/>
                </a:solidFill>
              </a:rPr>
              <a:t>Discuss </a:t>
            </a:r>
            <a:r>
              <a:rPr lang="en-GB" dirty="0">
                <a:solidFill>
                  <a:srgbClr val="E51C41"/>
                </a:solidFill>
                <a:ea typeface="+mn-lt"/>
                <a:cs typeface="+mn-lt"/>
              </a:rPr>
              <a:t>the ethics of the actions of the ceramics maker.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noProof="0" dirty="0"/>
          </a:p>
          <a:p>
            <a:r>
              <a:rPr lang="en-GB" noProof="0" dirty="0"/>
              <a:t>This information provided links to the issue of using the event to self-promote. Before approaching the answer, it is important to highlight key facts. This helps to evaluate and/or analyse the information. Let me explain how it could be done. </a:t>
            </a:r>
          </a:p>
          <a:p>
            <a:endParaRPr lang="en-GB" noProof="0" dirty="0"/>
          </a:p>
          <a:p>
            <a:pPr>
              <a:lnSpc>
                <a:spcPct val="120000"/>
              </a:lnSpc>
            </a:pPr>
            <a:r>
              <a:rPr lang="en-GB" sz="1200" b="0" dirty="0">
                <a:solidFill>
                  <a:schemeClr val="tx1"/>
                </a:solidFill>
                <a:effectLst/>
                <a:ea typeface="Arial" panose="020B0604020202020204" pitchFamily="34" charset="0"/>
                <a:cs typeface="Arial" panose="020B0604020202020204" pitchFamily="34" charset="0"/>
              </a:rPr>
              <a:t>A ceramic maker was invited to a charity event – this means they are a guest and it is not their own event. </a:t>
            </a:r>
          </a:p>
          <a:p>
            <a:pPr>
              <a:lnSpc>
                <a:spcPct val="120000"/>
              </a:lnSpc>
            </a:pPr>
            <a:r>
              <a:rPr lang="en-GB" sz="1200" b="0" dirty="0">
                <a:solidFill>
                  <a:schemeClr val="tx1"/>
                </a:solidFill>
                <a:effectLst/>
                <a:ea typeface="Arial" panose="020B0604020202020204" pitchFamily="34" charset="0"/>
                <a:cs typeface="Arial" panose="020B0604020202020204" pitchFamily="34" charset="0"/>
              </a:rPr>
              <a:t>The event is to promote ceramics products made by schoolchildren in Africa – i.e. other people's products. </a:t>
            </a:r>
          </a:p>
          <a:p>
            <a:pPr>
              <a:lnSpc>
                <a:spcPct val="120000"/>
              </a:lnSpc>
            </a:pPr>
            <a:r>
              <a:rPr lang="en-GB" sz="1200" b="0" dirty="0">
                <a:solidFill>
                  <a:schemeClr val="tx1"/>
                </a:solidFill>
                <a:effectLst/>
                <a:ea typeface="Arial" panose="020B0604020202020204" pitchFamily="34" charset="0"/>
                <a:cs typeface="Arial" panose="020B0604020202020204" pitchFamily="34" charset="0"/>
              </a:rPr>
              <a:t>The event is attended by potential buyers of ceramic products – an opportunity to meet new people but the purpose of them attending is to support the event. The ceramics maker has business cards – this would be acceptable if it was networking rather than promoting their own products.</a:t>
            </a:r>
          </a:p>
          <a:p>
            <a:pPr>
              <a:lnSpc>
                <a:spcPct val="120000"/>
              </a:lnSpc>
            </a:pPr>
            <a:r>
              <a:rPr lang="en-GB" sz="1200" b="0" dirty="0">
                <a:solidFill>
                  <a:schemeClr val="tx1"/>
                </a:solidFill>
                <a:effectLst/>
                <a:ea typeface="Arial" panose="020B0604020202020204" pitchFamily="34" charset="0"/>
                <a:cs typeface="Arial" panose="020B0604020202020204" pitchFamily="34" charset="0"/>
              </a:rPr>
              <a:t>The ceramics maker gives out the cards and leaflets to people attending at the event. Does the information mention they have permission to do this? </a:t>
            </a:r>
          </a:p>
          <a:p>
            <a:pPr>
              <a:lnSpc>
                <a:spcPct val="120000"/>
              </a:lnSpc>
            </a:pPr>
            <a:endParaRPr lang="en-GB" sz="1200" b="0" dirty="0">
              <a:solidFill>
                <a:schemeClr val="tx1"/>
              </a:solidFill>
              <a:effectLst/>
              <a:ea typeface="Arial" panose="020B0604020202020204" pitchFamily="34" charset="0"/>
              <a:cs typeface="Arial" panose="020B0604020202020204" pitchFamily="34" charset="0"/>
            </a:endParaRPr>
          </a:p>
          <a:p>
            <a:pPr>
              <a:lnSpc>
                <a:spcPct val="120000"/>
              </a:lnSpc>
            </a:pPr>
            <a:r>
              <a:rPr lang="en-GB" sz="1200" b="0" dirty="0">
                <a:solidFill>
                  <a:schemeClr val="tx1"/>
                </a:solidFill>
                <a:effectLst/>
                <a:ea typeface="Arial" panose="020B0604020202020204" pitchFamily="34" charset="0"/>
                <a:cs typeface="Arial" panose="020B0604020202020204" pitchFamily="34" charset="0"/>
              </a:rPr>
              <a:t>Now the information has been broken down, it can then be formatted into answers. </a:t>
            </a:r>
            <a:r>
              <a:rPr lang="en-GB" noProof="0" dirty="0"/>
              <a:t>Let’s look at some sample answers.</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21</a:t>
            </a:fld>
            <a:endParaRPr lang="en-GB"/>
          </a:p>
        </p:txBody>
      </p:sp>
    </p:spTree>
    <p:extLst>
      <p:ext uri="{BB962C8B-B14F-4D97-AF65-F5344CB8AC3E}">
        <p14:creationId xmlns:p14="http://schemas.microsoft.com/office/powerpoint/2010/main" val="1446921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answer does make some judgements – for example, evaluating that the actions are unethical and distasteful. There is some detail in the judgements. Overall, there is limited detail in the discussion of the ethics to class this as a good response. </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22</a:t>
            </a:fld>
            <a:endParaRPr lang="en-GB"/>
          </a:p>
        </p:txBody>
      </p:sp>
    </p:spTree>
    <p:extLst>
      <p:ext uri="{BB962C8B-B14F-4D97-AF65-F5344CB8AC3E}">
        <p14:creationId xmlns:p14="http://schemas.microsoft.com/office/powerpoint/2010/main" val="3325609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0" dirty="0">
                <a:solidFill>
                  <a:srgbClr val="E51C41"/>
                </a:solidFill>
                <a:effectLst/>
                <a:latin typeface="Arial" panose="020B0604020202020204" pitchFamily="34" charset="0"/>
                <a:ea typeface="system-ui"/>
                <a:cs typeface="Arial" panose="020B0604020202020204" pitchFamily="34" charset="0"/>
              </a:rPr>
              <a:t>Much of the answer is a repeat of the question rather than an analysis or evaluation of the information. The question lacks analysis of the information provided. </a:t>
            </a:r>
            <a:endParaRPr lang="en-GB" dirty="0"/>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23</a:t>
            </a:fld>
            <a:endParaRPr lang="en-GB"/>
          </a:p>
        </p:txBody>
      </p:sp>
    </p:spTree>
    <p:extLst>
      <p:ext uri="{BB962C8B-B14F-4D97-AF65-F5344CB8AC3E}">
        <p14:creationId xmlns:p14="http://schemas.microsoft.com/office/powerpoint/2010/main" val="1654029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answer starts to analyse the information, but the content is limited. For this answer to be a good answer, further points and detail needs to be considered in the discussion.  </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r>
              <a:rPr lang="en-GB" sz="1800" dirty="0">
                <a:effectLst/>
                <a:highlight>
                  <a:srgbClr val="00FF00"/>
                </a:highlight>
                <a:latin typeface="Arial" panose="020B0604020202020204" pitchFamily="34" charset="0"/>
                <a:ea typeface="Arial" panose="020B0604020202020204" pitchFamily="34" charset="0"/>
                <a:cs typeface="Arial" panose="020B0604020202020204" pitchFamily="34" charset="0"/>
              </a:rPr>
              <a:t> </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24</a:t>
            </a:fld>
            <a:endParaRPr lang="en-GB"/>
          </a:p>
        </p:txBody>
      </p:sp>
    </p:spTree>
    <p:extLst>
      <p:ext uri="{BB962C8B-B14F-4D97-AF65-F5344CB8AC3E}">
        <p14:creationId xmlns:p14="http://schemas.microsoft.com/office/powerpoint/2010/main" val="21295121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a:t>
            </a:r>
          </a:p>
          <a:p>
            <a:r>
              <a:rPr lang="en-US" dirty="0"/>
              <a:t>Explain to learners that this is a similar question but a different context. </a:t>
            </a:r>
          </a:p>
          <a:p>
            <a:endParaRPr lang="en-US" dirty="0"/>
          </a:p>
          <a:p>
            <a:r>
              <a:rPr lang="en-US" dirty="0"/>
              <a:t>Learners apply what they have understood from the sample answers. </a:t>
            </a:r>
          </a:p>
          <a:p>
            <a:endParaRPr lang="en-US" dirty="0"/>
          </a:p>
          <a:p>
            <a:r>
              <a:rPr lang="en-US" dirty="0"/>
              <a:t>Then ask learners to swap responses with a peer. </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25</a:t>
            </a:fld>
            <a:endParaRPr lang="en-GB"/>
          </a:p>
        </p:txBody>
      </p:sp>
    </p:spTree>
    <p:extLst>
      <p:ext uri="{BB962C8B-B14F-4D97-AF65-F5344CB8AC3E}">
        <p14:creationId xmlns:p14="http://schemas.microsoft.com/office/powerpoint/2010/main" val="26340111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TEACHER NOTES: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learners to peer-assess each other’s answers. Ask learners to compare the answer with the sample answer. </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26</a:t>
            </a:fld>
            <a:endParaRPr lang="en-GB"/>
          </a:p>
        </p:txBody>
      </p:sp>
    </p:spTree>
    <p:extLst>
      <p:ext uri="{BB962C8B-B14F-4D97-AF65-F5344CB8AC3E}">
        <p14:creationId xmlns:p14="http://schemas.microsoft.com/office/powerpoint/2010/main" val="22547780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27</a:t>
            </a:fld>
            <a:endParaRPr lang="en-GB"/>
          </a:p>
        </p:txBody>
      </p:sp>
    </p:spTree>
    <p:extLst>
      <p:ext uri="{BB962C8B-B14F-4D97-AF65-F5344CB8AC3E}">
        <p14:creationId xmlns:p14="http://schemas.microsoft.com/office/powerpoint/2010/main" val="12865395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t>
            </a:r>
            <a:r>
              <a:rPr lang="en-GB" noProof="0" dirty="0"/>
              <a:t>question links to Q27 of the formative assessment questions. This is an AO3 question.  </a:t>
            </a:r>
          </a:p>
          <a:p>
            <a:endParaRPr lang="en-GB"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This issue relates to </a:t>
            </a:r>
            <a:r>
              <a:rPr lang="en-GB" sz="1200" noProof="0" dirty="0">
                <a:latin typeface="Arial" panose="020B0604020202020204" pitchFamily="34" charset="0"/>
                <a:cs typeface="Arial" panose="020B0604020202020204" pitchFamily="34" charset="0"/>
              </a:rPr>
              <a:t>u</a:t>
            </a:r>
            <a:r>
              <a:rPr lang="en-GB" sz="1200" dirty="0" err="1">
                <a:latin typeface="Arial" panose="020B0604020202020204" pitchFamily="34" charset="0"/>
                <a:cs typeface="Arial" panose="020B0604020202020204" pitchFamily="34" charset="0"/>
              </a:rPr>
              <a:t>nderrepresentation</a:t>
            </a:r>
            <a:r>
              <a:rPr lang="en-GB" sz="1200" dirty="0">
                <a:latin typeface="Arial" panose="020B0604020202020204" pitchFamily="34" charset="0"/>
                <a:cs typeface="Arial" panose="020B0604020202020204" pitchFamily="34" charset="0"/>
              </a:rPr>
              <a:t> in the fashion industry. Like the other question, the first consideration before answering the question is to break down the information – i.e. start to analyse what information you have been given. Let’s look at some sample answers.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28</a:t>
            </a:fld>
            <a:endParaRPr lang="en-GB"/>
          </a:p>
        </p:txBody>
      </p:sp>
    </p:spTree>
    <p:extLst>
      <p:ext uri="{BB962C8B-B14F-4D97-AF65-F5344CB8AC3E}">
        <p14:creationId xmlns:p14="http://schemas.microsoft.com/office/powerpoint/2010/main" val="23339876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look at how the question could be analysed. </a:t>
            </a:r>
          </a:p>
          <a:p>
            <a:endParaRPr lang="en-GB" dirty="0"/>
          </a:p>
          <a:p>
            <a:r>
              <a:rPr lang="en-GB" sz="1200" dirty="0">
                <a:effectLst/>
                <a:latin typeface="Arial" panose="020B0604020202020204" pitchFamily="34" charset="0"/>
                <a:ea typeface="Arial" panose="020B0604020202020204" pitchFamily="34" charset="0"/>
                <a:cs typeface="Arial" panose="020B0604020202020204" pitchFamily="34" charset="0"/>
              </a:rPr>
              <a:t>“In the fast-paced world of the fashion industry, numerous barriers often hinder progress and success.”</a:t>
            </a:r>
          </a:p>
          <a:p>
            <a:r>
              <a:rPr lang="en-GB" sz="1200" dirty="0">
                <a:effectLst/>
                <a:latin typeface="Arial" panose="020B0604020202020204" pitchFamily="34" charset="0"/>
                <a:ea typeface="Arial" panose="020B0604020202020204" pitchFamily="34" charset="0"/>
                <a:cs typeface="Arial" panose="020B0604020202020204" pitchFamily="34" charset="0"/>
              </a:rPr>
              <a:t>The barriers could be things like narrow networking opportunities, unacknowledged cultural biases and economic constraints for up-and-coming talent.</a:t>
            </a:r>
          </a:p>
          <a:p>
            <a:endParaRPr lang="en-GB" sz="1200" dirty="0">
              <a:effectLst/>
              <a:latin typeface="Arial" panose="020B0604020202020204" pitchFamily="34" charset="0"/>
              <a:ea typeface="Arial" panose="020B0604020202020204" pitchFamily="34" charset="0"/>
              <a:cs typeface="Arial" panose="020B0604020202020204" pitchFamily="34" charset="0"/>
            </a:endParaRPr>
          </a:p>
          <a:p>
            <a:r>
              <a:rPr lang="en-GB" sz="1200" dirty="0">
                <a:effectLst/>
                <a:latin typeface="Arial" panose="020B0604020202020204" pitchFamily="34" charset="0"/>
                <a:ea typeface="Arial" panose="020B0604020202020204" pitchFamily="34" charset="0"/>
                <a:cs typeface="Arial" panose="020B0604020202020204" pitchFamily="34" charset="0"/>
              </a:rPr>
              <a:t>“Despite efforts towards diversity and inclusion, the fashion industry still struggles with systemic barriers that prevent equitable representation.”  Think about the causes, such as historical exclusivity and homogeneity in brand imaging and effects like limited visibility and recognition for diverse talents.</a:t>
            </a:r>
          </a:p>
          <a:p>
            <a:endParaRPr lang="en-GB" sz="1200" dirty="0">
              <a:effectLst/>
              <a:latin typeface="Arial" panose="020B0604020202020204" pitchFamily="34" charset="0"/>
              <a:ea typeface="Arial" panose="020B0604020202020204" pitchFamily="34" charset="0"/>
              <a:cs typeface="Arial" panose="020B0604020202020204" pitchFamily="34" charset="0"/>
            </a:endParaRPr>
          </a:p>
          <a:p>
            <a:r>
              <a:rPr lang="en-GB" sz="1200" dirty="0">
                <a:effectLst/>
                <a:latin typeface="Arial" panose="020B0604020202020204" pitchFamily="34" charset="0"/>
                <a:ea typeface="Arial" panose="020B0604020202020204" pitchFamily="34" charset="0"/>
                <a:cs typeface="Arial" panose="020B0604020202020204" pitchFamily="34" charset="0"/>
              </a:rPr>
              <a:t>“</a:t>
            </a:r>
            <a:r>
              <a:rPr lang="en-GB" sz="1800" dirty="0">
                <a:effectLst/>
                <a:latin typeface="Arial" panose="020B0604020202020204" pitchFamily="34" charset="0"/>
                <a:ea typeface="Arial" panose="020B0604020202020204" pitchFamily="34" charset="0"/>
              </a:rPr>
              <a:t>Designers and models from different ethnic groups and marginalised communities, often face discrimination and lack of opportunities</a:t>
            </a:r>
            <a:r>
              <a:rPr lang="en-GB" sz="1200" dirty="0">
                <a:effectLst/>
                <a:latin typeface="Arial" panose="020B0604020202020204" pitchFamily="34" charset="0"/>
                <a:ea typeface="Arial" panose="020B0604020202020204" pitchFamily="34" charset="0"/>
                <a:cs typeface="Arial" panose="020B0604020202020204" pitchFamily="34" charset="0"/>
              </a:rPr>
              <a:t>” </a:t>
            </a:r>
          </a:p>
          <a:p>
            <a:r>
              <a:rPr lang="en-GB" sz="1200" dirty="0">
                <a:effectLst/>
                <a:latin typeface="Arial" panose="020B0604020202020204" pitchFamily="34" charset="0"/>
                <a:ea typeface="Arial" panose="020B0604020202020204" pitchFamily="34" charset="0"/>
                <a:cs typeface="Arial" panose="020B0604020202020204" pitchFamily="34" charset="0"/>
              </a:rPr>
              <a:t>Consider the type of discrimination that affects the fashion industry, like unequal pay, underrepresentation in media campaigns and stereotyping.</a:t>
            </a:r>
          </a:p>
          <a:p>
            <a:endParaRPr lang="en-GB" sz="1200" dirty="0">
              <a:effectLst/>
              <a:latin typeface="Arial" panose="020B0604020202020204" pitchFamily="34" charset="0"/>
              <a:ea typeface="Arial" panose="020B0604020202020204" pitchFamily="34" charset="0"/>
              <a:cs typeface="Arial" panose="020B0604020202020204" pitchFamily="34" charset="0"/>
            </a:endParaRPr>
          </a:p>
          <a:p>
            <a:r>
              <a:rPr lang="en-GB" sz="1200" dirty="0">
                <a:effectLst/>
                <a:latin typeface="Arial" panose="020B0604020202020204" pitchFamily="34" charset="0"/>
                <a:ea typeface="Arial" panose="020B0604020202020204" pitchFamily="34" charset="0"/>
                <a:cs typeface="Arial" panose="020B0604020202020204" pitchFamily="34" charset="0"/>
              </a:rPr>
              <a:t>“and lack of opportunities” </a:t>
            </a:r>
          </a:p>
          <a:p>
            <a:r>
              <a:rPr lang="en-GB" sz="1200" dirty="0">
                <a:effectLst/>
                <a:latin typeface="Arial" panose="020B0604020202020204" pitchFamily="34" charset="0"/>
                <a:ea typeface="Arial" panose="020B0604020202020204" pitchFamily="34" charset="0"/>
                <a:cs typeface="Arial" panose="020B0604020202020204" pitchFamily="34" charset="0"/>
              </a:rPr>
              <a:t>Where are the limited opportunities (such as leadership roles, mainstream fashion platforms and key creative positions) and why has this been the case (often due to institutionalised prejudices and scarcity of resources allocated to discovering and nurturing diverse talent)?</a:t>
            </a:r>
          </a:p>
          <a:p>
            <a:endParaRPr lang="en-GB" sz="800" dirty="0">
              <a:latin typeface="Arial" panose="020B0604020202020204" pitchFamily="34" charset="0"/>
              <a:ea typeface="Arial" panose="020B0604020202020204" pitchFamily="34" charset="0"/>
              <a:cs typeface="Arial" panose="020B0604020202020204" pitchFamily="34" charset="0"/>
            </a:endParaRPr>
          </a:p>
          <a:p>
            <a:r>
              <a:rPr lang="en-GB" dirty="0"/>
              <a:t>Now let’s look at the answer and how the analysis could have been more detailed.</a:t>
            </a:r>
          </a:p>
          <a:p>
            <a:endParaRPr lang="en-GB" dirty="0"/>
          </a:p>
          <a:p>
            <a:r>
              <a:rPr lang="en-GB" sz="1200" dirty="0">
                <a:effectLst/>
                <a:latin typeface="Arial" panose="020B0604020202020204" pitchFamily="34" charset="0"/>
                <a:ea typeface="Aptos" panose="020B0004020202020204" pitchFamily="34" charset="0"/>
                <a:cs typeface="Times New Roman" panose="02020603050405020304" pitchFamily="18" charset="0"/>
              </a:rPr>
              <a:t>To make the fashion industry more inclusive, companies such as major fashion houses and retail brands need to actively involve designers and models from diverse backgrounds in important roles, such as creative directors and creative leads. They can also help by providing mentorship programmes for young talents which include skills development and networking opportunities from diverse backgrounds, meaning creating a richer tapestry of cultural representation. This will provide better opportunities to succeed due to the removal of systemic barriers. Additionally, it is important to change the typical beauty standards seen in ads and fashions shows to include people of all shapes, sizes and abilities. This will mean a broader representation of society. Companies should also be open about their efforts to increase diversity, which helps keep them accountable, meaning transparency leading to trust and credibility.</a:t>
            </a:r>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29</a:t>
            </a:fld>
            <a:endParaRPr lang="en-GB"/>
          </a:p>
        </p:txBody>
      </p:sp>
    </p:spTree>
    <p:extLst>
      <p:ext uri="{BB962C8B-B14F-4D97-AF65-F5344CB8AC3E}">
        <p14:creationId xmlns:p14="http://schemas.microsoft.com/office/powerpoint/2010/main" val="840225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t>
            </a:r>
            <a:r>
              <a:rPr lang="en-GB" noProof="0" dirty="0"/>
              <a:t>question links to Q10 of the formative assessment questions.</a:t>
            </a:r>
          </a:p>
          <a:p>
            <a:endParaRPr lang="en-US" dirty="0"/>
          </a:p>
          <a:p>
            <a:r>
              <a:rPr lang="en-US" dirty="0"/>
              <a:t>The question is applied as it requires a response that specifically explains why closed shoes are needed to be worn at a </a:t>
            </a:r>
            <a:r>
              <a:rPr lang="en-US" dirty="0" err="1"/>
              <a:t>jeweller’s</a:t>
            </a:r>
            <a:r>
              <a:rPr lang="en-US" dirty="0"/>
              <a:t>. For this question, you should consider the type of work undertaken before answering the question. This is an explanation, so reasons why the shoes are worn is important. </a:t>
            </a:r>
          </a:p>
        </p:txBody>
      </p:sp>
      <p:sp>
        <p:nvSpPr>
          <p:cNvPr id="4" name="Slide Number Placeholder 3"/>
          <p:cNvSpPr>
            <a:spLocks noGrp="1"/>
          </p:cNvSpPr>
          <p:nvPr>
            <p:ph type="sldNum" sz="quarter" idx="5"/>
          </p:nvPr>
        </p:nvSpPr>
        <p:spPr/>
        <p:txBody>
          <a:bodyPr/>
          <a:lstStyle/>
          <a:p>
            <a:fld id="{9920340D-206C-4C41-A35B-4D72CE2F2B89}" type="slidenum">
              <a:rPr lang="en-GB" smtClean="0"/>
              <a:t>3</a:t>
            </a:fld>
            <a:endParaRPr lang="en-GB"/>
          </a:p>
        </p:txBody>
      </p:sp>
    </p:spTree>
    <p:extLst>
      <p:ext uri="{BB962C8B-B14F-4D97-AF65-F5344CB8AC3E}">
        <p14:creationId xmlns:p14="http://schemas.microsoft.com/office/powerpoint/2010/main" val="4799729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response has made a judgement – “can be fairer” – i.e. judging that there is room for improvement. This is an evaluative statement which is backed by how it could be achieved – i.e. hiring </a:t>
            </a:r>
            <a:r>
              <a:rPr lang="en-GB"/>
              <a:t>more diverse </a:t>
            </a:r>
            <a:r>
              <a:rPr lang="en-GB" dirty="0"/>
              <a:t>designers and models. However, the response is limited as it doesn’t provide detail on how </a:t>
            </a:r>
            <a:r>
              <a:rPr lang="en-GB" sz="1200" dirty="0">
                <a:solidFill>
                  <a:srgbClr val="E51C41"/>
                </a:solidFill>
                <a:effectLst/>
                <a:latin typeface="Arial" panose="020B0604020202020204" pitchFamily="34" charset="0"/>
                <a:ea typeface="Arial" panose="020B0604020202020204" pitchFamily="34" charset="0"/>
                <a:cs typeface="Arial" panose="020B0604020202020204" pitchFamily="34" charset="0"/>
              </a:rPr>
              <a:t>equitable representation can be overcome. It is mainly just what can be done. To improve this response, the analysis needs to be more detailed.  </a:t>
            </a:r>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30</a:t>
            </a:fld>
            <a:endParaRPr lang="en-GB"/>
          </a:p>
        </p:txBody>
      </p:sp>
    </p:spTree>
    <p:extLst>
      <p:ext uri="{BB962C8B-B14F-4D97-AF65-F5344CB8AC3E}">
        <p14:creationId xmlns:p14="http://schemas.microsoft.com/office/powerpoint/2010/main" val="36955419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a:t>
            </a:r>
          </a:p>
          <a:p>
            <a:r>
              <a:rPr lang="en-US" dirty="0"/>
              <a:t>Learners apply what they have understood from the example AO3 sample answers.</a:t>
            </a:r>
          </a:p>
          <a:p>
            <a:endParaRPr lang="en-US" dirty="0"/>
          </a:p>
          <a:p>
            <a:r>
              <a:rPr lang="en-US" dirty="0"/>
              <a:t>Then ask learners to swap their response with a peer and mark it using the model answer. </a:t>
            </a:r>
          </a:p>
          <a:p>
            <a:endParaRPr lang="en-US" dirty="0"/>
          </a:p>
          <a:p>
            <a:endParaRPr lang="en-GB" sz="800" dirty="0">
              <a:solidFill>
                <a:srgbClr val="E51C41"/>
              </a:solidFill>
              <a:latin typeface="Arial" panose="020B060402020202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31</a:t>
            </a:fld>
            <a:endParaRPr lang="en-GB"/>
          </a:p>
        </p:txBody>
      </p:sp>
    </p:spTree>
    <p:extLst>
      <p:ext uri="{BB962C8B-B14F-4D97-AF65-F5344CB8AC3E}">
        <p14:creationId xmlns:p14="http://schemas.microsoft.com/office/powerpoint/2010/main" val="25177683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32</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answer could be for any business. The response doesn’t explain the reasons for wearing closed shoes linked to the apprentice in their role.  Let’s look at another response. </a:t>
            </a:r>
          </a:p>
        </p:txBody>
      </p:sp>
      <p:sp>
        <p:nvSpPr>
          <p:cNvPr id="4" name="Slide Number Placeholder 3"/>
          <p:cNvSpPr>
            <a:spLocks noGrp="1"/>
          </p:cNvSpPr>
          <p:nvPr>
            <p:ph type="sldNum" sz="quarter" idx="5"/>
          </p:nvPr>
        </p:nvSpPr>
        <p:spPr/>
        <p:txBody>
          <a:bodyPr/>
          <a:lstStyle/>
          <a:p>
            <a:fld id="{9920340D-206C-4C41-A35B-4D72CE2F2B89}" type="slidenum">
              <a:rPr lang="en-GB" smtClean="0"/>
              <a:pPr/>
              <a:t>4</a:t>
            </a:fld>
            <a:endParaRPr lang="en-GB"/>
          </a:p>
        </p:txBody>
      </p:sp>
    </p:spTree>
    <p:extLst>
      <p:ext uri="{BB962C8B-B14F-4D97-AF65-F5344CB8AC3E}">
        <p14:creationId xmlns:p14="http://schemas.microsoft.com/office/powerpoint/2010/main" val="1592017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answer includes an explanation and is applied to the apprentice. </a:t>
            </a:r>
          </a:p>
          <a:p>
            <a:endParaRPr lang="en-GB" dirty="0"/>
          </a:p>
          <a:p>
            <a:r>
              <a:rPr lang="en-GB" dirty="0"/>
              <a:t>“Because they help keep their feet safe” is a basic explanation. The end of the response provides further clarification and detail: “</a:t>
            </a:r>
            <a:r>
              <a:rPr lang="en-GB" sz="1200" kern="0" dirty="0">
                <a:solidFill>
                  <a:srgbClr val="000000"/>
                </a:solidFill>
                <a:effectLst/>
                <a:highlight>
                  <a:srgbClr val="FFFF00"/>
                </a:highlight>
                <a:latin typeface="Arial" panose="020B0604020202020204" pitchFamily="34" charset="0"/>
                <a:ea typeface="system-ui"/>
              </a:rPr>
              <a:t>because they use chemicals that could be dangerous if spilled on the skin”. </a:t>
            </a:r>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5</a:t>
            </a:fld>
            <a:endParaRPr lang="en-GB"/>
          </a:p>
        </p:txBody>
      </p:sp>
    </p:spTree>
    <p:extLst>
      <p:ext uri="{BB962C8B-B14F-4D97-AF65-F5344CB8AC3E}">
        <p14:creationId xmlns:p14="http://schemas.microsoft.com/office/powerpoint/2010/main" val="2216807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 </a:t>
            </a:r>
          </a:p>
          <a:p>
            <a:r>
              <a:rPr lang="en-GB" dirty="0"/>
              <a:t>Explain that the answer does explain and is applied. Point out the key points from each answer. </a:t>
            </a:r>
          </a:p>
        </p:txBody>
      </p:sp>
      <p:sp>
        <p:nvSpPr>
          <p:cNvPr id="4" name="Slide Number Placeholder 3"/>
          <p:cNvSpPr>
            <a:spLocks noGrp="1"/>
          </p:cNvSpPr>
          <p:nvPr>
            <p:ph type="sldNum" sz="quarter" idx="5"/>
          </p:nvPr>
        </p:nvSpPr>
        <p:spPr/>
        <p:txBody>
          <a:bodyPr/>
          <a:lstStyle/>
          <a:p>
            <a:fld id="{9920340D-206C-4C41-A35B-4D72CE2F2B89}" type="slidenum">
              <a:rPr lang="en-GB" smtClean="0"/>
              <a:pPr/>
              <a:t>6</a:t>
            </a:fld>
            <a:endParaRPr lang="en-GB"/>
          </a:p>
        </p:txBody>
      </p:sp>
    </p:spTree>
    <p:extLst>
      <p:ext uri="{BB962C8B-B14F-4D97-AF65-F5344CB8AC3E}">
        <p14:creationId xmlns:p14="http://schemas.microsoft.com/office/powerpoint/2010/main" val="1590763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NOTES: </a:t>
            </a:r>
          </a:p>
          <a:p>
            <a:r>
              <a:rPr lang="en-GB" dirty="0"/>
              <a:t>Explain that the answer does explain and is applied.  Point out the key points from each answer. </a:t>
            </a:r>
          </a:p>
        </p:txBody>
      </p:sp>
      <p:sp>
        <p:nvSpPr>
          <p:cNvPr id="4" name="Slide Number Placeholder 3"/>
          <p:cNvSpPr>
            <a:spLocks noGrp="1"/>
          </p:cNvSpPr>
          <p:nvPr>
            <p:ph type="sldNum" sz="quarter" idx="5"/>
          </p:nvPr>
        </p:nvSpPr>
        <p:spPr/>
        <p:txBody>
          <a:bodyPr/>
          <a:lstStyle/>
          <a:p>
            <a:fld id="{9920340D-206C-4C41-A35B-4D72CE2F2B89}" type="slidenum">
              <a:rPr lang="en-GB" smtClean="0"/>
              <a:pPr/>
              <a:t>7</a:t>
            </a:fld>
            <a:endParaRPr lang="en-GB"/>
          </a:p>
        </p:txBody>
      </p:sp>
    </p:spTree>
    <p:extLst>
      <p:ext uri="{BB962C8B-B14F-4D97-AF65-F5344CB8AC3E}">
        <p14:creationId xmlns:p14="http://schemas.microsoft.com/office/powerpoint/2010/main" val="3038331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a:t>
            </a:fld>
            <a:endParaRPr lang="en-GB"/>
          </a:p>
        </p:txBody>
      </p:sp>
    </p:spTree>
    <p:extLst>
      <p:ext uri="{BB962C8B-B14F-4D97-AF65-F5344CB8AC3E}">
        <p14:creationId xmlns:p14="http://schemas.microsoft.com/office/powerpoint/2010/main" val="2155474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question links to Q18 of the formative assessment questions.</a:t>
            </a:r>
          </a:p>
          <a:p>
            <a:endParaRPr lang="en-US" dirty="0"/>
          </a:p>
          <a:p>
            <a:r>
              <a:rPr lang="en-US" dirty="0"/>
              <a:t>This question is applied because it requires application of knowledge of the stages of design specifically applied to the making of the </a:t>
            </a:r>
            <a:r>
              <a:rPr lang="en-US" dirty="0" err="1"/>
              <a:t>jewellery</a:t>
            </a:r>
            <a:r>
              <a:rPr lang="en-US" dirty="0"/>
              <a:t> line.  The question is asking for an explanation; therefore, the answer needs to have reasoning. An answer describing what the </a:t>
            </a:r>
            <a:r>
              <a:rPr lang="en-US" dirty="0" err="1"/>
              <a:t>jewellery</a:t>
            </a:r>
            <a:r>
              <a:rPr lang="en-US" dirty="0"/>
              <a:t> maker can make with the alternative materials would be wrong. The answer needs to consider the use of alternative materials in relation to the execution stage of design.</a:t>
            </a:r>
          </a:p>
          <a:p>
            <a:endParaRPr lang="en-US" dirty="0"/>
          </a:p>
          <a:p>
            <a:r>
              <a:rPr lang="en-US" dirty="0"/>
              <a:t>Let’s look at some sample answers.</a:t>
            </a: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9</a:t>
            </a:fld>
            <a:endParaRPr lang="en-GB"/>
          </a:p>
        </p:txBody>
      </p:sp>
    </p:spTree>
    <p:extLst>
      <p:ext uri="{BB962C8B-B14F-4D97-AF65-F5344CB8AC3E}">
        <p14:creationId xmlns:p14="http://schemas.microsoft.com/office/powerpoint/2010/main" val="37856463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A0FFD4B0-9159-8D48-9C59-956E86C08EE9}"/>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24601"/>
            <a:ext cx="9144000" cy="5137931"/>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50437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Option 5 Green">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769720E0-D698-5F42-AF67-74E1C999A3E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63886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4DC4DA7F-C0BF-A345-96A5-A61D13AE0B77}"/>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09807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2 Yellow ">
    <p:spTree>
      <p:nvGrpSpPr>
        <p:cNvPr id="1" name=""/>
        <p:cNvGrpSpPr/>
        <p:nvPr/>
      </p:nvGrpSpPr>
      <p:grpSpPr>
        <a:xfrm>
          <a:off x="0" y="0"/>
          <a:ext cx="0" cy="0"/>
          <a:chOff x="0" y="0"/>
          <a:chExt cx="0" cy="0"/>
        </a:xfrm>
      </p:grpSpPr>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25" name="BACKGROUND IMAGE">
            <a:extLst>
              <a:ext uri="{FF2B5EF4-FFF2-40B4-BE49-F238E27FC236}">
                <a16:creationId xmlns:a16="http://schemas.microsoft.com/office/drawing/2014/main" id="{D626228C-9E12-7340-977D-F48BB67DEA2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56175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3 Purple">
    <p:spTree>
      <p:nvGrpSpPr>
        <p:cNvPr id="1" name=""/>
        <p:cNvGrpSpPr/>
        <p:nvPr/>
      </p:nvGrpSpPr>
      <p:grpSpPr>
        <a:xfrm>
          <a:off x="0" y="0"/>
          <a:ext cx="0" cy="0"/>
          <a:chOff x="0" y="0"/>
          <a:chExt cx="0" cy="0"/>
        </a:xfrm>
      </p:grpSpPr>
      <p:pic>
        <p:nvPicPr>
          <p:cNvPr id="25" name="BACKGROUND IMAGE">
            <a:extLst>
              <a:ext uri="{FF2B5EF4-FFF2-40B4-BE49-F238E27FC236}">
                <a16:creationId xmlns:a16="http://schemas.microsoft.com/office/drawing/2014/main" id="{6672E05B-8780-C045-94C1-1BCBFAD7027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726442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F75485EA-9D62-5F49-9769-8E118236F12D}"/>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3816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Option 5 Green">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36D352E3-B478-244F-884D-70CCDAA9210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79896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08978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984DDA82-2029-3943-8C3A-C195DFC0A38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8059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06435158-31E2-7543-A29F-F72506E2D7E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411122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4AF41BBD-0D71-8C40-A89F-259189C9A5C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78453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Option 2 Yellow ">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E99084B-0580-C247-BEE0-9D1F3337576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0"/>
            <a:ext cx="9144000" cy="5137931"/>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066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Option 5 Green">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4B1A681-2E70-0344-8855-394ECF38A0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326686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03278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1A2E7624-5EF3-EA44-AD43-B1DC7FEE39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035574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10C48A06-0A1F-954D-829D-4C1E4A98950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014152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69B09CBA-4AC4-D64C-A1C2-1FC6C910E70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4491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DC60B778-8D96-4D47-BD16-B16AB0F5DB2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266098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a:t>Click icon to add picture</a:t>
            </a:r>
            <a:endParaRPr lang="en-GB"/>
          </a:p>
        </p:txBody>
      </p:sp>
      <p:sp>
        <p:nvSpPr>
          <p:cNvPr id="8" name="Black Box">
            <a:extLst>
              <a:ext uri="{FF2B5EF4-FFF2-40B4-BE49-F238E27FC236}">
                <a16:creationId xmlns:a16="http://schemas.microsoft.com/office/drawing/2014/main" id="{DF89CEBF-8DDB-584B-AB45-17DC44A5FED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F41C458-4902-0341-BDFB-9FBCE3A7784E}"/>
              </a:ext>
            </a:extLst>
          </p:cNvPr>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9" name="Subtitle 1">
            <a:extLst>
              <a:ext uri="{FF2B5EF4-FFF2-40B4-BE49-F238E27FC236}">
                <a16:creationId xmlns:a16="http://schemas.microsoft.com/office/drawing/2014/main" id="{C093796F-CDB1-D348-B1F0-9617A8EAEF35}"/>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 name="Subtitle 2">
            <a:extLst>
              <a:ext uri="{FF2B5EF4-FFF2-40B4-BE49-F238E27FC236}">
                <a16:creationId xmlns:a16="http://schemas.microsoft.com/office/drawing/2014/main" id="{B1A20097-0159-9E41-A93C-5431A58F804B}"/>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1" name="Subtitle 3">
            <a:extLst>
              <a:ext uri="{FF2B5EF4-FFF2-40B4-BE49-F238E27FC236}">
                <a16:creationId xmlns:a16="http://schemas.microsoft.com/office/drawing/2014/main" id="{826CE89A-73E9-B24B-9078-4104E0E8B925}"/>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78545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Option 2">
    <p:bg>
      <p:bgPr>
        <a:solidFill>
          <a:srgbClr val="FEB912"/>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EBED1B9B-0A6E-A54B-B172-4DEE060EA9F3}"/>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5313DC36-E457-6143-9033-DA9500DC73E9}"/>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1248083E-C5D2-5345-8A8E-22F3D625504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AB001CCC-F82B-4E4C-8FD3-D1EBA11F8D56}"/>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B6AE49EF-13C0-7B41-B858-5E194465B4A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7594FC0-3308-1249-AB5A-1FC574EFD355}"/>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1C3437ED-F536-084E-BB10-4928099CF3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1" name="T LEVELS LOGO" descr="T Levels Professional Development">
            <a:extLst>
              <a:ext uri="{FF2B5EF4-FFF2-40B4-BE49-F238E27FC236}">
                <a16:creationId xmlns:a16="http://schemas.microsoft.com/office/drawing/2014/main" id="{6CC2D7EA-EDA1-D043-A54E-72AC5AAF0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638285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Option 2">
    <p:bg>
      <p:bgPr>
        <a:solidFill>
          <a:srgbClr val="BE0064"/>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61F1B003-6273-F546-86AC-FEB4DB7CA12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06D77190-E00E-FF44-B20D-54BC35DB7A6E}"/>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5FBE1DCA-D8B6-FE48-9937-B6A2AA9F81FD}"/>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756CB08-70E7-A44D-BD0E-86C2D1900D64}"/>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67097E92-A4F7-5D4F-A639-9669B932939B}"/>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D843F5A-DA33-8B4E-9FD2-492A2FD31B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6A51659-C98D-9149-B758-B7D8DF54E4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1" name="T LEVELS LOGO" descr="T Levels Professional Development">
            <a:extLst>
              <a:ext uri="{FF2B5EF4-FFF2-40B4-BE49-F238E27FC236}">
                <a16:creationId xmlns:a16="http://schemas.microsoft.com/office/drawing/2014/main" id="{AD0D8A39-9D93-964B-A10E-3DF70661A7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226316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485D52BE-2C66-9A40-A0FF-6793C274E26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6875"/>
            <a:ext cx="9144000" cy="5137931"/>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56669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Option 2">
    <p:bg>
      <p:bgPr>
        <a:solidFill>
          <a:srgbClr val="0071F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FFD88681-7A12-D144-ACBC-42D6F63A3FF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48119204-FBC9-B94A-86B9-7775C3F96BBA}"/>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71F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EF925A02-0271-4142-B01E-0B08F117F886}"/>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4C739F3A-1D09-D94D-8E35-21E9F4DD5EE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03857983-908D-2B43-BBE8-9B01F801C9A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27A29B06-9920-6D45-A6DA-7A94FC1970C3}"/>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5B2018CF-28E6-7E40-8B36-5816332E0F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8B65EB05-402D-1748-8051-8034DA82D6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rgbClr val="00A06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113ABC99-B7D1-FB42-B418-1D85203F47C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84A128B5-1853-0442-B035-3088E4C9B61B}"/>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A06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65CE4755-00FA-3641-B52A-4E4589B540C3}"/>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0CD1475-8388-5042-8ECB-B897D6426CAF}"/>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9D5F53B3-540D-2A4A-9215-E6AE82091B5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8169A883-35CE-EB48-9D54-71F0DA23FA6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979A1F8-F02D-4D49-8042-B87C70E1BF4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CAE09B20-510C-9E46-8659-338E9FB136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ts val="4500"/>
              </a:lnSpc>
              <a:spcBef>
                <a:spcPts val="0"/>
              </a:spcBef>
              <a:buNone/>
              <a:defRPr lang="en-US" sz="4500" b="1" kern="1200" cap="none" baseline="0" dirty="0" smtClean="0">
                <a:solidFill>
                  <a:srgbClr val="0071F8"/>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rgbClr val="BE0064"/>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p:cNvSpPr>
            <a:spLocks noGrp="1"/>
          </p:cNvSpPr>
          <p:nvPr>
            <p:ph type="ftr" sz="quarter" idx="14"/>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879444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Divider 2">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1282837-AA43-2B49-9719-CBE16BA362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7" name="Subtitle 1">
            <a:extLst>
              <a:ext uri="{FF2B5EF4-FFF2-40B4-BE49-F238E27FC236}">
                <a16:creationId xmlns:a16="http://schemas.microsoft.com/office/drawing/2014/main" id="{6A42809A-0C44-5647-B234-70CCA1B7A78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2"/>
          </a:xfrm>
          <a:prstGeom prst="rect">
            <a:avLst/>
          </a:prstGeom>
        </p:spPr>
      </p:pic>
    </p:spTree>
    <p:extLst>
      <p:ext uri="{BB962C8B-B14F-4D97-AF65-F5344CB8AC3E}">
        <p14:creationId xmlns:p14="http://schemas.microsoft.com/office/powerpoint/2010/main" val="1304608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Divider 1">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4CD90-F3BD-A44D-9DC2-F84956FBFBFC}"/>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85DCD33C-489F-C44D-A742-83F6B7169F72}"/>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0" y="288000"/>
            <a:ext cx="892439" cy="474132"/>
          </a:xfrm>
          <a:prstGeom prst="rect">
            <a:avLst/>
          </a:prstGeom>
        </p:spPr>
      </p:pic>
    </p:spTree>
    <p:extLst>
      <p:ext uri="{BB962C8B-B14F-4D97-AF65-F5344CB8AC3E}">
        <p14:creationId xmlns:p14="http://schemas.microsoft.com/office/powerpoint/2010/main" val="267539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Divider 1">
    <p:bg>
      <p:bgPr>
        <a:solidFill>
          <a:srgbClr val="0071F8"/>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82004C-DBA4-0E4C-9AA6-3DDE7AECD338}"/>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EFD4626C-D111-7348-A258-D06D96A03D4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495165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Divider 2">
    <p:bg>
      <p:bgPr>
        <a:solidFill>
          <a:srgbClr val="00A068"/>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AC6BDB-3112-B24C-8DA2-713E005348CA}"/>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6" name="Subtitle 1">
            <a:extLst>
              <a:ext uri="{FF2B5EF4-FFF2-40B4-BE49-F238E27FC236}">
                <a16:creationId xmlns:a16="http://schemas.microsoft.com/office/drawing/2014/main" id="{2C7784E4-A553-854B-A891-D1209DBDD159}"/>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3"/>
            <a:ext cx="892437" cy="472466"/>
          </a:xfrm>
          <a:prstGeom prst="rect">
            <a:avLst/>
          </a:prstGeom>
        </p:spPr>
      </p:pic>
    </p:spTree>
    <p:extLst>
      <p:ext uri="{BB962C8B-B14F-4D97-AF65-F5344CB8AC3E}">
        <p14:creationId xmlns:p14="http://schemas.microsoft.com/office/powerpoint/2010/main" val="28297141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FED04D8A-2191-444A-8B92-2289689D887F}"/>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8386"/>
            <a:ext cx="9144000" cy="5137931"/>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082175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13492" y="1059582"/>
            <a:ext cx="4142608" cy="273844"/>
          </a:xfrm>
          <a:prstGeom prst="rect">
            <a:avLst/>
          </a:prstGeom>
        </p:spPr>
      </p:pic>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11590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7098"/>
            <a:ext cx="4122737" cy="274223"/>
          </a:xfrm>
          <a:prstGeom prst="rect">
            <a:avLst/>
          </a:prstGeom>
        </p:spPr>
      </p:pic>
      <p:sp>
        <p:nvSpPr>
          <p:cNvPr id="10" name="Footer Placeholder 2">
            <a:extLst>
              <a:ext uri="{FF2B5EF4-FFF2-40B4-BE49-F238E27FC236}">
                <a16:creationId xmlns:a16="http://schemas.microsoft.com/office/drawing/2014/main" id="{425EDCA8-C39F-0A47-918D-C38807C302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395805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9582"/>
            <a:ext cx="4122737" cy="279078"/>
          </a:xfrm>
          <a:prstGeom prst="rect">
            <a:avLst/>
          </a:prstGeom>
        </p:spPr>
      </p:pic>
      <p:sp>
        <p:nvSpPr>
          <p:cNvPr id="10" name="Footer Placeholder 2">
            <a:extLst>
              <a:ext uri="{FF2B5EF4-FFF2-40B4-BE49-F238E27FC236}">
                <a16:creationId xmlns:a16="http://schemas.microsoft.com/office/drawing/2014/main" id="{976E5675-51D7-3D40-A986-781F0BAAB1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279706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4851387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2208"/>
            <a:ext cx="4122738" cy="288032"/>
          </a:xfrm>
          <a:prstGeom prst="rect">
            <a:avLst/>
          </a:prstGeom>
        </p:spPr>
      </p:pic>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610342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6685"/>
            <a:ext cx="4122738" cy="279077"/>
          </a:xfrm>
          <a:prstGeom prst="rect">
            <a:avLst/>
          </a:prstGeom>
        </p:spPr>
      </p:pic>
      <p:sp>
        <p:nvSpPr>
          <p:cNvPr id="10" name="Footer Placeholder 2">
            <a:extLst>
              <a:ext uri="{FF2B5EF4-FFF2-40B4-BE49-F238E27FC236}">
                <a16:creationId xmlns:a16="http://schemas.microsoft.com/office/drawing/2014/main" id="{94FAF4B1-A891-9345-87E4-874AEEFCC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21922174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10" name="Content Placeholder 13"/>
          <p:cNvSpPr>
            <a:spLocks noGrp="1"/>
          </p:cNvSpPr>
          <p:nvPr>
            <p:ph sz="quarter" idx="18"/>
          </p:nvPr>
        </p:nvSpPr>
        <p:spPr>
          <a:xfrm>
            <a:off x="234000" y="1059582"/>
            <a:ext cx="4105275" cy="3528292"/>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p:cNvSpPr>
            <a:spLocks noGrp="1"/>
          </p:cNvSpPr>
          <p:nvPr>
            <p:ph type="pic" sz="quarter" idx="12"/>
          </p:nvPr>
        </p:nvSpPr>
        <p:spPr>
          <a:xfrm>
            <a:off x="4500564" y="1059582"/>
            <a:ext cx="4362450" cy="3508405"/>
          </a:xfrm>
        </p:spPr>
        <p:txBody>
          <a:bodyPr/>
          <a:lstStyle/>
          <a:p>
            <a:r>
              <a:rPr lang="en-US"/>
              <a:t>Click icon to add picture</a:t>
            </a:r>
            <a:endParaRPr lang="en-GB"/>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D1AF2D4C-9CD0-B44D-B5CD-04B37D98F8C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427723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BFC11F3F-B757-9441-BCF0-F07A1DF6C9E3}"/>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22963729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7877960D-6F48-B34C-A702-9C399DDDF017}"/>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80856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B5D7302D-1995-3244-AE9A-AF35EA94B3D3}"/>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4482"/>
            <a:ext cx="9144000" cy="5137931"/>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642902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127092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E51C41"/>
        </a:solidFill>
        <a:effectLst/>
      </p:bgPr>
    </p:bg>
    <p:spTree>
      <p:nvGrpSpPr>
        <p:cNvPr id="1" name=""/>
        <p:cNvGrpSpPr/>
        <p:nvPr/>
      </p:nvGrpSpPr>
      <p:grpSpPr>
        <a:xfrm>
          <a:off x="0" y="0"/>
          <a:ext cx="0" cy="0"/>
          <a:chOff x="0" y="0"/>
          <a:chExt cx="0" cy="0"/>
        </a:xfrm>
      </p:grpSpPr>
      <p:pic>
        <p:nvPicPr>
          <p:cNvPr id="11" name="Logo" descr="Education and Training Foundation Logo">
            <a:extLst>
              <a:ext uri="{FF2B5EF4-FFF2-40B4-BE49-F238E27FC236}">
                <a16:creationId xmlns:a16="http://schemas.microsoft.com/office/drawing/2014/main" id="{7D7663F1-DFD6-1A44-A50B-2ABF86AF49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7" name="Rectangle 16">
            <a:extLst>
              <a:ext uri="{FF2B5EF4-FFF2-40B4-BE49-F238E27FC236}">
                <a16:creationId xmlns:a16="http://schemas.microsoft.com/office/drawing/2014/main" id="{69A22DD6-14BC-CF43-9722-8BD9FD568B6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8" name="Rectangle 17">
            <a:extLst>
              <a:ext uri="{FF2B5EF4-FFF2-40B4-BE49-F238E27FC236}">
                <a16:creationId xmlns:a16="http://schemas.microsoft.com/office/drawing/2014/main" id="{933E0F30-4DD6-0F46-9159-49E2CB38564A}"/>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ubtitle 1">
            <a:extLst>
              <a:ext uri="{FF2B5EF4-FFF2-40B4-BE49-F238E27FC236}">
                <a16:creationId xmlns:a16="http://schemas.microsoft.com/office/drawing/2014/main" id="{C54FB554-6C0F-7F41-B3B1-73F3D30F82BD}"/>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0" name="Subtitle 2">
            <a:extLst>
              <a:ext uri="{FF2B5EF4-FFF2-40B4-BE49-F238E27FC236}">
                <a16:creationId xmlns:a16="http://schemas.microsoft.com/office/drawing/2014/main" id="{19081514-9C2F-EE48-B61F-88BD493A9F3E}"/>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1" name="Web address" descr="www.ETFOUNDATION.CO.UK&#10;">
            <a:extLst>
              <a:ext uri="{FF2B5EF4-FFF2-40B4-BE49-F238E27FC236}">
                <a16:creationId xmlns:a16="http://schemas.microsoft.com/office/drawing/2014/main" id="{222C9268-0E9F-7F4E-AC14-BE45FFB3CD00}"/>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2" name="Thankyou">
            <a:extLst>
              <a:ext uri="{FF2B5EF4-FFF2-40B4-BE49-F238E27FC236}">
                <a16:creationId xmlns:a16="http://schemas.microsoft.com/office/drawing/2014/main" id="{9689DB92-3A2D-2346-92F6-716C7E5B3F6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414260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hank You">
    <p:bg>
      <p:bgPr>
        <a:solidFill>
          <a:srgbClr val="FEB912"/>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4" name="Rectangle 23">
            <a:extLst>
              <a:ext uri="{FF2B5EF4-FFF2-40B4-BE49-F238E27FC236}">
                <a16:creationId xmlns:a16="http://schemas.microsoft.com/office/drawing/2014/main" id="{D684C190-08A9-7B48-86BA-207A5256A9CE}"/>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5" name="Rectangle 24">
            <a:extLst>
              <a:ext uri="{FF2B5EF4-FFF2-40B4-BE49-F238E27FC236}">
                <a16:creationId xmlns:a16="http://schemas.microsoft.com/office/drawing/2014/main" id="{57C51523-08F2-D042-A3E7-DCB147D003E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ubtitle 1">
            <a:extLst>
              <a:ext uri="{FF2B5EF4-FFF2-40B4-BE49-F238E27FC236}">
                <a16:creationId xmlns:a16="http://schemas.microsoft.com/office/drawing/2014/main" id="{4A885A05-D480-E542-8856-2FDD2356CA07}"/>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7" name="Subtitle 2">
            <a:extLst>
              <a:ext uri="{FF2B5EF4-FFF2-40B4-BE49-F238E27FC236}">
                <a16:creationId xmlns:a16="http://schemas.microsoft.com/office/drawing/2014/main" id="{356FEB21-668E-AA4E-8157-C294F91A2ED1}"/>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8" name="Web address" descr="www.ETFOUNDATION.CO.UK&#10;">
            <a:extLst>
              <a:ext uri="{FF2B5EF4-FFF2-40B4-BE49-F238E27FC236}">
                <a16:creationId xmlns:a16="http://schemas.microsoft.com/office/drawing/2014/main" id="{EF4484DA-A18B-B644-B29C-6C94F927DB0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9" name="Thankyou">
            <a:extLst>
              <a:ext uri="{FF2B5EF4-FFF2-40B4-BE49-F238E27FC236}">
                <a16:creationId xmlns:a16="http://schemas.microsoft.com/office/drawing/2014/main" id="{7D858E6C-DC75-9E40-AC7F-60076FD9DED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1198038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hank You">
    <p:bg>
      <p:bgPr>
        <a:solidFill>
          <a:srgbClr val="BE0064"/>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2"/>
            <a:ext cx="892437" cy="472466"/>
          </a:xfrm>
          <a:prstGeom prst="rect">
            <a:avLst/>
          </a:prstGeom>
        </p:spPr>
      </p:pic>
      <p:sp>
        <p:nvSpPr>
          <p:cNvPr id="19" name="Rectangle 18">
            <a:extLst>
              <a:ext uri="{FF2B5EF4-FFF2-40B4-BE49-F238E27FC236}">
                <a16:creationId xmlns:a16="http://schemas.microsoft.com/office/drawing/2014/main" id="{D97529D4-70E4-0041-8B6F-056EE3D6C190}"/>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721C14A-31B7-6148-A122-3983818EADDC}"/>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1C0714B-324D-524D-92B1-F2450FA1DA40}"/>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37D56AD-C3B2-AB46-A2B1-4327E5D2A5B8}"/>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A8FE1C9C-9AFF-0C47-9611-FA210835632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E57FCD4B-3DCC-1E4C-BB74-B6EAA647C8E0}"/>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278095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Thank You">
    <p:bg>
      <p:bgPr>
        <a:solidFill>
          <a:srgbClr val="0071F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DE63377A-3CC2-8344-B0EF-E554B839767D}"/>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DBB5F31-C46B-6B46-8765-A0B99E1DE523}"/>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C5B034C-CB3E-0E48-9511-E30F21CA1BB3}"/>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8AEAAA9-A037-AD4B-A0A5-D9738C1CEF97}"/>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1469E703-A0AF-004A-A767-B77B319C0AF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A1C71F6F-2074-6D4E-BBE6-997B3E223F83}"/>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0198455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hank You">
    <p:bg>
      <p:bgPr>
        <a:solidFill>
          <a:srgbClr val="00A06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CCA0DB97-2BCA-4141-841F-7BAD711051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7D681DB3-48B8-0647-BC05-5D438496D9D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205C497B-39C3-2A49-93F8-852FCE3E27DA}"/>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6C80702F-2DBB-E149-B3D8-399EF4336FFB}"/>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D0E2F9B9-B8B5-3548-AA39-96414C09D88E}"/>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5" name="Thankyou">
            <a:extLst>
              <a:ext uri="{FF2B5EF4-FFF2-40B4-BE49-F238E27FC236}">
                <a16:creationId xmlns:a16="http://schemas.microsoft.com/office/drawing/2014/main" id="{7A974F44-1579-EB49-A14C-4C34465E2832}"/>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7059322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_Thank You">
    <p:bg>
      <p:bgPr>
        <a:solidFill>
          <a:srgbClr val="E51C4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68ECBED-4C0B-B243-B45C-1A12C7394FA8}"/>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6" name="Rectangle 15">
            <a:extLst>
              <a:ext uri="{FF2B5EF4-FFF2-40B4-BE49-F238E27FC236}">
                <a16:creationId xmlns:a16="http://schemas.microsoft.com/office/drawing/2014/main" id="{11228C37-7A6A-E246-8BB2-1FEED8564C5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ubtitle 1">
            <a:extLst>
              <a:ext uri="{FF2B5EF4-FFF2-40B4-BE49-F238E27FC236}">
                <a16:creationId xmlns:a16="http://schemas.microsoft.com/office/drawing/2014/main" id="{087BDA06-0DD9-7144-9EF0-DD228DFD074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18" name="Subtitle 2">
            <a:extLst>
              <a:ext uri="{FF2B5EF4-FFF2-40B4-BE49-F238E27FC236}">
                <a16:creationId xmlns:a16="http://schemas.microsoft.com/office/drawing/2014/main" id="{27D0E203-B1F0-FA41-8A62-C5E42D77D7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19" name="Web address" descr="www.ETFOUNDATION.CO.UK&#10;">
            <a:extLst>
              <a:ext uri="{FF2B5EF4-FFF2-40B4-BE49-F238E27FC236}">
                <a16:creationId xmlns:a16="http://schemas.microsoft.com/office/drawing/2014/main" id="{80408406-98FE-8146-A312-F81B325F91B6}"/>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2">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10" name="DfE Logo" descr="Supported by Department for Education logo">
            <a:extLst>
              <a:ext uri="{FF2B5EF4-FFF2-40B4-BE49-F238E27FC236}">
                <a16:creationId xmlns:a16="http://schemas.microsoft.com/office/drawing/2014/main" id="{A521F76D-C57A-2E48-8EAE-C6465DC662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1" name="Thankyou">
            <a:extLst>
              <a:ext uri="{FF2B5EF4-FFF2-40B4-BE49-F238E27FC236}">
                <a16:creationId xmlns:a16="http://schemas.microsoft.com/office/drawing/2014/main" id="{337F81CD-D2EF-8146-A517-8023952D1CF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pic>
        <p:nvPicPr>
          <p:cNvPr id="9" name="Logo" descr="Education and Training Foundation Logo"/>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Tree>
    <p:extLst>
      <p:ext uri="{BB962C8B-B14F-4D97-AF65-F5344CB8AC3E}">
        <p14:creationId xmlns:p14="http://schemas.microsoft.com/office/powerpoint/2010/main" val="3754843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Thank You">
    <p:bg>
      <p:bgPr>
        <a:solidFill>
          <a:srgbClr val="FEB912"/>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CE537002-A87B-444E-935A-CEE05C450DE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5B2F1AB0-07F0-594D-99DD-0F60B192936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EBF3114F-9F3B-6645-BCD0-F4269A1A497B}"/>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D706B3D9-74BC-6C4F-AA7E-3CBDA8D915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408017AF-FACE-8445-BB0A-C54625B5494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54F0724C-3C9A-2346-982B-E113412791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24EC5AE2-90A9-3A44-BF06-DCD6334142FE}"/>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949161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9_Thank You">
    <p:bg>
      <p:bgPr>
        <a:solidFill>
          <a:srgbClr val="BE0064"/>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224DB21A-CA66-1B4F-8E7A-E8C4908C99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C1BF9886-FE14-B04D-BE46-E52E599F245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2E2B7716-7BB1-5643-A7E2-D30C87536485}"/>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74B330AD-DC33-D040-ADA2-2F2E8B0C9EB7}"/>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FC9728B7-31CC-6B49-8913-35DB4E2EAA94}"/>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BA390474-1B52-BB48-8EC8-346D427F2F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417A9CA5-C9C6-D446-BDEE-F4F308BBB9B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2669753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Thank You">
    <p:bg>
      <p:bgPr>
        <a:solidFill>
          <a:srgbClr val="0071F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9" name="Rectangle 28">
            <a:extLst>
              <a:ext uri="{FF2B5EF4-FFF2-40B4-BE49-F238E27FC236}">
                <a16:creationId xmlns:a16="http://schemas.microsoft.com/office/drawing/2014/main" id="{6E9E8740-2721-7340-BDD2-14001A44C7A9}"/>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30" name="Rectangle 29">
            <a:extLst>
              <a:ext uri="{FF2B5EF4-FFF2-40B4-BE49-F238E27FC236}">
                <a16:creationId xmlns:a16="http://schemas.microsoft.com/office/drawing/2014/main" id="{A7F9409B-8D8E-C14A-94D6-2A847B4308FD}"/>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ubtitle 1">
            <a:extLst>
              <a:ext uri="{FF2B5EF4-FFF2-40B4-BE49-F238E27FC236}">
                <a16:creationId xmlns:a16="http://schemas.microsoft.com/office/drawing/2014/main" id="{7A09E294-EA43-B544-91E1-64E4A07B24C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32" name="Subtitle 2">
            <a:extLst>
              <a:ext uri="{FF2B5EF4-FFF2-40B4-BE49-F238E27FC236}">
                <a16:creationId xmlns:a16="http://schemas.microsoft.com/office/drawing/2014/main" id="{CB281233-5067-6849-9447-D3149CE7F216}"/>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33" name="Web address" descr="www.ETFOUNDATION.CO.UK&#10;">
            <a:extLst>
              <a:ext uri="{FF2B5EF4-FFF2-40B4-BE49-F238E27FC236}">
                <a16:creationId xmlns:a16="http://schemas.microsoft.com/office/drawing/2014/main" id="{B89411EB-D69E-DF4C-9844-9339F5A5A19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34" name="DfE Logo" descr="Supported by Department for Education logo">
            <a:extLst>
              <a:ext uri="{FF2B5EF4-FFF2-40B4-BE49-F238E27FC236}">
                <a16:creationId xmlns:a16="http://schemas.microsoft.com/office/drawing/2014/main" id="{0E66212B-F5A0-494D-BFD6-6A63AD9CC1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35" name="Thankyou">
            <a:extLst>
              <a:ext uri="{FF2B5EF4-FFF2-40B4-BE49-F238E27FC236}">
                <a16:creationId xmlns:a16="http://schemas.microsoft.com/office/drawing/2014/main" id="{485ACB11-D5EE-1545-B4C7-F308842FEEFB}"/>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637674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Option 1 Red (Locked)">
    <p:spTree>
      <p:nvGrpSpPr>
        <p:cNvPr id="1" name=""/>
        <p:cNvGrpSpPr/>
        <p:nvPr/>
      </p:nvGrpSpPr>
      <p:grpSpPr>
        <a:xfrm>
          <a:off x="0" y="0"/>
          <a:ext cx="0" cy="0"/>
          <a:chOff x="0" y="0"/>
          <a:chExt cx="0" cy="0"/>
        </a:xfrm>
      </p:grpSpPr>
      <p:pic>
        <p:nvPicPr>
          <p:cNvPr id="16" name="BACKGROUND IMAGE">
            <a:extLst>
              <a:ext uri="{FF2B5EF4-FFF2-40B4-BE49-F238E27FC236}">
                <a16:creationId xmlns:a16="http://schemas.microsoft.com/office/drawing/2014/main" id="{A46F8847-44AC-F741-B1D7-375D33D5C39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61635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Thank You">
    <p:bg>
      <p:bgPr>
        <a:solidFill>
          <a:srgbClr val="00A06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D34844BF-2207-ED49-9F25-85D40A0C69A2}"/>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87259AD1-A3E5-7A4D-A666-183E96823EA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C45F4C38-F8FC-E947-AE4C-6E40A21167B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33B29604-A962-1042-A09C-58841C9E16B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7C1BC566-1805-0A4E-95A3-525C2FE5A48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E4F7F9A6-6DDA-7847-AF6C-27013E4E94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CCAFB428-DEA5-C440-9E4B-D7CCD0792F85}"/>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1327051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BF4AED7B-D82D-F04A-B4CB-6C63ECF0E2D5}"/>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4384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B2B60F6C-EE8F-1745-8125-87FF48A8D87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66345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1E030DCF-B2F8-9B49-8C72-F6144F1EF0E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94496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649" r:id="rId11"/>
    <p:sldLayoutId id="2147483701" r:id="rId12"/>
    <p:sldLayoutId id="2147483690" r:id="rId13"/>
    <p:sldLayoutId id="2147483693" r:id="rId14"/>
    <p:sldLayoutId id="2147483697" r:id="rId15"/>
    <p:sldLayoutId id="2147483727" r:id="rId16"/>
    <p:sldLayoutId id="2147483728" r:id="rId17"/>
    <p:sldLayoutId id="2147483729" r:id="rId18"/>
    <p:sldLayoutId id="2147483730" r:id="rId19"/>
    <p:sldLayoutId id="2147483731" r:id="rId20"/>
    <p:sldLayoutId id="2147483747" r:id="rId21"/>
    <p:sldLayoutId id="2147483748" r:id="rId22"/>
    <p:sldLayoutId id="2147483749" r:id="rId23"/>
    <p:sldLayoutId id="2147483750" r:id="rId24"/>
    <p:sldLayoutId id="2147483751" r:id="rId25"/>
    <p:sldLayoutId id="2147483672" r:id="rId26"/>
    <p:sldLayoutId id="2147483698" r:id="rId27"/>
    <p:sldLayoutId id="2147483699" r:id="rId28"/>
    <p:sldLayoutId id="2147483680" r:id="rId29"/>
    <p:sldLayoutId id="2147483681" r:id="rId30"/>
    <p:sldLayoutId id="2147483660" r:id="rId31"/>
    <p:sldLayoutId id="2147483650" r:id="rId32"/>
    <p:sldLayoutId id="2147483661" r:id="rId33"/>
    <p:sldLayoutId id="2147483708" r:id="rId34"/>
    <p:sldLayoutId id="2147483753" r:id="rId35"/>
    <p:sldLayoutId id="2147483754" r:id="rId36"/>
    <p:sldLayoutId id="2147483755" r:id="rId37"/>
    <p:sldLayoutId id="2147483756" r:id="rId38"/>
    <p:sldLayoutId id="2147483665" r:id="rId39"/>
    <p:sldLayoutId id="2147483664" r:id="rId40"/>
    <p:sldLayoutId id="2147483757" r:id="rId41"/>
    <p:sldLayoutId id="2147483758" r:id="rId42"/>
    <p:sldLayoutId id="2147483759" r:id="rId43"/>
    <p:sldLayoutId id="2147483760" r:id="rId44"/>
    <p:sldLayoutId id="2147483761" r:id="rId45"/>
    <p:sldLayoutId id="2147483762" r:id="rId46"/>
    <p:sldLayoutId id="2147483668" r:id="rId47"/>
    <p:sldLayoutId id="2147483666" r:id="rId48"/>
    <p:sldLayoutId id="2147483671" r:id="rId49"/>
    <p:sldLayoutId id="2147483669" r:id="rId50"/>
    <p:sldLayoutId id="2147483670" r:id="rId51"/>
    <p:sldLayoutId id="2147483764" r:id="rId52"/>
    <p:sldLayoutId id="2147483765" r:id="rId53"/>
    <p:sldLayoutId id="2147483766" r:id="rId54"/>
    <p:sldLayoutId id="2147483767" r:id="rId55"/>
    <p:sldLayoutId id="2147483768" r:id="rId56"/>
    <p:sldLayoutId id="2147483769" r:id="rId57"/>
    <p:sldLayoutId id="2147483770" r:id="rId58"/>
    <p:sldLayoutId id="2147483771" r:id="rId59"/>
    <p:sldLayoutId id="2147483772" r:id="rId60"/>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5.m4a"/><Relationship Id="rId1" Type="http://schemas.microsoft.com/office/2007/relationships/media" Target="../media/media5.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6.m4a"/><Relationship Id="rId1" Type="http://schemas.microsoft.com/office/2007/relationships/media" Target="../media/media6.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7.m4a"/><Relationship Id="rId1" Type="http://schemas.microsoft.com/office/2007/relationships/media" Target="../media/media7.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8.m4a"/><Relationship Id="rId1" Type="http://schemas.microsoft.com/office/2007/relationships/media" Target="../media/media8.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9.m4a"/><Relationship Id="rId1" Type="http://schemas.microsoft.com/office/2007/relationships/media" Target="../media/media9.m4a"/><Relationship Id="rId6" Type="http://schemas.microsoft.com/office/2007/relationships/hdphoto" Target="../media/hdphoto2.wdp"/><Relationship Id="rId5" Type="http://schemas.openxmlformats.org/officeDocument/2006/relationships/image" Target="../media/image26.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10.m4a"/><Relationship Id="rId1" Type="http://schemas.microsoft.com/office/2007/relationships/media" Target="../media/media10.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11.m4a"/><Relationship Id="rId1" Type="http://schemas.microsoft.com/office/2007/relationships/media" Target="../media/media11.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12.m4a"/><Relationship Id="rId1" Type="http://schemas.microsoft.com/office/2007/relationships/media" Target="../media/media12.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13.m4a"/><Relationship Id="rId1" Type="http://schemas.microsoft.com/office/2007/relationships/media" Target="../media/media13.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14.m4a"/><Relationship Id="rId1" Type="http://schemas.microsoft.com/office/2007/relationships/media" Target="../media/media14.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15.m4a"/><Relationship Id="rId1" Type="http://schemas.microsoft.com/office/2007/relationships/media" Target="../media/media15.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16.m4a"/><Relationship Id="rId1" Type="http://schemas.microsoft.com/office/2007/relationships/media" Target="../media/media16.m4a"/><Relationship Id="rId6" Type="http://schemas.microsoft.com/office/2007/relationships/hdphoto" Target="../media/hdphoto2.wdp"/><Relationship Id="rId5" Type="http://schemas.openxmlformats.org/officeDocument/2006/relationships/image" Target="../media/image26.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1.m4a"/><Relationship Id="rId1" Type="http://schemas.microsoft.com/office/2007/relationships/media" Target="../media/media1.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17.m4a"/><Relationship Id="rId1" Type="http://schemas.microsoft.com/office/2007/relationships/media" Target="../media/media17.m4a"/><Relationship Id="rId6" Type="http://schemas.microsoft.com/office/2007/relationships/hdphoto" Target="../media/hdphoto2.wdp"/><Relationship Id="rId5" Type="http://schemas.openxmlformats.org/officeDocument/2006/relationships/image" Target="../media/image26.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32.xml"/><Relationship Id="rId1" Type="http://schemas.openxmlformats.org/officeDocument/2006/relationships/slideLayout" Target="../slideLayouts/slideLayout40.xml"/><Relationship Id="rId5" Type="http://schemas.openxmlformats.org/officeDocument/2006/relationships/image" Target="../media/image29.pn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2.m4a"/><Relationship Id="rId1" Type="http://schemas.microsoft.com/office/2007/relationships/media" Target="../media/media2.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audio" Target="../media/media3.m4a"/><Relationship Id="rId1" Type="http://schemas.microsoft.com/office/2007/relationships/media" Target="../media/media3.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audio" Target="../media/media4.m4a"/><Relationship Id="rId1" Type="http://schemas.microsoft.com/office/2007/relationships/media" Target="../media/media4.m4a"/><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2466004" y="987574"/>
            <a:ext cx="6372232" cy="2448272"/>
          </a:xfrm>
        </p:spPr>
        <p:txBody>
          <a:bodyPr/>
          <a:lstStyle/>
          <a:p>
            <a:r>
              <a:rPr lang="en-US" sz="3600" dirty="0"/>
              <a:t>Formative </a:t>
            </a:r>
            <a:r>
              <a:rPr lang="en-US" sz="3600"/>
              <a:t>assessment materials (part 2)</a:t>
            </a:r>
            <a:endParaRPr lang="en-US" sz="3600" dirty="0"/>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923927" y="3651870"/>
            <a:ext cx="4548043" cy="885303"/>
          </a:xfrm>
        </p:spPr>
        <p:txBody>
          <a:bodyPr/>
          <a:lstStyle/>
          <a:p>
            <a:r>
              <a:rPr lang="en-US" sz="2400" dirty="0"/>
              <a:t>T Level: Craft and design</a:t>
            </a:r>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10</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8437563" cy="699425"/>
          </a:xfrm>
        </p:spPr>
        <p:txBody>
          <a:bodyPr>
            <a:normAutofit/>
          </a:bodyPr>
          <a:lstStyle/>
          <a:p>
            <a:r>
              <a:rPr lang="en-GB" sz="3200" dirty="0"/>
              <a:t>Question 18 sample answers</a:t>
            </a:r>
          </a:p>
        </p:txBody>
      </p:sp>
      <p:pic>
        <p:nvPicPr>
          <p:cNvPr id="2" name="7 - Q18 SA 1" descr="Play audio">
            <a:hlinkClick r:id="" action="ppaction://media"/>
            <a:extLst>
              <a:ext uri="{FF2B5EF4-FFF2-40B4-BE49-F238E27FC236}">
                <a16:creationId xmlns:a16="http://schemas.microsoft.com/office/drawing/2014/main" id="{A4EE5117-B9ED-4D65-30C8-6ECBB12802A9}"/>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717176" y="176575"/>
            <a:ext cx="406400" cy="406400"/>
          </a:xfrm>
          <a:prstGeom prst="rect">
            <a:avLst/>
          </a:prstGeom>
        </p:spPr>
      </p:pic>
      <p:sp>
        <p:nvSpPr>
          <p:cNvPr id="3" name="TextBox 2">
            <a:extLst>
              <a:ext uri="{FF2B5EF4-FFF2-40B4-BE49-F238E27FC236}">
                <a16:creationId xmlns:a16="http://schemas.microsoft.com/office/drawing/2014/main" id="{588FCA09-EB86-D0F3-0EF2-0DF76A03303A}"/>
              </a:ext>
            </a:extLst>
          </p:cNvPr>
          <p:cNvSpPr txBox="1"/>
          <p:nvPr/>
        </p:nvSpPr>
        <p:spPr>
          <a:xfrm>
            <a:off x="490654" y="1451148"/>
            <a:ext cx="8375186" cy="1569660"/>
          </a:xfrm>
          <a:prstGeom prst="rect">
            <a:avLst/>
          </a:prstGeom>
          <a:noFill/>
        </p:spPr>
        <p:txBody>
          <a:bodyPr wrap="square">
            <a:spAutoFit/>
          </a:bodyPr>
          <a:lstStyle/>
          <a:p>
            <a:r>
              <a:rPr lang="en-GB" sz="2400" b="1" dirty="0">
                <a:effectLst/>
                <a:latin typeface="Arial" panose="020B0604020202020204" pitchFamily="34" charset="0"/>
                <a:ea typeface="Aptos" panose="020B0004020202020204" pitchFamily="34" charset="0"/>
                <a:cs typeface="Times New Roman" panose="02020603050405020304" pitchFamily="18" charset="0"/>
              </a:rPr>
              <a:t>Answer 1: </a:t>
            </a:r>
            <a:r>
              <a:rPr lang="en-GB" sz="2400" dirty="0">
                <a:effectLst/>
                <a:latin typeface="Arial" panose="020B0604020202020204" pitchFamily="34" charset="0"/>
                <a:ea typeface="Aptos" panose="020B0004020202020204" pitchFamily="34" charset="0"/>
                <a:cs typeface="Times New Roman" panose="02020603050405020304" pitchFamily="18" charset="0"/>
              </a:rPr>
              <a:t>The jewellery designer needs to plan with deadlines to keep the project on track. They should also make a few test versions of the rings first to make sure the final rings turn out well.</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9" name="Speech Bubble: Rectangle with Corners Rounded 8">
            <a:extLst>
              <a:ext uri="{FF2B5EF4-FFF2-40B4-BE49-F238E27FC236}">
                <a16:creationId xmlns:a16="http://schemas.microsoft.com/office/drawing/2014/main" id="{56A9DF8E-7C97-5051-8010-98C696280442}"/>
              </a:ext>
              <a:ext uri="{C183D7F6-B498-43B3-948B-1728B52AA6E4}">
                <adec:decorative xmlns:adec="http://schemas.microsoft.com/office/drawing/2017/decorative" val="1"/>
              </a:ext>
            </a:extLst>
          </p:cNvPr>
          <p:cNvSpPr/>
          <p:nvPr/>
        </p:nvSpPr>
        <p:spPr>
          <a:xfrm flipH="1">
            <a:off x="232950" y="747449"/>
            <a:ext cx="8678100" cy="2977058"/>
          </a:xfrm>
          <a:custGeom>
            <a:avLst/>
            <a:gdLst>
              <a:gd name="connsiteX0" fmla="*/ 0 w 8678100"/>
              <a:gd name="connsiteY0" fmla="*/ 496186 h 2977058"/>
              <a:gd name="connsiteX1" fmla="*/ 496186 w 8678100"/>
              <a:gd name="connsiteY1" fmla="*/ 0 h 2977058"/>
              <a:gd name="connsiteX2" fmla="*/ 971268 w 8678100"/>
              <a:gd name="connsiteY2" fmla="*/ 0 h 2977058"/>
              <a:gd name="connsiteX3" fmla="*/ 1446350 w 8678100"/>
              <a:gd name="connsiteY3" fmla="*/ 0 h 2977058"/>
              <a:gd name="connsiteX4" fmla="*/ 1446350 w 8678100"/>
              <a:gd name="connsiteY4" fmla="*/ 0 h 2977058"/>
              <a:gd name="connsiteX5" fmla="*/ 1923646 w 8678100"/>
              <a:gd name="connsiteY5" fmla="*/ 0 h 2977058"/>
              <a:gd name="connsiteX6" fmla="*/ 2400941 w 8678100"/>
              <a:gd name="connsiteY6" fmla="*/ 0 h 2977058"/>
              <a:gd name="connsiteX7" fmla="*/ 2878237 w 8678100"/>
              <a:gd name="connsiteY7" fmla="*/ 0 h 2977058"/>
              <a:gd name="connsiteX8" fmla="*/ 3615875 w 8678100"/>
              <a:gd name="connsiteY8" fmla="*/ 0 h 2977058"/>
              <a:gd name="connsiteX9" fmla="*/ 4095309 w 8678100"/>
              <a:gd name="connsiteY9" fmla="*/ 0 h 2977058"/>
              <a:gd name="connsiteX10" fmla="*/ 4757385 w 8678100"/>
              <a:gd name="connsiteY10" fmla="*/ 0 h 2977058"/>
              <a:gd name="connsiteX11" fmla="*/ 5328140 w 8678100"/>
              <a:gd name="connsiteY11" fmla="*/ 0 h 2977058"/>
              <a:gd name="connsiteX12" fmla="*/ 5761913 w 8678100"/>
              <a:gd name="connsiteY12" fmla="*/ 0 h 2977058"/>
              <a:gd name="connsiteX13" fmla="*/ 6287008 w 8678100"/>
              <a:gd name="connsiteY13" fmla="*/ 0 h 2977058"/>
              <a:gd name="connsiteX14" fmla="*/ 6903423 w 8678100"/>
              <a:gd name="connsiteY14" fmla="*/ 0 h 2977058"/>
              <a:gd name="connsiteX15" fmla="*/ 7337197 w 8678100"/>
              <a:gd name="connsiteY15" fmla="*/ 0 h 2977058"/>
              <a:gd name="connsiteX16" fmla="*/ 8181914 w 8678100"/>
              <a:gd name="connsiteY16" fmla="*/ 0 h 2977058"/>
              <a:gd name="connsiteX17" fmla="*/ 8678100 w 8678100"/>
              <a:gd name="connsiteY17" fmla="*/ 496186 h 2977058"/>
              <a:gd name="connsiteX18" fmla="*/ 8678100 w 8678100"/>
              <a:gd name="connsiteY18" fmla="*/ 872450 h 2977058"/>
              <a:gd name="connsiteX19" fmla="*/ 8678100 w 8678100"/>
              <a:gd name="connsiteY19" fmla="*/ 1261118 h 2977058"/>
              <a:gd name="connsiteX20" fmla="*/ 8678100 w 8678100"/>
              <a:gd name="connsiteY20" fmla="*/ 1736617 h 2977058"/>
              <a:gd name="connsiteX21" fmla="*/ 8678100 w 8678100"/>
              <a:gd name="connsiteY21" fmla="*/ 1736617 h 2977058"/>
              <a:gd name="connsiteX22" fmla="*/ 8678100 w 8678100"/>
              <a:gd name="connsiteY22" fmla="*/ 2108750 h 2977058"/>
              <a:gd name="connsiteX23" fmla="*/ 8678100 w 8678100"/>
              <a:gd name="connsiteY23" fmla="*/ 2480882 h 2977058"/>
              <a:gd name="connsiteX24" fmla="*/ 8678100 w 8678100"/>
              <a:gd name="connsiteY24" fmla="*/ 2480872 h 2977058"/>
              <a:gd name="connsiteX25" fmla="*/ 8181914 w 8678100"/>
              <a:gd name="connsiteY25" fmla="*/ 2977058 h 2977058"/>
              <a:gd name="connsiteX26" fmla="*/ 7702480 w 8678100"/>
              <a:gd name="connsiteY26" fmla="*/ 2977058 h 2977058"/>
              <a:gd name="connsiteX27" fmla="*/ 7177385 w 8678100"/>
              <a:gd name="connsiteY27" fmla="*/ 2977058 h 2977058"/>
              <a:gd name="connsiteX28" fmla="*/ 6606631 w 8678100"/>
              <a:gd name="connsiteY28" fmla="*/ 2977058 h 2977058"/>
              <a:gd name="connsiteX29" fmla="*/ 6172857 w 8678100"/>
              <a:gd name="connsiteY29" fmla="*/ 2977058 h 2977058"/>
              <a:gd name="connsiteX30" fmla="*/ 5739083 w 8678100"/>
              <a:gd name="connsiteY30" fmla="*/ 2977058 h 2977058"/>
              <a:gd name="connsiteX31" fmla="*/ 5168328 w 8678100"/>
              <a:gd name="connsiteY31" fmla="*/ 2977058 h 2977058"/>
              <a:gd name="connsiteX32" fmla="*/ 4551913 w 8678100"/>
              <a:gd name="connsiteY32" fmla="*/ 2977058 h 2977058"/>
              <a:gd name="connsiteX33" fmla="*/ 3615875 w 8678100"/>
              <a:gd name="connsiteY33" fmla="*/ 2977058 h 2977058"/>
              <a:gd name="connsiteX34" fmla="*/ 3300106 w 8678100"/>
              <a:gd name="connsiteY34" fmla="*/ 3231282 h 2977058"/>
              <a:gd name="connsiteX35" fmla="*/ 2942698 w 8678100"/>
              <a:gd name="connsiteY35" fmla="*/ 3519030 h 2977058"/>
              <a:gd name="connsiteX36" fmla="*/ 2574879 w 8678100"/>
              <a:gd name="connsiteY36" fmla="*/ 3815159 h 2977058"/>
              <a:gd name="connsiteX37" fmla="*/ 2176132 w 8678100"/>
              <a:gd name="connsiteY37" fmla="*/ 3519030 h 2977058"/>
              <a:gd name="connsiteX38" fmla="*/ 1822526 w 8678100"/>
              <a:gd name="connsiteY38" fmla="*/ 3256425 h 2977058"/>
              <a:gd name="connsiteX39" fmla="*/ 1446350 w 8678100"/>
              <a:gd name="connsiteY39" fmla="*/ 2977058 h 2977058"/>
              <a:gd name="connsiteX40" fmla="*/ 961766 w 8678100"/>
              <a:gd name="connsiteY40" fmla="*/ 2977058 h 2977058"/>
              <a:gd name="connsiteX41" fmla="*/ 496186 w 8678100"/>
              <a:gd name="connsiteY41" fmla="*/ 2977058 h 2977058"/>
              <a:gd name="connsiteX42" fmla="*/ 0 w 8678100"/>
              <a:gd name="connsiteY42" fmla="*/ 2480872 h 2977058"/>
              <a:gd name="connsiteX43" fmla="*/ 0 w 8678100"/>
              <a:gd name="connsiteY43" fmla="*/ 2480882 h 2977058"/>
              <a:gd name="connsiteX44" fmla="*/ 0 w 8678100"/>
              <a:gd name="connsiteY44" fmla="*/ 2123635 h 2977058"/>
              <a:gd name="connsiteX45" fmla="*/ 0 w 8678100"/>
              <a:gd name="connsiteY45" fmla="*/ 1736617 h 2977058"/>
              <a:gd name="connsiteX46" fmla="*/ 0 w 8678100"/>
              <a:gd name="connsiteY46" fmla="*/ 1736617 h 2977058"/>
              <a:gd name="connsiteX47" fmla="*/ 0 w 8678100"/>
              <a:gd name="connsiteY47" fmla="*/ 1323140 h 2977058"/>
              <a:gd name="connsiteX48" fmla="*/ 0 w 8678100"/>
              <a:gd name="connsiteY48" fmla="*/ 946876 h 2977058"/>
              <a:gd name="connsiteX49" fmla="*/ 0 w 8678100"/>
              <a:gd name="connsiteY49" fmla="*/ 496186 h 297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8678100" h="2977058" extrusionOk="0">
                <a:moveTo>
                  <a:pt x="0" y="496186"/>
                </a:moveTo>
                <a:cubicBezTo>
                  <a:pt x="-23513" y="235993"/>
                  <a:pt x="200043" y="26307"/>
                  <a:pt x="496186" y="0"/>
                </a:cubicBezTo>
                <a:cubicBezTo>
                  <a:pt x="723087" y="-51913"/>
                  <a:pt x="747889" y="42995"/>
                  <a:pt x="971268" y="0"/>
                </a:cubicBezTo>
                <a:cubicBezTo>
                  <a:pt x="1194647" y="-42995"/>
                  <a:pt x="1255459" y="22172"/>
                  <a:pt x="1446350" y="0"/>
                </a:cubicBezTo>
                <a:lnTo>
                  <a:pt x="1446350" y="0"/>
                </a:lnTo>
                <a:cubicBezTo>
                  <a:pt x="1639714" y="-11816"/>
                  <a:pt x="1747241" y="21173"/>
                  <a:pt x="1923646" y="0"/>
                </a:cubicBezTo>
                <a:cubicBezTo>
                  <a:pt x="2100051" y="-21173"/>
                  <a:pt x="2240002" y="21511"/>
                  <a:pt x="2400941" y="0"/>
                </a:cubicBezTo>
                <a:cubicBezTo>
                  <a:pt x="2561881" y="-21511"/>
                  <a:pt x="2711612" y="39050"/>
                  <a:pt x="2878237" y="0"/>
                </a:cubicBezTo>
                <a:cubicBezTo>
                  <a:pt x="3044862" y="-39050"/>
                  <a:pt x="3322858" y="83705"/>
                  <a:pt x="3615875" y="0"/>
                </a:cubicBezTo>
                <a:cubicBezTo>
                  <a:pt x="3796872" y="-36728"/>
                  <a:pt x="3886710" y="16916"/>
                  <a:pt x="4095309" y="0"/>
                </a:cubicBezTo>
                <a:cubicBezTo>
                  <a:pt x="4303908" y="-16916"/>
                  <a:pt x="4546142" y="31355"/>
                  <a:pt x="4757385" y="0"/>
                </a:cubicBezTo>
                <a:cubicBezTo>
                  <a:pt x="4968628" y="-31355"/>
                  <a:pt x="5111365" y="1922"/>
                  <a:pt x="5328140" y="0"/>
                </a:cubicBezTo>
                <a:cubicBezTo>
                  <a:pt x="5544915" y="-1922"/>
                  <a:pt x="5648623" y="5238"/>
                  <a:pt x="5761913" y="0"/>
                </a:cubicBezTo>
                <a:cubicBezTo>
                  <a:pt x="5875203" y="-5238"/>
                  <a:pt x="6063857" y="47725"/>
                  <a:pt x="6287008" y="0"/>
                </a:cubicBezTo>
                <a:cubicBezTo>
                  <a:pt x="6510159" y="-47725"/>
                  <a:pt x="6725639" y="53284"/>
                  <a:pt x="6903423" y="0"/>
                </a:cubicBezTo>
                <a:cubicBezTo>
                  <a:pt x="7081207" y="-53284"/>
                  <a:pt x="7156481" y="51227"/>
                  <a:pt x="7337197" y="0"/>
                </a:cubicBezTo>
                <a:cubicBezTo>
                  <a:pt x="7517913" y="-51227"/>
                  <a:pt x="7801054" y="39171"/>
                  <a:pt x="8181914" y="0"/>
                </a:cubicBezTo>
                <a:cubicBezTo>
                  <a:pt x="8526379" y="-37995"/>
                  <a:pt x="8741022" y="183235"/>
                  <a:pt x="8678100" y="496186"/>
                </a:cubicBezTo>
                <a:cubicBezTo>
                  <a:pt x="8686819" y="591435"/>
                  <a:pt x="8644624" y="710718"/>
                  <a:pt x="8678100" y="872450"/>
                </a:cubicBezTo>
                <a:cubicBezTo>
                  <a:pt x="8711576" y="1034182"/>
                  <a:pt x="8632967" y="1086624"/>
                  <a:pt x="8678100" y="1261118"/>
                </a:cubicBezTo>
                <a:cubicBezTo>
                  <a:pt x="8723233" y="1435612"/>
                  <a:pt x="8661323" y="1627512"/>
                  <a:pt x="8678100" y="1736617"/>
                </a:cubicBezTo>
                <a:lnTo>
                  <a:pt x="8678100" y="1736617"/>
                </a:lnTo>
                <a:cubicBezTo>
                  <a:pt x="8711922" y="1897473"/>
                  <a:pt x="8638917" y="1941391"/>
                  <a:pt x="8678100" y="2108750"/>
                </a:cubicBezTo>
                <a:cubicBezTo>
                  <a:pt x="8717283" y="2276109"/>
                  <a:pt x="8677037" y="2337240"/>
                  <a:pt x="8678100" y="2480882"/>
                </a:cubicBezTo>
                <a:cubicBezTo>
                  <a:pt x="8678099" y="2480880"/>
                  <a:pt x="8678101" y="2480877"/>
                  <a:pt x="8678100" y="2480872"/>
                </a:cubicBezTo>
                <a:cubicBezTo>
                  <a:pt x="8623582" y="2694352"/>
                  <a:pt x="8408269" y="2934746"/>
                  <a:pt x="8181914" y="2977058"/>
                </a:cubicBezTo>
                <a:cubicBezTo>
                  <a:pt x="7948412" y="2998673"/>
                  <a:pt x="7812089" y="2954816"/>
                  <a:pt x="7702480" y="2977058"/>
                </a:cubicBezTo>
                <a:cubicBezTo>
                  <a:pt x="7592871" y="2999300"/>
                  <a:pt x="7338078" y="2959498"/>
                  <a:pt x="7177385" y="2977058"/>
                </a:cubicBezTo>
                <a:cubicBezTo>
                  <a:pt x="7016693" y="2994618"/>
                  <a:pt x="6880815" y="2912102"/>
                  <a:pt x="6606631" y="2977058"/>
                </a:cubicBezTo>
                <a:cubicBezTo>
                  <a:pt x="6332447" y="3042014"/>
                  <a:pt x="6304266" y="2933795"/>
                  <a:pt x="6172857" y="2977058"/>
                </a:cubicBezTo>
                <a:cubicBezTo>
                  <a:pt x="6041448" y="3020321"/>
                  <a:pt x="5860421" y="2952344"/>
                  <a:pt x="5739083" y="2977058"/>
                </a:cubicBezTo>
                <a:cubicBezTo>
                  <a:pt x="5617745" y="3001772"/>
                  <a:pt x="5296864" y="2943534"/>
                  <a:pt x="5168328" y="2977058"/>
                </a:cubicBezTo>
                <a:cubicBezTo>
                  <a:pt x="5039793" y="3010582"/>
                  <a:pt x="4718288" y="2930680"/>
                  <a:pt x="4551913" y="2977058"/>
                </a:cubicBezTo>
                <a:cubicBezTo>
                  <a:pt x="4385538" y="3023436"/>
                  <a:pt x="4012575" y="2924734"/>
                  <a:pt x="3615875" y="2977058"/>
                </a:cubicBezTo>
                <a:cubicBezTo>
                  <a:pt x="3523956" y="3099745"/>
                  <a:pt x="3371297" y="3144469"/>
                  <a:pt x="3300106" y="3231282"/>
                </a:cubicBezTo>
                <a:cubicBezTo>
                  <a:pt x="3228915" y="3318095"/>
                  <a:pt x="3061342" y="3395977"/>
                  <a:pt x="2942698" y="3519030"/>
                </a:cubicBezTo>
                <a:cubicBezTo>
                  <a:pt x="2824054" y="3642083"/>
                  <a:pt x="2705163" y="3668348"/>
                  <a:pt x="2574879" y="3815159"/>
                </a:cubicBezTo>
                <a:cubicBezTo>
                  <a:pt x="2373997" y="3735163"/>
                  <a:pt x="2318202" y="3620622"/>
                  <a:pt x="2176132" y="3519030"/>
                </a:cubicBezTo>
                <a:cubicBezTo>
                  <a:pt x="2034062" y="3417438"/>
                  <a:pt x="1972332" y="3364032"/>
                  <a:pt x="1822526" y="3256425"/>
                </a:cubicBezTo>
                <a:cubicBezTo>
                  <a:pt x="1672720" y="3148818"/>
                  <a:pt x="1657437" y="3074366"/>
                  <a:pt x="1446350" y="2977058"/>
                </a:cubicBezTo>
                <a:cubicBezTo>
                  <a:pt x="1255329" y="2981151"/>
                  <a:pt x="1114712" y="2959121"/>
                  <a:pt x="961766" y="2977058"/>
                </a:cubicBezTo>
                <a:cubicBezTo>
                  <a:pt x="808820" y="2994995"/>
                  <a:pt x="701232" y="2965543"/>
                  <a:pt x="496186" y="2977058"/>
                </a:cubicBezTo>
                <a:cubicBezTo>
                  <a:pt x="256999" y="2955261"/>
                  <a:pt x="-31209" y="2740647"/>
                  <a:pt x="0" y="2480872"/>
                </a:cubicBezTo>
                <a:cubicBezTo>
                  <a:pt x="1" y="2480874"/>
                  <a:pt x="0" y="2480878"/>
                  <a:pt x="0" y="2480882"/>
                </a:cubicBezTo>
                <a:cubicBezTo>
                  <a:pt x="-9169" y="2404121"/>
                  <a:pt x="14304" y="2212423"/>
                  <a:pt x="0" y="2123635"/>
                </a:cubicBezTo>
                <a:cubicBezTo>
                  <a:pt x="-14304" y="2034847"/>
                  <a:pt x="41822" y="1876018"/>
                  <a:pt x="0" y="1736617"/>
                </a:cubicBezTo>
                <a:lnTo>
                  <a:pt x="0" y="1736617"/>
                </a:lnTo>
                <a:cubicBezTo>
                  <a:pt x="-8549" y="1648362"/>
                  <a:pt x="16901" y="1410494"/>
                  <a:pt x="0" y="1323140"/>
                </a:cubicBezTo>
                <a:cubicBezTo>
                  <a:pt x="-16901" y="1235786"/>
                  <a:pt x="11672" y="1031514"/>
                  <a:pt x="0" y="946876"/>
                </a:cubicBezTo>
                <a:cubicBezTo>
                  <a:pt x="-11672" y="862238"/>
                  <a:pt x="21706" y="660628"/>
                  <a:pt x="0" y="496186"/>
                </a:cubicBezTo>
                <a:close/>
              </a:path>
            </a:pathLst>
          </a:custGeom>
          <a:noFill/>
          <a:ln w="38100">
            <a:solidFill>
              <a:schemeClr val="accent2"/>
            </a:solidFill>
            <a:extLst>
              <a:ext uri="{C807C97D-BFC1-408E-A445-0C87EB9F89A2}">
                <ask:lineSketchStyleProps xmlns:ask="http://schemas.microsoft.com/office/drawing/2018/sketchyshapes" sd="2977115621">
                  <a:prstGeom prst="wedgeRoundRectCallout">
                    <a:avLst>
                      <a:gd name="adj1" fmla="val -20329"/>
                      <a:gd name="adj2" fmla="val 78152"/>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en-GB" sz="1800">
                <a:effectLst/>
                <a:latin typeface="Arial" panose="020B0604020202020204" pitchFamily="34" charset="0"/>
                <a:ea typeface="system-ui"/>
              </a:rPr>
            </a:br>
            <a:r>
              <a:rPr lang="en-GB" sz="1800">
                <a:effectLst/>
                <a:latin typeface="Arial" panose="020B0604020202020204" pitchFamily="34" charset="0"/>
                <a:ea typeface="system-ui"/>
                <a:cs typeface="Arial" panose="020B0604020202020204" pitchFamily="34" charset="0"/>
              </a:rPr>
              <a:t> </a:t>
            </a:r>
            <a:endParaRPr lang="en-GB" sz="1800">
              <a:effectLst/>
              <a:latin typeface="Arial" panose="020B0604020202020204" pitchFamily="34" charset="0"/>
              <a:ea typeface="Arial" panose="020B060402020202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60859B11-BE87-6978-981D-BD0420545040}"/>
              </a:ext>
              <a:ext uri="{C183D7F6-B498-43B3-948B-1728B52AA6E4}">
                <adec:decorative xmlns:adec="http://schemas.microsoft.com/office/drawing/2017/decorative" val="1"/>
              </a:ext>
            </a:extLst>
          </p:cNvPr>
          <p:cNvSpPr txBox="1"/>
          <p:nvPr/>
        </p:nvSpPr>
        <p:spPr>
          <a:xfrm>
            <a:off x="4032448" y="2554907"/>
            <a:ext cx="4833392" cy="307777"/>
          </a:xfrm>
          <a:prstGeom prst="rect">
            <a:avLst/>
          </a:prstGeom>
          <a:noFill/>
        </p:spPr>
        <p:txBody>
          <a:bodyPr wrap="square" lIns="91440" tIns="45720" rIns="91440" bIns="45720" anchor="t">
            <a:spAutoFit/>
          </a:bodyPr>
          <a:lstStyle/>
          <a:p>
            <a:endParaRPr lang="en-GB" sz="1400">
              <a:solidFill>
                <a:srgbClr val="0D0D0D"/>
              </a:solidFill>
              <a:highlight>
                <a:srgbClr val="FFFFFF"/>
              </a:highlight>
              <a:cs typeface="Arial"/>
            </a:endParaRPr>
          </a:p>
        </p:txBody>
      </p:sp>
    </p:spTree>
    <p:extLst>
      <p:ext uri="{BB962C8B-B14F-4D97-AF65-F5344CB8AC3E}">
        <p14:creationId xmlns:p14="http://schemas.microsoft.com/office/powerpoint/2010/main" val="3420800514"/>
      </p:ext>
    </p:extLst>
  </p:cSld>
  <p:clrMapOvr>
    <a:masterClrMapping/>
  </p:clrMapOvr>
  <mc:AlternateContent xmlns:mc="http://schemas.openxmlformats.org/markup-compatibility/2006" xmlns:p14="http://schemas.microsoft.com/office/powerpoint/2010/main">
    <mc:Choice Requires="p14">
      <p:transition spd="slow" p14:dur="2000" advTm="11543"/>
    </mc:Choice>
    <mc:Fallback xmlns="">
      <p:transition spd="slow" advTm="115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5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11</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8437563" cy="699425"/>
          </a:xfrm>
        </p:spPr>
        <p:txBody>
          <a:bodyPr>
            <a:normAutofit/>
          </a:bodyPr>
          <a:lstStyle/>
          <a:p>
            <a:r>
              <a:rPr lang="en-GB" sz="3200" dirty="0"/>
              <a:t>Question 18 sample answers</a:t>
            </a:r>
          </a:p>
        </p:txBody>
      </p:sp>
      <p:pic>
        <p:nvPicPr>
          <p:cNvPr id="2" name="7 - Q18 SA2" descr="Play audio">
            <a:hlinkClick r:id="" action="ppaction://media"/>
            <a:extLst>
              <a:ext uri="{FF2B5EF4-FFF2-40B4-BE49-F238E27FC236}">
                <a16:creationId xmlns:a16="http://schemas.microsoft.com/office/drawing/2014/main" id="{98B3866B-56EE-ACE6-40EA-C9E46CE39AC3}"/>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49976" y="213565"/>
            <a:ext cx="406400" cy="406400"/>
          </a:xfrm>
          <a:prstGeom prst="rect">
            <a:avLst/>
          </a:prstGeom>
        </p:spPr>
      </p:pic>
      <p:sp>
        <p:nvSpPr>
          <p:cNvPr id="3" name="TextBox 2">
            <a:extLst>
              <a:ext uri="{FF2B5EF4-FFF2-40B4-BE49-F238E27FC236}">
                <a16:creationId xmlns:a16="http://schemas.microsoft.com/office/drawing/2014/main" id="{2EE96F88-9EC6-0D2B-0622-DF1FA0461533}"/>
              </a:ext>
            </a:extLst>
          </p:cNvPr>
          <p:cNvSpPr txBox="1"/>
          <p:nvPr/>
        </p:nvSpPr>
        <p:spPr>
          <a:xfrm>
            <a:off x="641898" y="1343711"/>
            <a:ext cx="8106672" cy="1569660"/>
          </a:xfrm>
          <a:prstGeom prst="rect">
            <a:avLst/>
          </a:prstGeom>
          <a:noFill/>
        </p:spPr>
        <p:txBody>
          <a:bodyPr wrap="square">
            <a:spAutoFit/>
          </a:bodyPr>
          <a:lstStyle/>
          <a:p>
            <a:r>
              <a:rPr lang="en-GB" sz="2400" b="1" dirty="0">
                <a:effectLst/>
                <a:latin typeface="Arial" panose="020B0604020202020204" pitchFamily="34" charset="0"/>
                <a:ea typeface="Aptos" panose="020B0004020202020204" pitchFamily="34" charset="0"/>
                <a:cs typeface="Times New Roman" panose="02020603050405020304" pitchFamily="18" charset="0"/>
              </a:rPr>
              <a:t>Answer 2: </a:t>
            </a:r>
            <a:r>
              <a:rPr lang="en-GB" sz="2400" dirty="0">
                <a:effectLst/>
                <a:latin typeface="Arial" panose="020B0604020202020204" pitchFamily="34" charset="0"/>
                <a:ea typeface="Aptos" panose="020B0004020202020204" pitchFamily="34" charset="0"/>
                <a:cs typeface="Times New Roman" panose="02020603050405020304" pitchFamily="18" charset="0"/>
              </a:rPr>
              <a:t>The jewellery designer should develop a detailed project plan with specific deadlines to ensure timely completion. Additionally, prototyping is crucial for quality assurance</a:t>
            </a:r>
            <a:r>
              <a:rPr lang="en-GB" sz="2400" dirty="0">
                <a:latin typeface="Arial" panose="020B0604020202020204" pitchFamily="34" charset="0"/>
                <a:ea typeface="Aptos" panose="020B0004020202020204" pitchFamily="34" charset="0"/>
                <a:cs typeface="Times New Roman" panose="02020603050405020304" pitchFamily="18" charset="0"/>
              </a:rPr>
              <a:t>.</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10" name="Speech Bubble: Rectangle 9">
            <a:extLst>
              <a:ext uri="{FF2B5EF4-FFF2-40B4-BE49-F238E27FC236}">
                <a16:creationId xmlns:a16="http://schemas.microsoft.com/office/drawing/2014/main" id="{4E5E2333-3313-2A5F-3C84-CAA80444860D}"/>
              </a:ext>
              <a:ext uri="{C183D7F6-B498-43B3-948B-1728B52AA6E4}">
                <adec:decorative xmlns:adec="http://schemas.microsoft.com/office/drawing/2017/decorative" val="1"/>
              </a:ext>
            </a:extLst>
          </p:cNvPr>
          <p:cNvSpPr/>
          <p:nvPr/>
        </p:nvSpPr>
        <p:spPr>
          <a:xfrm flipV="1">
            <a:off x="563841" y="1089943"/>
            <a:ext cx="8106672" cy="2963613"/>
          </a:xfrm>
          <a:custGeom>
            <a:avLst/>
            <a:gdLst>
              <a:gd name="connsiteX0" fmla="*/ 0 w 8106672"/>
              <a:gd name="connsiteY0" fmla="*/ 0 h 2963613"/>
              <a:gd name="connsiteX1" fmla="*/ 1351112 w 8106672"/>
              <a:gd name="connsiteY1" fmla="*/ 0 h 2963613"/>
              <a:gd name="connsiteX2" fmla="*/ 1351112 w 8106672"/>
              <a:gd name="connsiteY2" fmla="*/ 0 h 2963613"/>
              <a:gd name="connsiteX3" fmla="*/ 3377780 w 8106672"/>
              <a:gd name="connsiteY3" fmla="*/ 0 h 2963613"/>
              <a:gd name="connsiteX4" fmla="*/ 8106672 w 8106672"/>
              <a:gd name="connsiteY4" fmla="*/ 0 h 2963613"/>
              <a:gd name="connsiteX5" fmla="*/ 8106672 w 8106672"/>
              <a:gd name="connsiteY5" fmla="*/ 1728774 h 2963613"/>
              <a:gd name="connsiteX6" fmla="*/ 8106672 w 8106672"/>
              <a:gd name="connsiteY6" fmla="*/ 1728774 h 2963613"/>
              <a:gd name="connsiteX7" fmla="*/ 8106672 w 8106672"/>
              <a:gd name="connsiteY7" fmla="*/ 2469678 h 2963613"/>
              <a:gd name="connsiteX8" fmla="*/ 8106672 w 8106672"/>
              <a:gd name="connsiteY8" fmla="*/ 2963613 h 2963613"/>
              <a:gd name="connsiteX9" fmla="*/ 3377780 w 8106672"/>
              <a:gd name="connsiteY9" fmla="*/ 2963613 h 2963613"/>
              <a:gd name="connsiteX10" fmla="*/ 2356447 w 8106672"/>
              <a:gd name="connsiteY10" fmla="*/ 3258967 h 2963613"/>
              <a:gd name="connsiteX11" fmla="*/ 1351112 w 8106672"/>
              <a:gd name="connsiteY11" fmla="*/ 2963613 h 2963613"/>
              <a:gd name="connsiteX12" fmla="*/ 0 w 8106672"/>
              <a:gd name="connsiteY12" fmla="*/ 2963613 h 2963613"/>
              <a:gd name="connsiteX13" fmla="*/ 0 w 8106672"/>
              <a:gd name="connsiteY13" fmla="*/ 2469678 h 2963613"/>
              <a:gd name="connsiteX14" fmla="*/ 0 w 8106672"/>
              <a:gd name="connsiteY14" fmla="*/ 1728774 h 2963613"/>
              <a:gd name="connsiteX15" fmla="*/ 0 w 8106672"/>
              <a:gd name="connsiteY15" fmla="*/ 1728774 h 2963613"/>
              <a:gd name="connsiteX16" fmla="*/ 0 w 8106672"/>
              <a:gd name="connsiteY16" fmla="*/ 0 h 296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106672" h="2963613" extrusionOk="0">
                <a:moveTo>
                  <a:pt x="0" y="0"/>
                </a:moveTo>
                <a:cubicBezTo>
                  <a:pt x="208532" y="105543"/>
                  <a:pt x="1117784" y="78323"/>
                  <a:pt x="1351112" y="0"/>
                </a:cubicBezTo>
                <a:lnTo>
                  <a:pt x="1351112" y="0"/>
                </a:lnTo>
                <a:cubicBezTo>
                  <a:pt x="2327052" y="39021"/>
                  <a:pt x="2509388" y="-138200"/>
                  <a:pt x="3377780" y="0"/>
                </a:cubicBezTo>
                <a:cubicBezTo>
                  <a:pt x="5207839" y="24883"/>
                  <a:pt x="6488383" y="54768"/>
                  <a:pt x="8106672" y="0"/>
                </a:cubicBezTo>
                <a:cubicBezTo>
                  <a:pt x="8046155" y="571105"/>
                  <a:pt x="8163568" y="916891"/>
                  <a:pt x="8106672" y="1728774"/>
                </a:cubicBezTo>
                <a:lnTo>
                  <a:pt x="8106672" y="1728774"/>
                </a:lnTo>
                <a:cubicBezTo>
                  <a:pt x="8137767" y="2006170"/>
                  <a:pt x="8068243" y="2321796"/>
                  <a:pt x="8106672" y="2469678"/>
                </a:cubicBezTo>
                <a:cubicBezTo>
                  <a:pt x="8106158" y="2554977"/>
                  <a:pt x="8112679" y="2748908"/>
                  <a:pt x="8106672" y="2963613"/>
                </a:cubicBezTo>
                <a:cubicBezTo>
                  <a:pt x="6093318" y="2964625"/>
                  <a:pt x="4868416" y="3116447"/>
                  <a:pt x="3377780" y="2963613"/>
                </a:cubicBezTo>
                <a:cubicBezTo>
                  <a:pt x="3229934" y="3054424"/>
                  <a:pt x="2838659" y="3026722"/>
                  <a:pt x="2356447" y="3258967"/>
                </a:cubicBezTo>
                <a:cubicBezTo>
                  <a:pt x="2012192" y="3076059"/>
                  <a:pt x="1614147" y="2948099"/>
                  <a:pt x="1351112" y="2963613"/>
                </a:cubicBezTo>
                <a:cubicBezTo>
                  <a:pt x="1203196" y="3007686"/>
                  <a:pt x="245275" y="2973667"/>
                  <a:pt x="0" y="2963613"/>
                </a:cubicBezTo>
                <a:cubicBezTo>
                  <a:pt x="-2484" y="2822668"/>
                  <a:pt x="16134" y="2620346"/>
                  <a:pt x="0" y="2469678"/>
                </a:cubicBezTo>
                <a:cubicBezTo>
                  <a:pt x="48340" y="2272564"/>
                  <a:pt x="4110" y="1978020"/>
                  <a:pt x="0" y="1728774"/>
                </a:cubicBezTo>
                <a:lnTo>
                  <a:pt x="0" y="1728774"/>
                </a:lnTo>
                <a:cubicBezTo>
                  <a:pt x="150652" y="1232166"/>
                  <a:pt x="-109268" y="421728"/>
                  <a:pt x="0" y="0"/>
                </a:cubicBezTo>
                <a:close/>
              </a:path>
            </a:pathLst>
          </a:custGeom>
          <a:noFill/>
          <a:ln w="19050">
            <a:solidFill>
              <a:srgbClr val="E51C41"/>
            </a:solidFill>
            <a:prstDash val="dash"/>
            <a:extLst>
              <a:ext uri="{C807C97D-BFC1-408E-A445-0C87EB9F89A2}">
                <ask:lineSketchStyleProps xmlns:ask="http://schemas.microsoft.com/office/drawing/2018/sketchyshapes" sd="3994833337">
                  <a:prstGeom prst="wedgeRectCallout">
                    <a:avLst>
                      <a:gd name="adj1" fmla="val -20932"/>
                      <a:gd name="adj2" fmla="val 59966"/>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60859B11-BE87-6978-981D-BD0420545040}"/>
              </a:ext>
              <a:ext uri="{C183D7F6-B498-43B3-948B-1728B52AA6E4}">
                <adec:decorative xmlns:adec="http://schemas.microsoft.com/office/drawing/2017/decorative" val="1"/>
              </a:ext>
            </a:extLst>
          </p:cNvPr>
          <p:cNvSpPr txBox="1"/>
          <p:nvPr/>
        </p:nvSpPr>
        <p:spPr>
          <a:xfrm>
            <a:off x="4032448" y="2554907"/>
            <a:ext cx="4833392" cy="307777"/>
          </a:xfrm>
          <a:prstGeom prst="rect">
            <a:avLst/>
          </a:prstGeom>
          <a:noFill/>
        </p:spPr>
        <p:txBody>
          <a:bodyPr wrap="square" lIns="91440" tIns="45720" rIns="91440" bIns="45720" anchor="t">
            <a:spAutoFit/>
          </a:bodyPr>
          <a:lstStyle/>
          <a:p>
            <a:endParaRPr lang="en-GB" sz="1400">
              <a:solidFill>
                <a:srgbClr val="0D0D0D"/>
              </a:solidFill>
              <a:highlight>
                <a:srgbClr val="FFFFFF"/>
              </a:highlight>
              <a:cs typeface="Arial"/>
            </a:endParaRPr>
          </a:p>
        </p:txBody>
      </p:sp>
    </p:spTree>
    <p:extLst>
      <p:ext uri="{BB962C8B-B14F-4D97-AF65-F5344CB8AC3E}">
        <p14:creationId xmlns:p14="http://schemas.microsoft.com/office/powerpoint/2010/main" val="72497654"/>
      </p:ext>
    </p:extLst>
  </p:cSld>
  <p:clrMapOvr>
    <a:masterClrMapping/>
  </p:clrMapOvr>
  <mc:AlternateContent xmlns:mc="http://schemas.openxmlformats.org/markup-compatibility/2006" xmlns:p14="http://schemas.microsoft.com/office/powerpoint/2010/main">
    <mc:Choice Requires="p14">
      <p:transition spd="slow" p14:dur="2000" advTm="12680"/>
    </mc:Choice>
    <mc:Fallback xmlns="">
      <p:transition spd="slow" advTm="126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6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12</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8437563" cy="699425"/>
          </a:xfrm>
        </p:spPr>
        <p:txBody>
          <a:bodyPr>
            <a:normAutofit/>
          </a:bodyPr>
          <a:lstStyle/>
          <a:p>
            <a:r>
              <a:rPr lang="en-GB" sz="3200" dirty="0"/>
              <a:t>Question 18 sample answers</a:t>
            </a:r>
          </a:p>
        </p:txBody>
      </p:sp>
      <p:pic>
        <p:nvPicPr>
          <p:cNvPr id="2" name="7 - Q18 SA 3" descr="Play audio">
            <a:hlinkClick r:id="" action="ppaction://media"/>
            <a:extLst>
              <a:ext uri="{FF2B5EF4-FFF2-40B4-BE49-F238E27FC236}">
                <a16:creationId xmlns:a16="http://schemas.microsoft.com/office/drawing/2014/main" id="{3A366BF4-5CCE-EA41-D485-024BB72FC433}"/>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49976" y="236887"/>
            <a:ext cx="406400" cy="406400"/>
          </a:xfrm>
          <a:prstGeom prst="rect">
            <a:avLst/>
          </a:prstGeom>
        </p:spPr>
      </p:pic>
      <p:sp>
        <p:nvSpPr>
          <p:cNvPr id="3" name="TextBox 2">
            <a:extLst>
              <a:ext uri="{FF2B5EF4-FFF2-40B4-BE49-F238E27FC236}">
                <a16:creationId xmlns:a16="http://schemas.microsoft.com/office/drawing/2014/main" id="{C1EBFEF9-9BC0-517B-15BE-E4100258A05F}"/>
              </a:ext>
            </a:extLst>
          </p:cNvPr>
          <p:cNvSpPr txBox="1"/>
          <p:nvPr/>
        </p:nvSpPr>
        <p:spPr>
          <a:xfrm>
            <a:off x="116474" y="719350"/>
            <a:ext cx="8670513" cy="3847207"/>
          </a:xfrm>
          <a:prstGeom prst="rect">
            <a:avLst/>
          </a:prstGeom>
          <a:noFill/>
        </p:spPr>
        <p:txBody>
          <a:bodyPr wrap="square">
            <a:spAutoFit/>
          </a:bodyPr>
          <a:lstStyle/>
          <a:p>
            <a:pPr marL="457200"/>
            <a:r>
              <a:rPr lang="en-GB" sz="2400" b="1" dirty="0">
                <a:effectLst/>
                <a:latin typeface="Arial" panose="020B0604020202020204" pitchFamily="34" charset="0"/>
                <a:ea typeface="Aptos" panose="020B0004020202020204" pitchFamily="34" charset="0"/>
                <a:cs typeface="Times New Roman" panose="02020603050405020304" pitchFamily="18" charset="0"/>
              </a:rPr>
              <a:t>Answer 3:</a:t>
            </a:r>
            <a:r>
              <a:rPr lang="en-GB" sz="2400" b="0" i="0" dirty="0">
                <a:solidFill>
                  <a:srgbClr val="0D0D0D"/>
                </a:solidFill>
                <a:effectLst/>
                <a:latin typeface="Söhne"/>
              </a:rPr>
              <a:t> </a:t>
            </a:r>
            <a:r>
              <a:rPr lang="en-GB" sz="2200" b="0" i="0" dirty="0">
                <a:solidFill>
                  <a:srgbClr val="0D0D0D"/>
                </a:solidFill>
                <a:effectLst/>
              </a:rPr>
              <a:t>The jewellery designer could project-plan to ensure they allow themselves enough time to execute their designs without running past their deadline </a:t>
            </a:r>
            <a:r>
              <a:rPr lang="en-GB" sz="2200" b="0" i="0" dirty="0">
                <a:solidFill>
                  <a:srgbClr val="0D0D0D"/>
                </a:solidFill>
                <a:effectLst/>
                <a:highlight>
                  <a:srgbClr val="FFFF00"/>
                </a:highlight>
              </a:rPr>
              <a:t>because a well-structured timeline helps in anticipating potential obstacles. </a:t>
            </a:r>
            <a:r>
              <a:rPr lang="en-GB" sz="2200" b="0" i="0" dirty="0">
                <a:solidFill>
                  <a:srgbClr val="0D0D0D"/>
                </a:solidFill>
                <a:effectLst/>
              </a:rPr>
              <a:t>They could also create multiple prototypes and samples to ensure quality control </a:t>
            </a:r>
            <a:r>
              <a:rPr lang="en-GB" sz="2200" b="0" i="0" dirty="0">
                <a:solidFill>
                  <a:srgbClr val="0D0D0D"/>
                </a:solidFill>
                <a:effectLst/>
                <a:highlight>
                  <a:srgbClr val="FFFF00"/>
                </a:highlight>
              </a:rPr>
              <a:t>because this approach allows for the identification and rectification of any faults early in the design process when using alternative metals. </a:t>
            </a:r>
            <a:r>
              <a:rPr lang="en-GB" sz="2200" b="0" i="0" dirty="0">
                <a:solidFill>
                  <a:srgbClr val="0D0D0D"/>
                </a:solidFill>
                <a:effectLst/>
              </a:rPr>
              <a:t>Furthermore, they should identify issues within their design early to ensure they have time to mitigate these problems </a:t>
            </a:r>
            <a:r>
              <a:rPr lang="en-GB" sz="2200" b="0" i="0" dirty="0">
                <a:solidFill>
                  <a:srgbClr val="0D0D0D"/>
                </a:solidFill>
                <a:effectLst/>
                <a:highlight>
                  <a:srgbClr val="FFFF00"/>
                </a:highlight>
              </a:rPr>
              <a:t>because early detection of design flaws allows for sufficient time to explore solutions and resolve them fully.</a:t>
            </a:r>
            <a:endParaRPr lang="en-GB" sz="2200" dirty="0">
              <a:effectLst/>
              <a:highlight>
                <a:srgbClr val="FFFF00"/>
              </a:highlight>
              <a:ea typeface="Aptos" panose="020B0004020202020204" pitchFamily="34" charset="0"/>
              <a:cs typeface="Times New Roman" panose="02020603050405020304" pitchFamily="18" charset="0"/>
            </a:endParaRPr>
          </a:p>
        </p:txBody>
      </p:sp>
      <p:sp>
        <p:nvSpPr>
          <p:cNvPr id="8" name="Speech Bubble: Rectangle with Corners Rounded 7">
            <a:extLst>
              <a:ext uri="{FF2B5EF4-FFF2-40B4-BE49-F238E27FC236}">
                <a16:creationId xmlns:a16="http://schemas.microsoft.com/office/drawing/2014/main" id="{DFE68D5E-C0EF-75DE-AEF9-3A428CA98297}"/>
              </a:ext>
              <a:ext uri="{C183D7F6-B498-43B3-948B-1728B52AA6E4}">
                <adec:decorative xmlns:adec="http://schemas.microsoft.com/office/drawing/2017/decorative" val="1"/>
              </a:ext>
            </a:extLst>
          </p:cNvPr>
          <p:cNvSpPr/>
          <p:nvPr/>
        </p:nvSpPr>
        <p:spPr>
          <a:xfrm>
            <a:off x="278160" y="643287"/>
            <a:ext cx="8519628" cy="3938510"/>
          </a:xfrm>
          <a:custGeom>
            <a:avLst/>
            <a:gdLst>
              <a:gd name="connsiteX0" fmla="*/ 0 w 8519628"/>
              <a:gd name="connsiteY0" fmla="*/ 656431 h 3938510"/>
              <a:gd name="connsiteX1" fmla="*/ 656431 w 8519628"/>
              <a:gd name="connsiteY1" fmla="*/ 0 h 3938510"/>
              <a:gd name="connsiteX2" fmla="*/ 1419938 w 8519628"/>
              <a:gd name="connsiteY2" fmla="*/ 0 h 3938510"/>
              <a:gd name="connsiteX3" fmla="*/ 1419938 w 8519628"/>
              <a:gd name="connsiteY3" fmla="*/ 0 h 3938510"/>
              <a:gd name="connsiteX4" fmla="*/ 3549845 w 8519628"/>
              <a:gd name="connsiteY4" fmla="*/ 0 h 3938510"/>
              <a:gd name="connsiteX5" fmla="*/ 7863197 w 8519628"/>
              <a:gd name="connsiteY5" fmla="*/ 0 h 3938510"/>
              <a:gd name="connsiteX6" fmla="*/ 8519628 w 8519628"/>
              <a:gd name="connsiteY6" fmla="*/ 656431 h 3938510"/>
              <a:gd name="connsiteX7" fmla="*/ 8519628 w 8519628"/>
              <a:gd name="connsiteY7" fmla="*/ 2297464 h 3938510"/>
              <a:gd name="connsiteX8" fmla="*/ 8519628 w 8519628"/>
              <a:gd name="connsiteY8" fmla="*/ 2297464 h 3938510"/>
              <a:gd name="connsiteX9" fmla="*/ 8519628 w 8519628"/>
              <a:gd name="connsiteY9" fmla="*/ 3282092 h 3938510"/>
              <a:gd name="connsiteX10" fmla="*/ 8519628 w 8519628"/>
              <a:gd name="connsiteY10" fmla="*/ 3282079 h 3938510"/>
              <a:gd name="connsiteX11" fmla="*/ 7863197 w 8519628"/>
              <a:gd name="connsiteY11" fmla="*/ 3938510 h 3938510"/>
              <a:gd name="connsiteX12" fmla="*/ 3549845 w 8519628"/>
              <a:gd name="connsiteY12" fmla="*/ 3938510 h 3938510"/>
              <a:gd name="connsiteX13" fmla="*/ 2457742 w 8519628"/>
              <a:gd name="connsiteY13" fmla="*/ 3980573 h 3938510"/>
              <a:gd name="connsiteX14" fmla="*/ 1419938 w 8519628"/>
              <a:gd name="connsiteY14" fmla="*/ 3938510 h 3938510"/>
              <a:gd name="connsiteX15" fmla="*/ 656431 w 8519628"/>
              <a:gd name="connsiteY15" fmla="*/ 3938510 h 3938510"/>
              <a:gd name="connsiteX16" fmla="*/ 0 w 8519628"/>
              <a:gd name="connsiteY16" fmla="*/ 3282079 h 3938510"/>
              <a:gd name="connsiteX17" fmla="*/ 0 w 8519628"/>
              <a:gd name="connsiteY17" fmla="*/ 3282092 h 3938510"/>
              <a:gd name="connsiteX18" fmla="*/ 0 w 8519628"/>
              <a:gd name="connsiteY18" fmla="*/ 2297464 h 3938510"/>
              <a:gd name="connsiteX19" fmla="*/ 0 w 8519628"/>
              <a:gd name="connsiteY19" fmla="*/ 2297464 h 3938510"/>
              <a:gd name="connsiteX20" fmla="*/ 0 w 8519628"/>
              <a:gd name="connsiteY20" fmla="*/ 656431 h 3938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19628" h="3938510" extrusionOk="0">
                <a:moveTo>
                  <a:pt x="0" y="656431"/>
                </a:moveTo>
                <a:cubicBezTo>
                  <a:pt x="-42751" y="281499"/>
                  <a:pt x="302148" y="887"/>
                  <a:pt x="656431" y="0"/>
                </a:cubicBezTo>
                <a:cubicBezTo>
                  <a:pt x="767241" y="-42533"/>
                  <a:pt x="1212481" y="-14398"/>
                  <a:pt x="1419938" y="0"/>
                </a:cubicBezTo>
                <a:lnTo>
                  <a:pt x="1419938" y="0"/>
                </a:lnTo>
                <a:cubicBezTo>
                  <a:pt x="2319836" y="132748"/>
                  <a:pt x="3026521" y="30030"/>
                  <a:pt x="3549845" y="0"/>
                </a:cubicBezTo>
                <a:cubicBezTo>
                  <a:pt x="5155061" y="54677"/>
                  <a:pt x="5796514" y="5044"/>
                  <a:pt x="7863197" y="0"/>
                </a:cubicBezTo>
                <a:cubicBezTo>
                  <a:pt x="8215713" y="-34990"/>
                  <a:pt x="8490930" y="315357"/>
                  <a:pt x="8519628" y="656431"/>
                </a:cubicBezTo>
                <a:cubicBezTo>
                  <a:pt x="8558684" y="1355059"/>
                  <a:pt x="8520021" y="2077733"/>
                  <a:pt x="8519628" y="2297464"/>
                </a:cubicBezTo>
                <a:lnTo>
                  <a:pt x="8519628" y="2297464"/>
                </a:lnTo>
                <a:cubicBezTo>
                  <a:pt x="8485561" y="2690749"/>
                  <a:pt x="8591993" y="3055236"/>
                  <a:pt x="8519628" y="3282092"/>
                </a:cubicBezTo>
                <a:cubicBezTo>
                  <a:pt x="8519628" y="3282088"/>
                  <a:pt x="8519627" y="3282080"/>
                  <a:pt x="8519628" y="3282079"/>
                </a:cubicBezTo>
                <a:cubicBezTo>
                  <a:pt x="8539797" y="3605200"/>
                  <a:pt x="8284225" y="3951362"/>
                  <a:pt x="7863197" y="3938510"/>
                </a:cubicBezTo>
                <a:cubicBezTo>
                  <a:pt x="5844558" y="4028092"/>
                  <a:pt x="5669363" y="3802483"/>
                  <a:pt x="3549845" y="3938510"/>
                </a:cubicBezTo>
                <a:cubicBezTo>
                  <a:pt x="3201429" y="3895865"/>
                  <a:pt x="2720745" y="3989850"/>
                  <a:pt x="2457742" y="3980573"/>
                </a:cubicBezTo>
                <a:cubicBezTo>
                  <a:pt x="2129758" y="3996371"/>
                  <a:pt x="1863703" y="3928362"/>
                  <a:pt x="1419938" y="3938510"/>
                </a:cubicBezTo>
                <a:cubicBezTo>
                  <a:pt x="1153669" y="3937046"/>
                  <a:pt x="854729" y="3964962"/>
                  <a:pt x="656431" y="3938510"/>
                </a:cubicBezTo>
                <a:cubicBezTo>
                  <a:pt x="285327" y="3929099"/>
                  <a:pt x="14518" y="3651019"/>
                  <a:pt x="0" y="3282079"/>
                </a:cubicBezTo>
                <a:cubicBezTo>
                  <a:pt x="1" y="3282086"/>
                  <a:pt x="0" y="3282091"/>
                  <a:pt x="0" y="3282092"/>
                </a:cubicBezTo>
                <a:cubicBezTo>
                  <a:pt x="13363" y="2878928"/>
                  <a:pt x="18123" y="2765168"/>
                  <a:pt x="0" y="2297464"/>
                </a:cubicBezTo>
                <a:lnTo>
                  <a:pt x="0" y="2297464"/>
                </a:lnTo>
                <a:cubicBezTo>
                  <a:pt x="32552" y="1862700"/>
                  <a:pt x="31072" y="1102303"/>
                  <a:pt x="0" y="656431"/>
                </a:cubicBezTo>
                <a:close/>
              </a:path>
            </a:pathLst>
          </a:custGeom>
          <a:noFill/>
          <a:ln w="12700">
            <a:solidFill>
              <a:schemeClr val="tx1"/>
            </a:solidFill>
            <a:extLst>
              <a:ext uri="{C807C97D-BFC1-408E-A445-0C87EB9F89A2}">
                <ask:lineSketchStyleProps xmlns:ask="http://schemas.microsoft.com/office/drawing/2018/sketchyshapes" sd="428763396">
                  <a:prstGeom prst="wedgeRoundRectCallout">
                    <a:avLst>
                      <a:gd name="adj1" fmla="val -21152"/>
                      <a:gd name="adj2" fmla="val 51068"/>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8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60859B11-BE87-6978-981D-BD0420545040}"/>
              </a:ext>
              <a:ext uri="{C183D7F6-B498-43B3-948B-1728B52AA6E4}">
                <adec:decorative xmlns:adec="http://schemas.microsoft.com/office/drawing/2017/decorative" val="1"/>
              </a:ext>
            </a:extLst>
          </p:cNvPr>
          <p:cNvSpPr txBox="1"/>
          <p:nvPr/>
        </p:nvSpPr>
        <p:spPr>
          <a:xfrm>
            <a:off x="4032448" y="2554907"/>
            <a:ext cx="4833392" cy="307777"/>
          </a:xfrm>
          <a:prstGeom prst="rect">
            <a:avLst/>
          </a:prstGeom>
          <a:noFill/>
        </p:spPr>
        <p:txBody>
          <a:bodyPr wrap="square" lIns="91440" tIns="45720" rIns="91440" bIns="45720" anchor="t">
            <a:spAutoFit/>
          </a:bodyPr>
          <a:lstStyle/>
          <a:p>
            <a:endParaRPr lang="en-GB" sz="1400">
              <a:solidFill>
                <a:srgbClr val="0D0D0D"/>
              </a:solidFill>
              <a:highlight>
                <a:srgbClr val="FFFFFF"/>
              </a:highlight>
              <a:cs typeface="Arial"/>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2859590714"/>
      </p:ext>
    </p:extLst>
  </p:cSld>
  <p:clrMapOvr>
    <a:masterClrMapping/>
  </p:clrMapOvr>
  <mc:AlternateContent xmlns:mc="http://schemas.openxmlformats.org/markup-compatibility/2006" xmlns:p14="http://schemas.microsoft.com/office/powerpoint/2010/main">
    <mc:Choice Requires="p14">
      <p:transition spd="slow" p14:dur="2000" advTm="7521"/>
    </mc:Choice>
    <mc:Fallback xmlns="">
      <p:transition spd="slow" advTm="75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4000" y="457398"/>
            <a:ext cx="8437563" cy="699425"/>
          </a:xfrm>
        </p:spPr>
        <p:txBody>
          <a:bodyPr>
            <a:normAutofit/>
          </a:bodyPr>
          <a:lstStyle/>
          <a:p>
            <a:r>
              <a:rPr lang="en-GB" sz="3200"/>
              <a:t>Development activity 7</a:t>
            </a:r>
          </a:p>
        </p:txBody>
      </p:sp>
      <p:sp>
        <p:nvSpPr>
          <p:cNvPr id="5" name="Text Placeholder 4"/>
          <p:cNvSpPr>
            <a:spLocks noGrp="1"/>
          </p:cNvSpPr>
          <p:nvPr>
            <p:ph type="body" sz="quarter" idx="12"/>
          </p:nvPr>
        </p:nvSpPr>
        <p:spPr/>
        <p:txBody>
          <a:bodyPr/>
          <a:lstStyle/>
          <a:p>
            <a:r>
              <a:rPr lang="en-GB">
                <a:ea typeface="+mn-lt"/>
                <a:cs typeface="+mn-lt"/>
              </a:rPr>
              <a:t>An independent furniture designer embarks on a new project to create a bespoke collection of bedside tables using new materials. </a:t>
            </a:r>
            <a:endParaRPr lang="en-US">
              <a:cs typeface="Arial"/>
            </a:endParaRPr>
          </a:p>
          <a:p>
            <a:br>
              <a:rPr lang="en-GB" b="1"/>
            </a:br>
            <a:r>
              <a:rPr lang="en-GB" b="1">
                <a:solidFill>
                  <a:srgbClr val="E51C41"/>
                </a:solidFill>
              </a:rPr>
              <a:t>Explain</a:t>
            </a:r>
            <a:r>
              <a:rPr lang="en-GB">
                <a:solidFill>
                  <a:srgbClr val="E51C41"/>
                </a:solidFill>
              </a:rPr>
              <a:t> </a:t>
            </a:r>
            <a:r>
              <a:rPr lang="en-GB">
                <a:solidFill>
                  <a:srgbClr val="E51C41"/>
                </a:solidFill>
                <a:ea typeface="+mn-lt"/>
                <a:cs typeface="+mn-lt"/>
              </a:rPr>
              <a:t>how the furniture designer can manage the execution stage.</a:t>
            </a:r>
            <a:endParaRPr lang="en-GB">
              <a:solidFill>
                <a:srgbClr val="000000"/>
              </a:solidFill>
              <a:ea typeface="+mn-lt"/>
              <a:cs typeface="+mn-lt"/>
            </a:endParaRPr>
          </a:p>
          <a:p>
            <a:pPr algn="l"/>
            <a:endParaRPr lang="en-GB">
              <a:solidFill>
                <a:srgbClr val="E51C41"/>
              </a:solidFill>
            </a:endParaRPr>
          </a:p>
          <a:p>
            <a:endParaRPr lang="en-GB">
              <a:solidFill>
                <a:srgbClr val="E51C41"/>
              </a:solidFill>
            </a:endParaRPr>
          </a:p>
          <a:p>
            <a:br>
              <a:rPr lang="en-GB">
                <a:solidFill>
                  <a:schemeClr val="accent1"/>
                </a:solidFill>
              </a:rPr>
            </a:br>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13</a:t>
            </a:fld>
            <a:endParaRPr lang="en-GB"/>
          </a:p>
        </p:txBody>
      </p:sp>
    </p:spTree>
    <p:extLst>
      <p:ext uri="{BB962C8B-B14F-4D97-AF65-F5344CB8AC3E}">
        <p14:creationId xmlns:p14="http://schemas.microsoft.com/office/powerpoint/2010/main" val="697806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9DDD22-DE81-ED12-91B3-C8C8EB73B9DA}"/>
              </a:ext>
            </a:extLst>
          </p:cNvPr>
          <p:cNvSpPr>
            <a:spLocks noGrp="1"/>
          </p:cNvSpPr>
          <p:nvPr>
            <p:ph type="sldNum" sz="quarter" idx="11"/>
          </p:nvPr>
        </p:nvSpPr>
        <p:spPr/>
        <p:txBody>
          <a:bodyPr/>
          <a:lstStyle/>
          <a:p>
            <a:fld id="{DA2C159E-F13C-4A85-9A41-E7669D3E0D70}" type="slidenum">
              <a:rPr lang="en-GB" smtClean="0"/>
              <a:pPr/>
              <a:t>14</a:t>
            </a:fld>
            <a:endParaRPr lang="en-GB"/>
          </a:p>
        </p:txBody>
      </p:sp>
      <p:sp>
        <p:nvSpPr>
          <p:cNvPr id="3" name="Title 2">
            <a:extLst>
              <a:ext uri="{FF2B5EF4-FFF2-40B4-BE49-F238E27FC236}">
                <a16:creationId xmlns:a16="http://schemas.microsoft.com/office/drawing/2014/main" id="{B83D7779-114B-71FD-C92A-9BCDF7AFA8E7}"/>
              </a:ext>
            </a:extLst>
          </p:cNvPr>
          <p:cNvSpPr>
            <a:spLocks noGrp="1"/>
          </p:cNvSpPr>
          <p:nvPr>
            <p:ph type="title"/>
          </p:nvPr>
        </p:nvSpPr>
        <p:spPr>
          <a:xfrm>
            <a:off x="234000" y="457398"/>
            <a:ext cx="8437563" cy="699425"/>
          </a:xfrm>
        </p:spPr>
        <p:txBody>
          <a:bodyPr>
            <a:normAutofit/>
          </a:bodyPr>
          <a:lstStyle/>
          <a:p>
            <a:r>
              <a:rPr lang="en-GB" sz="3200"/>
              <a:t>Development activity 7 sample answer</a:t>
            </a:r>
            <a:endParaRPr lang="en-US" sz="3200"/>
          </a:p>
        </p:txBody>
      </p:sp>
      <p:sp>
        <p:nvSpPr>
          <p:cNvPr id="4" name="Text Placeholder 3">
            <a:extLst>
              <a:ext uri="{FF2B5EF4-FFF2-40B4-BE49-F238E27FC236}">
                <a16:creationId xmlns:a16="http://schemas.microsoft.com/office/drawing/2014/main" id="{015B5570-1F9A-E53A-25D8-0E8216BEC2B1}"/>
              </a:ext>
            </a:extLst>
          </p:cNvPr>
          <p:cNvSpPr>
            <a:spLocks noGrp="1"/>
          </p:cNvSpPr>
          <p:nvPr>
            <p:ph type="body" sz="quarter" idx="12"/>
          </p:nvPr>
        </p:nvSpPr>
        <p:spPr>
          <a:xfrm>
            <a:off x="326765" y="807109"/>
            <a:ext cx="8344798" cy="3960153"/>
          </a:xfrm>
        </p:spPr>
        <p:txBody>
          <a:bodyPr/>
          <a:lstStyle/>
          <a:p>
            <a:r>
              <a:rPr lang="en-GB" sz="2400" dirty="0">
                <a:effectLst/>
                <a:latin typeface="Arial" panose="020B0604020202020204" pitchFamily="34" charset="0"/>
                <a:ea typeface="system-ui"/>
                <a:cs typeface="Arial" panose="020B0604020202020204" pitchFamily="34" charset="0"/>
              </a:rPr>
              <a:t>The furniture designer </a:t>
            </a:r>
            <a:r>
              <a:rPr lang="en-GB" sz="2400" dirty="0">
                <a:effectLst/>
                <a:highlight>
                  <a:srgbClr val="FFFF00"/>
                </a:highlight>
                <a:latin typeface="Arial" panose="020B0604020202020204" pitchFamily="34" charset="0"/>
                <a:ea typeface="system-ui"/>
                <a:cs typeface="Arial" panose="020B0604020202020204" pitchFamily="34" charset="0"/>
              </a:rPr>
              <a:t>can manage the execution stage </a:t>
            </a:r>
            <a:r>
              <a:rPr lang="en-GB" sz="2400" dirty="0">
                <a:effectLst/>
                <a:latin typeface="Arial" panose="020B0604020202020204" pitchFamily="34" charset="0"/>
                <a:ea typeface="system-ui"/>
                <a:cs typeface="Arial" panose="020B0604020202020204" pitchFamily="34" charset="0"/>
              </a:rPr>
              <a:t>by meticulously scheduling each task </a:t>
            </a:r>
            <a:r>
              <a:rPr lang="en-GB" sz="2400" dirty="0">
                <a:effectLst/>
                <a:highlight>
                  <a:srgbClr val="FFFF00"/>
                </a:highlight>
                <a:latin typeface="Arial" panose="020B0604020202020204" pitchFamily="34" charset="0"/>
                <a:ea typeface="system-ui"/>
                <a:cs typeface="Arial" panose="020B0604020202020204" pitchFamily="34" charset="0"/>
              </a:rPr>
              <a:t>because this ensures that materials and labour are used efficiently</a:t>
            </a:r>
            <a:r>
              <a:rPr lang="en-GB" sz="2400" dirty="0">
                <a:effectLst/>
                <a:latin typeface="Arial" panose="020B0604020202020204" pitchFamily="34" charset="0"/>
                <a:ea typeface="system-ui"/>
                <a:cs typeface="Arial" panose="020B0604020202020204" pitchFamily="34" charset="0"/>
              </a:rPr>
              <a:t>. They can also prototype designs to identify and </a:t>
            </a:r>
            <a:r>
              <a:rPr lang="en-GB" sz="2400" dirty="0">
                <a:effectLst/>
                <a:highlight>
                  <a:srgbClr val="FFFF00"/>
                </a:highlight>
                <a:latin typeface="Arial" panose="020B0604020202020204" pitchFamily="34" charset="0"/>
                <a:ea typeface="system-ui"/>
                <a:cs typeface="Arial" panose="020B0604020202020204" pitchFamily="34" charset="0"/>
              </a:rPr>
              <a:t>resolve issues with the new materials because this will prevent costly errors</a:t>
            </a:r>
            <a:r>
              <a:rPr lang="en-GB" sz="2400" dirty="0">
                <a:effectLst/>
                <a:latin typeface="Arial" panose="020B0604020202020204" pitchFamily="34" charset="0"/>
                <a:ea typeface="system-ui"/>
                <a:cs typeface="Arial" panose="020B0604020202020204" pitchFamily="34" charset="0"/>
              </a:rPr>
              <a:t> in production.</a:t>
            </a:r>
          </a:p>
          <a:p>
            <a:r>
              <a:rPr lang="en-GB" sz="2400" b="1" dirty="0">
                <a:latin typeface="Arial" panose="020B0604020202020204" pitchFamily="34" charset="0"/>
                <a:ea typeface="system-ui"/>
                <a:cs typeface="Arial" panose="020B0604020202020204" pitchFamily="34" charset="0"/>
              </a:rPr>
              <a:t>Marking criteria</a:t>
            </a:r>
            <a:r>
              <a:rPr lang="en-GB" sz="2400" b="1" dirty="0">
                <a:effectLst/>
                <a:latin typeface="Arial" panose="020B0604020202020204" pitchFamily="34" charset="0"/>
                <a:ea typeface="system-ui"/>
                <a:cs typeface="Arial" panose="020B0604020202020204" pitchFamily="34" charset="0"/>
              </a:rPr>
              <a:t> </a:t>
            </a:r>
          </a:p>
          <a:p>
            <a:pPr marL="342900" indent="-342900">
              <a:buFont typeface="Arial" panose="020B0604020202020204" pitchFamily="34" charset="0"/>
              <a:buChar char="•"/>
            </a:pPr>
            <a:r>
              <a:rPr lang="en-US" sz="2200" dirty="0"/>
              <a:t>clear explanation applied to the furniture designer and the execution stage of design</a:t>
            </a:r>
          </a:p>
          <a:p>
            <a:pPr marL="342900" indent="-342900">
              <a:buFont typeface="Arial" panose="020B0604020202020204" pitchFamily="34" charset="0"/>
              <a:buChar char="•"/>
            </a:pPr>
            <a:r>
              <a:rPr lang="en-US" sz="2200" dirty="0"/>
              <a:t>brief explanation applied to the furniture designer using new materials and the execution stage of design</a:t>
            </a:r>
          </a:p>
          <a:p>
            <a:pPr marL="342900" indent="-342900">
              <a:buFont typeface="Arial" panose="020B0604020202020204" pitchFamily="34" charset="0"/>
              <a:buChar char="•"/>
            </a:pPr>
            <a:r>
              <a:rPr lang="en-US" sz="2200" dirty="0"/>
              <a:t>descriptive answer</a:t>
            </a:r>
          </a:p>
          <a:p>
            <a:endParaRPr lang="en-US" sz="2400" dirty="0"/>
          </a:p>
          <a:p>
            <a:endParaRPr lang="en-GB" sz="2400" dirty="0">
              <a:latin typeface="Arial" panose="020B0604020202020204" pitchFamily="34" charset="0"/>
              <a:ea typeface="system-ui"/>
              <a:cs typeface="Arial" panose="020B0604020202020204" pitchFamily="34" charset="0"/>
            </a:endParaRPr>
          </a:p>
          <a:p>
            <a:endParaRPr lang="en-GB" sz="2400" dirty="0">
              <a:effectLst/>
              <a:latin typeface="Arial" panose="020B0604020202020204" pitchFamily="34" charset="0"/>
              <a:ea typeface="system-ui"/>
              <a:cs typeface="Arial" panose="020B0604020202020204" pitchFamily="34" charset="0"/>
            </a:endParaRPr>
          </a:p>
        </p:txBody>
      </p:sp>
      <p:sp>
        <p:nvSpPr>
          <p:cNvPr id="5" name="Footer Placeholder 4">
            <a:extLst>
              <a:ext uri="{FF2B5EF4-FFF2-40B4-BE49-F238E27FC236}">
                <a16:creationId xmlns:a16="http://schemas.microsoft.com/office/drawing/2014/main" id="{F38156AF-30D6-2A42-D465-7173BA84464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1828377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b="0" dirty="0"/>
              <a:t>08</a:t>
            </a:r>
            <a:endParaRPr lang="en-US" dirty="0"/>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409980" cy="825918"/>
          </a:xfrm>
        </p:spPr>
        <p:txBody>
          <a:bodyPr>
            <a:normAutofit/>
          </a:bodyPr>
          <a:lstStyle/>
          <a:p>
            <a:r>
              <a:rPr lang="en-GB" sz="2800" dirty="0"/>
              <a:t>Legislation/regulation</a:t>
            </a:r>
            <a:endParaRPr lang="en-US" sz="2800" dirty="0"/>
          </a:p>
        </p:txBody>
      </p:sp>
      <p:sp>
        <p:nvSpPr>
          <p:cNvPr id="4" name="Subtitle 2" descr="The environmental and sustainability">
            <a:extLst>
              <a:ext uri="{FF2B5EF4-FFF2-40B4-BE49-F238E27FC236}">
                <a16:creationId xmlns:a16="http://schemas.microsoft.com/office/drawing/2014/main" id="{F23B54F1-B2D3-BD7A-8F97-D1E6381E5F43}"/>
              </a:ext>
            </a:extLst>
          </p:cNvPr>
          <p:cNvSpPr txBox="1">
            <a:spLocks/>
          </p:cNvSpPr>
          <p:nvPr/>
        </p:nvSpPr>
        <p:spPr>
          <a:xfrm>
            <a:off x="2446020" y="4029223"/>
            <a:ext cx="6409980" cy="825918"/>
          </a:xfrm>
          <a:prstGeom prst="rect">
            <a:avLst/>
          </a:prstGeom>
          <a:solidFill>
            <a:schemeClr val="tx1"/>
          </a:solidFill>
        </p:spPr>
        <p:txBody>
          <a:bodyPr vert="horz" lIns="144000" tIns="108000" rIns="0" bIns="0" rtlCol="0" anchor="ctr" anchorCtr="0">
            <a:normAutofit/>
          </a:bodyPr>
          <a:lstStyle>
            <a:lvl1pPr marL="0" indent="0" algn="l" defTabSz="914400" rtl="0" eaLnBrk="1" latinLnBrk="0" hangingPunct="1">
              <a:lnSpc>
                <a:spcPts val="4500"/>
              </a:lnSpc>
              <a:spcBef>
                <a:spcPts val="0"/>
              </a:spcBef>
              <a:buFont typeface="Arial" panose="020B0604020202020204" pitchFamily="34" charset="0"/>
              <a:buNone/>
              <a:defRPr sz="4500" b="1" kern="1200" cap="none" baseline="0">
                <a:solidFill>
                  <a:schemeClr val="bg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1800" b="0"/>
          </a:p>
        </p:txBody>
      </p:sp>
      <p:sp>
        <p:nvSpPr>
          <p:cNvPr id="6" name="TextBox 5">
            <a:extLst>
              <a:ext uri="{FF2B5EF4-FFF2-40B4-BE49-F238E27FC236}">
                <a16:creationId xmlns:a16="http://schemas.microsoft.com/office/drawing/2014/main" id="{9FFD413C-39FB-6974-9A28-2BE749DAB1B7}"/>
              </a:ext>
            </a:extLst>
          </p:cNvPr>
          <p:cNvSpPr txBox="1"/>
          <p:nvPr/>
        </p:nvSpPr>
        <p:spPr>
          <a:xfrm>
            <a:off x="2675930" y="4083918"/>
            <a:ext cx="5976664" cy="276999"/>
          </a:xfrm>
          <a:prstGeom prst="rect">
            <a:avLst/>
          </a:prstGeom>
          <a:noFill/>
        </p:spPr>
        <p:txBody>
          <a:bodyPr wrap="square" lIns="0" tIns="0" rIns="0" bIns="0" rtlCol="0">
            <a:spAutoFit/>
          </a:bodyPr>
          <a:lstStyle/>
          <a:p>
            <a:r>
              <a:rPr lang="en-GB" sz="1800" dirty="0">
                <a:solidFill>
                  <a:schemeClr val="bg1"/>
                </a:solidFill>
                <a:effectLst/>
                <a:latin typeface="Arial" panose="020B0604020202020204" pitchFamily="34" charset="0"/>
                <a:ea typeface="Arial" panose="020B0604020202020204" pitchFamily="34" charset="0"/>
                <a:cs typeface="Arial" panose="020B0604020202020204" pitchFamily="34" charset="0"/>
              </a:rPr>
              <a:t>The environment and sustainability</a:t>
            </a:r>
            <a:endParaRPr lang="en-GB" sz="1350" dirty="0"/>
          </a:p>
        </p:txBody>
      </p:sp>
    </p:spTree>
    <p:extLst>
      <p:ext uri="{BB962C8B-B14F-4D97-AF65-F5344CB8AC3E}">
        <p14:creationId xmlns:p14="http://schemas.microsoft.com/office/powerpoint/2010/main" val="673889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16</a:t>
            </a:fld>
            <a:endParaRPr lang="en-GB"/>
          </a:p>
        </p:txBody>
      </p:sp>
      <p:sp>
        <p:nvSpPr>
          <p:cNvPr id="12" name="Title 11"/>
          <p:cNvSpPr>
            <a:spLocks noGrp="1"/>
          </p:cNvSpPr>
          <p:nvPr>
            <p:ph type="title"/>
          </p:nvPr>
        </p:nvSpPr>
        <p:spPr>
          <a:xfrm>
            <a:off x="232950" y="367325"/>
            <a:ext cx="8437563" cy="699425"/>
          </a:xfrm>
        </p:spPr>
        <p:txBody>
          <a:bodyPr>
            <a:normAutofit/>
          </a:bodyPr>
          <a:lstStyle/>
          <a:p>
            <a:r>
              <a:rPr lang="en-GB" sz="3200" dirty="0"/>
              <a:t>Question 25</a:t>
            </a:r>
            <a:endParaRPr lang="en-US" sz="3200" dirty="0"/>
          </a:p>
        </p:txBody>
      </p:sp>
      <p:pic>
        <p:nvPicPr>
          <p:cNvPr id="7" name="8 - Q25" descr="Play audio">
            <a:hlinkClick r:id="" action="ppaction://media"/>
            <a:extLst>
              <a:ext uri="{FF2B5EF4-FFF2-40B4-BE49-F238E27FC236}">
                <a16:creationId xmlns:a16="http://schemas.microsoft.com/office/drawing/2014/main" id="{A17A5D35-6B58-27E5-5663-5CA15D99EC1B}"/>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90176" y="259048"/>
            <a:ext cx="406400" cy="406400"/>
          </a:xfrm>
          <a:prstGeom prst="rect">
            <a:avLst/>
          </a:prstGeom>
        </p:spPr>
      </p:pic>
      <p:sp>
        <p:nvSpPr>
          <p:cNvPr id="5" name="Text Placeholder 4"/>
          <p:cNvSpPr>
            <a:spLocks noGrp="1"/>
          </p:cNvSpPr>
          <p:nvPr>
            <p:ph type="body" sz="quarter" idx="12"/>
          </p:nvPr>
        </p:nvSpPr>
        <p:spPr>
          <a:xfrm>
            <a:off x="288751" y="768626"/>
            <a:ext cx="8381762" cy="3895459"/>
          </a:xfrm>
        </p:spPr>
        <p:txBody>
          <a:bodyPr vert="horz" lIns="0" tIns="0" rIns="0" bIns="0" rtlCol="0" anchor="t">
            <a:noAutofit/>
          </a:bodyPr>
          <a:lstStyle/>
          <a:p>
            <a:pPr>
              <a:lnSpc>
                <a:spcPct val="100000"/>
              </a:lnSpc>
            </a:pPr>
            <a:endParaRPr lang="en-GB" sz="2400" kern="0" dirty="0">
              <a:solidFill>
                <a:srgbClr val="E51C41"/>
              </a:solidFill>
              <a:effectLst/>
              <a:latin typeface="Arial" panose="020B0604020202020204" pitchFamily="34" charset="0"/>
              <a:ea typeface="system-ui"/>
              <a:cs typeface="Arial" panose="020B0604020202020204" pitchFamily="34" charset="0"/>
            </a:endParaRPr>
          </a:p>
          <a:p>
            <a:pPr>
              <a:lnSpc>
                <a:spcPct val="100000"/>
              </a:lnSpc>
            </a:pPr>
            <a:r>
              <a:rPr lang="en-GB" sz="2400" kern="0" dirty="0">
                <a:solidFill>
                  <a:srgbClr val="E51C41"/>
                </a:solidFill>
                <a:effectLst/>
                <a:latin typeface="Arial" panose="020B0604020202020204" pitchFamily="34" charset="0"/>
                <a:ea typeface="system-ui"/>
                <a:cs typeface="Arial" panose="020B0604020202020204" pitchFamily="34" charset="0"/>
              </a:rPr>
              <a:t>Discuss how the company can balance affordability and environmental responsibility</a:t>
            </a:r>
            <a:r>
              <a:rPr lang="en-GB" sz="2400" dirty="0">
                <a:solidFill>
                  <a:srgbClr val="E51C41"/>
                </a:solidFill>
                <a:latin typeface="Arial" panose="020B0604020202020204" pitchFamily="34" charset="0"/>
                <a:ea typeface="+mn-lt"/>
                <a:cs typeface="Arial" panose="020B0604020202020204" pitchFamily="34" charset="0"/>
              </a:rPr>
              <a:t>.</a:t>
            </a:r>
          </a:p>
          <a:p>
            <a:pPr>
              <a:lnSpc>
                <a:spcPct val="100000"/>
              </a:lnSpc>
            </a:pPr>
            <a:endParaRPr lang="en-GB" sz="2400" dirty="0">
              <a:solidFill>
                <a:srgbClr val="E51C41"/>
              </a:solidFill>
              <a:cs typeface="Arial"/>
            </a:endParaRPr>
          </a:p>
          <a:p>
            <a:pPr>
              <a:lnSpc>
                <a:spcPct val="100000"/>
              </a:lnSpc>
            </a:pPr>
            <a:r>
              <a:rPr lang="en-GB" sz="2400" dirty="0">
                <a:cs typeface="Arial"/>
              </a:rPr>
              <a:t>Issue: Sustainability versus affordability</a:t>
            </a:r>
          </a:p>
          <a:p>
            <a:endParaRPr lang="en-US" sz="2400" dirty="0">
              <a:ea typeface="+mn-lt"/>
              <a:cs typeface="+mn-lt"/>
            </a:endParaRPr>
          </a:p>
          <a:p>
            <a:pPr>
              <a:lnSpc>
                <a:spcPct val="100000"/>
              </a:lnSpc>
            </a:pPr>
            <a:endParaRPr lang="en-GB" sz="2400" dirty="0">
              <a:ea typeface="+mn-lt"/>
              <a:cs typeface="+mn-lt"/>
            </a:endParaRPr>
          </a:p>
          <a:p>
            <a:pPr>
              <a:lnSpc>
                <a:spcPct val="100000"/>
              </a:lnSpc>
            </a:pPr>
            <a:br>
              <a:rPr lang="en-GB" sz="2400" b="1" dirty="0"/>
            </a:br>
            <a:endParaRPr lang="en-GB" sz="2400"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Tree>
    <p:extLst>
      <p:ext uri="{BB962C8B-B14F-4D97-AF65-F5344CB8AC3E}">
        <p14:creationId xmlns:p14="http://schemas.microsoft.com/office/powerpoint/2010/main" val="2845635660"/>
      </p:ext>
    </p:extLst>
  </p:cSld>
  <p:clrMapOvr>
    <a:masterClrMapping/>
  </p:clrMapOvr>
  <mc:AlternateContent xmlns:mc="http://schemas.openxmlformats.org/markup-compatibility/2006" xmlns:p14="http://schemas.microsoft.com/office/powerpoint/2010/main">
    <mc:Choice Requires="p14">
      <p:transition spd="slow" p14:dur="2000" advTm="79125"/>
    </mc:Choice>
    <mc:Fallback xmlns="">
      <p:transition spd="slow" advTm="791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44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17</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4000" y="400207"/>
            <a:ext cx="8437563" cy="699425"/>
          </a:xfrm>
        </p:spPr>
        <p:txBody>
          <a:bodyPr>
            <a:normAutofit/>
          </a:bodyPr>
          <a:lstStyle/>
          <a:p>
            <a:r>
              <a:rPr lang="en-GB" sz="3200" dirty="0"/>
              <a:t>Question 25 sample answers</a:t>
            </a:r>
          </a:p>
        </p:txBody>
      </p:sp>
      <p:pic>
        <p:nvPicPr>
          <p:cNvPr id="2" name="8 - Q25 SA 1" descr="Play audio">
            <a:hlinkClick r:id="" action="ppaction://media"/>
            <a:extLst>
              <a:ext uri="{FF2B5EF4-FFF2-40B4-BE49-F238E27FC236}">
                <a16:creationId xmlns:a16="http://schemas.microsoft.com/office/drawing/2014/main" id="{1B1C77DE-3F4A-2E07-4DC6-7C66163EB0B9}"/>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49976" y="185022"/>
            <a:ext cx="406400" cy="406400"/>
          </a:xfrm>
          <a:prstGeom prst="rect">
            <a:avLst/>
          </a:prstGeom>
        </p:spPr>
      </p:pic>
      <p:sp>
        <p:nvSpPr>
          <p:cNvPr id="8" name="Speech Bubble: Rectangle with Corners Rounded 7">
            <a:extLst>
              <a:ext uri="{FF2B5EF4-FFF2-40B4-BE49-F238E27FC236}">
                <a16:creationId xmlns:a16="http://schemas.microsoft.com/office/drawing/2014/main" id="{DFE68D5E-C0EF-75DE-AEF9-3A428CA98297}"/>
              </a:ext>
            </a:extLst>
          </p:cNvPr>
          <p:cNvSpPr/>
          <p:nvPr/>
        </p:nvSpPr>
        <p:spPr>
          <a:xfrm flipH="1">
            <a:off x="233996" y="801391"/>
            <a:ext cx="8631843" cy="3896182"/>
          </a:xfrm>
          <a:custGeom>
            <a:avLst/>
            <a:gdLst>
              <a:gd name="connsiteX0" fmla="*/ 0 w 8631843"/>
              <a:gd name="connsiteY0" fmla="*/ 649377 h 3896182"/>
              <a:gd name="connsiteX1" fmla="*/ 649377 w 8631843"/>
              <a:gd name="connsiteY1" fmla="*/ 0 h 3896182"/>
              <a:gd name="connsiteX2" fmla="*/ 1438641 w 8631843"/>
              <a:gd name="connsiteY2" fmla="*/ 0 h 3896182"/>
              <a:gd name="connsiteX3" fmla="*/ 1438641 w 8631843"/>
              <a:gd name="connsiteY3" fmla="*/ 0 h 3896182"/>
              <a:gd name="connsiteX4" fmla="*/ 3596601 w 8631843"/>
              <a:gd name="connsiteY4" fmla="*/ 0 h 3896182"/>
              <a:gd name="connsiteX5" fmla="*/ 7982466 w 8631843"/>
              <a:gd name="connsiteY5" fmla="*/ 0 h 3896182"/>
              <a:gd name="connsiteX6" fmla="*/ 8631843 w 8631843"/>
              <a:gd name="connsiteY6" fmla="*/ 649377 h 3896182"/>
              <a:gd name="connsiteX7" fmla="*/ 8631843 w 8631843"/>
              <a:gd name="connsiteY7" fmla="*/ 2272773 h 3896182"/>
              <a:gd name="connsiteX8" fmla="*/ 8631843 w 8631843"/>
              <a:gd name="connsiteY8" fmla="*/ 2272773 h 3896182"/>
              <a:gd name="connsiteX9" fmla="*/ 8631843 w 8631843"/>
              <a:gd name="connsiteY9" fmla="*/ 3246818 h 3896182"/>
              <a:gd name="connsiteX10" fmla="*/ 8631843 w 8631843"/>
              <a:gd name="connsiteY10" fmla="*/ 3246805 h 3896182"/>
              <a:gd name="connsiteX11" fmla="*/ 7982466 w 8631843"/>
              <a:gd name="connsiteY11" fmla="*/ 3896182 h 3896182"/>
              <a:gd name="connsiteX12" fmla="*/ 3596601 w 8631843"/>
              <a:gd name="connsiteY12" fmla="*/ 3896182 h 3896182"/>
              <a:gd name="connsiteX13" fmla="*/ 2628483 w 8631843"/>
              <a:gd name="connsiteY13" fmla="*/ 3896182 h 3896182"/>
              <a:gd name="connsiteX14" fmla="*/ 1438641 w 8631843"/>
              <a:gd name="connsiteY14" fmla="*/ 3896182 h 3896182"/>
              <a:gd name="connsiteX15" fmla="*/ 649377 w 8631843"/>
              <a:gd name="connsiteY15" fmla="*/ 3896182 h 3896182"/>
              <a:gd name="connsiteX16" fmla="*/ 0 w 8631843"/>
              <a:gd name="connsiteY16" fmla="*/ 3246805 h 3896182"/>
              <a:gd name="connsiteX17" fmla="*/ 0 w 8631843"/>
              <a:gd name="connsiteY17" fmla="*/ 3246818 h 3896182"/>
              <a:gd name="connsiteX18" fmla="*/ 0 w 8631843"/>
              <a:gd name="connsiteY18" fmla="*/ 2272773 h 3896182"/>
              <a:gd name="connsiteX19" fmla="*/ 0 w 8631843"/>
              <a:gd name="connsiteY19" fmla="*/ 2272773 h 3896182"/>
              <a:gd name="connsiteX20" fmla="*/ 0 w 8631843"/>
              <a:gd name="connsiteY20" fmla="*/ 649377 h 389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631843" h="3896182" extrusionOk="0">
                <a:moveTo>
                  <a:pt x="0" y="649377"/>
                </a:moveTo>
                <a:cubicBezTo>
                  <a:pt x="-65068" y="271871"/>
                  <a:pt x="323272" y="3496"/>
                  <a:pt x="649377" y="0"/>
                </a:cubicBezTo>
                <a:cubicBezTo>
                  <a:pt x="997346" y="-5515"/>
                  <a:pt x="1063491" y="-28809"/>
                  <a:pt x="1438641" y="0"/>
                </a:cubicBezTo>
                <a:lnTo>
                  <a:pt x="1438641" y="0"/>
                </a:lnTo>
                <a:cubicBezTo>
                  <a:pt x="1794663" y="132748"/>
                  <a:pt x="2960132" y="30030"/>
                  <a:pt x="3596601" y="0"/>
                </a:cubicBezTo>
                <a:cubicBezTo>
                  <a:pt x="4122784" y="54677"/>
                  <a:pt x="6500808" y="5044"/>
                  <a:pt x="7982466" y="0"/>
                </a:cubicBezTo>
                <a:cubicBezTo>
                  <a:pt x="8330381" y="-37452"/>
                  <a:pt x="8613069" y="304777"/>
                  <a:pt x="8631843" y="649377"/>
                </a:cubicBezTo>
                <a:cubicBezTo>
                  <a:pt x="8503753" y="1287578"/>
                  <a:pt x="8732578" y="1651093"/>
                  <a:pt x="8631843" y="2272773"/>
                </a:cubicBezTo>
                <a:lnTo>
                  <a:pt x="8631843" y="2272773"/>
                </a:lnTo>
                <a:cubicBezTo>
                  <a:pt x="8544424" y="2708885"/>
                  <a:pt x="8635782" y="2893274"/>
                  <a:pt x="8631843" y="3246818"/>
                </a:cubicBezTo>
                <a:cubicBezTo>
                  <a:pt x="8631843" y="3246814"/>
                  <a:pt x="8631842" y="3246806"/>
                  <a:pt x="8631843" y="3246805"/>
                </a:cubicBezTo>
                <a:cubicBezTo>
                  <a:pt x="8653625" y="3562877"/>
                  <a:pt x="8395092" y="3908044"/>
                  <a:pt x="7982466" y="3896182"/>
                </a:cubicBezTo>
                <a:cubicBezTo>
                  <a:pt x="6630242" y="3985764"/>
                  <a:pt x="5550275" y="3760155"/>
                  <a:pt x="3596601" y="3896182"/>
                </a:cubicBezTo>
                <a:cubicBezTo>
                  <a:pt x="3309319" y="3970860"/>
                  <a:pt x="3025464" y="3962804"/>
                  <a:pt x="2628483" y="3896182"/>
                </a:cubicBezTo>
                <a:cubicBezTo>
                  <a:pt x="2310119" y="3837452"/>
                  <a:pt x="1956845" y="3895315"/>
                  <a:pt x="1438641" y="3896182"/>
                </a:cubicBezTo>
                <a:cubicBezTo>
                  <a:pt x="1113899" y="3922541"/>
                  <a:pt x="768795" y="3909428"/>
                  <a:pt x="649377" y="3896182"/>
                </a:cubicBezTo>
                <a:cubicBezTo>
                  <a:pt x="251054" y="3852592"/>
                  <a:pt x="54175" y="3629340"/>
                  <a:pt x="0" y="3246805"/>
                </a:cubicBezTo>
                <a:cubicBezTo>
                  <a:pt x="1" y="3246812"/>
                  <a:pt x="0" y="3246817"/>
                  <a:pt x="0" y="3246818"/>
                </a:cubicBezTo>
                <a:cubicBezTo>
                  <a:pt x="40865" y="3104065"/>
                  <a:pt x="49674" y="2637679"/>
                  <a:pt x="0" y="2272773"/>
                </a:cubicBezTo>
                <a:lnTo>
                  <a:pt x="0" y="2272773"/>
                </a:lnTo>
                <a:cubicBezTo>
                  <a:pt x="72416" y="1474194"/>
                  <a:pt x="-65031" y="1310532"/>
                  <a:pt x="0" y="649377"/>
                </a:cubicBezTo>
                <a:close/>
              </a:path>
            </a:pathLst>
          </a:custGeom>
          <a:noFill/>
          <a:ln w="12700">
            <a:solidFill>
              <a:srgbClr val="E51C41"/>
            </a:solidFill>
            <a:extLst>
              <a:ext uri="{C807C97D-BFC1-408E-A445-0C87EB9F89A2}">
                <ask:lineSketchStyleProps xmlns:ask="http://schemas.microsoft.com/office/drawing/2018/sketchyshapes" sd="428763396">
                  <a:prstGeom prst="wedgeRoundRectCallout">
                    <a:avLst>
                      <a:gd name="adj1" fmla="val -19549"/>
                      <a:gd name="adj2" fmla="val 45746"/>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400" b="1" dirty="0">
              <a:solidFill>
                <a:schemeClr val="tx1"/>
              </a:solidFill>
              <a:effectLst/>
              <a:ea typeface="Aptos" panose="020B0004020202020204" pitchFamily="34" charset="0"/>
              <a:cs typeface="Times New Roman" panose="02020603050405020304" pitchFamily="18" charset="0"/>
            </a:endParaRPr>
          </a:p>
          <a:p>
            <a:r>
              <a:rPr lang="en-GB" sz="2400" b="1" dirty="0">
                <a:solidFill>
                  <a:schemeClr val="tx1"/>
                </a:solidFill>
                <a:effectLst/>
                <a:ea typeface="Aptos" panose="020B0004020202020204" pitchFamily="34" charset="0"/>
                <a:cs typeface="Times New Roman" panose="02020603050405020304" pitchFamily="18" charset="0"/>
              </a:rPr>
              <a:t>Answer 1: </a:t>
            </a:r>
            <a:r>
              <a:rPr lang="en-GB" sz="2400" dirty="0">
                <a:solidFill>
                  <a:schemeClr val="tx1"/>
                </a:solidFill>
                <a:effectLst/>
                <a:ea typeface="Aptos" panose="020B0004020202020204" pitchFamily="34" charset="0"/>
                <a:cs typeface="Times New Roman" panose="02020603050405020304" pitchFamily="18" charset="0"/>
              </a:rPr>
              <a:t>The company could look at how they are packaging and transporting their small furniture. They could reduce the amount of packaging and remove the use of all single-use plastic, as this would not only save them money but stop excessive wastage and further plastic productions. </a:t>
            </a:r>
            <a:r>
              <a:rPr lang="en-GB" sz="2400" dirty="0">
                <a:solidFill>
                  <a:schemeClr val="tx1"/>
                </a:solidFill>
                <a:effectLst/>
                <a:latin typeface="Arial" panose="020B0604020202020204" pitchFamily="34" charset="0"/>
                <a:ea typeface="Aptos" panose="020B0004020202020204" pitchFamily="34" charset="0"/>
                <a:cs typeface="Times New Roman" panose="02020603050405020304" pitchFamily="18" charset="0"/>
              </a:rPr>
              <a:t>The company could investigate local grants provided for small businesses to improve sustainability, as this would allow them to further explore other potential materials being used within their small furniture designs.</a:t>
            </a:r>
            <a:endParaRPr lang="en-GB" sz="2400" dirty="0">
              <a:solidFill>
                <a:schemeClr val="tx1"/>
              </a:solidFill>
              <a:effectLst/>
              <a:ea typeface="Aptos" panose="020B0004020202020204" pitchFamily="34" charset="0"/>
              <a:cs typeface="Times New Roman" panose="02020603050405020304" pitchFamily="18" charset="0"/>
            </a:endParaRPr>
          </a:p>
          <a:p>
            <a:r>
              <a:rPr lang="en-GB" sz="1800" dirty="0">
                <a:effectLst/>
                <a:latin typeface="Arial" panose="020B0604020202020204" pitchFamily="34" charset="0"/>
                <a:ea typeface="Aptos" panose="020B0004020202020204" pitchFamily="34" charset="0"/>
                <a:cs typeface="Times New Roman" panose="02020603050405020304" pitchFamily="18" charset="0"/>
              </a:rPr>
              <a:t> </a:t>
            </a:r>
            <a:endParaRPr lang="en-GB"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370520076"/>
      </p:ext>
    </p:extLst>
  </p:cSld>
  <p:clrMapOvr>
    <a:masterClrMapping/>
  </p:clrMapOvr>
  <mc:AlternateContent xmlns:mc="http://schemas.openxmlformats.org/markup-compatibility/2006" xmlns:p14="http://schemas.microsoft.com/office/powerpoint/2010/main">
    <mc:Choice Requires="p14">
      <p:transition spd="slow" p14:dur="2000" advTm="16015"/>
    </mc:Choice>
    <mc:Fallback xmlns="">
      <p:transition spd="slow" advTm="160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0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18</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8437563" cy="699425"/>
          </a:xfrm>
        </p:spPr>
        <p:txBody>
          <a:bodyPr>
            <a:normAutofit/>
          </a:bodyPr>
          <a:lstStyle/>
          <a:p>
            <a:r>
              <a:rPr lang="en-GB" sz="3200" dirty="0"/>
              <a:t>Question 25 sample answers</a:t>
            </a:r>
          </a:p>
        </p:txBody>
      </p:sp>
      <p:pic>
        <p:nvPicPr>
          <p:cNvPr id="2" name="8 - Q25 SA 2" descr="Play audio">
            <a:hlinkClick r:id="" action="ppaction://media"/>
            <a:extLst>
              <a:ext uri="{FF2B5EF4-FFF2-40B4-BE49-F238E27FC236}">
                <a16:creationId xmlns:a16="http://schemas.microsoft.com/office/drawing/2014/main" id="{FB413154-6B3F-9F65-FB0C-0E295CB5F231}"/>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13976" y="193212"/>
            <a:ext cx="406400" cy="406400"/>
          </a:xfrm>
          <a:prstGeom prst="rect">
            <a:avLst/>
          </a:prstGeom>
        </p:spPr>
      </p:pic>
      <p:sp>
        <p:nvSpPr>
          <p:cNvPr id="7" name="TextBox 6">
            <a:extLst>
              <a:ext uri="{FF2B5EF4-FFF2-40B4-BE49-F238E27FC236}">
                <a16:creationId xmlns:a16="http://schemas.microsoft.com/office/drawing/2014/main" id="{03EE7EF4-BCA8-8605-F363-324575B1B72B}"/>
              </a:ext>
            </a:extLst>
          </p:cNvPr>
          <p:cNvSpPr txBox="1"/>
          <p:nvPr/>
        </p:nvSpPr>
        <p:spPr>
          <a:xfrm>
            <a:off x="353218" y="863590"/>
            <a:ext cx="8210507" cy="3416320"/>
          </a:xfrm>
          <a:prstGeom prst="rect">
            <a:avLst/>
          </a:prstGeom>
          <a:noFill/>
        </p:spPr>
        <p:txBody>
          <a:bodyPr wrap="square">
            <a:spAutoFit/>
          </a:bodyPr>
          <a:lstStyle/>
          <a:p>
            <a:r>
              <a:rPr lang="en-GB" sz="2400" b="1" kern="0" dirty="0">
                <a:effectLst/>
                <a:latin typeface="Arial" panose="020B0604020202020204" pitchFamily="34" charset="0"/>
                <a:ea typeface="Aptos" panose="020B0004020202020204" pitchFamily="34" charset="0"/>
              </a:rPr>
              <a:t>Answer 2: </a:t>
            </a:r>
            <a:r>
              <a:rPr lang="en-GB" sz="2400" kern="0" dirty="0">
                <a:effectLst/>
                <a:latin typeface="Arial" panose="020B0604020202020204" pitchFamily="34" charset="0"/>
                <a:ea typeface="Aptos" panose="020B0004020202020204" pitchFamily="34" charset="0"/>
              </a:rPr>
              <a:t>The furniture company wants to be greener but does not have much money to make big changes. The tourists buy the products but the local people do not, which is a problem and something the company needs to get better at. The company can start by thinking about cheaper ways to be eco-friendly as it has no</a:t>
            </a:r>
            <a:r>
              <a:rPr lang="en-GB" sz="2400" kern="0" dirty="0">
                <a:latin typeface="Arial" panose="020B0604020202020204" pitchFamily="34" charset="0"/>
                <a:ea typeface="Aptos" panose="020B0004020202020204" pitchFamily="34" charset="0"/>
              </a:rPr>
              <a:t>t got </a:t>
            </a:r>
            <a:r>
              <a:rPr lang="en-GB" sz="2400" kern="0" dirty="0">
                <a:effectLst/>
                <a:latin typeface="Arial" panose="020B0604020202020204" pitchFamily="34" charset="0"/>
                <a:ea typeface="Aptos" panose="020B0004020202020204" pitchFamily="34" charset="0"/>
              </a:rPr>
              <a:t>much money. </a:t>
            </a:r>
            <a:r>
              <a:rPr lang="en-GB" sz="2400" kern="0" dirty="0">
                <a:latin typeface="Arial" panose="020B0604020202020204" pitchFamily="34" charset="0"/>
                <a:ea typeface="Aptos" panose="020B0004020202020204" pitchFamily="34" charset="0"/>
              </a:rPr>
              <a:t>It</a:t>
            </a:r>
            <a:r>
              <a:rPr lang="en-GB" sz="2400" kern="0" dirty="0">
                <a:effectLst/>
                <a:latin typeface="Arial" panose="020B0604020202020204" pitchFamily="34" charset="0"/>
                <a:ea typeface="Aptos" panose="020B0004020202020204" pitchFamily="34" charset="0"/>
              </a:rPr>
              <a:t> wants to invest in sustainable technologies, but </a:t>
            </a:r>
            <a:r>
              <a:rPr lang="en-GB" sz="2400" kern="0" dirty="0">
                <a:latin typeface="Arial" panose="020B0604020202020204" pitchFamily="34" charset="0"/>
                <a:ea typeface="Aptos" panose="020B0004020202020204" pitchFamily="34" charset="0"/>
              </a:rPr>
              <a:t>it</a:t>
            </a:r>
            <a:r>
              <a:rPr lang="en-GB" sz="2400" kern="0" dirty="0">
                <a:effectLst/>
                <a:latin typeface="Arial" panose="020B0604020202020204" pitchFamily="34" charset="0"/>
                <a:ea typeface="Aptos" panose="020B0004020202020204" pitchFamily="34" charset="0"/>
              </a:rPr>
              <a:t> cannot afford this as it would be expensive and it might not have the skills to do that.</a:t>
            </a:r>
            <a:endParaRPr lang="en-GB" sz="2400" dirty="0"/>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9" name="Speech Bubble: Rectangle with Corners Rounded 8">
            <a:extLst>
              <a:ext uri="{FF2B5EF4-FFF2-40B4-BE49-F238E27FC236}">
                <a16:creationId xmlns:a16="http://schemas.microsoft.com/office/drawing/2014/main" id="{56A9DF8E-7C97-5051-8010-98C696280442}"/>
              </a:ext>
              <a:ext uri="{C183D7F6-B498-43B3-948B-1728B52AA6E4}">
                <adec:decorative xmlns:adec="http://schemas.microsoft.com/office/drawing/2017/decorative" val="1"/>
              </a:ext>
            </a:extLst>
          </p:cNvPr>
          <p:cNvSpPr/>
          <p:nvPr/>
        </p:nvSpPr>
        <p:spPr>
          <a:xfrm flipH="1">
            <a:off x="232950" y="669073"/>
            <a:ext cx="8451044" cy="3902927"/>
          </a:xfrm>
          <a:custGeom>
            <a:avLst/>
            <a:gdLst>
              <a:gd name="connsiteX0" fmla="*/ 0 w 8451044"/>
              <a:gd name="connsiteY0" fmla="*/ 650501 h 3902927"/>
              <a:gd name="connsiteX1" fmla="*/ 650501 w 8451044"/>
              <a:gd name="connsiteY1" fmla="*/ 0 h 3902927"/>
              <a:gd name="connsiteX2" fmla="*/ 1029504 w 8451044"/>
              <a:gd name="connsiteY2" fmla="*/ 0 h 3902927"/>
              <a:gd name="connsiteX3" fmla="*/ 1408507 w 8451044"/>
              <a:gd name="connsiteY3" fmla="*/ 0 h 3902927"/>
              <a:gd name="connsiteX4" fmla="*/ 1408507 w 8451044"/>
              <a:gd name="connsiteY4" fmla="*/ 0 h 3902927"/>
              <a:gd name="connsiteX5" fmla="*/ 1873314 w 8451044"/>
              <a:gd name="connsiteY5" fmla="*/ 0 h 3902927"/>
              <a:gd name="connsiteX6" fmla="*/ 2338122 w 8451044"/>
              <a:gd name="connsiteY6" fmla="*/ 0 h 3902927"/>
              <a:gd name="connsiteX7" fmla="*/ 2802929 w 8451044"/>
              <a:gd name="connsiteY7" fmla="*/ 0 h 3902927"/>
              <a:gd name="connsiteX8" fmla="*/ 3521268 w 8451044"/>
              <a:gd name="connsiteY8" fmla="*/ 0 h 3902927"/>
              <a:gd name="connsiteX9" fmla="*/ 3970592 w 8451044"/>
              <a:gd name="connsiteY9" fmla="*/ 0 h 3902927"/>
              <a:gd name="connsiteX10" fmla="*/ 4591087 w 8451044"/>
              <a:gd name="connsiteY10" fmla="*/ 0 h 3902927"/>
              <a:gd name="connsiteX11" fmla="*/ 5125996 w 8451044"/>
              <a:gd name="connsiteY11" fmla="*/ 0 h 3902927"/>
              <a:gd name="connsiteX12" fmla="*/ 5532527 w 8451044"/>
              <a:gd name="connsiteY12" fmla="*/ 0 h 3902927"/>
              <a:gd name="connsiteX13" fmla="*/ 6024644 w 8451044"/>
              <a:gd name="connsiteY13" fmla="*/ 0 h 3902927"/>
              <a:gd name="connsiteX14" fmla="*/ 6602346 w 8451044"/>
              <a:gd name="connsiteY14" fmla="*/ 0 h 3902927"/>
              <a:gd name="connsiteX15" fmla="*/ 7008877 w 8451044"/>
              <a:gd name="connsiteY15" fmla="*/ 0 h 3902927"/>
              <a:gd name="connsiteX16" fmla="*/ 7800543 w 8451044"/>
              <a:gd name="connsiteY16" fmla="*/ 0 h 3902927"/>
              <a:gd name="connsiteX17" fmla="*/ 8451044 w 8451044"/>
              <a:gd name="connsiteY17" fmla="*/ 650501 h 3902927"/>
              <a:gd name="connsiteX18" fmla="*/ 8451044 w 8451044"/>
              <a:gd name="connsiteY18" fmla="*/ 1143783 h 3902927"/>
              <a:gd name="connsiteX19" fmla="*/ 8451044 w 8451044"/>
              <a:gd name="connsiteY19" fmla="*/ 1653328 h 3902927"/>
              <a:gd name="connsiteX20" fmla="*/ 8451044 w 8451044"/>
              <a:gd name="connsiteY20" fmla="*/ 2276707 h 3902927"/>
              <a:gd name="connsiteX21" fmla="*/ 8451044 w 8451044"/>
              <a:gd name="connsiteY21" fmla="*/ 2276707 h 3902927"/>
              <a:gd name="connsiteX22" fmla="*/ 8451044 w 8451044"/>
              <a:gd name="connsiteY22" fmla="*/ 2764573 h 3902927"/>
              <a:gd name="connsiteX23" fmla="*/ 8451044 w 8451044"/>
              <a:gd name="connsiteY23" fmla="*/ 3252439 h 3902927"/>
              <a:gd name="connsiteX24" fmla="*/ 8451044 w 8451044"/>
              <a:gd name="connsiteY24" fmla="*/ 3252426 h 3902927"/>
              <a:gd name="connsiteX25" fmla="*/ 7800543 w 8451044"/>
              <a:gd name="connsiteY25" fmla="*/ 3902927 h 3902927"/>
              <a:gd name="connsiteX26" fmla="*/ 7351219 w 8451044"/>
              <a:gd name="connsiteY26" fmla="*/ 3902927 h 3902927"/>
              <a:gd name="connsiteX27" fmla="*/ 6859103 w 8451044"/>
              <a:gd name="connsiteY27" fmla="*/ 3902927 h 3902927"/>
              <a:gd name="connsiteX28" fmla="*/ 6324193 w 8451044"/>
              <a:gd name="connsiteY28" fmla="*/ 3902927 h 3902927"/>
              <a:gd name="connsiteX29" fmla="*/ 5917662 w 8451044"/>
              <a:gd name="connsiteY29" fmla="*/ 3902927 h 3902927"/>
              <a:gd name="connsiteX30" fmla="*/ 5511131 w 8451044"/>
              <a:gd name="connsiteY30" fmla="*/ 3902927 h 3902927"/>
              <a:gd name="connsiteX31" fmla="*/ 4976222 w 8451044"/>
              <a:gd name="connsiteY31" fmla="*/ 3902927 h 3902927"/>
              <a:gd name="connsiteX32" fmla="*/ 4398519 w 8451044"/>
              <a:gd name="connsiteY32" fmla="*/ 3902927 h 3902927"/>
              <a:gd name="connsiteX33" fmla="*/ 3521268 w 8451044"/>
              <a:gd name="connsiteY33" fmla="*/ 3902927 h 3902927"/>
              <a:gd name="connsiteX34" fmla="*/ 3043110 w 8451044"/>
              <a:gd name="connsiteY34" fmla="*/ 3924237 h 3902927"/>
              <a:gd name="connsiteX35" fmla="*/ 2501898 w 8451044"/>
              <a:gd name="connsiteY35" fmla="*/ 3948357 h 3902927"/>
              <a:gd name="connsiteX36" fmla="*/ 1944923 w 8451044"/>
              <a:gd name="connsiteY36" fmla="*/ 3973180 h 3902927"/>
              <a:gd name="connsiteX37" fmla="*/ 1408507 w 8451044"/>
              <a:gd name="connsiteY37" fmla="*/ 3902927 h 3902927"/>
              <a:gd name="connsiteX38" fmla="*/ 1044664 w 8451044"/>
              <a:gd name="connsiteY38" fmla="*/ 3902927 h 3902927"/>
              <a:gd name="connsiteX39" fmla="*/ 650501 w 8451044"/>
              <a:gd name="connsiteY39" fmla="*/ 3902927 h 3902927"/>
              <a:gd name="connsiteX40" fmla="*/ 0 w 8451044"/>
              <a:gd name="connsiteY40" fmla="*/ 3252426 h 3902927"/>
              <a:gd name="connsiteX41" fmla="*/ 0 w 8451044"/>
              <a:gd name="connsiteY41" fmla="*/ 3252439 h 3902927"/>
              <a:gd name="connsiteX42" fmla="*/ 0 w 8451044"/>
              <a:gd name="connsiteY42" fmla="*/ 2784088 h 3902927"/>
              <a:gd name="connsiteX43" fmla="*/ 0 w 8451044"/>
              <a:gd name="connsiteY43" fmla="*/ 2276707 h 3902927"/>
              <a:gd name="connsiteX44" fmla="*/ 0 w 8451044"/>
              <a:gd name="connsiteY44" fmla="*/ 2276707 h 3902927"/>
              <a:gd name="connsiteX45" fmla="*/ 0 w 8451044"/>
              <a:gd name="connsiteY45" fmla="*/ 1734638 h 3902927"/>
              <a:gd name="connsiteX46" fmla="*/ 0 w 8451044"/>
              <a:gd name="connsiteY46" fmla="*/ 1176308 h 3902927"/>
              <a:gd name="connsiteX47" fmla="*/ 0 w 8451044"/>
              <a:gd name="connsiteY47" fmla="*/ 650501 h 3902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451044" h="3902927" extrusionOk="0">
                <a:moveTo>
                  <a:pt x="0" y="650501"/>
                </a:moveTo>
                <a:cubicBezTo>
                  <a:pt x="-29598" y="308665"/>
                  <a:pt x="273198" y="21469"/>
                  <a:pt x="650501" y="0"/>
                </a:cubicBezTo>
                <a:cubicBezTo>
                  <a:pt x="759759" y="-8933"/>
                  <a:pt x="910275" y="26986"/>
                  <a:pt x="1029504" y="0"/>
                </a:cubicBezTo>
                <a:cubicBezTo>
                  <a:pt x="1148733" y="-26986"/>
                  <a:pt x="1224984" y="25764"/>
                  <a:pt x="1408507" y="0"/>
                </a:cubicBezTo>
                <a:lnTo>
                  <a:pt x="1408507" y="0"/>
                </a:lnTo>
                <a:cubicBezTo>
                  <a:pt x="1549701" y="-23113"/>
                  <a:pt x="1741135" y="22401"/>
                  <a:pt x="1873314" y="0"/>
                </a:cubicBezTo>
                <a:cubicBezTo>
                  <a:pt x="2005493" y="-22401"/>
                  <a:pt x="2191668" y="34818"/>
                  <a:pt x="2338122" y="0"/>
                </a:cubicBezTo>
                <a:cubicBezTo>
                  <a:pt x="2484576" y="-34818"/>
                  <a:pt x="2670819" y="48718"/>
                  <a:pt x="2802929" y="0"/>
                </a:cubicBezTo>
                <a:cubicBezTo>
                  <a:pt x="2935039" y="-48718"/>
                  <a:pt x="3373103" y="53198"/>
                  <a:pt x="3521268" y="0"/>
                </a:cubicBezTo>
                <a:cubicBezTo>
                  <a:pt x="3636917" y="-9096"/>
                  <a:pt x="3814373" y="47358"/>
                  <a:pt x="3970592" y="0"/>
                </a:cubicBezTo>
                <a:cubicBezTo>
                  <a:pt x="4126811" y="-47358"/>
                  <a:pt x="4464940" y="14834"/>
                  <a:pt x="4591087" y="0"/>
                </a:cubicBezTo>
                <a:cubicBezTo>
                  <a:pt x="4717235" y="-14834"/>
                  <a:pt x="4894154" y="3539"/>
                  <a:pt x="5125996" y="0"/>
                </a:cubicBezTo>
                <a:cubicBezTo>
                  <a:pt x="5357838" y="-3539"/>
                  <a:pt x="5395172" y="37172"/>
                  <a:pt x="5532527" y="0"/>
                </a:cubicBezTo>
                <a:cubicBezTo>
                  <a:pt x="5669882" y="-37172"/>
                  <a:pt x="5806861" y="4589"/>
                  <a:pt x="6024644" y="0"/>
                </a:cubicBezTo>
                <a:cubicBezTo>
                  <a:pt x="6242427" y="-4589"/>
                  <a:pt x="6383361" y="16419"/>
                  <a:pt x="6602346" y="0"/>
                </a:cubicBezTo>
                <a:cubicBezTo>
                  <a:pt x="6821331" y="-16419"/>
                  <a:pt x="6861793" y="43484"/>
                  <a:pt x="7008877" y="0"/>
                </a:cubicBezTo>
                <a:cubicBezTo>
                  <a:pt x="7155961" y="-43484"/>
                  <a:pt x="7564842" y="11113"/>
                  <a:pt x="7800543" y="0"/>
                </a:cubicBezTo>
                <a:cubicBezTo>
                  <a:pt x="8183111" y="-12573"/>
                  <a:pt x="8533037" y="240529"/>
                  <a:pt x="8451044" y="650501"/>
                </a:cubicBezTo>
                <a:cubicBezTo>
                  <a:pt x="8458200" y="886776"/>
                  <a:pt x="8406281" y="1038844"/>
                  <a:pt x="8451044" y="1143783"/>
                </a:cubicBezTo>
                <a:cubicBezTo>
                  <a:pt x="8495807" y="1248722"/>
                  <a:pt x="8396897" y="1474302"/>
                  <a:pt x="8451044" y="1653328"/>
                </a:cubicBezTo>
                <a:cubicBezTo>
                  <a:pt x="8505191" y="1832354"/>
                  <a:pt x="8432550" y="2099649"/>
                  <a:pt x="8451044" y="2276707"/>
                </a:cubicBezTo>
                <a:lnTo>
                  <a:pt x="8451044" y="2276707"/>
                </a:lnTo>
                <a:cubicBezTo>
                  <a:pt x="8485984" y="2515506"/>
                  <a:pt x="8446053" y="2567083"/>
                  <a:pt x="8451044" y="2764573"/>
                </a:cubicBezTo>
                <a:cubicBezTo>
                  <a:pt x="8456035" y="2962063"/>
                  <a:pt x="8424515" y="3055613"/>
                  <a:pt x="8451044" y="3252439"/>
                </a:cubicBezTo>
                <a:cubicBezTo>
                  <a:pt x="8451043" y="3252434"/>
                  <a:pt x="8451044" y="3252429"/>
                  <a:pt x="8451044" y="3252426"/>
                </a:cubicBezTo>
                <a:cubicBezTo>
                  <a:pt x="8424467" y="3582167"/>
                  <a:pt x="8144304" y="3889172"/>
                  <a:pt x="7800543" y="3902927"/>
                </a:cubicBezTo>
                <a:cubicBezTo>
                  <a:pt x="7645110" y="3904436"/>
                  <a:pt x="7468227" y="3878829"/>
                  <a:pt x="7351219" y="3902927"/>
                </a:cubicBezTo>
                <a:cubicBezTo>
                  <a:pt x="7234211" y="3927025"/>
                  <a:pt x="7051790" y="3869319"/>
                  <a:pt x="6859103" y="3902927"/>
                </a:cubicBezTo>
                <a:cubicBezTo>
                  <a:pt x="6666416" y="3936535"/>
                  <a:pt x="6489527" y="3841000"/>
                  <a:pt x="6324193" y="3902927"/>
                </a:cubicBezTo>
                <a:cubicBezTo>
                  <a:pt x="6158859" y="3964854"/>
                  <a:pt x="6020010" y="3873153"/>
                  <a:pt x="5917662" y="3902927"/>
                </a:cubicBezTo>
                <a:cubicBezTo>
                  <a:pt x="5815314" y="3932701"/>
                  <a:pt x="5675937" y="3872169"/>
                  <a:pt x="5511131" y="3902927"/>
                </a:cubicBezTo>
                <a:cubicBezTo>
                  <a:pt x="5346325" y="3933685"/>
                  <a:pt x="5083755" y="3895531"/>
                  <a:pt x="4976222" y="3902927"/>
                </a:cubicBezTo>
                <a:cubicBezTo>
                  <a:pt x="4868689" y="3910323"/>
                  <a:pt x="4641661" y="3878827"/>
                  <a:pt x="4398519" y="3902927"/>
                </a:cubicBezTo>
                <a:cubicBezTo>
                  <a:pt x="4155377" y="3927027"/>
                  <a:pt x="3860768" y="3807512"/>
                  <a:pt x="3521268" y="3902927"/>
                </a:cubicBezTo>
                <a:cubicBezTo>
                  <a:pt x="3417111" y="3930349"/>
                  <a:pt x="3271569" y="3908349"/>
                  <a:pt x="3043110" y="3924237"/>
                </a:cubicBezTo>
                <a:cubicBezTo>
                  <a:pt x="2814651" y="3940125"/>
                  <a:pt x="2764959" y="3925193"/>
                  <a:pt x="2501898" y="3948357"/>
                </a:cubicBezTo>
                <a:cubicBezTo>
                  <a:pt x="2238837" y="3971521"/>
                  <a:pt x="2213865" y="3920997"/>
                  <a:pt x="1944923" y="3973180"/>
                </a:cubicBezTo>
                <a:cubicBezTo>
                  <a:pt x="1738463" y="3992498"/>
                  <a:pt x="1522922" y="3880402"/>
                  <a:pt x="1408507" y="3902927"/>
                </a:cubicBezTo>
                <a:cubicBezTo>
                  <a:pt x="1304801" y="3945019"/>
                  <a:pt x="1214773" y="3885145"/>
                  <a:pt x="1044664" y="3902927"/>
                </a:cubicBezTo>
                <a:cubicBezTo>
                  <a:pt x="874555" y="3920709"/>
                  <a:pt x="796858" y="3878453"/>
                  <a:pt x="650501" y="3902927"/>
                </a:cubicBezTo>
                <a:cubicBezTo>
                  <a:pt x="274877" y="3876031"/>
                  <a:pt x="8721" y="3625993"/>
                  <a:pt x="0" y="3252426"/>
                </a:cubicBezTo>
                <a:cubicBezTo>
                  <a:pt x="1" y="3252430"/>
                  <a:pt x="0" y="3252433"/>
                  <a:pt x="0" y="3252439"/>
                </a:cubicBezTo>
                <a:cubicBezTo>
                  <a:pt x="-27996" y="3046915"/>
                  <a:pt x="54108" y="2994410"/>
                  <a:pt x="0" y="2784088"/>
                </a:cubicBezTo>
                <a:cubicBezTo>
                  <a:pt x="-54108" y="2573766"/>
                  <a:pt x="54523" y="2471620"/>
                  <a:pt x="0" y="2276707"/>
                </a:cubicBezTo>
                <a:lnTo>
                  <a:pt x="0" y="2276707"/>
                </a:lnTo>
                <a:cubicBezTo>
                  <a:pt x="-1111" y="2121164"/>
                  <a:pt x="3151" y="1934237"/>
                  <a:pt x="0" y="1734638"/>
                </a:cubicBezTo>
                <a:cubicBezTo>
                  <a:pt x="-3151" y="1535039"/>
                  <a:pt x="27990" y="1394564"/>
                  <a:pt x="0" y="1176308"/>
                </a:cubicBezTo>
                <a:cubicBezTo>
                  <a:pt x="-27990" y="958052"/>
                  <a:pt x="18635" y="842012"/>
                  <a:pt x="0" y="650501"/>
                </a:cubicBezTo>
                <a:close/>
              </a:path>
            </a:pathLst>
          </a:custGeom>
          <a:noFill/>
          <a:ln w="38100">
            <a:solidFill>
              <a:schemeClr val="accent2"/>
            </a:solidFill>
            <a:extLst>
              <a:ext uri="{C807C97D-BFC1-408E-A445-0C87EB9F89A2}">
                <ask:lineSketchStyleProps xmlns:ask="http://schemas.microsoft.com/office/drawing/2018/sketchyshapes" sd="2977115621">
                  <a:prstGeom prst="wedgeRoundRectCallout">
                    <a:avLst>
                      <a:gd name="adj1" fmla="val -26986"/>
                      <a:gd name="adj2" fmla="val 51800"/>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en-GB" sz="1800">
                <a:effectLst/>
                <a:latin typeface="Arial" panose="020B0604020202020204" pitchFamily="34" charset="0"/>
                <a:ea typeface="system-ui"/>
              </a:rPr>
            </a:br>
            <a:r>
              <a:rPr lang="en-GB" sz="1800">
                <a:effectLst/>
                <a:latin typeface="Arial" panose="020B0604020202020204" pitchFamily="34" charset="0"/>
                <a:ea typeface="system-ui"/>
                <a:cs typeface="Arial" panose="020B0604020202020204" pitchFamily="34" charset="0"/>
              </a:rPr>
              <a:t> </a:t>
            </a:r>
            <a:endParaRPr lang="en-GB" sz="18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500357087"/>
      </p:ext>
    </p:extLst>
  </p:cSld>
  <p:clrMapOvr>
    <a:masterClrMapping/>
  </p:clrMapOvr>
  <mc:AlternateContent xmlns:mc="http://schemas.openxmlformats.org/markup-compatibility/2006" xmlns:p14="http://schemas.microsoft.com/office/powerpoint/2010/main">
    <mc:Choice Requires="p14">
      <p:transition spd="slow" p14:dur="2000" advTm="18704"/>
    </mc:Choice>
    <mc:Fallback xmlns="">
      <p:transition spd="slow" advTm="187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7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19</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24226"/>
            <a:ext cx="8437563" cy="699425"/>
          </a:xfrm>
        </p:spPr>
        <p:txBody>
          <a:bodyPr>
            <a:normAutofit/>
          </a:bodyPr>
          <a:lstStyle/>
          <a:p>
            <a:r>
              <a:rPr lang="en-GB" sz="3200" dirty="0"/>
              <a:t>Development activity 8</a:t>
            </a:r>
          </a:p>
        </p:txBody>
      </p:sp>
      <p:sp>
        <p:nvSpPr>
          <p:cNvPr id="2" name="TextBox 1">
            <a:extLst>
              <a:ext uri="{FF2B5EF4-FFF2-40B4-BE49-F238E27FC236}">
                <a16:creationId xmlns:a16="http://schemas.microsoft.com/office/drawing/2014/main" id="{CFC7A409-BCAE-DBA2-1A6A-F5751A483D1A}"/>
              </a:ext>
            </a:extLst>
          </p:cNvPr>
          <p:cNvSpPr txBox="1"/>
          <p:nvPr/>
        </p:nvSpPr>
        <p:spPr>
          <a:xfrm>
            <a:off x="232950" y="573938"/>
            <a:ext cx="7686376" cy="1200329"/>
          </a:xfrm>
          <a:prstGeom prst="rect">
            <a:avLst/>
          </a:prstGeom>
          <a:noFill/>
        </p:spPr>
        <p:txBody>
          <a:bodyPr wrap="square">
            <a:spAutoFit/>
          </a:bodyPr>
          <a:lstStyle/>
          <a:p>
            <a:pPr marL="457200" indent="-457200">
              <a:buAutoNum type="alphaLcParenR"/>
            </a:pPr>
            <a:r>
              <a:rPr lang="en-GB" sz="2400" dirty="0">
                <a:effectLst/>
                <a:ea typeface="Aptos" panose="020B0004020202020204" pitchFamily="34" charset="0"/>
                <a:cs typeface="Times New Roman" panose="02020603050405020304" pitchFamily="18" charset="0"/>
              </a:rPr>
              <a:t>Compare answer 3</a:t>
            </a:r>
            <a:r>
              <a:rPr lang="en-GB" sz="2400" dirty="0">
                <a:ea typeface="Aptos" panose="020B0004020202020204" pitchFamily="34" charset="0"/>
                <a:cs typeface="Times New Roman" panose="02020603050405020304" pitchFamily="18" charset="0"/>
              </a:rPr>
              <a:t> with the model answer.</a:t>
            </a:r>
            <a:r>
              <a:rPr lang="en-GB" sz="2400" dirty="0">
                <a:effectLst/>
                <a:ea typeface="Aptos" panose="020B0004020202020204" pitchFamily="34" charset="0"/>
                <a:cs typeface="Times New Roman" panose="02020603050405020304" pitchFamily="18" charset="0"/>
              </a:rPr>
              <a:t> </a:t>
            </a:r>
          </a:p>
          <a:p>
            <a:pPr marL="457200" indent="-457200">
              <a:buAutoNum type="alphaLcParenR"/>
            </a:pPr>
            <a:r>
              <a:rPr lang="en-GB" sz="2400" dirty="0">
                <a:ea typeface="Aptos" panose="020B0004020202020204" pitchFamily="34" charset="0"/>
                <a:cs typeface="Times New Roman" panose="02020603050405020304" pitchFamily="18" charset="0"/>
              </a:rPr>
              <a:t>Discuss which is the best answer. Give reasons for your choice</a:t>
            </a:r>
            <a:r>
              <a:rPr lang="en-GB" sz="2400" b="1" dirty="0">
                <a:ea typeface="Aptos" panose="020B0004020202020204" pitchFamily="34" charset="0"/>
                <a:cs typeface="Times New Roman" panose="02020603050405020304" pitchFamily="18" charset="0"/>
              </a:rPr>
              <a:t>. </a:t>
            </a:r>
            <a:endParaRPr lang="en-GB" sz="2400" b="1" dirty="0">
              <a:effectLst/>
              <a:ea typeface="Aptos" panose="020B0004020202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0DE6BEF6-D993-5362-733C-1D3A929D5B16}"/>
              </a:ext>
            </a:extLst>
          </p:cNvPr>
          <p:cNvSpPr txBox="1"/>
          <p:nvPr/>
        </p:nvSpPr>
        <p:spPr>
          <a:xfrm>
            <a:off x="398034" y="1838285"/>
            <a:ext cx="8347931" cy="2800767"/>
          </a:xfrm>
          <a:prstGeom prst="rect">
            <a:avLst/>
          </a:prstGeom>
          <a:noFill/>
        </p:spPr>
        <p:txBody>
          <a:bodyPr wrap="square">
            <a:spAutoFit/>
          </a:bodyPr>
          <a:lstStyle/>
          <a:p>
            <a:r>
              <a:rPr lang="en-GB" sz="2200" b="1" kern="0" dirty="0">
                <a:effectLst/>
                <a:latin typeface="Arial" panose="020B0604020202020204" pitchFamily="34" charset="0"/>
                <a:ea typeface="Aptos" panose="020B0004020202020204" pitchFamily="34" charset="0"/>
              </a:rPr>
              <a:t>Answer 3: </a:t>
            </a:r>
            <a:r>
              <a:rPr lang="en-GB" sz="2200" kern="0" dirty="0">
                <a:effectLst/>
                <a:latin typeface="Arial" panose="020B0604020202020204" pitchFamily="34" charset="0"/>
                <a:ea typeface="Aptos" panose="020B0004020202020204" pitchFamily="34" charset="0"/>
              </a:rPr>
              <a:t>The furniture company wants to be better for the environment but does not have a lot of money. Because it is in a place where people really care about being green, it needs to find ways to do this without spending too much. </a:t>
            </a:r>
            <a:r>
              <a:rPr lang="en-GB" sz="2200" dirty="0">
                <a:effectLst/>
                <a:latin typeface="Arial" panose="020B0604020202020204" pitchFamily="34" charset="0"/>
                <a:ea typeface="Aptos" panose="020B0004020202020204" pitchFamily="34" charset="0"/>
                <a:cs typeface="Times New Roman" panose="02020603050405020304" pitchFamily="18" charset="0"/>
              </a:rPr>
              <a:t>It could use old materials to make new furniture or try to use less power in its building. Another idea is to join groups in the area that care about the environment. This could help the company find ways to be greener without great expense.</a:t>
            </a:r>
            <a:endParaRPr lang="en-GB" sz="22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Speech Bubble: Rectangle 9">
            <a:extLst>
              <a:ext uri="{FF2B5EF4-FFF2-40B4-BE49-F238E27FC236}">
                <a16:creationId xmlns:a16="http://schemas.microsoft.com/office/drawing/2014/main" id="{4E5E2333-3313-2A5F-3C84-CAA80444860D}"/>
              </a:ext>
              <a:ext uri="{C183D7F6-B498-43B3-948B-1728B52AA6E4}">
                <adec:decorative xmlns:adec="http://schemas.microsoft.com/office/drawing/2017/decorative" val="1"/>
              </a:ext>
            </a:extLst>
          </p:cNvPr>
          <p:cNvSpPr/>
          <p:nvPr/>
        </p:nvSpPr>
        <p:spPr>
          <a:xfrm flipV="1">
            <a:off x="278160" y="1774266"/>
            <a:ext cx="8632890" cy="2928807"/>
          </a:xfrm>
          <a:custGeom>
            <a:avLst/>
            <a:gdLst>
              <a:gd name="connsiteX0" fmla="*/ 0 w 8632890"/>
              <a:gd name="connsiteY0" fmla="*/ 0 h 2928807"/>
              <a:gd name="connsiteX1" fmla="*/ 1438815 w 8632890"/>
              <a:gd name="connsiteY1" fmla="*/ 0 h 2928807"/>
              <a:gd name="connsiteX2" fmla="*/ 1438815 w 8632890"/>
              <a:gd name="connsiteY2" fmla="*/ 0 h 2928807"/>
              <a:gd name="connsiteX3" fmla="*/ 3597038 w 8632890"/>
              <a:gd name="connsiteY3" fmla="*/ 0 h 2928807"/>
              <a:gd name="connsiteX4" fmla="*/ 8632890 w 8632890"/>
              <a:gd name="connsiteY4" fmla="*/ 0 h 2928807"/>
              <a:gd name="connsiteX5" fmla="*/ 8632890 w 8632890"/>
              <a:gd name="connsiteY5" fmla="*/ 1708471 h 2928807"/>
              <a:gd name="connsiteX6" fmla="*/ 8632890 w 8632890"/>
              <a:gd name="connsiteY6" fmla="*/ 1708471 h 2928807"/>
              <a:gd name="connsiteX7" fmla="*/ 8632890 w 8632890"/>
              <a:gd name="connsiteY7" fmla="*/ 2440673 h 2928807"/>
              <a:gd name="connsiteX8" fmla="*/ 8632890 w 8632890"/>
              <a:gd name="connsiteY8" fmla="*/ 2928807 h 2928807"/>
              <a:gd name="connsiteX9" fmla="*/ 3597038 w 8632890"/>
              <a:gd name="connsiteY9" fmla="*/ 2928807 h 2928807"/>
              <a:gd name="connsiteX10" fmla="*/ 2281673 w 8632890"/>
              <a:gd name="connsiteY10" fmla="*/ 2928807 h 2928807"/>
              <a:gd name="connsiteX11" fmla="*/ 1438815 w 8632890"/>
              <a:gd name="connsiteY11" fmla="*/ 2928807 h 2928807"/>
              <a:gd name="connsiteX12" fmla="*/ 0 w 8632890"/>
              <a:gd name="connsiteY12" fmla="*/ 2928807 h 2928807"/>
              <a:gd name="connsiteX13" fmla="*/ 0 w 8632890"/>
              <a:gd name="connsiteY13" fmla="*/ 2440673 h 2928807"/>
              <a:gd name="connsiteX14" fmla="*/ 0 w 8632890"/>
              <a:gd name="connsiteY14" fmla="*/ 1708471 h 2928807"/>
              <a:gd name="connsiteX15" fmla="*/ 0 w 8632890"/>
              <a:gd name="connsiteY15" fmla="*/ 1708471 h 2928807"/>
              <a:gd name="connsiteX16" fmla="*/ 0 w 8632890"/>
              <a:gd name="connsiteY16" fmla="*/ 0 h 292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632890" h="2928807" extrusionOk="0">
                <a:moveTo>
                  <a:pt x="0" y="0"/>
                </a:moveTo>
                <a:cubicBezTo>
                  <a:pt x="312588" y="89172"/>
                  <a:pt x="745621" y="96101"/>
                  <a:pt x="1438815" y="0"/>
                </a:cubicBezTo>
                <a:lnTo>
                  <a:pt x="1438815" y="0"/>
                </a:lnTo>
                <a:cubicBezTo>
                  <a:pt x="2425221" y="39021"/>
                  <a:pt x="3317118" y="-138200"/>
                  <a:pt x="3597038" y="0"/>
                </a:cubicBezTo>
                <a:cubicBezTo>
                  <a:pt x="5511012" y="24883"/>
                  <a:pt x="6573356" y="54768"/>
                  <a:pt x="8632890" y="0"/>
                </a:cubicBezTo>
                <a:cubicBezTo>
                  <a:pt x="8736154" y="415303"/>
                  <a:pt x="8649497" y="1310618"/>
                  <a:pt x="8632890" y="1708471"/>
                </a:cubicBezTo>
                <a:lnTo>
                  <a:pt x="8632890" y="1708471"/>
                </a:lnTo>
                <a:cubicBezTo>
                  <a:pt x="8663384" y="2054033"/>
                  <a:pt x="8638566" y="2292382"/>
                  <a:pt x="8632890" y="2440673"/>
                </a:cubicBezTo>
                <a:cubicBezTo>
                  <a:pt x="8636505" y="2576414"/>
                  <a:pt x="8661953" y="2702880"/>
                  <a:pt x="8632890" y="2928807"/>
                </a:cubicBezTo>
                <a:cubicBezTo>
                  <a:pt x="7593542" y="2929819"/>
                  <a:pt x="4125835" y="3081641"/>
                  <a:pt x="3597038" y="2928807"/>
                </a:cubicBezTo>
                <a:cubicBezTo>
                  <a:pt x="3412983" y="2959824"/>
                  <a:pt x="2603354" y="3014882"/>
                  <a:pt x="2281673" y="2928807"/>
                </a:cubicBezTo>
                <a:cubicBezTo>
                  <a:pt x="1869502" y="2912671"/>
                  <a:pt x="1545162" y="2868193"/>
                  <a:pt x="1438815" y="2928807"/>
                </a:cubicBezTo>
                <a:cubicBezTo>
                  <a:pt x="776478" y="2998573"/>
                  <a:pt x="652348" y="2883233"/>
                  <a:pt x="0" y="2928807"/>
                </a:cubicBezTo>
                <a:cubicBezTo>
                  <a:pt x="40409" y="2775710"/>
                  <a:pt x="27679" y="2675901"/>
                  <a:pt x="0" y="2440673"/>
                </a:cubicBezTo>
                <a:cubicBezTo>
                  <a:pt x="52884" y="2303175"/>
                  <a:pt x="-55466" y="1926817"/>
                  <a:pt x="0" y="1708471"/>
                </a:cubicBezTo>
                <a:lnTo>
                  <a:pt x="0" y="1708471"/>
                </a:lnTo>
                <a:cubicBezTo>
                  <a:pt x="-140250" y="1148393"/>
                  <a:pt x="-54851" y="420714"/>
                  <a:pt x="0" y="0"/>
                </a:cubicBezTo>
                <a:close/>
              </a:path>
            </a:pathLst>
          </a:custGeom>
          <a:noFill/>
          <a:ln w="19050">
            <a:solidFill>
              <a:srgbClr val="E51C41"/>
            </a:solidFill>
            <a:prstDash val="dash"/>
            <a:extLst>
              <a:ext uri="{C807C97D-BFC1-408E-A445-0C87EB9F89A2}">
                <ask:lineSketchStyleProps xmlns:ask="http://schemas.microsoft.com/office/drawing/2018/sketchyshapes" sd="3994833337">
                  <a:prstGeom prst="wedgeRectCallout">
                    <a:avLst>
                      <a:gd name="adj1" fmla="val -23570"/>
                      <a:gd name="adj2" fmla="val 48658"/>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60859B11-BE87-6978-981D-BD0420545040}"/>
              </a:ext>
              <a:ext uri="{C183D7F6-B498-43B3-948B-1728B52AA6E4}">
                <adec:decorative xmlns:adec="http://schemas.microsoft.com/office/drawing/2017/decorative" val="1"/>
              </a:ext>
            </a:extLst>
          </p:cNvPr>
          <p:cNvSpPr txBox="1"/>
          <p:nvPr/>
        </p:nvSpPr>
        <p:spPr>
          <a:xfrm>
            <a:off x="4032448" y="2554907"/>
            <a:ext cx="4833392" cy="307777"/>
          </a:xfrm>
          <a:prstGeom prst="rect">
            <a:avLst/>
          </a:prstGeom>
          <a:noFill/>
        </p:spPr>
        <p:txBody>
          <a:bodyPr wrap="square" lIns="91440" tIns="45720" rIns="91440" bIns="45720" anchor="t">
            <a:spAutoFit/>
          </a:bodyPr>
          <a:lstStyle/>
          <a:p>
            <a:endParaRPr lang="en-GB" sz="1400">
              <a:solidFill>
                <a:srgbClr val="0D0D0D"/>
              </a:solidFill>
              <a:highlight>
                <a:srgbClr val="FFFFFF"/>
              </a:highlight>
              <a:cs typeface="Arial"/>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2528171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b="0" dirty="0"/>
              <a:t>06</a:t>
            </a:r>
            <a:endParaRPr lang="en-US" dirty="0"/>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409980" cy="825918"/>
          </a:xfrm>
        </p:spPr>
        <p:txBody>
          <a:bodyPr>
            <a:normAutofit/>
          </a:bodyPr>
          <a:lstStyle/>
          <a:p>
            <a:r>
              <a:rPr lang="en-GB" sz="2400" dirty="0"/>
              <a:t>Legislation/regulation</a:t>
            </a:r>
            <a:endParaRPr lang="en-US" sz="2400" dirty="0"/>
          </a:p>
        </p:txBody>
      </p:sp>
      <p:sp>
        <p:nvSpPr>
          <p:cNvPr id="4" name="Subtitle 2" descr="Health and safety">
            <a:extLst>
              <a:ext uri="{FF2B5EF4-FFF2-40B4-BE49-F238E27FC236}">
                <a16:creationId xmlns:a16="http://schemas.microsoft.com/office/drawing/2014/main" id="{F23B54F1-B2D3-BD7A-8F97-D1E6381E5F43}"/>
              </a:ext>
            </a:extLst>
          </p:cNvPr>
          <p:cNvSpPr txBox="1">
            <a:spLocks/>
          </p:cNvSpPr>
          <p:nvPr/>
        </p:nvSpPr>
        <p:spPr>
          <a:xfrm>
            <a:off x="2446020" y="4029223"/>
            <a:ext cx="6409980" cy="825918"/>
          </a:xfrm>
          <a:prstGeom prst="rect">
            <a:avLst/>
          </a:prstGeom>
          <a:solidFill>
            <a:schemeClr val="tx1"/>
          </a:solidFill>
        </p:spPr>
        <p:txBody>
          <a:bodyPr vert="horz" lIns="144000" tIns="108000" rIns="0" bIns="0" rtlCol="0" anchor="ctr" anchorCtr="0">
            <a:normAutofit/>
          </a:bodyPr>
          <a:lstStyle>
            <a:lvl1pPr marL="0" indent="0" algn="l" defTabSz="914400" rtl="0" eaLnBrk="1" latinLnBrk="0" hangingPunct="1">
              <a:lnSpc>
                <a:spcPts val="4500"/>
              </a:lnSpc>
              <a:spcBef>
                <a:spcPts val="0"/>
              </a:spcBef>
              <a:buFont typeface="Arial" panose="020B0604020202020204" pitchFamily="34" charset="0"/>
              <a:buNone/>
              <a:defRPr sz="4500" b="1" kern="1200" cap="none" baseline="0">
                <a:solidFill>
                  <a:schemeClr val="bg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1800" b="0"/>
          </a:p>
        </p:txBody>
      </p:sp>
      <p:sp>
        <p:nvSpPr>
          <p:cNvPr id="6" name="TextBox 5">
            <a:extLst>
              <a:ext uri="{FF2B5EF4-FFF2-40B4-BE49-F238E27FC236}">
                <a16:creationId xmlns:a16="http://schemas.microsoft.com/office/drawing/2014/main" id="{9FFD413C-39FB-6974-9A28-2BE749DAB1B7}"/>
              </a:ext>
            </a:extLst>
          </p:cNvPr>
          <p:cNvSpPr txBox="1"/>
          <p:nvPr/>
        </p:nvSpPr>
        <p:spPr>
          <a:xfrm>
            <a:off x="2662678" y="4029223"/>
            <a:ext cx="5976664" cy="276999"/>
          </a:xfrm>
          <a:prstGeom prst="rect">
            <a:avLst/>
          </a:prstGeom>
          <a:noFill/>
        </p:spPr>
        <p:txBody>
          <a:bodyPr wrap="square" lIns="0" tIns="0" rIns="0" bIns="0" rtlCol="0">
            <a:spAutoFit/>
          </a:bodyPr>
          <a:lstStyle/>
          <a:p>
            <a:r>
              <a:rPr lang="en-GB" sz="1800" dirty="0">
                <a:solidFill>
                  <a:schemeClr val="bg1"/>
                </a:solidFill>
                <a:effectLst/>
                <a:latin typeface="Arial" panose="020B0604020202020204" pitchFamily="34" charset="0"/>
                <a:ea typeface="Arial" panose="020B0604020202020204" pitchFamily="34" charset="0"/>
                <a:cs typeface="Arial" panose="020B0604020202020204" pitchFamily="34" charset="0"/>
              </a:rPr>
              <a:t>Health and safety </a:t>
            </a:r>
            <a:endParaRPr lang="en-GB" sz="1350" dirty="0"/>
          </a:p>
        </p:txBody>
      </p:sp>
    </p:spTree>
    <p:extLst>
      <p:ext uri="{BB962C8B-B14F-4D97-AF65-F5344CB8AC3E}">
        <p14:creationId xmlns:p14="http://schemas.microsoft.com/office/powerpoint/2010/main" val="10185864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b="0" dirty="0"/>
              <a:t>09</a:t>
            </a:r>
            <a:r>
              <a:rPr lang="en-US" sz="8500" dirty="0"/>
              <a:t>  </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409980" cy="825918"/>
          </a:xfrm>
        </p:spPr>
        <p:txBody>
          <a:bodyPr>
            <a:normAutofit/>
          </a:bodyPr>
          <a:lstStyle/>
          <a:p>
            <a:r>
              <a:rPr lang="en-GB" sz="2400" dirty="0"/>
              <a:t>Professionalism and ethics</a:t>
            </a:r>
            <a:endParaRPr lang="en-US" sz="2400" dirty="0"/>
          </a:p>
        </p:txBody>
      </p:sp>
      <p:sp>
        <p:nvSpPr>
          <p:cNvPr id="4" name="Subtitle 2" descr="An understanding of professional standards and conduct in the workplace">
            <a:extLst>
              <a:ext uri="{FF2B5EF4-FFF2-40B4-BE49-F238E27FC236}">
                <a16:creationId xmlns:a16="http://schemas.microsoft.com/office/drawing/2014/main" id="{F23B54F1-B2D3-BD7A-8F97-D1E6381E5F43}"/>
              </a:ext>
            </a:extLst>
          </p:cNvPr>
          <p:cNvSpPr txBox="1">
            <a:spLocks/>
          </p:cNvSpPr>
          <p:nvPr/>
        </p:nvSpPr>
        <p:spPr>
          <a:xfrm>
            <a:off x="2446020" y="4029223"/>
            <a:ext cx="6409980" cy="825918"/>
          </a:xfrm>
          <a:prstGeom prst="rect">
            <a:avLst/>
          </a:prstGeom>
          <a:solidFill>
            <a:schemeClr val="tx1"/>
          </a:solidFill>
        </p:spPr>
        <p:txBody>
          <a:bodyPr vert="horz" lIns="144000" tIns="108000" rIns="0" bIns="0" rtlCol="0" anchor="ctr" anchorCtr="0">
            <a:normAutofit/>
          </a:bodyPr>
          <a:lstStyle>
            <a:lvl1pPr marL="0" indent="0" algn="l" defTabSz="914400" rtl="0" eaLnBrk="1" latinLnBrk="0" hangingPunct="1">
              <a:lnSpc>
                <a:spcPts val="4500"/>
              </a:lnSpc>
              <a:spcBef>
                <a:spcPts val="0"/>
              </a:spcBef>
              <a:buFont typeface="Arial" panose="020B0604020202020204" pitchFamily="34" charset="0"/>
              <a:buNone/>
              <a:defRPr sz="4500" b="1" kern="1200" cap="none" baseline="0">
                <a:solidFill>
                  <a:schemeClr val="bg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1800" b="0"/>
          </a:p>
        </p:txBody>
      </p:sp>
      <p:sp>
        <p:nvSpPr>
          <p:cNvPr id="6" name="TextBox 5">
            <a:extLst>
              <a:ext uri="{FF2B5EF4-FFF2-40B4-BE49-F238E27FC236}">
                <a16:creationId xmlns:a16="http://schemas.microsoft.com/office/drawing/2014/main" id="{9FFD413C-39FB-6974-9A28-2BE749DAB1B7}"/>
              </a:ext>
            </a:extLst>
          </p:cNvPr>
          <p:cNvSpPr txBox="1"/>
          <p:nvPr/>
        </p:nvSpPr>
        <p:spPr>
          <a:xfrm>
            <a:off x="2699792" y="4083918"/>
            <a:ext cx="4772162" cy="553998"/>
          </a:xfrm>
          <a:prstGeom prst="rect">
            <a:avLst/>
          </a:prstGeom>
          <a:noFill/>
        </p:spPr>
        <p:txBody>
          <a:bodyPr wrap="square" lIns="0" tIns="0" rIns="0" bIns="0" rtlCol="0" anchor="t">
            <a:spAutoFit/>
          </a:bodyPr>
          <a:lstStyle/>
          <a:p>
            <a:r>
              <a:rPr lang="en-GB" sz="1800" dirty="0">
                <a:solidFill>
                  <a:schemeClr val="bg1"/>
                </a:solidFill>
                <a:effectLst/>
                <a:latin typeface="Arial"/>
                <a:ea typeface="Arial" panose="020B0604020202020204" pitchFamily="34" charset="0"/>
                <a:cs typeface="Arial"/>
              </a:rPr>
              <a:t>An understanding of professional standards and conduct in the workplace</a:t>
            </a:r>
            <a:endParaRPr lang="en-GB" sz="1350" dirty="0">
              <a:solidFill>
                <a:schemeClr val="bg1"/>
              </a:solidFill>
              <a:latin typeface="Arial"/>
              <a:cs typeface="Arial"/>
            </a:endParaRPr>
          </a:p>
        </p:txBody>
      </p:sp>
    </p:spTree>
    <p:extLst>
      <p:ext uri="{BB962C8B-B14F-4D97-AF65-F5344CB8AC3E}">
        <p14:creationId xmlns:p14="http://schemas.microsoft.com/office/powerpoint/2010/main" val="2037798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21</a:t>
            </a:fld>
            <a:endParaRPr lang="en-GB" dirty="0"/>
          </a:p>
        </p:txBody>
      </p:sp>
      <p:sp>
        <p:nvSpPr>
          <p:cNvPr id="12" name="Title 11"/>
          <p:cNvSpPr>
            <a:spLocks noGrp="1"/>
          </p:cNvSpPr>
          <p:nvPr>
            <p:ph type="title"/>
          </p:nvPr>
        </p:nvSpPr>
        <p:spPr>
          <a:xfrm>
            <a:off x="232950" y="318121"/>
            <a:ext cx="8437563" cy="699425"/>
          </a:xfrm>
        </p:spPr>
        <p:txBody>
          <a:bodyPr>
            <a:normAutofit/>
          </a:bodyPr>
          <a:lstStyle/>
          <a:p>
            <a:r>
              <a:rPr lang="en-GB" sz="3200" dirty="0"/>
              <a:t>Question 26</a:t>
            </a:r>
            <a:endParaRPr lang="en-US" sz="3200" dirty="0"/>
          </a:p>
        </p:txBody>
      </p:sp>
      <p:pic>
        <p:nvPicPr>
          <p:cNvPr id="2" name="9 - Q26 Audio" descr="Play audio">
            <a:hlinkClick r:id="" action="ppaction://media"/>
            <a:extLst>
              <a:ext uri="{FF2B5EF4-FFF2-40B4-BE49-F238E27FC236}">
                <a16:creationId xmlns:a16="http://schemas.microsoft.com/office/drawing/2014/main" id="{2EF9EDCD-F2F2-8D61-4225-6FB00A4368A1}"/>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697375" y="261433"/>
            <a:ext cx="406400" cy="406400"/>
          </a:xfrm>
          <a:prstGeom prst="rect">
            <a:avLst/>
          </a:prstGeom>
        </p:spPr>
      </p:pic>
      <p:sp>
        <p:nvSpPr>
          <p:cNvPr id="5" name="Text Placeholder 4"/>
          <p:cNvSpPr>
            <a:spLocks noGrp="1"/>
          </p:cNvSpPr>
          <p:nvPr>
            <p:ph type="body" sz="quarter" idx="12"/>
          </p:nvPr>
        </p:nvSpPr>
        <p:spPr>
          <a:xfrm>
            <a:off x="232950" y="833785"/>
            <a:ext cx="8153404" cy="3601574"/>
          </a:xfrm>
        </p:spPr>
        <p:txBody>
          <a:bodyPr vert="horz" lIns="0" tIns="0" rIns="0" bIns="0" rtlCol="0" anchor="t">
            <a:noAutofit/>
          </a:bodyPr>
          <a:lstStyle/>
          <a:p>
            <a:pPr>
              <a:lnSpc>
                <a:spcPct val="100000"/>
              </a:lnSpc>
            </a:pPr>
            <a:r>
              <a:rPr lang="en-GB" sz="2200" dirty="0">
                <a:effectLst/>
                <a:latin typeface="Arial" panose="020B0604020202020204" pitchFamily="34" charset="0"/>
                <a:ea typeface="Arial" panose="020B0604020202020204" pitchFamily="34" charset="0"/>
                <a:cs typeface="Arial" panose="020B0604020202020204" pitchFamily="34" charset="0"/>
              </a:rPr>
              <a:t>A ceramics maker is invited to a charity event. The event is to promote ceramics products made by schoolchildren in Africa. The event is attended by potential buyers of ceramic products. The ceramics maker has business cards with their details as well as leaflets showing some of their designs. The ceramics maker gives out the cards and leaflets to people attending at the event. </a:t>
            </a:r>
          </a:p>
          <a:p>
            <a:pPr>
              <a:lnSpc>
                <a:spcPct val="100000"/>
              </a:lnSpc>
            </a:pPr>
            <a:endParaRPr lang="en-GB" sz="2200" b="1" dirty="0">
              <a:solidFill>
                <a:srgbClr val="E51C41"/>
              </a:solidFill>
            </a:endParaRPr>
          </a:p>
          <a:p>
            <a:pPr>
              <a:lnSpc>
                <a:spcPct val="100000"/>
              </a:lnSpc>
            </a:pPr>
            <a:r>
              <a:rPr lang="en-GB" sz="2200" b="1" dirty="0">
                <a:solidFill>
                  <a:srgbClr val="E51C41"/>
                </a:solidFill>
              </a:rPr>
              <a:t>Discuss </a:t>
            </a:r>
            <a:r>
              <a:rPr lang="en-GB" sz="2200" dirty="0">
                <a:solidFill>
                  <a:srgbClr val="E51C41"/>
                </a:solidFill>
                <a:ea typeface="+mn-lt"/>
                <a:cs typeface="+mn-lt"/>
              </a:rPr>
              <a:t>the ethics of the actions of the ceramics maker. </a:t>
            </a:r>
            <a:endParaRPr lang="en-GB" sz="2200" dirty="0">
              <a:solidFill>
                <a:srgbClr val="E51C41"/>
              </a:solidFill>
              <a:cs typeface="Arial"/>
            </a:endParaRPr>
          </a:p>
          <a:p>
            <a:pPr>
              <a:lnSpc>
                <a:spcPct val="100000"/>
              </a:lnSpc>
            </a:pPr>
            <a:endParaRPr lang="en-GB" sz="2200" dirty="0">
              <a:solidFill>
                <a:srgbClr val="E51C41"/>
              </a:solidFill>
              <a:cs typeface="Arial"/>
            </a:endParaRPr>
          </a:p>
          <a:p>
            <a:pPr>
              <a:lnSpc>
                <a:spcPct val="100000"/>
              </a:lnSpc>
            </a:pPr>
            <a:r>
              <a:rPr lang="en-GB" sz="2200" dirty="0">
                <a:cs typeface="Arial"/>
              </a:rPr>
              <a:t>Issue: Using someone else’s event for self-promotion</a:t>
            </a:r>
          </a:p>
          <a:p>
            <a:pPr>
              <a:lnSpc>
                <a:spcPct val="100000"/>
              </a:lnSpc>
            </a:pPr>
            <a:br>
              <a:rPr lang="en-GB" sz="1400" b="1" dirty="0"/>
            </a:br>
            <a:endParaRPr lang="en-GB" sz="2400" dirty="0">
              <a:cs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Tree>
    <p:extLst>
      <p:ext uri="{BB962C8B-B14F-4D97-AF65-F5344CB8AC3E}">
        <p14:creationId xmlns:p14="http://schemas.microsoft.com/office/powerpoint/2010/main" val="708044998"/>
      </p:ext>
    </p:extLst>
  </p:cSld>
  <p:clrMapOvr>
    <a:masterClrMapping/>
  </p:clrMapOvr>
  <mc:AlternateContent xmlns:mc="http://schemas.openxmlformats.org/markup-compatibility/2006" xmlns:p14="http://schemas.microsoft.com/office/powerpoint/2010/main">
    <mc:Choice Requires="p14">
      <p:transition spd="slow" p14:dur="2000" advTm="86950"/>
    </mc:Choice>
    <mc:Fallback xmlns="">
      <p:transition spd="slow" advTm="86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9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22</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4000" y="322147"/>
            <a:ext cx="8437563" cy="699425"/>
          </a:xfrm>
        </p:spPr>
        <p:txBody>
          <a:bodyPr>
            <a:normAutofit/>
          </a:bodyPr>
          <a:lstStyle/>
          <a:p>
            <a:r>
              <a:rPr lang="en-GB" sz="3200" dirty="0"/>
              <a:t>Question 26 sample answers</a:t>
            </a:r>
          </a:p>
        </p:txBody>
      </p:sp>
      <p:pic>
        <p:nvPicPr>
          <p:cNvPr id="2" name="9 - Q26 SA 1" descr="Play audio">
            <a:hlinkClick r:id="" action="ppaction://media"/>
            <a:extLst>
              <a:ext uri="{FF2B5EF4-FFF2-40B4-BE49-F238E27FC236}">
                <a16:creationId xmlns:a16="http://schemas.microsoft.com/office/drawing/2014/main" id="{985AD261-C94B-DA1F-1DD9-7631D93F8C43}"/>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49976" y="187348"/>
            <a:ext cx="406400" cy="406400"/>
          </a:xfrm>
          <a:prstGeom prst="rect">
            <a:avLst/>
          </a:prstGeom>
        </p:spPr>
      </p:pic>
      <p:sp>
        <p:nvSpPr>
          <p:cNvPr id="3" name="TextBox 2">
            <a:extLst>
              <a:ext uri="{FF2B5EF4-FFF2-40B4-BE49-F238E27FC236}">
                <a16:creationId xmlns:a16="http://schemas.microsoft.com/office/drawing/2014/main" id="{6DCBA3FA-A638-5E6A-3338-DBD6611BDA78}"/>
              </a:ext>
            </a:extLst>
          </p:cNvPr>
          <p:cNvSpPr txBox="1"/>
          <p:nvPr/>
        </p:nvSpPr>
        <p:spPr>
          <a:xfrm>
            <a:off x="192967" y="1071339"/>
            <a:ext cx="8519628" cy="3000821"/>
          </a:xfrm>
          <a:prstGeom prst="rect">
            <a:avLst/>
          </a:prstGeom>
          <a:noFill/>
        </p:spPr>
        <p:txBody>
          <a:bodyPr wrap="square">
            <a:spAutoFit/>
          </a:bodyPr>
          <a:lstStyle/>
          <a:p>
            <a:pPr marL="228600"/>
            <a:r>
              <a:rPr lang="en-GB" sz="2700" b="1" dirty="0">
                <a:effectLst/>
                <a:latin typeface="Arial" panose="020B0604020202020204" pitchFamily="34" charset="0"/>
                <a:ea typeface="Aptos" panose="020B0004020202020204" pitchFamily="34" charset="0"/>
                <a:cs typeface="Times New Roman" panose="02020603050405020304" pitchFamily="18" charset="0"/>
              </a:rPr>
              <a:t>Answer 1: </a:t>
            </a:r>
            <a:r>
              <a:rPr lang="en-GB" sz="2700" dirty="0">
                <a:effectLst/>
                <a:latin typeface="Arial" panose="020B0604020202020204" pitchFamily="34" charset="0"/>
                <a:ea typeface="Aptos" panose="020B0004020202020204" pitchFamily="34" charset="0"/>
                <a:cs typeface="Times New Roman" panose="02020603050405020304" pitchFamily="18" charset="0"/>
              </a:rPr>
              <a:t>The ceramics maker is acting unethically as they are in an attendance at a charity event for ceramics made by schoolchildren in Africa. So, it is distasteful for them to promote their own ceramics at the charity event as they could be taking away potential sales and charitable donations, which is the main intention of the event.</a:t>
            </a:r>
            <a:endParaRPr lang="en-GB" sz="27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8" name="Speech Bubble: Rectangle with Corners Rounded 7">
            <a:extLst>
              <a:ext uri="{FF2B5EF4-FFF2-40B4-BE49-F238E27FC236}">
                <a16:creationId xmlns:a16="http://schemas.microsoft.com/office/drawing/2014/main" id="{DFE68D5E-C0EF-75DE-AEF9-3A428CA98297}"/>
              </a:ext>
              <a:ext uri="{C183D7F6-B498-43B3-948B-1728B52AA6E4}">
                <adec:decorative xmlns:adec="http://schemas.microsoft.com/office/drawing/2017/decorative" val="1"/>
              </a:ext>
            </a:extLst>
          </p:cNvPr>
          <p:cNvSpPr/>
          <p:nvPr/>
        </p:nvSpPr>
        <p:spPr>
          <a:xfrm>
            <a:off x="312186" y="741560"/>
            <a:ext cx="8519628" cy="3730079"/>
          </a:xfrm>
          <a:custGeom>
            <a:avLst/>
            <a:gdLst>
              <a:gd name="connsiteX0" fmla="*/ 0 w 8519628"/>
              <a:gd name="connsiteY0" fmla="*/ 621692 h 3730079"/>
              <a:gd name="connsiteX1" fmla="*/ 621692 w 8519628"/>
              <a:gd name="connsiteY1" fmla="*/ 0 h 3730079"/>
              <a:gd name="connsiteX2" fmla="*/ 1419938 w 8519628"/>
              <a:gd name="connsiteY2" fmla="*/ 0 h 3730079"/>
              <a:gd name="connsiteX3" fmla="*/ 1419938 w 8519628"/>
              <a:gd name="connsiteY3" fmla="*/ 0 h 3730079"/>
              <a:gd name="connsiteX4" fmla="*/ 3549845 w 8519628"/>
              <a:gd name="connsiteY4" fmla="*/ 0 h 3730079"/>
              <a:gd name="connsiteX5" fmla="*/ 7897936 w 8519628"/>
              <a:gd name="connsiteY5" fmla="*/ 0 h 3730079"/>
              <a:gd name="connsiteX6" fmla="*/ 8519628 w 8519628"/>
              <a:gd name="connsiteY6" fmla="*/ 621692 h 3730079"/>
              <a:gd name="connsiteX7" fmla="*/ 8519628 w 8519628"/>
              <a:gd name="connsiteY7" fmla="*/ 2175879 h 3730079"/>
              <a:gd name="connsiteX8" fmla="*/ 8519628 w 8519628"/>
              <a:gd name="connsiteY8" fmla="*/ 2175879 h 3730079"/>
              <a:gd name="connsiteX9" fmla="*/ 8519628 w 8519628"/>
              <a:gd name="connsiteY9" fmla="*/ 3108399 h 3730079"/>
              <a:gd name="connsiteX10" fmla="*/ 8519628 w 8519628"/>
              <a:gd name="connsiteY10" fmla="*/ 3108387 h 3730079"/>
              <a:gd name="connsiteX11" fmla="*/ 7897936 w 8519628"/>
              <a:gd name="connsiteY11" fmla="*/ 3730079 h 3730079"/>
              <a:gd name="connsiteX12" fmla="*/ 3549845 w 8519628"/>
              <a:gd name="connsiteY12" fmla="*/ 3730079 h 3730079"/>
              <a:gd name="connsiteX13" fmla="*/ 2468903 w 8519628"/>
              <a:gd name="connsiteY13" fmla="*/ 4053850 h 3730079"/>
              <a:gd name="connsiteX14" fmla="*/ 1419938 w 8519628"/>
              <a:gd name="connsiteY14" fmla="*/ 3730079 h 3730079"/>
              <a:gd name="connsiteX15" fmla="*/ 621692 w 8519628"/>
              <a:gd name="connsiteY15" fmla="*/ 3730079 h 3730079"/>
              <a:gd name="connsiteX16" fmla="*/ 0 w 8519628"/>
              <a:gd name="connsiteY16" fmla="*/ 3108387 h 3730079"/>
              <a:gd name="connsiteX17" fmla="*/ 0 w 8519628"/>
              <a:gd name="connsiteY17" fmla="*/ 3108399 h 3730079"/>
              <a:gd name="connsiteX18" fmla="*/ 0 w 8519628"/>
              <a:gd name="connsiteY18" fmla="*/ 2175879 h 3730079"/>
              <a:gd name="connsiteX19" fmla="*/ 0 w 8519628"/>
              <a:gd name="connsiteY19" fmla="*/ 2175879 h 3730079"/>
              <a:gd name="connsiteX20" fmla="*/ 0 w 8519628"/>
              <a:gd name="connsiteY20" fmla="*/ 621692 h 373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19628" h="3730079" extrusionOk="0">
                <a:moveTo>
                  <a:pt x="0" y="621692"/>
                </a:moveTo>
                <a:cubicBezTo>
                  <a:pt x="-24342" y="271284"/>
                  <a:pt x="290881" y="1347"/>
                  <a:pt x="621692" y="0"/>
                </a:cubicBezTo>
                <a:cubicBezTo>
                  <a:pt x="820933" y="-57204"/>
                  <a:pt x="1063446" y="-40941"/>
                  <a:pt x="1419938" y="0"/>
                </a:cubicBezTo>
                <a:lnTo>
                  <a:pt x="1419938" y="0"/>
                </a:lnTo>
                <a:cubicBezTo>
                  <a:pt x="2319836" y="132748"/>
                  <a:pt x="3026521" y="30030"/>
                  <a:pt x="3549845" y="0"/>
                </a:cubicBezTo>
                <a:cubicBezTo>
                  <a:pt x="5454575" y="54677"/>
                  <a:pt x="7161243" y="5044"/>
                  <a:pt x="7897936" y="0"/>
                </a:cubicBezTo>
                <a:cubicBezTo>
                  <a:pt x="8224539" y="-58479"/>
                  <a:pt x="8513348" y="283038"/>
                  <a:pt x="8519628" y="621692"/>
                </a:cubicBezTo>
                <a:cubicBezTo>
                  <a:pt x="8440036" y="1024929"/>
                  <a:pt x="8595611" y="1665864"/>
                  <a:pt x="8519628" y="2175879"/>
                </a:cubicBezTo>
                <a:lnTo>
                  <a:pt x="8519628" y="2175879"/>
                </a:lnTo>
                <a:cubicBezTo>
                  <a:pt x="8554563" y="2409243"/>
                  <a:pt x="8566451" y="3006737"/>
                  <a:pt x="8519628" y="3108399"/>
                </a:cubicBezTo>
                <a:cubicBezTo>
                  <a:pt x="8519629" y="3108393"/>
                  <a:pt x="8519629" y="3108393"/>
                  <a:pt x="8519628" y="3108387"/>
                </a:cubicBezTo>
                <a:cubicBezTo>
                  <a:pt x="8542460" y="3407117"/>
                  <a:pt x="8267582" y="3735857"/>
                  <a:pt x="7897936" y="3730079"/>
                </a:cubicBezTo>
                <a:cubicBezTo>
                  <a:pt x="5790333" y="3819661"/>
                  <a:pt x="5531594" y="3594052"/>
                  <a:pt x="3549845" y="3730079"/>
                </a:cubicBezTo>
                <a:cubicBezTo>
                  <a:pt x="3027243" y="3939754"/>
                  <a:pt x="2985137" y="3957350"/>
                  <a:pt x="2468903" y="4053850"/>
                </a:cubicBezTo>
                <a:cubicBezTo>
                  <a:pt x="2111836" y="3990471"/>
                  <a:pt x="1531767" y="3766916"/>
                  <a:pt x="1419938" y="3730079"/>
                </a:cubicBezTo>
                <a:cubicBezTo>
                  <a:pt x="1184749" y="3745913"/>
                  <a:pt x="844810" y="3719950"/>
                  <a:pt x="621692" y="3730079"/>
                </a:cubicBezTo>
                <a:cubicBezTo>
                  <a:pt x="257946" y="3707675"/>
                  <a:pt x="59650" y="3478047"/>
                  <a:pt x="0" y="3108387"/>
                </a:cubicBezTo>
                <a:cubicBezTo>
                  <a:pt x="-1" y="3108392"/>
                  <a:pt x="0" y="3108395"/>
                  <a:pt x="0" y="3108399"/>
                </a:cubicBezTo>
                <a:cubicBezTo>
                  <a:pt x="-63907" y="2863963"/>
                  <a:pt x="-16545" y="2291899"/>
                  <a:pt x="0" y="2175879"/>
                </a:cubicBezTo>
                <a:lnTo>
                  <a:pt x="0" y="2175879"/>
                </a:lnTo>
                <a:cubicBezTo>
                  <a:pt x="-47996" y="1458215"/>
                  <a:pt x="129003" y="1234293"/>
                  <a:pt x="0" y="621692"/>
                </a:cubicBezTo>
                <a:close/>
              </a:path>
            </a:pathLst>
          </a:custGeom>
          <a:noFill/>
          <a:ln w="12700">
            <a:solidFill>
              <a:srgbClr val="E51C41"/>
            </a:solidFill>
            <a:extLst>
              <a:ext uri="{C807C97D-BFC1-408E-A445-0C87EB9F89A2}">
                <ask:lineSketchStyleProps xmlns:ask="http://schemas.microsoft.com/office/drawing/2018/sketchyshapes" sd="428763396">
                  <a:prstGeom prst="wedgeRoundRectCallout">
                    <a:avLst>
                      <a:gd name="adj1" fmla="val -21021"/>
                      <a:gd name="adj2" fmla="val 58680"/>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8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60859B11-BE87-6978-981D-BD0420545040}"/>
              </a:ext>
              <a:ext uri="{C183D7F6-B498-43B3-948B-1728B52AA6E4}">
                <adec:decorative xmlns:adec="http://schemas.microsoft.com/office/drawing/2017/decorative" val="1"/>
              </a:ext>
            </a:extLst>
          </p:cNvPr>
          <p:cNvSpPr txBox="1"/>
          <p:nvPr/>
        </p:nvSpPr>
        <p:spPr>
          <a:xfrm>
            <a:off x="4032448" y="2554907"/>
            <a:ext cx="4833392" cy="307777"/>
          </a:xfrm>
          <a:prstGeom prst="rect">
            <a:avLst/>
          </a:prstGeom>
          <a:noFill/>
        </p:spPr>
        <p:txBody>
          <a:bodyPr wrap="square" lIns="91440" tIns="45720" rIns="91440" bIns="45720" anchor="t">
            <a:spAutoFit/>
          </a:bodyPr>
          <a:lstStyle/>
          <a:p>
            <a:endParaRPr lang="en-GB" sz="1400">
              <a:solidFill>
                <a:srgbClr val="0D0D0D"/>
              </a:solidFill>
              <a:highlight>
                <a:srgbClr val="FFFFFF"/>
              </a:highlight>
              <a:cs typeface="Arial"/>
            </a:endParaRPr>
          </a:p>
        </p:txBody>
      </p:sp>
    </p:spTree>
    <p:extLst>
      <p:ext uri="{BB962C8B-B14F-4D97-AF65-F5344CB8AC3E}">
        <p14:creationId xmlns:p14="http://schemas.microsoft.com/office/powerpoint/2010/main" val="1361552546"/>
      </p:ext>
    </p:extLst>
  </p:cSld>
  <p:clrMapOvr>
    <a:masterClrMapping/>
  </p:clrMapOvr>
  <mc:AlternateContent xmlns:mc="http://schemas.openxmlformats.org/markup-compatibility/2006" xmlns:p14="http://schemas.microsoft.com/office/powerpoint/2010/main">
    <mc:Choice Requires="p14">
      <p:transition spd="slow" p14:dur="2000" advTm="16665"/>
    </mc:Choice>
    <mc:Fallback xmlns="">
      <p:transition spd="slow" advTm="166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6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23</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7192313" cy="699425"/>
          </a:xfrm>
        </p:spPr>
        <p:txBody>
          <a:bodyPr>
            <a:normAutofit/>
          </a:bodyPr>
          <a:lstStyle/>
          <a:p>
            <a:r>
              <a:rPr lang="en-GB" sz="3200" dirty="0"/>
              <a:t>Question 26 sample answers</a:t>
            </a:r>
          </a:p>
        </p:txBody>
      </p:sp>
      <p:pic>
        <p:nvPicPr>
          <p:cNvPr id="2" name="9 - Q26 SA 2" descr="Play audio">
            <a:hlinkClick r:id="" action="ppaction://media"/>
            <a:extLst>
              <a:ext uri="{FF2B5EF4-FFF2-40B4-BE49-F238E27FC236}">
                <a16:creationId xmlns:a16="http://schemas.microsoft.com/office/drawing/2014/main" id="{3C787E75-1E8C-3D68-4922-5644175AD0DC}"/>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75376" y="184617"/>
            <a:ext cx="406400" cy="406400"/>
          </a:xfrm>
          <a:prstGeom prst="rect">
            <a:avLst/>
          </a:prstGeom>
        </p:spPr>
      </p:pic>
      <p:sp>
        <p:nvSpPr>
          <p:cNvPr id="3" name="TextBox 2">
            <a:extLst>
              <a:ext uri="{FF2B5EF4-FFF2-40B4-BE49-F238E27FC236}">
                <a16:creationId xmlns:a16="http://schemas.microsoft.com/office/drawing/2014/main" id="{87AB6AF3-D3B2-388A-EA5E-04C1F5FD3C00}"/>
              </a:ext>
            </a:extLst>
          </p:cNvPr>
          <p:cNvSpPr txBox="1"/>
          <p:nvPr/>
        </p:nvSpPr>
        <p:spPr>
          <a:xfrm>
            <a:off x="680224" y="711390"/>
            <a:ext cx="8035500" cy="3785652"/>
          </a:xfrm>
          <a:prstGeom prst="rect">
            <a:avLst/>
          </a:prstGeom>
          <a:noFill/>
        </p:spPr>
        <p:txBody>
          <a:bodyPr wrap="square">
            <a:spAutoFit/>
          </a:bodyPr>
          <a:lstStyle/>
          <a:p>
            <a:r>
              <a:rPr lang="en-GB" sz="2400" b="1" dirty="0">
                <a:effectLst/>
                <a:latin typeface="Arial" panose="020B0604020202020204" pitchFamily="34" charset="0"/>
                <a:ea typeface="Aptos" panose="020B0004020202020204" pitchFamily="34" charset="0"/>
                <a:cs typeface="Times New Roman" panose="02020603050405020304" pitchFamily="18" charset="0"/>
              </a:rPr>
              <a:t>Answer 2: </a:t>
            </a:r>
            <a:r>
              <a:rPr lang="en-GB" sz="2400" dirty="0">
                <a:effectLst/>
                <a:latin typeface="Arial" panose="020B0604020202020204" pitchFamily="34" charset="0"/>
                <a:ea typeface="Aptos" panose="020B0004020202020204" pitchFamily="34" charset="0"/>
                <a:cs typeface="Times New Roman" panose="02020603050405020304" pitchFamily="18" charset="0"/>
              </a:rPr>
              <a:t>The actions of the ceramics maker at a charity event raises ethical questions about the appropriateness of promoting personal business at a charity-focused event. By distributing business cards and leaflets showcasing their own designs, the ceramics maker may inadvertently prioritise personal commercial interests over the event’s charitable purpose. This can divert attention and resources away from the intended beneficiaries – the schoolchildren in Africa – thereby undermining the goal of the event.</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Speech Bubble: Rectangle with Corners Rounded 8">
            <a:extLst>
              <a:ext uri="{FF2B5EF4-FFF2-40B4-BE49-F238E27FC236}">
                <a16:creationId xmlns:a16="http://schemas.microsoft.com/office/drawing/2014/main" id="{56A9DF8E-7C97-5051-8010-98C696280442}"/>
              </a:ext>
              <a:ext uri="{C183D7F6-B498-43B3-948B-1728B52AA6E4}">
                <adec:decorative xmlns:adec="http://schemas.microsoft.com/office/drawing/2017/decorative" val="1"/>
              </a:ext>
            </a:extLst>
          </p:cNvPr>
          <p:cNvSpPr/>
          <p:nvPr/>
        </p:nvSpPr>
        <p:spPr>
          <a:xfrm flipH="1">
            <a:off x="428273" y="591017"/>
            <a:ext cx="8437563" cy="3906025"/>
          </a:xfrm>
          <a:custGeom>
            <a:avLst/>
            <a:gdLst>
              <a:gd name="connsiteX0" fmla="*/ 0 w 8437563"/>
              <a:gd name="connsiteY0" fmla="*/ 651017 h 3906025"/>
              <a:gd name="connsiteX1" fmla="*/ 651017 w 8437563"/>
              <a:gd name="connsiteY1" fmla="*/ 0 h 3906025"/>
              <a:gd name="connsiteX2" fmla="*/ 1028639 w 8437563"/>
              <a:gd name="connsiteY2" fmla="*/ 0 h 3906025"/>
              <a:gd name="connsiteX3" fmla="*/ 1406261 w 8437563"/>
              <a:gd name="connsiteY3" fmla="*/ 0 h 3906025"/>
              <a:gd name="connsiteX4" fmla="*/ 1406261 w 8437563"/>
              <a:gd name="connsiteY4" fmla="*/ 0 h 3906025"/>
              <a:gd name="connsiteX5" fmla="*/ 1870327 w 8437563"/>
              <a:gd name="connsiteY5" fmla="*/ 0 h 3906025"/>
              <a:gd name="connsiteX6" fmla="*/ 2334393 w 8437563"/>
              <a:gd name="connsiteY6" fmla="*/ 0 h 3906025"/>
              <a:gd name="connsiteX7" fmla="*/ 2798458 w 8437563"/>
              <a:gd name="connsiteY7" fmla="*/ 0 h 3906025"/>
              <a:gd name="connsiteX8" fmla="*/ 3515651 w 8437563"/>
              <a:gd name="connsiteY8" fmla="*/ 0 h 3906025"/>
              <a:gd name="connsiteX9" fmla="*/ 3964095 w 8437563"/>
              <a:gd name="connsiteY9" fmla="*/ 0 h 3906025"/>
              <a:gd name="connsiteX10" fmla="*/ 4583375 w 8437563"/>
              <a:gd name="connsiteY10" fmla="*/ 0 h 3906025"/>
              <a:gd name="connsiteX11" fmla="*/ 5117237 w 8437563"/>
              <a:gd name="connsiteY11" fmla="*/ 0 h 3906025"/>
              <a:gd name="connsiteX12" fmla="*/ 5522972 w 8437563"/>
              <a:gd name="connsiteY12" fmla="*/ 0 h 3906025"/>
              <a:gd name="connsiteX13" fmla="*/ 6014125 w 8437563"/>
              <a:gd name="connsiteY13" fmla="*/ 0 h 3906025"/>
              <a:gd name="connsiteX14" fmla="*/ 6590695 w 8437563"/>
              <a:gd name="connsiteY14" fmla="*/ 0 h 3906025"/>
              <a:gd name="connsiteX15" fmla="*/ 6996430 w 8437563"/>
              <a:gd name="connsiteY15" fmla="*/ 0 h 3906025"/>
              <a:gd name="connsiteX16" fmla="*/ 7786546 w 8437563"/>
              <a:gd name="connsiteY16" fmla="*/ 0 h 3906025"/>
              <a:gd name="connsiteX17" fmla="*/ 8437563 w 8437563"/>
              <a:gd name="connsiteY17" fmla="*/ 651017 h 3906025"/>
              <a:gd name="connsiteX18" fmla="*/ 8437563 w 8437563"/>
              <a:gd name="connsiteY18" fmla="*/ 1144691 h 3906025"/>
              <a:gd name="connsiteX19" fmla="*/ 8437563 w 8437563"/>
              <a:gd name="connsiteY19" fmla="*/ 1654641 h 3906025"/>
              <a:gd name="connsiteX20" fmla="*/ 8437563 w 8437563"/>
              <a:gd name="connsiteY20" fmla="*/ 2278515 h 3906025"/>
              <a:gd name="connsiteX21" fmla="*/ 8437563 w 8437563"/>
              <a:gd name="connsiteY21" fmla="*/ 2278515 h 3906025"/>
              <a:gd name="connsiteX22" fmla="*/ 8437563 w 8437563"/>
              <a:gd name="connsiteY22" fmla="*/ 2766768 h 3906025"/>
              <a:gd name="connsiteX23" fmla="*/ 8437563 w 8437563"/>
              <a:gd name="connsiteY23" fmla="*/ 3255021 h 3906025"/>
              <a:gd name="connsiteX24" fmla="*/ 8437563 w 8437563"/>
              <a:gd name="connsiteY24" fmla="*/ 3255008 h 3906025"/>
              <a:gd name="connsiteX25" fmla="*/ 7786546 w 8437563"/>
              <a:gd name="connsiteY25" fmla="*/ 3906025 h 3906025"/>
              <a:gd name="connsiteX26" fmla="*/ 7338102 w 8437563"/>
              <a:gd name="connsiteY26" fmla="*/ 3906025 h 3906025"/>
              <a:gd name="connsiteX27" fmla="*/ 6846949 w 8437563"/>
              <a:gd name="connsiteY27" fmla="*/ 3906025 h 3906025"/>
              <a:gd name="connsiteX28" fmla="*/ 6313087 w 8437563"/>
              <a:gd name="connsiteY28" fmla="*/ 3906025 h 3906025"/>
              <a:gd name="connsiteX29" fmla="*/ 5907352 w 8437563"/>
              <a:gd name="connsiteY29" fmla="*/ 3906025 h 3906025"/>
              <a:gd name="connsiteX30" fmla="*/ 5501617 w 8437563"/>
              <a:gd name="connsiteY30" fmla="*/ 3906025 h 3906025"/>
              <a:gd name="connsiteX31" fmla="*/ 4967755 w 8437563"/>
              <a:gd name="connsiteY31" fmla="*/ 3906025 h 3906025"/>
              <a:gd name="connsiteX32" fmla="*/ 4391184 w 8437563"/>
              <a:gd name="connsiteY32" fmla="*/ 3906025 h 3906025"/>
              <a:gd name="connsiteX33" fmla="*/ 3515651 w 8437563"/>
              <a:gd name="connsiteY33" fmla="*/ 3906025 h 3906025"/>
              <a:gd name="connsiteX34" fmla="*/ 3076627 w 8437563"/>
              <a:gd name="connsiteY34" fmla="*/ 3984103 h 3906025"/>
              <a:gd name="connsiteX35" fmla="*/ 2581557 w 8437563"/>
              <a:gd name="connsiteY35" fmla="*/ 4072148 h 3906025"/>
              <a:gd name="connsiteX36" fmla="*/ 2005662 w 8437563"/>
              <a:gd name="connsiteY36" fmla="*/ 3990748 h 3906025"/>
              <a:gd name="connsiteX37" fmla="*/ 1406261 w 8437563"/>
              <a:gd name="connsiteY37" fmla="*/ 3906025 h 3906025"/>
              <a:gd name="connsiteX38" fmla="*/ 1043744 w 8437563"/>
              <a:gd name="connsiteY38" fmla="*/ 3906025 h 3906025"/>
              <a:gd name="connsiteX39" fmla="*/ 651017 w 8437563"/>
              <a:gd name="connsiteY39" fmla="*/ 3906025 h 3906025"/>
              <a:gd name="connsiteX40" fmla="*/ 0 w 8437563"/>
              <a:gd name="connsiteY40" fmla="*/ 3255008 h 3906025"/>
              <a:gd name="connsiteX41" fmla="*/ 0 w 8437563"/>
              <a:gd name="connsiteY41" fmla="*/ 3255021 h 3906025"/>
              <a:gd name="connsiteX42" fmla="*/ 0 w 8437563"/>
              <a:gd name="connsiteY42" fmla="*/ 2786298 h 3906025"/>
              <a:gd name="connsiteX43" fmla="*/ 0 w 8437563"/>
              <a:gd name="connsiteY43" fmla="*/ 2278515 h 3906025"/>
              <a:gd name="connsiteX44" fmla="*/ 0 w 8437563"/>
              <a:gd name="connsiteY44" fmla="*/ 2278515 h 3906025"/>
              <a:gd name="connsiteX45" fmla="*/ 0 w 8437563"/>
              <a:gd name="connsiteY45" fmla="*/ 1736016 h 3906025"/>
              <a:gd name="connsiteX46" fmla="*/ 0 w 8437563"/>
              <a:gd name="connsiteY46" fmla="*/ 1177241 h 3906025"/>
              <a:gd name="connsiteX47" fmla="*/ 0 w 8437563"/>
              <a:gd name="connsiteY47" fmla="*/ 651017 h 390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437563" h="3906025" extrusionOk="0">
                <a:moveTo>
                  <a:pt x="0" y="651017"/>
                </a:moveTo>
                <a:cubicBezTo>
                  <a:pt x="-85394" y="341747"/>
                  <a:pt x="247495" y="52331"/>
                  <a:pt x="651017" y="0"/>
                </a:cubicBezTo>
                <a:cubicBezTo>
                  <a:pt x="795879" y="-30603"/>
                  <a:pt x="946367" y="42023"/>
                  <a:pt x="1028639" y="0"/>
                </a:cubicBezTo>
                <a:cubicBezTo>
                  <a:pt x="1110911" y="-42023"/>
                  <a:pt x="1302556" y="23772"/>
                  <a:pt x="1406261" y="0"/>
                </a:cubicBezTo>
                <a:lnTo>
                  <a:pt x="1406261" y="0"/>
                </a:lnTo>
                <a:cubicBezTo>
                  <a:pt x="1583007" y="-4919"/>
                  <a:pt x="1743788" y="29821"/>
                  <a:pt x="1870327" y="0"/>
                </a:cubicBezTo>
                <a:cubicBezTo>
                  <a:pt x="1996866" y="-29821"/>
                  <a:pt x="2167561" y="14667"/>
                  <a:pt x="2334393" y="0"/>
                </a:cubicBezTo>
                <a:cubicBezTo>
                  <a:pt x="2501225" y="-14667"/>
                  <a:pt x="2661818" y="33000"/>
                  <a:pt x="2798458" y="0"/>
                </a:cubicBezTo>
                <a:cubicBezTo>
                  <a:pt x="2935098" y="-33000"/>
                  <a:pt x="3253217" y="47372"/>
                  <a:pt x="3515651" y="0"/>
                </a:cubicBezTo>
                <a:cubicBezTo>
                  <a:pt x="3629068" y="-52348"/>
                  <a:pt x="3821679" y="27778"/>
                  <a:pt x="3964095" y="0"/>
                </a:cubicBezTo>
                <a:cubicBezTo>
                  <a:pt x="4106511" y="-27778"/>
                  <a:pt x="4388992" y="10031"/>
                  <a:pt x="4583375" y="0"/>
                </a:cubicBezTo>
                <a:cubicBezTo>
                  <a:pt x="4777758" y="-10031"/>
                  <a:pt x="5002481" y="10396"/>
                  <a:pt x="5117237" y="0"/>
                </a:cubicBezTo>
                <a:cubicBezTo>
                  <a:pt x="5231993" y="-10396"/>
                  <a:pt x="5429362" y="7546"/>
                  <a:pt x="5522972" y="0"/>
                </a:cubicBezTo>
                <a:cubicBezTo>
                  <a:pt x="5616582" y="-7546"/>
                  <a:pt x="5851773" y="54983"/>
                  <a:pt x="6014125" y="0"/>
                </a:cubicBezTo>
                <a:cubicBezTo>
                  <a:pt x="6176477" y="-54983"/>
                  <a:pt x="6306256" y="39415"/>
                  <a:pt x="6590695" y="0"/>
                </a:cubicBezTo>
                <a:cubicBezTo>
                  <a:pt x="6875134" y="-39415"/>
                  <a:pt x="6856304" y="6182"/>
                  <a:pt x="6996430" y="0"/>
                </a:cubicBezTo>
                <a:cubicBezTo>
                  <a:pt x="7136557" y="-6182"/>
                  <a:pt x="7405227" y="6829"/>
                  <a:pt x="7786546" y="0"/>
                </a:cubicBezTo>
                <a:cubicBezTo>
                  <a:pt x="8169085" y="-12403"/>
                  <a:pt x="8455093" y="280628"/>
                  <a:pt x="8437563" y="651017"/>
                </a:cubicBezTo>
                <a:cubicBezTo>
                  <a:pt x="8456978" y="763230"/>
                  <a:pt x="8419185" y="1025315"/>
                  <a:pt x="8437563" y="1144691"/>
                </a:cubicBezTo>
                <a:cubicBezTo>
                  <a:pt x="8455941" y="1264067"/>
                  <a:pt x="8408541" y="1527295"/>
                  <a:pt x="8437563" y="1654641"/>
                </a:cubicBezTo>
                <a:cubicBezTo>
                  <a:pt x="8466585" y="1781987"/>
                  <a:pt x="8428697" y="2117449"/>
                  <a:pt x="8437563" y="2278515"/>
                </a:cubicBezTo>
                <a:lnTo>
                  <a:pt x="8437563" y="2278515"/>
                </a:lnTo>
                <a:cubicBezTo>
                  <a:pt x="8456279" y="2466616"/>
                  <a:pt x="8385698" y="2561150"/>
                  <a:pt x="8437563" y="2766768"/>
                </a:cubicBezTo>
                <a:cubicBezTo>
                  <a:pt x="8489428" y="2972386"/>
                  <a:pt x="8395916" y="3141007"/>
                  <a:pt x="8437563" y="3255021"/>
                </a:cubicBezTo>
                <a:cubicBezTo>
                  <a:pt x="8437562" y="3255016"/>
                  <a:pt x="8437563" y="3255011"/>
                  <a:pt x="8437563" y="3255008"/>
                </a:cubicBezTo>
                <a:cubicBezTo>
                  <a:pt x="8432232" y="3608633"/>
                  <a:pt x="8072486" y="3840707"/>
                  <a:pt x="7786546" y="3906025"/>
                </a:cubicBezTo>
                <a:cubicBezTo>
                  <a:pt x="7688310" y="3939649"/>
                  <a:pt x="7447848" y="3858732"/>
                  <a:pt x="7338102" y="3906025"/>
                </a:cubicBezTo>
                <a:cubicBezTo>
                  <a:pt x="7228356" y="3953318"/>
                  <a:pt x="6997109" y="3851790"/>
                  <a:pt x="6846949" y="3906025"/>
                </a:cubicBezTo>
                <a:cubicBezTo>
                  <a:pt x="6696789" y="3960260"/>
                  <a:pt x="6464169" y="3890791"/>
                  <a:pt x="6313087" y="3906025"/>
                </a:cubicBezTo>
                <a:cubicBezTo>
                  <a:pt x="6162005" y="3921259"/>
                  <a:pt x="6018661" y="3905715"/>
                  <a:pt x="5907352" y="3906025"/>
                </a:cubicBezTo>
                <a:cubicBezTo>
                  <a:pt x="5796044" y="3906335"/>
                  <a:pt x="5596504" y="3873803"/>
                  <a:pt x="5501617" y="3906025"/>
                </a:cubicBezTo>
                <a:cubicBezTo>
                  <a:pt x="5406730" y="3938247"/>
                  <a:pt x="5187684" y="3862054"/>
                  <a:pt x="4967755" y="3906025"/>
                </a:cubicBezTo>
                <a:cubicBezTo>
                  <a:pt x="4747826" y="3949996"/>
                  <a:pt x="4581610" y="3890192"/>
                  <a:pt x="4391184" y="3906025"/>
                </a:cubicBezTo>
                <a:cubicBezTo>
                  <a:pt x="4200758" y="3921858"/>
                  <a:pt x="3763841" y="3833679"/>
                  <a:pt x="3515651" y="3906025"/>
                </a:cubicBezTo>
                <a:cubicBezTo>
                  <a:pt x="3427831" y="3933764"/>
                  <a:pt x="3212734" y="3923257"/>
                  <a:pt x="3076627" y="3984103"/>
                </a:cubicBezTo>
                <a:cubicBezTo>
                  <a:pt x="2940520" y="4044949"/>
                  <a:pt x="2758909" y="3982714"/>
                  <a:pt x="2581557" y="4072148"/>
                </a:cubicBezTo>
                <a:cubicBezTo>
                  <a:pt x="2312506" y="4100813"/>
                  <a:pt x="2256548" y="3967588"/>
                  <a:pt x="2005662" y="3990748"/>
                </a:cubicBezTo>
                <a:cubicBezTo>
                  <a:pt x="1754776" y="4013908"/>
                  <a:pt x="1700127" y="3890527"/>
                  <a:pt x="1406261" y="3906025"/>
                </a:cubicBezTo>
                <a:cubicBezTo>
                  <a:pt x="1276723" y="3930319"/>
                  <a:pt x="1213094" y="3896037"/>
                  <a:pt x="1043744" y="3906025"/>
                </a:cubicBezTo>
                <a:cubicBezTo>
                  <a:pt x="874394" y="3916013"/>
                  <a:pt x="737168" y="3878100"/>
                  <a:pt x="651017" y="3906025"/>
                </a:cubicBezTo>
                <a:cubicBezTo>
                  <a:pt x="276491" y="3881401"/>
                  <a:pt x="26229" y="3657577"/>
                  <a:pt x="0" y="3255008"/>
                </a:cubicBezTo>
                <a:cubicBezTo>
                  <a:pt x="1" y="3255012"/>
                  <a:pt x="0" y="3255015"/>
                  <a:pt x="0" y="3255021"/>
                </a:cubicBezTo>
                <a:cubicBezTo>
                  <a:pt x="-21612" y="3150271"/>
                  <a:pt x="6943" y="2992107"/>
                  <a:pt x="0" y="2786298"/>
                </a:cubicBezTo>
                <a:cubicBezTo>
                  <a:pt x="-6943" y="2580489"/>
                  <a:pt x="43219" y="2503942"/>
                  <a:pt x="0" y="2278515"/>
                </a:cubicBezTo>
                <a:lnTo>
                  <a:pt x="0" y="2278515"/>
                </a:lnTo>
                <a:cubicBezTo>
                  <a:pt x="-56051" y="2083812"/>
                  <a:pt x="41685" y="1948592"/>
                  <a:pt x="0" y="1736016"/>
                </a:cubicBezTo>
                <a:cubicBezTo>
                  <a:pt x="-41685" y="1523440"/>
                  <a:pt x="66244" y="1369827"/>
                  <a:pt x="0" y="1177241"/>
                </a:cubicBezTo>
                <a:cubicBezTo>
                  <a:pt x="-66244" y="984655"/>
                  <a:pt x="24914" y="836275"/>
                  <a:pt x="0" y="651017"/>
                </a:cubicBezTo>
                <a:close/>
              </a:path>
            </a:pathLst>
          </a:custGeom>
          <a:noFill/>
          <a:ln w="38100">
            <a:solidFill>
              <a:schemeClr val="accent2"/>
            </a:solidFill>
            <a:extLst>
              <a:ext uri="{C807C97D-BFC1-408E-A445-0C87EB9F89A2}">
                <ask:lineSketchStyleProps xmlns:ask="http://schemas.microsoft.com/office/drawing/2018/sketchyshapes" sd="2977115621">
                  <a:prstGeom prst="wedgeRoundRectCallout">
                    <a:avLst>
                      <a:gd name="adj1" fmla="val -19404"/>
                      <a:gd name="adj2" fmla="val 5425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en-GB" sz="1800">
                <a:effectLst/>
                <a:latin typeface="Arial" panose="020B0604020202020204" pitchFamily="34" charset="0"/>
                <a:ea typeface="system-ui"/>
              </a:rPr>
            </a:br>
            <a:r>
              <a:rPr lang="en-GB" sz="1800">
                <a:effectLst/>
                <a:latin typeface="Arial" panose="020B0604020202020204" pitchFamily="34" charset="0"/>
                <a:ea typeface="system-ui"/>
                <a:cs typeface="Arial" panose="020B0604020202020204" pitchFamily="34" charset="0"/>
              </a:rPr>
              <a:t> </a:t>
            </a:r>
            <a:endParaRPr lang="en-GB" sz="1800">
              <a:effectLst/>
              <a:latin typeface="Arial" panose="020B0604020202020204" pitchFamily="34" charset="0"/>
              <a:ea typeface="Arial" panose="020B060402020202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60859B11-BE87-6978-981D-BD0420545040}"/>
              </a:ext>
              <a:ext uri="{C183D7F6-B498-43B3-948B-1728B52AA6E4}">
                <adec:decorative xmlns:adec="http://schemas.microsoft.com/office/drawing/2017/decorative" val="1"/>
              </a:ext>
            </a:extLst>
          </p:cNvPr>
          <p:cNvSpPr txBox="1"/>
          <p:nvPr/>
        </p:nvSpPr>
        <p:spPr>
          <a:xfrm>
            <a:off x="4032448" y="2554907"/>
            <a:ext cx="4833392" cy="307777"/>
          </a:xfrm>
          <a:prstGeom prst="rect">
            <a:avLst/>
          </a:prstGeom>
          <a:noFill/>
        </p:spPr>
        <p:txBody>
          <a:bodyPr wrap="square" lIns="91440" tIns="45720" rIns="91440" bIns="45720" anchor="t">
            <a:spAutoFit/>
          </a:bodyPr>
          <a:lstStyle/>
          <a:p>
            <a:endParaRPr lang="en-GB" sz="1400">
              <a:solidFill>
                <a:srgbClr val="0D0D0D"/>
              </a:solidFill>
              <a:highlight>
                <a:srgbClr val="FFFFFF"/>
              </a:highlight>
              <a:cs typeface="Arial"/>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2750181177"/>
      </p:ext>
    </p:extLst>
  </p:cSld>
  <p:clrMapOvr>
    <a:masterClrMapping/>
  </p:clrMapOvr>
  <mc:AlternateContent xmlns:mc="http://schemas.openxmlformats.org/markup-compatibility/2006" xmlns:p14="http://schemas.microsoft.com/office/powerpoint/2010/main">
    <mc:Choice Requires="p14">
      <p:transition spd="slow" p14:dur="2000" advTm="12311"/>
    </mc:Choice>
    <mc:Fallback xmlns="">
      <p:transition spd="slow" advTm="123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24</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8437563" cy="699425"/>
          </a:xfrm>
        </p:spPr>
        <p:txBody>
          <a:bodyPr>
            <a:normAutofit/>
          </a:bodyPr>
          <a:lstStyle/>
          <a:p>
            <a:r>
              <a:rPr lang="en-GB" sz="3200" dirty="0"/>
              <a:t>Question 26 sample answers</a:t>
            </a:r>
          </a:p>
        </p:txBody>
      </p:sp>
      <p:pic>
        <p:nvPicPr>
          <p:cNvPr id="2" name="9 - Q26 SA 3" descr="Play audio">
            <a:hlinkClick r:id="" action="ppaction://media"/>
            <a:extLst>
              <a:ext uri="{FF2B5EF4-FFF2-40B4-BE49-F238E27FC236}">
                <a16:creationId xmlns:a16="http://schemas.microsoft.com/office/drawing/2014/main" id="{8D91754E-BD92-DF7B-4EE4-5643F4571703}"/>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717176" y="222814"/>
            <a:ext cx="406400" cy="406400"/>
          </a:xfrm>
          <a:prstGeom prst="rect">
            <a:avLst/>
          </a:prstGeom>
        </p:spPr>
      </p:pic>
      <p:sp>
        <p:nvSpPr>
          <p:cNvPr id="3" name="TextBox 2">
            <a:extLst>
              <a:ext uri="{FF2B5EF4-FFF2-40B4-BE49-F238E27FC236}">
                <a16:creationId xmlns:a16="http://schemas.microsoft.com/office/drawing/2014/main" id="{E9A2B0F7-C6CD-42E0-9CF6-70872844C442}"/>
              </a:ext>
            </a:extLst>
          </p:cNvPr>
          <p:cNvSpPr txBox="1"/>
          <p:nvPr/>
        </p:nvSpPr>
        <p:spPr>
          <a:xfrm>
            <a:off x="733283" y="900156"/>
            <a:ext cx="8034893" cy="3046988"/>
          </a:xfrm>
          <a:prstGeom prst="rect">
            <a:avLst/>
          </a:prstGeom>
          <a:noFill/>
        </p:spPr>
        <p:txBody>
          <a:bodyPr wrap="square">
            <a:spAutoFit/>
          </a:bodyPr>
          <a:lstStyle/>
          <a:p>
            <a:r>
              <a:rPr lang="en-GB" sz="2400" b="1" dirty="0">
                <a:effectLst/>
                <a:latin typeface="Arial" panose="020B0604020202020204" pitchFamily="34" charset="0"/>
                <a:ea typeface="Aptos" panose="020B0004020202020204" pitchFamily="34" charset="0"/>
                <a:cs typeface="Times New Roman" panose="02020603050405020304" pitchFamily="18" charset="0"/>
              </a:rPr>
              <a:t>Answer 3: </a:t>
            </a:r>
            <a:r>
              <a:rPr lang="en-GB" sz="2400" dirty="0">
                <a:effectLst/>
                <a:latin typeface="Arial" panose="020B0604020202020204" pitchFamily="34" charset="0"/>
                <a:ea typeface="Aptos" panose="020B0004020202020204" pitchFamily="34" charset="0"/>
                <a:cs typeface="Times New Roman" panose="02020603050405020304" pitchFamily="18" charset="0"/>
              </a:rPr>
              <a:t>The ceramics maker giving out their business cards and leaflets at a charity event could be questionable because the event is supposed to help promote the schoolchildren’s work, not their own. By doing this, the maker might be taking attention away from the kids’ ceramics and using the event to help themselves sell more products. This might not be very fair to the children or the purpose of the event.</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9" name="Speech Bubble: Rectangle with Corners Rounded 8">
            <a:extLst>
              <a:ext uri="{FF2B5EF4-FFF2-40B4-BE49-F238E27FC236}">
                <a16:creationId xmlns:a16="http://schemas.microsoft.com/office/drawing/2014/main" id="{56A9DF8E-7C97-5051-8010-98C696280442}"/>
              </a:ext>
              <a:ext uri="{C183D7F6-B498-43B3-948B-1728B52AA6E4}">
                <adec:decorative xmlns:adec="http://schemas.microsoft.com/office/drawing/2017/decorative" val="1"/>
              </a:ext>
            </a:extLst>
          </p:cNvPr>
          <p:cNvSpPr/>
          <p:nvPr/>
        </p:nvSpPr>
        <p:spPr>
          <a:xfrm flipH="1">
            <a:off x="428276" y="691376"/>
            <a:ext cx="8437563" cy="3464549"/>
          </a:xfrm>
          <a:custGeom>
            <a:avLst/>
            <a:gdLst>
              <a:gd name="connsiteX0" fmla="*/ 0 w 8437563"/>
              <a:gd name="connsiteY0" fmla="*/ 577436 h 3464549"/>
              <a:gd name="connsiteX1" fmla="*/ 577436 w 8437563"/>
              <a:gd name="connsiteY1" fmla="*/ 0 h 3464549"/>
              <a:gd name="connsiteX2" fmla="*/ 991849 w 8437563"/>
              <a:gd name="connsiteY2" fmla="*/ 0 h 3464549"/>
              <a:gd name="connsiteX3" fmla="*/ 1406261 w 8437563"/>
              <a:gd name="connsiteY3" fmla="*/ 0 h 3464549"/>
              <a:gd name="connsiteX4" fmla="*/ 1406261 w 8437563"/>
              <a:gd name="connsiteY4" fmla="*/ 0 h 3464549"/>
              <a:gd name="connsiteX5" fmla="*/ 1870327 w 8437563"/>
              <a:gd name="connsiteY5" fmla="*/ 0 h 3464549"/>
              <a:gd name="connsiteX6" fmla="*/ 2334393 w 8437563"/>
              <a:gd name="connsiteY6" fmla="*/ 0 h 3464549"/>
              <a:gd name="connsiteX7" fmla="*/ 2798458 w 8437563"/>
              <a:gd name="connsiteY7" fmla="*/ 0 h 3464549"/>
              <a:gd name="connsiteX8" fmla="*/ 3515651 w 8437563"/>
              <a:gd name="connsiteY8" fmla="*/ 0 h 3464549"/>
              <a:gd name="connsiteX9" fmla="*/ 3971821 w 8437563"/>
              <a:gd name="connsiteY9" fmla="*/ 0 h 3464549"/>
              <a:gd name="connsiteX10" fmla="*/ 4601770 w 8437563"/>
              <a:gd name="connsiteY10" fmla="*/ 0 h 3464549"/>
              <a:gd name="connsiteX11" fmla="*/ 5144830 w 8437563"/>
              <a:gd name="connsiteY11" fmla="*/ 0 h 3464549"/>
              <a:gd name="connsiteX12" fmla="*/ 5557555 w 8437563"/>
              <a:gd name="connsiteY12" fmla="*/ 0 h 3464549"/>
              <a:gd name="connsiteX13" fmla="*/ 6057169 w 8437563"/>
              <a:gd name="connsiteY13" fmla="*/ 0 h 3464549"/>
              <a:gd name="connsiteX14" fmla="*/ 6643674 w 8437563"/>
              <a:gd name="connsiteY14" fmla="*/ 0 h 3464549"/>
              <a:gd name="connsiteX15" fmla="*/ 7056399 w 8437563"/>
              <a:gd name="connsiteY15" fmla="*/ 0 h 3464549"/>
              <a:gd name="connsiteX16" fmla="*/ 7860127 w 8437563"/>
              <a:gd name="connsiteY16" fmla="*/ 0 h 3464549"/>
              <a:gd name="connsiteX17" fmla="*/ 8437563 w 8437563"/>
              <a:gd name="connsiteY17" fmla="*/ 577436 h 3464549"/>
              <a:gd name="connsiteX18" fmla="*/ 8437563 w 8437563"/>
              <a:gd name="connsiteY18" fmla="*/ 1015313 h 3464549"/>
              <a:gd name="connsiteX19" fmla="*/ 8437563 w 8437563"/>
              <a:gd name="connsiteY19" fmla="*/ 1467626 h 3464549"/>
              <a:gd name="connsiteX20" fmla="*/ 8437563 w 8437563"/>
              <a:gd name="connsiteY20" fmla="*/ 2020987 h 3464549"/>
              <a:gd name="connsiteX21" fmla="*/ 8437563 w 8437563"/>
              <a:gd name="connsiteY21" fmla="*/ 2020987 h 3464549"/>
              <a:gd name="connsiteX22" fmla="*/ 8437563 w 8437563"/>
              <a:gd name="connsiteY22" fmla="*/ 2454056 h 3464549"/>
              <a:gd name="connsiteX23" fmla="*/ 8437563 w 8437563"/>
              <a:gd name="connsiteY23" fmla="*/ 2887124 h 3464549"/>
              <a:gd name="connsiteX24" fmla="*/ 8437563 w 8437563"/>
              <a:gd name="connsiteY24" fmla="*/ 2887113 h 3464549"/>
              <a:gd name="connsiteX25" fmla="*/ 7860127 w 8437563"/>
              <a:gd name="connsiteY25" fmla="*/ 3464549 h 3464549"/>
              <a:gd name="connsiteX26" fmla="*/ 7403957 w 8437563"/>
              <a:gd name="connsiteY26" fmla="*/ 3464549 h 3464549"/>
              <a:gd name="connsiteX27" fmla="*/ 6904342 w 8437563"/>
              <a:gd name="connsiteY27" fmla="*/ 3464549 h 3464549"/>
              <a:gd name="connsiteX28" fmla="*/ 6361283 w 8437563"/>
              <a:gd name="connsiteY28" fmla="*/ 3464549 h 3464549"/>
              <a:gd name="connsiteX29" fmla="*/ 5948558 w 8437563"/>
              <a:gd name="connsiteY29" fmla="*/ 3464549 h 3464549"/>
              <a:gd name="connsiteX30" fmla="*/ 5535832 w 8437563"/>
              <a:gd name="connsiteY30" fmla="*/ 3464549 h 3464549"/>
              <a:gd name="connsiteX31" fmla="*/ 4992773 w 8437563"/>
              <a:gd name="connsiteY31" fmla="*/ 3464549 h 3464549"/>
              <a:gd name="connsiteX32" fmla="*/ 4406269 w 8437563"/>
              <a:gd name="connsiteY32" fmla="*/ 3464549 h 3464549"/>
              <a:gd name="connsiteX33" fmla="*/ 3515651 w 8437563"/>
              <a:gd name="connsiteY33" fmla="*/ 3464549 h 3464549"/>
              <a:gd name="connsiteX34" fmla="*/ 3060923 w 8437563"/>
              <a:gd name="connsiteY34" fmla="*/ 3729040 h 3464549"/>
              <a:gd name="connsiteX35" fmla="*/ 2548144 w 8437563"/>
              <a:gd name="connsiteY35" fmla="*/ 4027296 h 3464549"/>
              <a:gd name="connsiteX36" fmla="*/ 2178935 w 8437563"/>
              <a:gd name="connsiteY36" fmla="*/ 3845341 h 3464549"/>
              <a:gd name="connsiteX37" fmla="*/ 1786889 w 8437563"/>
              <a:gd name="connsiteY37" fmla="*/ 3652131 h 3464549"/>
              <a:gd name="connsiteX38" fmla="*/ 1406261 w 8437563"/>
              <a:gd name="connsiteY38" fmla="*/ 3464549 h 3464549"/>
              <a:gd name="connsiteX39" fmla="*/ 975272 w 8437563"/>
              <a:gd name="connsiteY39" fmla="*/ 3464549 h 3464549"/>
              <a:gd name="connsiteX40" fmla="*/ 577436 w 8437563"/>
              <a:gd name="connsiteY40" fmla="*/ 3464549 h 3464549"/>
              <a:gd name="connsiteX41" fmla="*/ 0 w 8437563"/>
              <a:gd name="connsiteY41" fmla="*/ 2887113 h 3464549"/>
              <a:gd name="connsiteX42" fmla="*/ 0 w 8437563"/>
              <a:gd name="connsiteY42" fmla="*/ 2887124 h 3464549"/>
              <a:gd name="connsiteX43" fmla="*/ 0 w 8437563"/>
              <a:gd name="connsiteY43" fmla="*/ 2454056 h 3464549"/>
              <a:gd name="connsiteX44" fmla="*/ 0 w 8437563"/>
              <a:gd name="connsiteY44" fmla="*/ 2020987 h 3464549"/>
              <a:gd name="connsiteX45" fmla="*/ 0 w 8437563"/>
              <a:gd name="connsiteY45" fmla="*/ 2020987 h 3464549"/>
              <a:gd name="connsiteX46" fmla="*/ 0 w 8437563"/>
              <a:gd name="connsiteY46" fmla="*/ 1583110 h 3464549"/>
              <a:gd name="connsiteX47" fmla="*/ 0 w 8437563"/>
              <a:gd name="connsiteY47" fmla="*/ 1116362 h 3464549"/>
              <a:gd name="connsiteX48" fmla="*/ 0 w 8437563"/>
              <a:gd name="connsiteY48" fmla="*/ 577436 h 346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437563" h="3464549" extrusionOk="0">
                <a:moveTo>
                  <a:pt x="0" y="577436"/>
                </a:moveTo>
                <a:cubicBezTo>
                  <a:pt x="-79472" y="305317"/>
                  <a:pt x="239937" y="22123"/>
                  <a:pt x="577436" y="0"/>
                </a:cubicBezTo>
                <a:cubicBezTo>
                  <a:pt x="673023" y="-23088"/>
                  <a:pt x="864829" y="42089"/>
                  <a:pt x="991849" y="0"/>
                </a:cubicBezTo>
                <a:cubicBezTo>
                  <a:pt x="1118869" y="-42089"/>
                  <a:pt x="1252665" y="22306"/>
                  <a:pt x="1406261" y="0"/>
                </a:cubicBezTo>
                <a:lnTo>
                  <a:pt x="1406261" y="0"/>
                </a:lnTo>
                <a:cubicBezTo>
                  <a:pt x="1583007" y="-4919"/>
                  <a:pt x="1743788" y="29821"/>
                  <a:pt x="1870327" y="0"/>
                </a:cubicBezTo>
                <a:cubicBezTo>
                  <a:pt x="1996866" y="-29821"/>
                  <a:pt x="2167561" y="14667"/>
                  <a:pt x="2334393" y="0"/>
                </a:cubicBezTo>
                <a:cubicBezTo>
                  <a:pt x="2501225" y="-14667"/>
                  <a:pt x="2661818" y="33000"/>
                  <a:pt x="2798458" y="0"/>
                </a:cubicBezTo>
                <a:cubicBezTo>
                  <a:pt x="2935098" y="-33000"/>
                  <a:pt x="3253217" y="47372"/>
                  <a:pt x="3515651" y="0"/>
                </a:cubicBezTo>
                <a:cubicBezTo>
                  <a:pt x="3695168" y="-6189"/>
                  <a:pt x="3802936" y="4846"/>
                  <a:pt x="3971821" y="0"/>
                </a:cubicBezTo>
                <a:cubicBezTo>
                  <a:pt x="4140706" y="-4846"/>
                  <a:pt x="4432448" y="30003"/>
                  <a:pt x="4601770" y="0"/>
                </a:cubicBezTo>
                <a:cubicBezTo>
                  <a:pt x="4771092" y="-30003"/>
                  <a:pt x="5024907" y="58916"/>
                  <a:pt x="5144830" y="0"/>
                </a:cubicBezTo>
                <a:cubicBezTo>
                  <a:pt x="5264753" y="-58916"/>
                  <a:pt x="5384429" y="34235"/>
                  <a:pt x="5557555" y="0"/>
                </a:cubicBezTo>
                <a:cubicBezTo>
                  <a:pt x="5730681" y="-34235"/>
                  <a:pt x="5814409" y="24460"/>
                  <a:pt x="6057169" y="0"/>
                </a:cubicBezTo>
                <a:cubicBezTo>
                  <a:pt x="6299929" y="-24460"/>
                  <a:pt x="6503003" y="42221"/>
                  <a:pt x="6643674" y="0"/>
                </a:cubicBezTo>
                <a:cubicBezTo>
                  <a:pt x="6784345" y="-42221"/>
                  <a:pt x="6968211" y="12390"/>
                  <a:pt x="7056399" y="0"/>
                </a:cubicBezTo>
                <a:cubicBezTo>
                  <a:pt x="7144587" y="-12390"/>
                  <a:pt x="7539392" y="63570"/>
                  <a:pt x="7860127" y="0"/>
                </a:cubicBezTo>
                <a:cubicBezTo>
                  <a:pt x="8197579" y="-10004"/>
                  <a:pt x="8450770" y="250359"/>
                  <a:pt x="8437563" y="577436"/>
                </a:cubicBezTo>
                <a:cubicBezTo>
                  <a:pt x="8467891" y="791722"/>
                  <a:pt x="8402397" y="815850"/>
                  <a:pt x="8437563" y="1015313"/>
                </a:cubicBezTo>
                <a:cubicBezTo>
                  <a:pt x="8472729" y="1214776"/>
                  <a:pt x="8422348" y="1243708"/>
                  <a:pt x="8437563" y="1467626"/>
                </a:cubicBezTo>
                <a:cubicBezTo>
                  <a:pt x="8452778" y="1691544"/>
                  <a:pt x="8408486" y="1818795"/>
                  <a:pt x="8437563" y="2020987"/>
                </a:cubicBezTo>
                <a:lnTo>
                  <a:pt x="8437563" y="2020987"/>
                </a:lnTo>
                <a:cubicBezTo>
                  <a:pt x="8463897" y="2234515"/>
                  <a:pt x="8398554" y="2309945"/>
                  <a:pt x="8437563" y="2454056"/>
                </a:cubicBezTo>
                <a:cubicBezTo>
                  <a:pt x="8476572" y="2598167"/>
                  <a:pt x="8387246" y="2771945"/>
                  <a:pt x="8437563" y="2887124"/>
                </a:cubicBezTo>
                <a:cubicBezTo>
                  <a:pt x="8437562" y="2887118"/>
                  <a:pt x="8437564" y="2887116"/>
                  <a:pt x="8437563" y="2887113"/>
                </a:cubicBezTo>
                <a:cubicBezTo>
                  <a:pt x="8401334" y="3165780"/>
                  <a:pt x="8127601" y="3418906"/>
                  <a:pt x="7860127" y="3464549"/>
                </a:cubicBezTo>
                <a:cubicBezTo>
                  <a:pt x="7768379" y="3471600"/>
                  <a:pt x="7534337" y="3417049"/>
                  <a:pt x="7403957" y="3464549"/>
                </a:cubicBezTo>
                <a:cubicBezTo>
                  <a:pt x="7273577" y="3512049"/>
                  <a:pt x="7149248" y="3428471"/>
                  <a:pt x="6904342" y="3464549"/>
                </a:cubicBezTo>
                <a:cubicBezTo>
                  <a:pt x="6659437" y="3500627"/>
                  <a:pt x="6491122" y="3456004"/>
                  <a:pt x="6361283" y="3464549"/>
                </a:cubicBezTo>
                <a:cubicBezTo>
                  <a:pt x="6231444" y="3473094"/>
                  <a:pt x="6090455" y="3445542"/>
                  <a:pt x="5948558" y="3464549"/>
                </a:cubicBezTo>
                <a:cubicBezTo>
                  <a:pt x="5806661" y="3483556"/>
                  <a:pt x="5665126" y="3459700"/>
                  <a:pt x="5535832" y="3464549"/>
                </a:cubicBezTo>
                <a:cubicBezTo>
                  <a:pt x="5406538" y="3469398"/>
                  <a:pt x="5253082" y="3411265"/>
                  <a:pt x="4992773" y="3464549"/>
                </a:cubicBezTo>
                <a:cubicBezTo>
                  <a:pt x="4732464" y="3517833"/>
                  <a:pt x="4594720" y="3406889"/>
                  <a:pt x="4406269" y="3464549"/>
                </a:cubicBezTo>
                <a:cubicBezTo>
                  <a:pt x="4217818" y="3522209"/>
                  <a:pt x="3706665" y="3459135"/>
                  <a:pt x="3515651" y="3464549"/>
                </a:cubicBezTo>
                <a:cubicBezTo>
                  <a:pt x="3427989" y="3558482"/>
                  <a:pt x="3192196" y="3602533"/>
                  <a:pt x="3060923" y="3729040"/>
                </a:cubicBezTo>
                <a:cubicBezTo>
                  <a:pt x="2929650" y="3855547"/>
                  <a:pt x="2716232" y="3889815"/>
                  <a:pt x="2548144" y="4027296"/>
                </a:cubicBezTo>
                <a:cubicBezTo>
                  <a:pt x="2424736" y="4012923"/>
                  <a:pt x="2369401" y="3889268"/>
                  <a:pt x="2178935" y="3845341"/>
                </a:cubicBezTo>
                <a:cubicBezTo>
                  <a:pt x="1988469" y="3801414"/>
                  <a:pt x="1956116" y="3681887"/>
                  <a:pt x="1786889" y="3652131"/>
                </a:cubicBezTo>
                <a:cubicBezTo>
                  <a:pt x="1617662" y="3622375"/>
                  <a:pt x="1497042" y="3497411"/>
                  <a:pt x="1406261" y="3464549"/>
                </a:cubicBezTo>
                <a:cubicBezTo>
                  <a:pt x="1303256" y="3486589"/>
                  <a:pt x="1106982" y="3463219"/>
                  <a:pt x="975272" y="3464549"/>
                </a:cubicBezTo>
                <a:cubicBezTo>
                  <a:pt x="843562" y="3465879"/>
                  <a:pt x="740297" y="3451594"/>
                  <a:pt x="577436" y="3464549"/>
                </a:cubicBezTo>
                <a:cubicBezTo>
                  <a:pt x="256243" y="3470991"/>
                  <a:pt x="-67942" y="3257759"/>
                  <a:pt x="0" y="2887113"/>
                </a:cubicBezTo>
                <a:cubicBezTo>
                  <a:pt x="0" y="2887115"/>
                  <a:pt x="0" y="2887119"/>
                  <a:pt x="0" y="2887124"/>
                </a:cubicBezTo>
                <a:cubicBezTo>
                  <a:pt x="-32728" y="2691654"/>
                  <a:pt x="15227" y="2561541"/>
                  <a:pt x="0" y="2454056"/>
                </a:cubicBezTo>
                <a:cubicBezTo>
                  <a:pt x="-15227" y="2346571"/>
                  <a:pt x="35648" y="2140401"/>
                  <a:pt x="0" y="2020987"/>
                </a:cubicBezTo>
                <a:lnTo>
                  <a:pt x="0" y="2020987"/>
                </a:lnTo>
                <a:cubicBezTo>
                  <a:pt x="-14021" y="1849820"/>
                  <a:pt x="23188" y="1801493"/>
                  <a:pt x="0" y="1583110"/>
                </a:cubicBezTo>
                <a:cubicBezTo>
                  <a:pt x="-23188" y="1364727"/>
                  <a:pt x="5420" y="1327910"/>
                  <a:pt x="0" y="1116362"/>
                </a:cubicBezTo>
                <a:cubicBezTo>
                  <a:pt x="-5420" y="904814"/>
                  <a:pt x="24859" y="737269"/>
                  <a:pt x="0" y="577436"/>
                </a:cubicBezTo>
                <a:close/>
              </a:path>
            </a:pathLst>
          </a:custGeom>
          <a:noFill/>
          <a:ln w="38100">
            <a:solidFill>
              <a:schemeClr val="accent2"/>
            </a:solidFill>
            <a:extLst>
              <a:ext uri="{C807C97D-BFC1-408E-A445-0C87EB9F89A2}">
                <ask:lineSketchStyleProps xmlns:ask="http://schemas.microsoft.com/office/drawing/2018/sketchyshapes" sd="2977115621">
                  <a:prstGeom prst="wedgeRoundRectCallout">
                    <a:avLst>
                      <a:gd name="adj1" fmla="val -19800"/>
                      <a:gd name="adj2" fmla="val 66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en-GB" sz="1800">
                <a:effectLst/>
                <a:latin typeface="Arial" panose="020B0604020202020204" pitchFamily="34" charset="0"/>
                <a:ea typeface="system-ui"/>
              </a:rPr>
            </a:br>
            <a:r>
              <a:rPr lang="en-GB" sz="1800">
                <a:effectLst/>
                <a:latin typeface="Arial" panose="020B0604020202020204" pitchFamily="34" charset="0"/>
                <a:ea typeface="system-ui"/>
                <a:cs typeface="Arial" panose="020B0604020202020204" pitchFamily="34" charset="0"/>
              </a:rPr>
              <a:t> </a:t>
            </a:r>
            <a:endParaRPr lang="en-GB" sz="1800">
              <a:effectLst/>
              <a:latin typeface="Arial" panose="020B0604020202020204" pitchFamily="34" charset="0"/>
              <a:ea typeface="Arial" panose="020B060402020202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60859B11-BE87-6978-981D-BD0420545040}"/>
              </a:ext>
              <a:ext uri="{C183D7F6-B498-43B3-948B-1728B52AA6E4}">
                <adec:decorative xmlns:adec="http://schemas.microsoft.com/office/drawing/2017/decorative" val="1"/>
              </a:ext>
            </a:extLst>
          </p:cNvPr>
          <p:cNvSpPr txBox="1"/>
          <p:nvPr/>
        </p:nvSpPr>
        <p:spPr>
          <a:xfrm>
            <a:off x="4032448" y="2554907"/>
            <a:ext cx="4833392" cy="307777"/>
          </a:xfrm>
          <a:prstGeom prst="rect">
            <a:avLst/>
          </a:prstGeom>
          <a:noFill/>
        </p:spPr>
        <p:txBody>
          <a:bodyPr wrap="square" lIns="91440" tIns="45720" rIns="91440" bIns="45720" anchor="t">
            <a:spAutoFit/>
          </a:bodyPr>
          <a:lstStyle/>
          <a:p>
            <a:endParaRPr lang="en-GB" sz="1400">
              <a:solidFill>
                <a:srgbClr val="0D0D0D"/>
              </a:solidFill>
              <a:highlight>
                <a:srgbClr val="FFFFFF"/>
              </a:highlight>
              <a:cs typeface="Arial"/>
            </a:endParaRPr>
          </a:p>
        </p:txBody>
      </p:sp>
    </p:spTree>
    <p:extLst>
      <p:ext uri="{BB962C8B-B14F-4D97-AF65-F5344CB8AC3E}">
        <p14:creationId xmlns:p14="http://schemas.microsoft.com/office/powerpoint/2010/main" val="223185795"/>
      </p:ext>
    </p:extLst>
  </p:cSld>
  <p:clrMapOvr>
    <a:masterClrMapping/>
  </p:clrMapOvr>
  <mc:AlternateContent xmlns:mc="http://schemas.openxmlformats.org/markup-compatibility/2006" xmlns:p14="http://schemas.microsoft.com/office/powerpoint/2010/main">
    <mc:Choice Requires="p14">
      <p:transition spd="slow" p14:dur="2000" advTm="12451"/>
    </mc:Choice>
    <mc:Fallback xmlns="">
      <p:transition spd="slow" advTm="124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9DDD22-DE81-ED12-91B3-C8C8EB73B9DA}"/>
              </a:ext>
            </a:extLst>
          </p:cNvPr>
          <p:cNvSpPr>
            <a:spLocks noGrp="1"/>
          </p:cNvSpPr>
          <p:nvPr>
            <p:ph type="sldNum" sz="quarter" idx="11"/>
          </p:nvPr>
        </p:nvSpPr>
        <p:spPr/>
        <p:txBody>
          <a:bodyPr/>
          <a:lstStyle/>
          <a:p>
            <a:fld id="{DA2C159E-F13C-4A85-9A41-E7669D3E0D70}" type="slidenum">
              <a:rPr lang="en-GB" smtClean="0"/>
              <a:pPr/>
              <a:t>25</a:t>
            </a:fld>
            <a:endParaRPr lang="en-GB"/>
          </a:p>
        </p:txBody>
      </p:sp>
      <p:sp>
        <p:nvSpPr>
          <p:cNvPr id="3" name="Title 2">
            <a:extLst>
              <a:ext uri="{FF2B5EF4-FFF2-40B4-BE49-F238E27FC236}">
                <a16:creationId xmlns:a16="http://schemas.microsoft.com/office/drawing/2014/main" id="{B83D7779-114B-71FD-C92A-9BCDF7AFA8E7}"/>
              </a:ext>
            </a:extLst>
          </p:cNvPr>
          <p:cNvSpPr>
            <a:spLocks noGrp="1"/>
          </p:cNvSpPr>
          <p:nvPr>
            <p:ph type="title"/>
          </p:nvPr>
        </p:nvSpPr>
        <p:spPr>
          <a:xfrm>
            <a:off x="366420" y="457397"/>
            <a:ext cx="8437563" cy="699425"/>
          </a:xfrm>
        </p:spPr>
        <p:txBody>
          <a:bodyPr>
            <a:normAutofit/>
          </a:bodyPr>
          <a:lstStyle/>
          <a:p>
            <a:r>
              <a:rPr lang="en-GB" sz="3200"/>
              <a:t>Development activity 9</a:t>
            </a:r>
            <a:endParaRPr lang="en-US" sz="3200"/>
          </a:p>
        </p:txBody>
      </p:sp>
      <p:sp>
        <p:nvSpPr>
          <p:cNvPr id="4" name="Text Placeholder 3">
            <a:extLst>
              <a:ext uri="{FF2B5EF4-FFF2-40B4-BE49-F238E27FC236}">
                <a16:creationId xmlns:a16="http://schemas.microsoft.com/office/drawing/2014/main" id="{015B5570-1F9A-E53A-25D8-0E8216BEC2B1}"/>
              </a:ext>
            </a:extLst>
          </p:cNvPr>
          <p:cNvSpPr>
            <a:spLocks noGrp="1"/>
          </p:cNvSpPr>
          <p:nvPr>
            <p:ph type="body" sz="quarter" idx="12"/>
          </p:nvPr>
        </p:nvSpPr>
        <p:spPr>
          <a:xfrm>
            <a:off x="366420" y="930441"/>
            <a:ext cx="7969096" cy="3836821"/>
          </a:xfrm>
        </p:spPr>
        <p:txBody>
          <a:bodyPr vert="horz" lIns="0" tIns="0" rIns="0" bIns="0" rtlCol="0" anchor="t">
            <a:noAutofit/>
          </a:bodyPr>
          <a:lstStyle/>
          <a:p>
            <a:r>
              <a:rPr lang="en-GB" sz="2400" dirty="0">
                <a:effectLst/>
                <a:latin typeface="Arial"/>
                <a:ea typeface="system-ui"/>
                <a:cs typeface="Arial"/>
              </a:rPr>
              <a:t>A fashion designer is invited as a guest to a fashion show featuring a new spring collection. The designer uses the event to show other guests photos of designer’s own collection and hands out several business cards.</a:t>
            </a:r>
          </a:p>
          <a:p>
            <a:endParaRPr lang="en-GB" sz="2400" dirty="0">
              <a:effectLst/>
              <a:latin typeface="Arial"/>
              <a:ea typeface="system-ui"/>
              <a:cs typeface="Arial"/>
            </a:endParaRPr>
          </a:p>
          <a:p>
            <a:r>
              <a:rPr lang="en-GB" sz="2400" dirty="0">
                <a:solidFill>
                  <a:srgbClr val="E51C41"/>
                </a:solidFill>
                <a:effectLst/>
                <a:latin typeface="Arial"/>
                <a:ea typeface="system-ui"/>
                <a:cs typeface="Arial"/>
              </a:rPr>
              <a:t>Discuss the ethics of the actions of the fashion designer.</a:t>
            </a:r>
            <a:endParaRPr lang="en-GB" sz="2400" dirty="0">
              <a:solidFill>
                <a:srgbClr val="E51C41"/>
              </a:solidFill>
              <a:latin typeface="Arial"/>
              <a:ea typeface="system-ui"/>
              <a:cs typeface="Arial"/>
            </a:endParaRPr>
          </a:p>
          <a:p>
            <a:endParaRPr lang="en-GB" sz="2400" dirty="0">
              <a:effectLst/>
              <a:latin typeface="Arial"/>
              <a:ea typeface="system-ui"/>
              <a:cs typeface="Arial"/>
            </a:endParaRPr>
          </a:p>
          <a:p>
            <a:endParaRPr lang="en-US" sz="2400" dirty="0"/>
          </a:p>
          <a:p>
            <a:endParaRPr lang="en-GB" sz="2400" dirty="0">
              <a:latin typeface="Arial" panose="020B0604020202020204" pitchFamily="34" charset="0"/>
              <a:ea typeface="system-ui"/>
              <a:cs typeface="Arial" panose="020B0604020202020204" pitchFamily="34" charset="0"/>
            </a:endParaRPr>
          </a:p>
          <a:p>
            <a:endParaRPr lang="en-GB" sz="2400" dirty="0">
              <a:effectLst/>
              <a:latin typeface="Arial" panose="020B0604020202020204" pitchFamily="34" charset="0"/>
              <a:ea typeface="system-ui"/>
              <a:cs typeface="Arial" panose="020B0604020202020204" pitchFamily="34" charset="0"/>
            </a:endParaRPr>
          </a:p>
        </p:txBody>
      </p:sp>
      <p:sp>
        <p:nvSpPr>
          <p:cNvPr id="5" name="Footer Placeholder 4">
            <a:extLst>
              <a:ext uri="{FF2B5EF4-FFF2-40B4-BE49-F238E27FC236}">
                <a16:creationId xmlns:a16="http://schemas.microsoft.com/office/drawing/2014/main" id="{F38156AF-30D6-2A42-D465-7173BA84464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2812954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26</a:t>
            </a:fld>
            <a:endParaRPr lang="en-GB"/>
          </a:p>
        </p:txBody>
      </p:sp>
      <p:sp>
        <p:nvSpPr>
          <p:cNvPr id="2" name="Title 2">
            <a:extLst>
              <a:ext uri="{FF2B5EF4-FFF2-40B4-BE49-F238E27FC236}">
                <a16:creationId xmlns:a16="http://schemas.microsoft.com/office/drawing/2014/main" id="{D7D23671-4F11-992F-EB82-D92BE8B1199D}"/>
              </a:ext>
            </a:extLst>
          </p:cNvPr>
          <p:cNvSpPr>
            <a:spLocks noGrp="1"/>
          </p:cNvSpPr>
          <p:nvPr>
            <p:ph type="title"/>
          </p:nvPr>
        </p:nvSpPr>
        <p:spPr>
          <a:xfrm>
            <a:off x="234000" y="398473"/>
            <a:ext cx="8437562" cy="700087"/>
          </a:xfrm>
        </p:spPr>
        <p:txBody>
          <a:bodyPr>
            <a:normAutofit/>
          </a:bodyPr>
          <a:lstStyle/>
          <a:p>
            <a:r>
              <a:rPr lang="en-GB" sz="3200" dirty="0"/>
              <a:t>Development activity 9 sample answer</a:t>
            </a:r>
            <a:endParaRPr lang="en-US" sz="3200" dirty="0"/>
          </a:p>
        </p:txBody>
      </p:sp>
      <p:sp>
        <p:nvSpPr>
          <p:cNvPr id="3" name="TextBox 2">
            <a:extLst>
              <a:ext uri="{FF2B5EF4-FFF2-40B4-BE49-F238E27FC236}">
                <a16:creationId xmlns:a16="http://schemas.microsoft.com/office/drawing/2014/main" id="{A70E55AA-4D41-24DF-1C17-44732BC39D31}"/>
              </a:ext>
            </a:extLst>
          </p:cNvPr>
          <p:cNvSpPr txBox="1"/>
          <p:nvPr/>
        </p:nvSpPr>
        <p:spPr>
          <a:xfrm>
            <a:off x="160487" y="949325"/>
            <a:ext cx="8705353" cy="3416320"/>
          </a:xfrm>
          <a:prstGeom prst="rect">
            <a:avLst/>
          </a:prstGeom>
          <a:noFill/>
        </p:spPr>
        <p:txBody>
          <a:bodyPr wrap="square">
            <a:spAutoFit/>
          </a:bodyPr>
          <a:lstStyle/>
          <a:p>
            <a:r>
              <a:rPr lang="en-GB" sz="2400" b="0" i="0" dirty="0">
                <a:solidFill>
                  <a:srgbClr val="0D0D0D"/>
                </a:solidFill>
                <a:effectLst/>
                <a:highlight>
                  <a:srgbClr val="FFFFFF"/>
                </a:highlight>
              </a:rPr>
              <a:t>The fashion designer giving business cards out at a competitor’s event treads on delicate ethical ground. Such self-promotion could distract from the designer’s own work. While networking is vital, doing so </a:t>
            </a:r>
            <a:r>
              <a:rPr lang="en-GB" sz="2400" dirty="0">
                <a:solidFill>
                  <a:srgbClr val="0D0D0D"/>
                </a:solidFill>
                <a:highlight>
                  <a:srgbClr val="FFFFFF"/>
                </a:highlight>
              </a:rPr>
              <a:t>when a visitor at a private </a:t>
            </a:r>
            <a:r>
              <a:rPr lang="en-GB" sz="2400" b="0" i="0" dirty="0">
                <a:solidFill>
                  <a:srgbClr val="0D0D0D"/>
                </a:solidFill>
                <a:effectLst/>
                <a:highlight>
                  <a:srgbClr val="FFFFFF"/>
                </a:highlight>
              </a:rPr>
              <a:t>event may be seen as leveraging the occasion for personal gain, overshadowing the intended purpose. Ethical conduct would involve contributing to the event’s success and supporting the designer, perhaps by collaborating in advance and suggesting a shared </a:t>
            </a:r>
            <a:r>
              <a:rPr lang="en-GB" sz="2400" dirty="0">
                <a:solidFill>
                  <a:srgbClr val="0D0D0D"/>
                </a:solidFill>
                <a:highlight>
                  <a:srgbClr val="FFFFFF"/>
                </a:highlight>
              </a:rPr>
              <a:t>event </a:t>
            </a:r>
            <a:r>
              <a:rPr lang="en-GB" sz="2400" b="0" i="0" dirty="0">
                <a:solidFill>
                  <a:srgbClr val="0D0D0D"/>
                </a:solidFill>
                <a:effectLst/>
                <a:highlight>
                  <a:srgbClr val="FFFFFF"/>
                </a:highlight>
              </a:rPr>
              <a:t>rather than focusing on individual advantage.</a:t>
            </a:r>
            <a:endParaRPr lang="en-GB" sz="2400" dirty="0">
              <a:highlight>
                <a:srgbClr val="FFFF00"/>
              </a:highlight>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3887710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b="0" dirty="0"/>
              <a:t>10</a:t>
            </a:r>
            <a:endParaRPr lang="en-US" dirty="0"/>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409980" cy="825918"/>
          </a:xfrm>
        </p:spPr>
        <p:txBody>
          <a:bodyPr>
            <a:normAutofit/>
          </a:bodyPr>
          <a:lstStyle/>
          <a:p>
            <a:r>
              <a:rPr lang="en-GB" sz="2400" dirty="0"/>
              <a:t>Equality, diversity and inclusion</a:t>
            </a:r>
            <a:endParaRPr lang="en-US" sz="2400" dirty="0"/>
          </a:p>
        </p:txBody>
      </p:sp>
      <p:sp>
        <p:nvSpPr>
          <p:cNvPr id="4" name="Subtitle 2" descr="Barriers and how to overcome them">
            <a:extLst>
              <a:ext uri="{FF2B5EF4-FFF2-40B4-BE49-F238E27FC236}">
                <a16:creationId xmlns:a16="http://schemas.microsoft.com/office/drawing/2014/main" id="{F23B54F1-B2D3-BD7A-8F97-D1E6381E5F43}"/>
              </a:ext>
            </a:extLst>
          </p:cNvPr>
          <p:cNvSpPr txBox="1">
            <a:spLocks/>
          </p:cNvSpPr>
          <p:nvPr/>
        </p:nvSpPr>
        <p:spPr>
          <a:xfrm>
            <a:off x="2446020" y="4029223"/>
            <a:ext cx="6409980" cy="825918"/>
          </a:xfrm>
          <a:prstGeom prst="rect">
            <a:avLst/>
          </a:prstGeom>
          <a:solidFill>
            <a:schemeClr val="tx1"/>
          </a:solidFill>
        </p:spPr>
        <p:txBody>
          <a:bodyPr vert="horz" lIns="144000" tIns="108000" rIns="0" bIns="0" rtlCol="0" anchor="ctr" anchorCtr="0">
            <a:normAutofit/>
          </a:bodyPr>
          <a:lstStyle>
            <a:lvl1pPr marL="0" indent="0" algn="l" defTabSz="914400" rtl="0" eaLnBrk="1" latinLnBrk="0" hangingPunct="1">
              <a:lnSpc>
                <a:spcPts val="4500"/>
              </a:lnSpc>
              <a:spcBef>
                <a:spcPts val="0"/>
              </a:spcBef>
              <a:buFont typeface="Arial" panose="020B0604020202020204" pitchFamily="34" charset="0"/>
              <a:buNone/>
              <a:defRPr sz="4500" b="1" kern="1200" cap="none" baseline="0">
                <a:solidFill>
                  <a:schemeClr val="bg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1800" b="0"/>
          </a:p>
        </p:txBody>
      </p:sp>
      <p:sp>
        <p:nvSpPr>
          <p:cNvPr id="6" name="TextBox 5">
            <a:extLst>
              <a:ext uri="{FF2B5EF4-FFF2-40B4-BE49-F238E27FC236}">
                <a16:creationId xmlns:a16="http://schemas.microsoft.com/office/drawing/2014/main" id="{9FFD413C-39FB-6974-9A28-2BE749DAB1B7}"/>
              </a:ext>
            </a:extLst>
          </p:cNvPr>
          <p:cNvSpPr txBox="1"/>
          <p:nvPr/>
        </p:nvSpPr>
        <p:spPr>
          <a:xfrm>
            <a:off x="2699792" y="4083918"/>
            <a:ext cx="5976664" cy="276999"/>
          </a:xfrm>
          <a:prstGeom prst="rect">
            <a:avLst/>
          </a:prstGeom>
          <a:noFill/>
        </p:spPr>
        <p:txBody>
          <a:bodyPr wrap="square" lIns="0" tIns="0" rIns="0" bIns="0" rtlCol="0">
            <a:spAutoFit/>
          </a:bodyPr>
          <a:lstStyle/>
          <a:p>
            <a:r>
              <a:rPr lang="en-GB" sz="1800">
                <a:solidFill>
                  <a:schemeClr val="bg1"/>
                </a:solidFill>
                <a:effectLst/>
                <a:latin typeface="Arial" panose="020B0604020202020204" pitchFamily="34" charset="0"/>
                <a:ea typeface="Arial" panose="020B0604020202020204" pitchFamily="34" charset="0"/>
                <a:cs typeface="Arial" panose="020B0604020202020204" pitchFamily="34" charset="0"/>
              </a:rPr>
              <a:t>Barriers and how to overcome them</a:t>
            </a:r>
            <a:endParaRPr lang="en-GB" sz="1350"/>
          </a:p>
        </p:txBody>
      </p:sp>
    </p:spTree>
    <p:extLst>
      <p:ext uri="{BB962C8B-B14F-4D97-AF65-F5344CB8AC3E}">
        <p14:creationId xmlns:p14="http://schemas.microsoft.com/office/powerpoint/2010/main" val="9636388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28</a:t>
            </a:fld>
            <a:endParaRPr lang="en-GB"/>
          </a:p>
        </p:txBody>
      </p:sp>
      <p:sp>
        <p:nvSpPr>
          <p:cNvPr id="12" name="Title 11"/>
          <p:cNvSpPr>
            <a:spLocks noGrp="1"/>
          </p:cNvSpPr>
          <p:nvPr>
            <p:ph type="title"/>
          </p:nvPr>
        </p:nvSpPr>
        <p:spPr/>
        <p:txBody>
          <a:bodyPr>
            <a:normAutofit/>
          </a:bodyPr>
          <a:lstStyle/>
          <a:p>
            <a:r>
              <a:rPr lang="en-GB" sz="3200" dirty="0"/>
              <a:t>Question 27 </a:t>
            </a:r>
            <a:endParaRPr lang="en-US" sz="3200" dirty="0"/>
          </a:p>
        </p:txBody>
      </p:sp>
      <p:pic>
        <p:nvPicPr>
          <p:cNvPr id="2" name="10 - Q27" descr="Play audio">
            <a:hlinkClick r:id="" action="ppaction://media"/>
            <a:extLst>
              <a:ext uri="{FF2B5EF4-FFF2-40B4-BE49-F238E27FC236}">
                <a16:creationId xmlns:a16="http://schemas.microsoft.com/office/drawing/2014/main" id="{F2A92A77-C4D9-4E2D-3E80-1AEC5A49B856}"/>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717176" y="249900"/>
            <a:ext cx="406400" cy="406400"/>
          </a:xfrm>
          <a:prstGeom prst="rect">
            <a:avLst/>
          </a:prstGeom>
        </p:spPr>
      </p:pic>
      <p:sp>
        <p:nvSpPr>
          <p:cNvPr id="5" name="Text Placeholder 4"/>
          <p:cNvSpPr>
            <a:spLocks noGrp="1"/>
          </p:cNvSpPr>
          <p:nvPr>
            <p:ph type="body" sz="quarter" idx="12"/>
          </p:nvPr>
        </p:nvSpPr>
        <p:spPr>
          <a:xfrm>
            <a:off x="232950" y="770963"/>
            <a:ext cx="8911050" cy="3601574"/>
          </a:xfrm>
        </p:spPr>
        <p:txBody>
          <a:bodyPr vert="horz" lIns="0" tIns="0" rIns="0" bIns="0" rtlCol="0" anchor="t">
            <a:noAutofit/>
          </a:bodyPr>
          <a:lstStyle/>
          <a:p>
            <a:r>
              <a:rPr lang="en-GB" sz="2400" dirty="0">
                <a:effectLst/>
                <a:latin typeface="Arial" panose="020B0604020202020204" pitchFamily="34" charset="0"/>
                <a:ea typeface="Arial" panose="020B0604020202020204" pitchFamily="34" charset="0"/>
                <a:cs typeface="Arial" panose="020B0604020202020204" pitchFamily="34" charset="0"/>
              </a:rPr>
              <a:t>In the fast-paced world of the fashion industry, numerous barriers often hinder progress and success. Despite efforts towards diversity and inclusion, the fashion industry still struggles with systemic barriers that prevent equitable representation. Designers and models from different ethic groups and marginalised communities, often face discrimination and lack of opportunities.</a:t>
            </a:r>
            <a:endParaRPr lang="en-GB" sz="1100" dirty="0">
              <a:latin typeface="Arial" panose="020B0604020202020204" pitchFamily="34" charset="0"/>
              <a:ea typeface="Arial" panose="020B0604020202020204" pitchFamily="34" charset="0"/>
              <a:cs typeface="Arial" panose="020B0604020202020204" pitchFamily="34" charset="0"/>
            </a:endParaRPr>
          </a:p>
          <a:p>
            <a:endParaRPr lang="en-GB" sz="1100" dirty="0">
              <a:solidFill>
                <a:srgbClr val="E51C41"/>
              </a:solidFill>
              <a:latin typeface="Arial" panose="020B0604020202020204" pitchFamily="34" charset="0"/>
              <a:ea typeface="Arial" panose="020B0604020202020204" pitchFamily="34" charset="0"/>
              <a:cs typeface="Arial" panose="020B0604020202020204" pitchFamily="34" charset="0"/>
            </a:endParaRPr>
          </a:p>
          <a:p>
            <a:r>
              <a:rPr lang="en-GB" sz="2400" dirty="0">
                <a:solidFill>
                  <a:srgbClr val="E51C41"/>
                </a:solidFill>
                <a:effectLst/>
                <a:latin typeface="Arial" panose="020B0604020202020204" pitchFamily="34" charset="0"/>
                <a:ea typeface="Arial" panose="020B0604020202020204" pitchFamily="34" charset="0"/>
                <a:cs typeface="Arial" panose="020B0604020202020204" pitchFamily="34" charset="0"/>
              </a:rPr>
              <a:t>Discuss how systemic barriers can be overcome to support more equitable representation in the fashion industry.</a:t>
            </a:r>
            <a:endParaRPr lang="en-GB" sz="2400" dirty="0">
              <a:solidFill>
                <a:srgbClr val="E51C41"/>
              </a:solidFill>
              <a:latin typeface="Arial" panose="020B0604020202020204" pitchFamily="34" charset="0"/>
              <a:cs typeface="Arial" panose="020B0604020202020204" pitchFamily="34" charset="0"/>
            </a:endParaRPr>
          </a:p>
          <a:p>
            <a:endParaRPr lang="en-GB" sz="1800" dirty="0">
              <a:effectLst/>
              <a:latin typeface="Arial" panose="020B0604020202020204" pitchFamily="34" charset="0"/>
              <a:ea typeface="Arial" panose="020B0604020202020204" pitchFamily="34" charset="0"/>
              <a:cs typeface="Times New Roman" panose="02020603050405020304" pitchFamily="18" charset="0"/>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Tree>
    <p:extLst>
      <p:ext uri="{BB962C8B-B14F-4D97-AF65-F5344CB8AC3E}">
        <p14:creationId xmlns:p14="http://schemas.microsoft.com/office/powerpoint/2010/main" val="1479537843"/>
      </p:ext>
    </p:extLst>
  </p:cSld>
  <p:clrMapOvr>
    <a:masterClrMapping/>
  </p:clrMapOvr>
  <mc:AlternateContent xmlns:mc="http://schemas.openxmlformats.org/markup-compatibility/2006" xmlns:p14="http://schemas.microsoft.com/office/powerpoint/2010/main">
    <mc:Choice Requires="p14">
      <p:transition spd="slow" p14:dur="2000" advTm="56177"/>
    </mc:Choice>
    <mc:Fallback xmlns="">
      <p:transition spd="slow" advTm="561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7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29</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8437563" cy="699425"/>
          </a:xfrm>
        </p:spPr>
        <p:txBody>
          <a:bodyPr>
            <a:normAutofit/>
          </a:bodyPr>
          <a:lstStyle/>
          <a:p>
            <a:r>
              <a:rPr lang="en-GB" sz="3200" dirty="0"/>
              <a:t>Question 27 sample answers</a:t>
            </a:r>
          </a:p>
        </p:txBody>
      </p:sp>
      <p:pic>
        <p:nvPicPr>
          <p:cNvPr id="7" name="10 - 27 SA 2" descr="Play audio">
            <a:hlinkClick r:id="" action="ppaction://media"/>
            <a:extLst>
              <a:ext uri="{FF2B5EF4-FFF2-40B4-BE49-F238E27FC236}">
                <a16:creationId xmlns:a16="http://schemas.microsoft.com/office/drawing/2014/main" id="{BB4EE751-7306-250B-DC83-387408869C85}"/>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753176" y="193804"/>
            <a:ext cx="406400" cy="406400"/>
          </a:xfrm>
          <a:prstGeom prst="rect">
            <a:avLst/>
          </a:prstGeom>
        </p:spPr>
      </p:pic>
      <p:sp>
        <p:nvSpPr>
          <p:cNvPr id="3" name="TextBox 2">
            <a:extLst>
              <a:ext uri="{FF2B5EF4-FFF2-40B4-BE49-F238E27FC236}">
                <a16:creationId xmlns:a16="http://schemas.microsoft.com/office/drawing/2014/main" id="{87AB6AF3-D3B2-388A-EA5E-04C1F5FD3C00}"/>
              </a:ext>
            </a:extLst>
          </p:cNvPr>
          <p:cNvSpPr txBox="1"/>
          <p:nvPr/>
        </p:nvSpPr>
        <p:spPr>
          <a:xfrm>
            <a:off x="680224" y="711390"/>
            <a:ext cx="8035500" cy="4524315"/>
          </a:xfrm>
          <a:prstGeom prst="rect">
            <a:avLst/>
          </a:prstGeom>
          <a:noFill/>
        </p:spPr>
        <p:txBody>
          <a:bodyPr wrap="square">
            <a:spAutoFit/>
          </a:bodyPr>
          <a:lstStyle/>
          <a:p>
            <a:r>
              <a:rPr lang="en-GB" sz="2400" b="1" dirty="0">
                <a:effectLst/>
                <a:latin typeface="Arial" panose="020B0604020202020204" pitchFamily="34" charset="0"/>
                <a:ea typeface="Aptos" panose="020B0004020202020204" pitchFamily="34" charset="0"/>
                <a:cs typeface="Times New Roman" panose="02020603050405020304" pitchFamily="18" charset="0"/>
              </a:rPr>
              <a:t>Answer 2: </a:t>
            </a:r>
            <a:r>
              <a:rPr lang="en-GB" sz="2400" dirty="0">
                <a:effectLst/>
                <a:latin typeface="Arial" panose="020B0604020202020204" pitchFamily="34" charset="0"/>
                <a:ea typeface="Aptos" panose="020B0004020202020204" pitchFamily="34" charset="0"/>
                <a:cs typeface="Times New Roman" panose="02020603050405020304" pitchFamily="18" charset="0"/>
              </a:rPr>
              <a:t>To make the fashion industry more inclusive, companies need to actively involve designers and models from diverse backgrounds in important roles. They can also help by providing mentorship programmes for young talents from diverse backgrounds, giving them better opportunities to succeed. Additionally, it is important to change the typical beauty standards seen in ads and fashion shows to include people of all shapes, sizes and abilities. Companies should also be open about their efforts to increase diversity, which helps keep them accountable.</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a:p>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9" name="Speech Bubble: Rectangle with Corners Rounded 8">
            <a:extLst>
              <a:ext uri="{FF2B5EF4-FFF2-40B4-BE49-F238E27FC236}">
                <a16:creationId xmlns:a16="http://schemas.microsoft.com/office/drawing/2014/main" id="{56A9DF8E-7C97-5051-8010-98C696280442}"/>
              </a:ext>
              <a:ext uri="{C183D7F6-B498-43B3-948B-1728B52AA6E4}">
                <adec:decorative xmlns:adec="http://schemas.microsoft.com/office/drawing/2017/decorative" val="1"/>
              </a:ext>
            </a:extLst>
          </p:cNvPr>
          <p:cNvSpPr/>
          <p:nvPr/>
        </p:nvSpPr>
        <p:spPr>
          <a:xfrm flipH="1">
            <a:off x="428274" y="591017"/>
            <a:ext cx="8437563" cy="4081344"/>
          </a:xfrm>
          <a:custGeom>
            <a:avLst/>
            <a:gdLst>
              <a:gd name="connsiteX0" fmla="*/ 0 w 8437563"/>
              <a:gd name="connsiteY0" fmla="*/ 680238 h 4081344"/>
              <a:gd name="connsiteX1" fmla="*/ 680238 w 8437563"/>
              <a:gd name="connsiteY1" fmla="*/ 0 h 4081344"/>
              <a:gd name="connsiteX2" fmla="*/ 1043250 w 8437563"/>
              <a:gd name="connsiteY2" fmla="*/ 0 h 4081344"/>
              <a:gd name="connsiteX3" fmla="*/ 1406261 w 8437563"/>
              <a:gd name="connsiteY3" fmla="*/ 0 h 4081344"/>
              <a:gd name="connsiteX4" fmla="*/ 1406261 w 8437563"/>
              <a:gd name="connsiteY4" fmla="*/ 0 h 4081344"/>
              <a:gd name="connsiteX5" fmla="*/ 1870327 w 8437563"/>
              <a:gd name="connsiteY5" fmla="*/ 0 h 4081344"/>
              <a:gd name="connsiteX6" fmla="*/ 2334393 w 8437563"/>
              <a:gd name="connsiteY6" fmla="*/ 0 h 4081344"/>
              <a:gd name="connsiteX7" fmla="*/ 2798458 w 8437563"/>
              <a:gd name="connsiteY7" fmla="*/ 0 h 4081344"/>
              <a:gd name="connsiteX8" fmla="*/ 3515651 w 8437563"/>
              <a:gd name="connsiteY8" fmla="*/ 0 h 4081344"/>
              <a:gd name="connsiteX9" fmla="*/ 3961027 w 8437563"/>
              <a:gd name="connsiteY9" fmla="*/ 0 h 4081344"/>
              <a:gd name="connsiteX10" fmla="*/ 4576070 w 8437563"/>
              <a:gd name="connsiteY10" fmla="*/ 0 h 4081344"/>
              <a:gd name="connsiteX11" fmla="*/ 5106279 w 8437563"/>
              <a:gd name="connsiteY11" fmla="*/ 0 h 4081344"/>
              <a:gd name="connsiteX12" fmla="*/ 5509238 w 8437563"/>
              <a:gd name="connsiteY12" fmla="*/ 0 h 4081344"/>
              <a:gd name="connsiteX13" fmla="*/ 5997030 w 8437563"/>
              <a:gd name="connsiteY13" fmla="*/ 0 h 4081344"/>
              <a:gd name="connsiteX14" fmla="*/ 6569656 w 8437563"/>
              <a:gd name="connsiteY14" fmla="*/ 0 h 4081344"/>
              <a:gd name="connsiteX15" fmla="*/ 6972615 w 8437563"/>
              <a:gd name="connsiteY15" fmla="*/ 0 h 4081344"/>
              <a:gd name="connsiteX16" fmla="*/ 7757325 w 8437563"/>
              <a:gd name="connsiteY16" fmla="*/ 0 h 4081344"/>
              <a:gd name="connsiteX17" fmla="*/ 8437563 w 8437563"/>
              <a:gd name="connsiteY17" fmla="*/ 680238 h 4081344"/>
              <a:gd name="connsiteX18" fmla="*/ 8437563 w 8437563"/>
              <a:gd name="connsiteY18" fmla="*/ 1196070 h 4081344"/>
              <a:gd name="connsiteX19" fmla="*/ 8437563 w 8437563"/>
              <a:gd name="connsiteY19" fmla="*/ 1728908 h 4081344"/>
              <a:gd name="connsiteX20" fmla="*/ 8437563 w 8437563"/>
              <a:gd name="connsiteY20" fmla="*/ 2380784 h 4081344"/>
              <a:gd name="connsiteX21" fmla="*/ 8437563 w 8437563"/>
              <a:gd name="connsiteY21" fmla="*/ 2380784 h 4081344"/>
              <a:gd name="connsiteX22" fmla="*/ 8437563 w 8437563"/>
              <a:gd name="connsiteY22" fmla="*/ 2890952 h 4081344"/>
              <a:gd name="connsiteX23" fmla="*/ 8437563 w 8437563"/>
              <a:gd name="connsiteY23" fmla="*/ 3401120 h 4081344"/>
              <a:gd name="connsiteX24" fmla="*/ 8437563 w 8437563"/>
              <a:gd name="connsiteY24" fmla="*/ 3401106 h 4081344"/>
              <a:gd name="connsiteX25" fmla="*/ 7757325 w 8437563"/>
              <a:gd name="connsiteY25" fmla="*/ 4081344 h 4081344"/>
              <a:gd name="connsiteX26" fmla="*/ 7311949 w 8437563"/>
              <a:gd name="connsiteY26" fmla="*/ 4081344 h 4081344"/>
              <a:gd name="connsiteX27" fmla="*/ 6824157 w 8437563"/>
              <a:gd name="connsiteY27" fmla="*/ 4081344 h 4081344"/>
              <a:gd name="connsiteX28" fmla="*/ 6293947 w 8437563"/>
              <a:gd name="connsiteY28" fmla="*/ 4081344 h 4081344"/>
              <a:gd name="connsiteX29" fmla="*/ 5890988 w 8437563"/>
              <a:gd name="connsiteY29" fmla="*/ 4081344 h 4081344"/>
              <a:gd name="connsiteX30" fmla="*/ 5488029 w 8437563"/>
              <a:gd name="connsiteY30" fmla="*/ 4081344 h 4081344"/>
              <a:gd name="connsiteX31" fmla="*/ 4957820 w 8437563"/>
              <a:gd name="connsiteY31" fmla="*/ 4081344 h 4081344"/>
              <a:gd name="connsiteX32" fmla="*/ 4385194 w 8437563"/>
              <a:gd name="connsiteY32" fmla="*/ 4081344 h 4081344"/>
              <a:gd name="connsiteX33" fmla="*/ 3515651 w 8437563"/>
              <a:gd name="connsiteY33" fmla="*/ 4081344 h 4081344"/>
              <a:gd name="connsiteX34" fmla="*/ 3076627 w 8437563"/>
              <a:gd name="connsiteY34" fmla="*/ 4162927 h 4081344"/>
              <a:gd name="connsiteX35" fmla="*/ 2581557 w 8437563"/>
              <a:gd name="connsiteY35" fmla="*/ 4254924 h 4081344"/>
              <a:gd name="connsiteX36" fmla="*/ 2005662 w 8437563"/>
              <a:gd name="connsiteY36" fmla="*/ 4169870 h 4081344"/>
              <a:gd name="connsiteX37" fmla="*/ 1406261 w 8437563"/>
              <a:gd name="connsiteY37" fmla="*/ 4081344 h 4081344"/>
              <a:gd name="connsiteX38" fmla="*/ 1057770 w 8437563"/>
              <a:gd name="connsiteY38" fmla="*/ 4081344 h 4081344"/>
              <a:gd name="connsiteX39" fmla="*/ 680238 w 8437563"/>
              <a:gd name="connsiteY39" fmla="*/ 4081344 h 4081344"/>
              <a:gd name="connsiteX40" fmla="*/ 0 w 8437563"/>
              <a:gd name="connsiteY40" fmla="*/ 3401106 h 4081344"/>
              <a:gd name="connsiteX41" fmla="*/ 0 w 8437563"/>
              <a:gd name="connsiteY41" fmla="*/ 3401120 h 4081344"/>
              <a:gd name="connsiteX42" fmla="*/ 0 w 8437563"/>
              <a:gd name="connsiteY42" fmla="*/ 2911359 h 4081344"/>
              <a:gd name="connsiteX43" fmla="*/ 0 w 8437563"/>
              <a:gd name="connsiteY43" fmla="*/ 2380784 h 4081344"/>
              <a:gd name="connsiteX44" fmla="*/ 0 w 8437563"/>
              <a:gd name="connsiteY44" fmla="*/ 2380784 h 4081344"/>
              <a:gd name="connsiteX45" fmla="*/ 0 w 8437563"/>
              <a:gd name="connsiteY45" fmla="*/ 1813935 h 4081344"/>
              <a:gd name="connsiteX46" fmla="*/ 0 w 8437563"/>
              <a:gd name="connsiteY46" fmla="*/ 1230081 h 4081344"/>
              <a:gd name="connsiteX47" fmla="*/ 0 w 8437563"/>
              <a:gd name="connsiteY47" fmla="*/ 680238 h 40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437563" h="4081344" extrusionOk="0">
                <a:moveTo>
                  <a:pt x="0" y="680238"/>
                </a:moveTo>
                <a:cubicBezTo>
                  <a:pt x="-52471" y="335446"/>
                  <a:pt x="258467" y="54843"/>
                  <a:pt x="680238" y="0"/>
                </a:cubicBezTo>
                <a:cubicBezTo>
                  <a:pt x="775336" y="-34155"/>
                  <a:pt x="919922" y="14088"/>
                  <a:pt x="1043250" y="0"/>
                </a:cubicBezTo>
                <a:cubicBezTo>
                  <a:pt x="1166578" y="-14088"/>
                  <a:pt x="1327161" y="9336"/>
                  <a:pt x="1406261" y="0"/>
                </a:cubicBezTo>
                <a:lnTo>
                  <a:pt x="1406261" y="0"/>
                </a:lnTo>
                <a:cubicBezTo>
                  <a:pt x="1583007" y="-4919"/>
                  <a:pt x="1743788" y="29821"/>
                  <a:pt x="1870327" y="0"/>
                </a:cubicBezTo>
                <a:cubicBezTo>
                  <a:pt x="1996866" y="-29821"/>
                  <a:pt x="2167561" y="14667"/>
                  <a:pt x="2334393" y="0"/>
                </a:cubicBezTo>
                <a:cubicBezTo>
                  <a:pt x="2501225" y="-14667"/>
                  <a:pt x="2661818" y="33000"/>
                  <a:pt x="2798458" y="0"/>
                </a:cubicBezTo>
                <a:cubicBezTo>
                  <a:pt x="2935098" y="-33000"/>
                  <a:pt x="3253217" y="47372"/>
                  <a:pt x="3515651" y="0"/>
                </a:cubicBezTo>
                <a:cubicBezTo>
                  <a:pt x="3662818" y="-51950"/>
                  <a:pt x="3843761" y="24078"/>
                  <a:pt x="3961027" y="0"/>
                </a:cubicBezTo>
                <a:cubicBezTo>
                  <a:pt x="4078293" y="-24078"/>
                  <a:pt x="4292938" y="62235"/>
                  <a:pt x="4576070" y="0"/>
                </a:cubicBezTo>
                <a:cubicBezTo>
                  <a:pt x="4859202" y="-62235"/>
                  <a:pt x="4909935" y="34233"/>
                  <a:pt x="5106279" y="0"/>
                </a:cubicBezTo>
                <a:cubicBezTo>
                  <a:pt x="5302623" y="-34233"/>
                  <a:pt x="5325861" y="12709"/>
                  <a:pt x="5509238" y="0"/>
                </a:cubicBezTo>
                <a:cubicBezTo>
                  <a:pt x="5692615" y="-12709"/>
                  <a:pt x="5886701" y="51311"/>
                  <a:pt x="5997030" y="0"/>
                </a:cubicBezTo>
                <a:cubicBezTo>
                  <a:pt x="6107359" y="-51311"/>
                  <a:pt x="6426487" y="27788"/>
                  <a:pt x="6569656" y="0"/>
                </a:cubicBezTo>
                <a:cubicBezTo>
                  <a:pt x="6712825" y="-27788"/>
                  <a:pt x="6811290" y="47778"/>
                  <a:pt x="6972615" y="0"/>
                </a:cubicBezTo>
                <a:cubicBezTo>
                  <a:pt x="7133940" y="-47778"/>
                  <a:pt x="7531333" y="12975"/>
                  <a:pt x="7757325" y="0"/>
                </a:cubicBezTo>
                <a:cubicBezTo>
                  <a:pt x="8167157" y="-18421"/>
                  <a:pt x="8527725" y="248791"/>
                  <a:pt x="8437563" y="680238"/>
                </a:cubicBezTo>
                <a:cubicBezTo>
                  <a:pt x="8466526" y="889859"/>
                  <a:pt x="8400185" y="992254"/>
                  <a:pt x="8437563" y="1196070"/>
                </a:cubicBezTo>
                <a:cubicBezTo>
                  <a:pt x="8474941" y="1399886"/>
                  <a:pt x="8395815" y="1548372"/>
                  <a:pt x="8437563" y="1728908"/>
                </a:cubicBezTo>
                <a:cubicBezTo>
                  <a:pt x="8479311" y="1909444"/>
                  <a:pt x="8375230" y="2127653"/>
                  <a:pt x="8437563" y="2380784"/>
                </a:cubicBezTo>
                <a:lnTo>
                  <a:pt x="8437563" y="2380784"/>
                </a:lnTo>
                <a:cubicBezTo>
                  <a:pt x="8487933" y="2562130"/>
                  <a:pt x="8395849" y="2640407"/>
                  <a:pt x="8437563" y="2890952"/>
                </a:cubicBezTo>
                <a:cubicBezTo>
                  <a:pt x="8479277" y="3141497"/>
                  <a:pt x="8394653" y="3294553"/>
                  <a:pt x="8437563" y="3401120"/>
                </a:cubicBezTo>
                <a:cubicBezTo>
                  <a:pt x="8437562" y="3401116"/>
                  <a:pt x="8437564" y="3401111"/>
                  <a:pt x="8437563" y="3401106"/>
                </a:cubicBezTo>
                <a:cubicBezTo>
                  <a:pt x="8383380" y="3716607"/>
                  <a:pt x="8107562" y="4058761"/>
                  <a:pt x="7757325" y="4081344"/>
                </a:cubicBezTo>
                <a:cubicBezTo>
                  <a:pt x="7623469" y="4129105"/>
                  <a:pt x="7410016" y="4061835"/>
                  <a:pt x="7311949" y="4081344"/>
                </a:cubicBezTo>
                <a:cubicBezTo>
                  <a:pt x="7213882" y="4100853"/>
                  <a:pt x="6992977" y="4023745"/>
                  <a:pt x="6824157" y="4081344"/>
                </a:cubicBezTo>
                <a:cubicBezTo>
                  <a:pt x="6655337" y="4138943"/>
                  <a:pt x="6412773" y="4079712"/>
                  <a:pt x="6293947" y="4081344"/>
                </a:cubicBezTo>
                <a:cubicBezTo>
                  <a:pt x="6175121" y="4082976"/>
                  <a:pt x="6052387" y="4054912"/>
                  <a:pt x="5890988" y="4081344"/>
                </a:cubicBezTo>
                <a:cubicBezTo>
                  <a:pt x="5729589" y="4107776"/>
                  <a:pt x="5652938" y="4061514"/>
                  <a:pt x="5488029" y="4081344"/>
                </a:cubicBezTo>
                <a:cubicBezTo>
                  <a:pt x="5323120" y="4101174"/>
                  <a:pt x="5092930" y="4039904"/>
                  <a:pt x="4957820" y="4081344"/>
                </a:cubicBezTo>
                <a:cubicBezTo>
                  <a:pt x="4822710" y="4122784"/>
                  <a:pt x="4614123" y="4052853"/>
                  <a:pt x="4385194" y="4081344"/>
                </a:cubicBezTo>
                <a:cubicBezTo>
                  <a:pt x="4156265" y="4109835"/>
                  <a:pt x="3912367" y="4076781"/>
                  <a:pt x="3515651" y="4081344"/>
                </a:cubicBezTo>
                <a:cubicBezTo>
                  <a:pt x="3329166" y="4163103"/>
                  <a:pt x="3232050" y="4123389"/>
                  <a:pt x="3076627" y="4162927"/>
                </a:cubicBezTo>
                <a:cubicBezTo>
                  <a:pt x="2921204" y="4202465"/>
                  <a:pt x="2811756" y="4207865"/>
                  <a:pt x="2581557" y="4254924"/>
                </a:cubicBezTo>
                <a:cubicBezTo>
                  <a:pt x="2399662" y="4287812"/>
                  <a:pt x="2170121" y="4145997"/>
                  <a:pt x="2005662" y="4169870"/>
                </a:cubicBezTo>
                <a:cubicBezTo>
                  <a:pt x="1841203" y="4193742"/>
                  <a:pt x="1635341" y="4095653"/>
                  <a:pt x="1406261" y="4081344"/>
                </a:cubicBezTo>
                <a:cubicBezTo>
                  <a:pt x="1312552" y="4110358"/>
                  <a:pt x="1187142" y="4059016"/>
                  <a:pt x="1057770" y="4081344"/>
                </a:cubicBezTo>
                <a:cubicBezTo>
                  <a:pt x="928398" y="4103672"/>
                  <a:pt x="765749" y="4057892"/>
                  <a:pt x="680238" y="4081344"/>
                </a:cubicBezTo>
                <a:cubicBezTo>
                  <a:pt x="253191" y="3996912"/>
                  <a:pt x="49310" y="3857671"/>
                  <a:pt x="0" y="3401106"/>
                </a:cubicBezTo>
                <a:cubicBezTo>
                  <a:pt x="0" y="3401111"/>
                  <a:pt x="0" y="3401113"/>
                  <a:pt x="0" y="3401120"/>
                </a:cubicBezTo>
                <a:cubicBezTo>
                  <a:pt x="-17998" y="3210975"/>
                  <a:pt x="14713" y="3080760"/>
                  <a:pt x="0" y="2911359"/>
                </a:cubicBezTo>
                <a:cubicBezTo>
                  <a:pt x="-14713" y="2741958"/>
                  <a:pt x="56741" y="2489595"/>
                  <a:pt x="0" y="2380784"/>
                </a:cubicBezTo>
                <a:lnTo>
                  <a:pt x="0" y="2380784"/>
                </a:lnTo>
                <a:cubicBezTo>
                  <a:pt x="-65431" y="2257006"/>
                  <a:pt x="46364" y="1948410"/>
                  <a:pt x="0" y="1813935"/>
                </a:cubicBezTo>
                <a:cubicBezTo>
                  <a:pt x="-46364" y="1679460"/>
                  <a:pt x="57807" y="1373378"/>
                  <a:pt x="0" y="1230081"/>
                </a:cubicBezTo>
                <a:cubicBezTo>
                  <a:pt x="-57807" y="1086784"/>
                  <a:pt x="1146" y="915508"/>
                  <a:pt x="0" y="680238"/>
                </a:cubicBezTo>
                <a:close/>
              </a:path>
            </a:pathLst>
          </a:custGeom>
          <a:noFill/>
          <a:ln w="38100">
            <a:solidFill>
              <a:schemeClr val="accent2"/>
            </a:solidFill>
            <a:extLst>
              <a:ext uri="{C807C97D-BFC1-408E-A445-0C87EB9F89A2}">
                <ask:lineSketchStyleProps xmlns:ask="http://schemas.microsoft.com/office/drawing/2018/sketchyshapes" sd="2977115621">
                  <a:prstGeom prst="wedgeRoundRectCallout">
                    <a:avLst>
                      <a:gd name="adj1" fmla="val -19404"/>
                      <a:gd name="adj2" fmla="val 5425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en-GB" sz="1800">
                <a:effectLst/>
                <a:latin typeface="Arial" panose="020B0604020202020204" pitchFamily="34" charset="0"/>
                <a:ea typeface="system-ui"/>
              </a:rPr>
            </a:br>
            <a:r>
              <a:rPr lang="en-GB" sz="1800">
                <a:effectLst/>
                <a:latin typeface="Arial" panose="020B0604020202020204" pitchFamily="34" charset="0"/>
                <a:ea typeface="system-ui"/>
                <a:cs typeface="Arial" panose="020B0604020202020204" pitchFamily="34" charset="0"/>
              </a:rPr>
              <a:t> </a:t>
            </a:r>
            <a:endParaRPr lang="en-GB" sz="1800">
              <a:effectLst/>
              <a:latin typeface="Arial" panose="020B0604020202020204" pitchFamily="34" charset="0"/>
              <a:ea typeface="Arial" panose="020B060402020202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60859B11-BE87-6978-981D-BD0420545040}"/>
              </a:ext>
              <a:ext uri="{C183D7F6-B498-43B3-948B-1728B52AA6E4}">
                <adec:decorative xmlns:adec="http://schemas.microsoft.com/office/drawing/2017/decorative" val="1"/>
              </a:ext>
            </a:extLst>
          </p:cNvPr>
          <p:cNvSpPr txBox="1"/>
          <p:nvPr/>
        </p:nvSpPr>
        <p:spPr>
          <a:xfrm>
            <a:off x="4032448" y="2554907"/>
            <a:ext cx="4833392" cy="307777"/>
          </a:xfrm>
          <a:prstGeom prst="rect">
            <a:avLst/>
          </a:prstGeom>
          <a:noFill/>
        </p:spPr>
        <p:txBody>
          <a:bodyPr wrap="square" lIns="91440" tIns="45720" rIns="91440" bIns="45720" anchor="t">
            <a:spAutoFit/>
          </a:bodyPr>
          <a:lstStyle/>
          <a:p>
            <a:endParaRPr lang="en-GB" sz="1400">
              <a:solidFill>
                <a:srgbClr val="0D0D0D"/>
              </a:solidFill>
              <a:highlight>
                <a:srgbClr val="FFFFFF"/>
              </a:highlight>
              <a:cs typeface="Arial"/>
            </a:endParaRPr>
          </a:p>
        </p:txBody>
      </p:sp>
    </p:spTree>
    <p:extLst>
      <p:ext uri="{BB962C8B-B14F-4D97-AF65-F5344CB8AC3E}">
        <p14:creationId xmlns:p14="http://schemas.microsoft.com/office/powerpoint/2010/main" val="3147601962"/>
      </p:ext>
    </p:extLst>
  </p:cSld>
  <p:clrMapOvr>
    <a:masterClrMapping/>
  </p:clrMapOvr>
  <mc:AlternateContent xmlns:mc="http://schemas.openxmlformats.org/markup-compatibility/2006" xmlns:p14="http://schemas.microsoft.com/office/powerpoint/2010/main">
    <mc:Choice Requires="p14">
      <p:transition spd="slow" p14:dur="2000" advTm="78534"/>
    </mc:Choice>
    <mc:Fallback xmlns="">
      <p:transition spd="slow" advTm="785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0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3</a:t>
            </a:fld>
            <a:endParaRPr lang="en-GB"/>
          </a:p>
        </p:txBody>
      </p:sp>
      <p:sp>
        <p:nvSpPr>
          <p:cNvPr id="12" name="Title 11"/>
          <p:cNvSpPr>
            <a:spLocks noGrp="1"/>
          </p:cNvSpPr>
          <p:nvPr>
            <p:ph type="title"/>
          </p:nvPr>
        </p:nvSpPr>
        <p:spPr/>
        <p:txBody>
          <a:bodyPr>
            <a:normAutofit/>
          </a:bodyPr>
          <a:lstStyle/>
          <a:p>
            <a:r>
              <a:rPr lang="en-GB" sz="3200" dirty="0"/>
              <a:t>Question 10</a:t>
            </a:r>
          </a:p>
        </p:txBody>
      </p:sp>
      <p:pic>
        <p:nvPicPr>
          <p:cNvPr id="2" name="6 - Q10 Audio" descr="Play audio">
            <a:hlinkClick r:id="" action="ppaction://media"/>
            <a:extLst>
              <a:ext uri="{FF2B5EF4-FFF2-40B4-BE49-F238E27FC236}">
                <a16:creationId xmlns:a16="http://schemas.microsoft.com/office/drawing/2014/main" id="{3F32A4C7-3F9B-FFD1-B207-8939DF009AA1}"/>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49976" y="193212"/>
            <a:ext cx="406400" cy="406400"/>
          </a:xfrm>
          <a:prstGeom prst="rect">
            <a:avLst/>
          </a:prstGeom>
        </p:spPr>
      </p:pic>
      <p:sp>
        <p:nvSpPr>
          <p:cNvPr id="5" name="Text Placeholder 4"/>
          <p:cNvSpPr>
            <a:spLocks noGrp="1"/>
          </p:cNvSpPr>
          <p:nvPr>
            <p:ph type="body" sz="quarter" idx="12"/>
          </p:nvPr>
        </p:nvSpPr>
        <p:spPr/>
        <p:txBody>
          <a:bodyPr vert="horz" lIns="0" tIns="0" rIns="0" bIns="0" rtlCol="0" anchor="t">
            <a:noAutofit/>
          </a:bodyPr>
          <a:lstStyle/>
          <a:p>
            <a:r>
              <a:rPr lang="en-GB" dirty="0">
                <a:ea typeface="+mn-lt"/>
                <a:cs typeface="+mn-lt"/>
              </a:rPr>
              <a:t>A silversmith apprentice uses specialist equipment and chemicals to cut, shape and file sheets of silver to make jewellery. The apprentice is required to wear closed shoes at work. </a:t>
            </a:r>
            <a:endParaRPr lang="en-US" dirty="0"/>
          </a:p>
          <a:p>
            <a:br>
              <a:rPr lang="en-GB" b="1" dirty="0"/>
            </a:br>
            <a:r>
              <a:rPr lang="en-GB" b="1" dirty="0">
                <a:solidFill>
                  <a:srgbClr val="E51C41"/>
                </a:solidFill>
                <a:ea typeface="+mn-lt"/>
                <a:cs typeface="+mn-lt"/>
              </a:rPr>
              <a:t>Explain </a:t>
            </a:r>
            <a:r>
              <a:rPr lang="en-GB" dirty="0">
                <a:solidFill>
                  <a:srgbClr val="E51C41"/>
                </a:solidFill>
                <a:ea typeface="+mn-lt"/>
                <a:cs typeface="+mn-lt"/>
              </a:rPr>
              <a:t>why closed shoes at work are essential for the apprentice.</a:t>
            </a:r>
          </a:p>
          <a:p>
            <a:endParaRPr lang="en-GB" dirty="0">
              <a:solidFill>
                <a:srgbClr val="E51C41"/>
              </a:solidFill>
              <a:cs typeface="Arial"/>
            </a:endParaRPr>
          </a:p>
          <a:p>
            <a:r>
              <a:rPr lang="en-GB" dirty="0">
                <a:cs typeface="Arial"/>
              </a:rPr>
              <a:t>Applied: Wearing shoes at work</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Tree>
    <p:extLst>
      <p:ext uri="{BB962C8B-B14F-4D97-AF65-F5344CB8AC3E}">
        <p14:creationId xmlns:p14="http://schemas.microsoft.com/office/powerpoint/2010/main" val="111531453"/>
      </p:ext>
    </p:extLst>
  </p:cSld>
  <p:clrMapOvr>
    <a:masterClrMapping/>
  </p:clrMapOvr>
  <mc:AlternateContent xmlns:mc="http://schemas.openxmlformats.org/markup-compatibility/2006" xmlns:p14="http://schemas.microsoft.com/office/powerpoint/2010/main">
    <mc:Choice Requires="p14">
      <p:transition spd="slow" p14:dur="2000" advTm="36287"/>
    </mc:Choice>
    <mc:Fallback xmlns="">
      <p:transition spd="slow" advTm="36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2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30</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8437563" cy="699425"/>
          </a:xfrm>
        </p:spPr>
        <p:txBody>
          <a:bodyPr>
            <a:normAutofit/>
          </a:bodyPr>
          <a:lstStyle/>
          <a:p>
            <a:r>
              <a:rPr lang="en-GB" sz="3200" dirty="0"/>
              <a:t>Question 27 sample answers</a:t>
            </a:r>
          </a:p>
        </p:txBody>
      </p:sp>
      <p:pic>
        <p:nvPicPr>
          <p:cNvPr id="2" name="10 - Q27 SA 1" descr="Play audio">
            <a:hlinkClick r:id="" action="ppaction://media"/>
            <a:extLst>
              <a:ext uri="{FF2B5EF4-FFF2-40B4-BE49-F238E27FC236}">
                <a16:creationId xmlns:a16="http://schemas.microsoft.com/office/drawing/2014/main" id="{01F364EE-A512-C9EF-753E-630BA6C10BFA}"/>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49976" y="148762"/>
            <a:ext cx="406400" cy="406400"/>
          </a:xfrm>
          <a:prstGeom prst="rect">
            <a:avLst/>
          </a:prstGeom>
        </p:spPr>
      </p:pic>
      <p:sp>
        <p:nvSpPr>
          <p:cNvPr id="3" name="TextBox 2">
            <a:extLst>
              <a:ext uri="{FF2B5EF4-FFF2-40B4-BE49-F238E27FC236}">
                <a16:creationId xmlns:a16="http://schemas.microsoft.com/office/drawing/2014/main" id="{E9A2B0F7-C6CD-42E0-9CF6-70872844C442}"/>
              </a:ext>
            </a:extLst>
          </p:cNvPr>
          <p:cNvSpPr txBox="1"/>
          <p:nvPr/>
        </p:nvSpPr>
        <p:spPr>
          <a:xfrm>
            <a:off x="680225" y="833249"/>
            <a:ext cx="8087952" cy="3785652"/>
          </a:xfrm>
          <a:prstGeom prst="rect">
            <a:avLst/>
          </a:prstGeom>
          <a:noFill/>
        </p:spPr>
        <p:txBody>
          <a:bodyPr wrap="square">
            <a:spAutoFit/>
          </a:bodyPr>
          <a:lstStyle/>
          <a:p>
            <a:r>
              <a:rPr lang="en-GB" sz="2400" b="1" dirty="0">
                <a:effectLst/>
                <a:latin typeface="Arial" panose="020B0604020202020204" pitchFamily="34" charset="0"/>
                <a:ea typeface="Aptos" panose="020B0004020202020204" pitchFamily="34" charset="0"/>
                <a:cs typeface="Times New Roman" panose="02020603050405020304" pitchFamily="18" charset="0"/>
              </a:rPr>
              <a:t>Answer 1: </a:t>
            </a:r>
            <a:r>
              <a:rPr lang="en-GB" sz="2400" dirty="0">
                <a:effectLst/>
                <a:latin typeface="Arial" panose="020B0604020202020204" pitchFamily="34" charset="0"/>
                <a:ea typeface="Aptos" panose="020B0004020202020204" pitchFamily="34" charset="0"/>
                <a:cs typeface="Times New Roman" panose="02020603050405020304" pitchFamily="18" charset="0"/>
              </a:rPr>
              <a:t>The fashion industry can be fairer by hiring more diverse designers and models and letting them be leaders. They could help young people from different backgrounds get into fashion by teaching them and giving them chances to succeed. It would help if they showed all kinds of beauty in fashion shows and ads, like having models who look different from each other. Companies should tell people what they are doing to be more inclusive, so everyone knows they are trying to change.</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a:p>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Speech Bubble: Rectangle with Corners Rounded 8">
            <a:extLst>
              <a:ext uri="{FF2B5EF4-FFF2-40B4-BE49-F238E27FC236}">
                <a16:creationId xmlns:a16="http://schemas.microsoft.com/office/drawing/2014/main" id="{56A9DF8E-7C97-5051-8010-98C696280442}"/>
              </a:ext>
              <a:ext uri="{C183D7F6-B498-43B3-948B-1728B52AA6E4}">
                <adec:decorative xmlns:adec="http://schemas.microsoft.com/office/drawing/2017/decorative" val="1"/>
              </a:ext>
            </a:extLst>
          </p:cNvPr>
          <p:cNvSpPr/>
          <p:nvPr/>
        </p:nvSpPr>
        <p:spPr>
          <a:xfrm flipH="1">
            <a:off x="428275" y="691376"/>
            <a:ext cx="8437563" cy="3708083"/>
          </a:xfrm>
          <a:custGeom>
            <a:avLst/>
            <a:gdLst>
              <a:gd name="connsiteX0" fmla="*/ 0 w 8437563"/>
              <a:gd name="connsiteY0" fmla="*/ 618026 h 3708083"/>
              <a:gd name="connsiteX1" fmla="*/ 618026 w 8437563"/>
              <a:gd name="connsiteY1" fmla="*/ 0 h 3708083"/>
              <a:gd name="connsiteX2" fmla="*/ 1012144 w 8437563"/>
              <a:gd name="connsiteY2" fmla="*/ 0 h 3708083"/>
              <a:gd name="connsiteX3" fmla="*/ 1406261 w 8437563"/>
              <a:gd name="connsiteY3" fmla="*/ 0 h 3708083"/>
              <a:gd name="connsiteX4" fmla="*/ 1406261 w 8437563"/>
              <a:gd name="connsiteY4" fmla="*/ 0 h 3708083"/>
              <a:gd name="connsiteX5" fmla="*/ 1870327 w 8437563"/>
              <a:gd name="connsiteY5" fmla="*/ 0 h 3708083"/>
              <a:gd name="connsiteX6" fmla="*/ 2334393 w 8437563"/>
              <a:gd name="connsiteY6" fmla="*/ 0 h 3708083"/>
              <a:gd name="connsiteX7" fmla="*/ 2798458 w 8437563"/>
              <a:gd name="connsiteY7" fmla="*/ 0 h 3708083"/>
              <a:gd name="connsiteX8" fmla="*/ 3515651 w 8437563"/>
              <a:gd name="connsiteY8" fmla="*/ 0 h 3708083"/>
              <a:gd name="connsiteX9" fmla="*/ 3967559 w 8437563"/>
              <a:gd name="connsiteY9" fmla="*/ 0 h 3708083"/>
              <a:gd name="connsiteX10" fmla="*/ 4591623 w 8437563"/>
              <a:gd name="connsiteY10" fmla="*/ 0 h 3708083"/>
              <a:gd name="connsiteX11" fmla="*/ 5129608 w 8437563"/>
              <a:gd name="connsiteY11" fmla="*/ 0 h 3708083"/>
              <a:gd name="connsiteX12" fmla="*/ 5538477 w 8437563"/>
              <a:gd name="connsiteY12" fmla="*/ 0 h 3708083"/>
              <a:gd name="connsiteX13" fmla="*/ 6033424 w 8437563"/>
              <a:gd name="connsiteY13" fmla="*/ 0 h 3708083"/>
              <a:gd name="connsiteX14" fmla="*/ 6614449 w 8437563"/>
              <a:gd name="connsiteY14" fmla="*/ 0 h 3708083"/>
              <a:gd name="connsiteX15" fmla="*/ 7023318 w 8437563"/>
              <a:gd name="connsiteY15" fmla="*/ 0 h 3708083"/>
              <a:gd name="connsiteX16" fmla="*/ 7819537 w 8437563"/>
              <a:gd name="connsiteY16" fmla="*/ 0 h 3708083"/>
              <a:gd name="connsiteX17" fmla="*/ 8437563 w 8437563"/>
              <a:gd name="connsiteY17" fmla="*/ 618026 h 3708083"/>
              <a:gd name="connsiteX18" fmla="*/ 8437563 w 8437563"/>
              <a:gd name="connsiteY18" fmla="*/ 1086683 h 3708083"/>
              <a:gd name="connsiteX19" fmla="*/ 8437563 w 8437563"/>
              <a:gd name="connsiteY19" fmla="*/ 1570790 h 3708083"/>
              <a:gd name="connsiteX20" fmla="*/ 8437563 w 8437563"/>
              <a:gd name="connsiteY20" fmla="*/ 2163048 h 3708083"/>
              <a:gd name="connsiteX21" fmla="*/ 8437563 w 8437563"/>
              <a:gd name="connsiteY21" fmla="*/ 2163048 h 3708083"/>
              <a:gd name="connsiteX22" fmla="*/ 8437563 w 8437563"/>
              <a:gd name="connsiteY22" fmla="*/ 2626559 h 3708083"/>
              <a:gd name="connsiteX23" fmla="*/ 8437563 w 8437563"/>
              <a:gd name="connsiteY23" fmla="*/ 3090069 h 3708083"/>
              <a:gd name="connsiteX24" fmla="*/ 8437563 w 8437563"/>
              <a:gd name="connsiteY24" fmla="*/ 3090057 h 3708083"/>
              <a:gd name="connsiteX25" fmla="*/ 7819537 w 8437563"/>
              <a:gd name="connsiteY25" fmla="*/ 3708083 h 3708083"/>
              <a:gd name="connsiteX26" fmla="*/ 7367629 w 8437563"/>
              <a:gd name="connsiteY26" fmla="*/ 3708083 h 3708083"/>
              <a:gd name="connsiteX27" fmla="*/ 6872682 w 8437563"/>
              <a:gd name="connsiteY27" fmla="*/ 3708083 h 3708083"/>
              <a:gd name="connsiteX28" fmla="*/ 6334696 w 8437563"/>
              <a:gd name="connsiteY28" fmla="*/ 3708083 h 3708083"/>
              <a:gd name="connsiteX29" fmla="*/ 5925827 w 8437563"/>
              <a:gd name="connsiteY29" fmla="*/ 3708083 h 3708083"/>
              <a:gd name="connsiteX30" fmla="*/ 5516958 w 8437563"/>
              <a:gd name="connsiteY30" fmla="*/ 3708083 h 3708083"/>
              <a:gd name="connsiteX31" fmla="*/ 4978972 w 8437563"/>
              <a:gd name="connsiteY31" fmla="*/ 3708083 h 3708083"/>
              <a:gd name="connsiteX32" fmla="*/ 4397948 w 8437563"/>
              <a:gd name="connsiteY32" fmla="*/ 3708083 h 3708083"/>
              <a:gd name="connsiteX33" fmla="*/ 3515651 w 8437563"/>
              <a:gd name="connsiteY33" fmla="*/ 3708083 h 3708083"/>
              <a:gd name="connsiteX34" fmla="*/ 3060923 w 8437563"/>
              <a:gd name="connsiteY34" fmla="*/ 3881108 h 3708083"/>
              <a:gd name="connsiteX35" fmla="*/ 2548144 w 8437563"/>
              <a:gd name="connsiteY35" fmla="*/ 4076221 h 3708083"/>
              <a:gd name="connsiteX36" fmla="*/ 1988621 w 8437563"/>
              <a:gd name="connsiteY36" fmla="*/ 3895833 h 3708083"/>
              <a:gd name="connsiteX37" fmla="*/ 1406261 w 8437563"/>
              <a:gd name="connsiteY37" fmla="*/ 3708083 h 3708083"/>
              <a:gd name="connsiteX38" fmla="*/ 1027908 w 8437563"/>
              <a:gd name="connsiteY38" fmla="*/ 3708083 h 3708083"/>
              <a:gd name="connsiteX39" fmla="*/ 618026 w 8437563"/>
              <a:gd name="connsiteY39" fmla="*/ 3708083 h 3708083"/>
              <a:gd name="connsiteX40" fmla="*/ 0 w 8437563"/>
              <a:gd name="connsiteY40" fmla="*/ 3090057 h 3708083"/>
              <a:gd name="connsiteX41" fmla="*/ 0 w 8437563"/>
              <a:gd name="connsiteY41" fmla="*/ 3090069 h 3708083"/>
              <a:gd name="connsiteX42" fmla="*/ 0 w 8437563"/>
              <a:gd name="connsiteY42" fmla="*/ 2645099 h 3708083"/>
              <a:gd name="connsiteX43" fmla="*/ 0 w 8437563"/>
              <a:gd name="connsiteY43" fmla="*/ 2163048 h 3708083"/>
              <a:gd name="connsiteX44" fmla="*/ 0 w 8437563"/>
              <a:gd name="connsiteY44" fmla="*/ 2163048 h 3708083"/>
              <a:gd name="connsiteX45" fmla="*/ 0 w 8437563"/>
              <a:gd name="connsiteY45" fmla="*/ 1648041 h 3708083"/>
              <a:gd name="connsiteX46" fmla="*/ 0 w 8437563"/>
              <a:gd name="connsiteY46" fmla="*/ 1117583 h 3708083"/>
              <a:gd name="connsiteX47" fmla="*/ 0 w 8437563"/>
              <a:gd name="connsiteY47" fmla="*/ 618026 h 3708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437563" h="3708083" extrusionOk="0">
                <a:moveTo>
                  <a:pt x="0" y="618026"/>
                </a:moveTo>
                <a:cubicBezTo>
                  <a:pt x="-17009" y="286714"/>
                  <a:pt x="269440" y="8640"/>
                  <a:pt x="618026" y="0"/>
                </a:cubicBezTo>
                <a:cubicBezTo>
                  <a:pt x="763755" y="-5738"/>
                  <a:pt x="922236" y="1677"/>
                  <a:pt x="1012144" y="0"/>
                </a:cubicBezTo>
                <a:cubicBezTo>
                  <a:pt x="1102052" y="-1677"/>
                  <a:pt x="1276031" y="40251"/>
                  <a:pt x="1406261" y="0"/>
                </a:cubicBezTo>
                <a:lnTo>
                  <a:pt x="1406261" y="0"/>
                </a:lnTo>
                <a:cubicBezTo>
                  <a:pt x="1583007" y="-4919"/>
                  <a:pt x="1743788" y="29821"/>
                  <a:pt x="1870327" y="0"/>
                </a:cubicBezTo>
                <a:cubicBezTo>
                  <a:pt x="1996866" y="-29821"/>
                  <a:pt x="2167561" y="14667"/>
                  <a:pt x="2334393" y="0"/>
                </a:cubicBezTo>
                <a:cubicBezTo>
                  <a:pt x="2501225" y="-14667"/>
                  <a:pt x="2661818" y="33000"/>
                  <a:pt x="2798458" y="0"/>
                </a:cubicBezTo>
                <a:cubicBezTo>
                  <a:pt x="2935098" y="-33000"/>
                  <a:pt x="3253217" y="47372"/>
                  <a:pt x="3515651" y="0"/>
                </a:cubicBezTo>
                <a:cubicBezTo>
                  <a:pt x="3712499" y="-37462"/>
                  <a:pt x="3857137" y="25239"/>
                  <a:pt x="3967559" y="0"/>
                </a:cubicBezTo>
                <a:cubicBezTo>
                  <a:pt x="4077981" y="-25239"/>
                  <a:pt x="4375007" y="8011"/>
                  <a:pt x="4591623" y="0"/>
                </a:cubicBezTo>
                <a:cubicBezTo>
                  <a:pt x="4808239" y="-8011"/>
                  <a:pt x="5001903" y="55371"/>
                  <a:pt x="5129608" y="0"/>
                </a:cubicBezTo>
                <a:cubicBezTo>
                  <a:pt x="5257313" y="-55371"/>
                  <a:pt x="5432568" y="31265"/>
                  <a:pt x="5538477" y="0"/>
                </a:cubicBezTo>
                <a:cubicBezTo>
                  <a:pt x="5644386" y="-31265"/>
                  <a:pt x="5827180" y="44955"/>
                  <a:pt x="6033424" y="0"/>
                </a:cubicBezTo>
                <a:cubicBezTo>
                  <a:pt x="6239668" y="-44955"/>
                  <a:pt x="6390627" y="15635"/>
                  <a:pt x="6614449" y="0"/>
                </a:cubicBezTo>
                <a:cubicBezTo>
                  <a:pt x="6838271" y="-15635"/>
                  <a:pt x="6843672" y="33324"/>
                  <a:pt x="7023318" y="0"/>
                </a:cubicBezTo>
                <a:cubicBezTo>
                  <a:pt x="7202964" y="-33324"/>
                  <a:pt x="7640530" y="25714"/>
                  <a:pt x="7819537" y="0"/>
                </a:cubicBezTo>
                <a:cubicBezTo>
                  <a:pt x="8226679" y="-35506"/>
                  <a:pt x="8477644" y="251911"/>
                  <a:pt x="8437563" y="618026"/>
                </a:cubicBezTo>
                <a:cubicBezTo>
                  <a:pt x="8450890" y="798471"/>
                  <a:pt x="8428470" y="884874"/>
                  <a:pt x="8437563" y="1086683"/>
                </a:cubicBezTo>
                <a:cubicBezTo>
                  <a:pt x="8446656" y="1288492"/>
                  <a:pt x="8430449" y="1381472"/>
                  <a:pt x="8437563" y="1570790"/>
                </a:cubicBezTo>
                <a:cubicBezTo>
                  <a:pt x="8444677" y="1760108"/>
                  <a:pt x="8369819" y="1909249"/>
                  <a:pt x="8437563" y="2163048"/>
                </a:cubicBezTo>
                <a:lnTo>
                  <a:pt x="8437563" y="2163048"/>
                </a:lnTo>
                <a:cubicBezTo>
                  <a:pt x="8441099" y="2308151"/>
                  <a:pt x="8383338" y="2437409"/>
                  <a:pt x="8437563" y="2626559"/>
                </a:cubicBezTo>
                <a:cubicBezTo>
                  <a:pt x="8491788" y="2815709"/>
                  <a:pt x="8435245" y="2967499"/>
                  <a:pt x="8437563" y="3090069"/>
                </a:cubicBezTo>
                <a:cubicBezTo>
                  <a:pt x="8437563" y="3090066"/>
                  <a:pt x="8437564" y="3090062"/>
                  <a:pt x="8437563" y="3090057"/>
                </a:cubicBezTo>
                <a:cubicBezTo>
                  <a:pt x="8393309" y="3382227"/>
                  <a:pt x="8096209" y="3650709"/>
                  <a:pt x="7819537" y="3708083"/>
                </a:cubicBezTo>
                <a:cubicBezTo>
                  <a:pt x="7727690" y="3716629"/>
                  <a:pt x="7576526" y="3707406"/>
                  <a:pt x="7367629" y="3708083"/>
                </a:cubicBezTo>
                <a:cubicBezTo>
                  <a:pt x="7158732" y="3708760"/>
                  <a:pt x="6981473" y="3663005"/>
                  <a:pt x="6872682" y="3708083"/>
                </a:cubicBezTo>
                <a:cubicBezTo>
                  <a:pt x="6763891" y="3753161"/>
                  <a:pt x="6512063" y="3669527"/>
                  <a:pt x="6334696" y="3708083"/>
                </a:cubicBezTo>
                <a:cubicBezTo>
                  <a:pt x="6157329" y="3746639"/>
                  <a:pt x="6011047" y="3701282"/>
                  <a:pt x="5925827" y="3708083"/>
                </a:cubicBezTo>
                <a:cubicBezTo>
                  <a:pt x="5840607" y="3714884"/>
                  <a:pt x="5656868" y="3701693"/>
                  <a:pt x="5516958" y="3708083"/>
                </a:cubicBezTo>
                <a:cubicBezTo>
                  <a:pt x="5377048" y="3714473"/>
                  <a:pt x="5225630" y="3666262"/>
                  <a:pt x="4978972" y="3708083"/>
                </a:cubicBezTo>
                <a:cubicBezTo>
                  <a:pt x="4732314" y="3749904"/>
                  <a:pt x="4594663" y="3703511"/>
                  <a:pt x="4397948" y="3708083"/>
                </a:cubicBezTo>
                <a:cubicBezTo>
                  <a:pt x="4201233" y="3712655"/>
                  <a:pt x="3852146" y="3707497"/>
                  <a:pt x="3515651" y="3708083"/>
                </a:cubicBezTo>
                <a:cubicBezTo>
                  <a:pt x="3393900" y="3759753"/>
                  <a:pt x="3158010" y="3787819"/>
                  <a:pt x="3060923" y="3881108"/>
                </a:cubicBezTo>
                <a:cubicBezTo>
                  <a:pt x="2963836" y="3974396"/>
                  <a:pt x="2636516" y="3979755"/>
                  <a:pt x="2548144" y="4076221"/>
                </a:cubicBezTo>
                <a:cubicBezTo>
                  <a:pt x="2424532" y="4063225"/>
                  <a:pt x="2264563" y="3931470"/>
                  <a:pt x="1988621" y="3895833"/>
                </a:cubicBezTo>
                <a:cubicBezTo>
                  <a:pt x="1712679" y="3860196"/>
                  <a:pt x="1559911" y="3723838"/>
                  <a:pt x="1406261" y="3708083"/>
                </a:cubicBezTo>
                <a:cubicBezTo>
                  <a:pt x="1299731" y="3727253"/>
                  <a:pt x="1137403" y="3704642"/>
                  <a:pt x="1027908" y="3708083"/>
                </a:cubicBezTo>
                <a:cubicBezTo>
                  <a:pt x="918413" y="3711524"/>
                  <a:pt x="797022" y="3671041"/>
                  <a:pt x="618026" y="3708083"/>
                </a:cubicBezTo>
                <a:cubicBezTo>
                  <a:pt x="234869" y="3639318"/>
                  <a:pt x="20521" y="3465042"/>
                  <a:pt x="0" y="3090057"/>
                </a:cubicBezTo>
                <a:cubicBezTo>
                  <a:pt x="1" y="3090062"/>
                  <a:pt x="0" y="3090065"/>
                  <a:pt x="0" y="3090069"/>
                </a:cubicBezTo>
                <a:cubicBezTo>
                  <a:pt x="-44394" y="2938958"/>
                  <a:pt x="49659" y="2839563"/>
                  <a:pt x="0" y="2645099"/>
                </a:cubicBezTo>
                <a:cubicBezTo>
                  <a:pt x="-49659" y="2450635"/>
                  <a:pt x="11171" y="2299753"/>
                  <a:pt x="0" y="2163048"/>
                </a:cubicBezTo>
                <a:lnTo>
                  <a:pt x="0" y="2163048"/>
                </a:lnTo>
                <a:cubicBezTo>
                  <a:pt x="-43423" y="2018019"/>
                  <a:pt x="21966" y="1902999"/>
                  <a:pt x="0" y="1648041"/>
                </a:cubicBezTo>
                <a:cubicBezTo>
                  <a:pt x="-21966" y="1393083"/>
                  <a:pt x="45000" y="1262032"/>
                  <a:pt x="0" y="1117583"/>
                </a:cubicBezTo>
                <a:cubicBezTo>
                  <a:pt x="-45000" y="973134"/>
                  <a:pt x="33947" y="827196"/>
                  <a:pt x="0" y="618026"/>
                </a:cubicBezTo>
                <a:close/>
              </a:path>
            </a:pathLst>
          </a:custGeom>
          <a:noFill/>
          <a:ln w="38100">
            <a:solidFill>
              <a:schemeClr val="accent2"/>
            </a:solidFill>
            <a:extLst>
              <a:ext uri="{C807C97D-BFC1-408E-A445-0C87EB9F89A2}">
                <ask:lineSketchStyleProps xmlns:ask="http://schemas.microsoft.com/office/drawing/2018/sketchyshapes" sd="2977115621">
                  <a:prstGeom prst="wedgeRoundRectCallout">
                    <a:avLst>
                      <a:gd name="adj1" fmla="val -19800"/>
                      <a:gd name="adj2" fmla="val 59928"/>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en-GB" sz="1800">
                <a:effectLst/>
                <a:latin typeface="Arial" panose="020B0604020202020204" pitchFamily="34" charset="0"/>
                <a:ea typeface="system-ui"/>
              </a:rPr>
            </a:br>
            <a:r>
              <a:rPr lang="en-GB" sz="1800">
                <a:effectLst/>
                <a:latin typeface="Arial" panose="020B0604020202020204" pitchFamily="34" charset="0"/>
                <a:ea typeface="system-ui"/>
                <a:cs typeface="Arial" panose="020B0604020202020204" pitchFamily="34" charset="0"/>
              </a:rPr>
              <a:t> </a:t>
            </a:r>
            <a:endParaRPr lang="en-GB" sz="1800">
              <a:effectLst/>
              <a:latin typeface="Arial" panose="020B0604020202020204" pitchFamily="34" charset="0"/>
              <a:ea typeface="Arial" panose="020B060402020202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60859B11-BE87-6978-981D-BD0420545040}"/>
              </a:ext>
              <a:ext uri="{C183D7F6-B498-43B3-948B-1728B52AA6E4}">
                <adec:decorative xmlns:adec="http://schemas.microsoft.com/office/drawing/2017/decorative" val="1"/>
              </a:ext>
            </a:extLst>
          </p:cNvPr>
          <p:cNvSpPr txBox="1"/>
          <p:nvPr/>
        </p:nvSpPr>
        <p:spPr>
          <a:xfrm>
            <a:off x="4032448" y="2554907"/>
            <a:ext cx="4833392" cy="307777"/>
          </a:xfrm>
          <a:prstGeom prst="rect">
            <a:avLst/>
          </a:prstGeom>
          <a:noFill/>
        </p:spPr>
        <p:txBody>
          <a:bodyPr wrap="square" lIns="91440" tIns="45720" rIns="91440" bIns="45720" anchor="t">
            <a:spAutoFit/>
          </a:bodyPr>
          <a:lstStyle/>
          <a:p>
            <a:endParaRPr lang="en-GB" sz="1400">
              <a:solidFill>
                <a:srgbClr val="0D0D0D"/>
              </a:solidFill>
              <a:highlight>
                <a:srgbClr val="FFFFFF"/>
              </a:highlight>
              <a:cs typeface="Arial"/>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2723844356"/>
      </p:ext>
    </p:extLst>
  </p:cSld>
  <p:clrMapOvr>
    <a:masterClrMapping/>
  </p:clrMapOvr>
  <mc:AlternateContent xmlns:mc="http://schemas.openxmlformats.org/markup-compatibility/2006" xmlns:p14="http://schemas.microsoft.com/office/powerpoint/2010/main">
    <mc:Choice Requires="p14">
      <p:transition spd="slow" p14:dur="2000" advTm="27445"/>
    </mc:Choice>
    <mc:Fallback xmlns="">
      <p:transition spd="slow" advTm="274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4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9DDD22-DE81-ED12-91B3-C8C8EB73B9DA}"/>
              </a:ext>
            </a:extLst>
          </p:cNvPr>
          <p:cNvSpPr>
            <a:spLocks noGrp="1"/>
          </p:cNvSpPr>
          <p:nvPr>
            <p:ph type="sldNum" sz="quarter" idx="11"/>
          </p:nvPr>
        </p:nvSpPr>
        <p:spPr/>
        <p:txBody>
          <a:bodyPr/>
          <a:lstStyle/>
          <a:p>
            <a:fld id="{DA2C159E-F13C-4A85-9A41-E7669D3E0D70}" type="slidenum">
              <a:rPr lang="en-GB" smtClean="0"/>
              <a:pPr/>
              <a:t>31</a:t>
            </a:fld>
            <a:endParaRPr lang="en-GB"/>
          </a:p>
        </p:txBody>
      </p:sp>
      <p:sp>
        <p:nvSpPr>
          <p:cNvPr id="3" name="Title 2">
            <a:extLst>
              <a:ext uri="{FF2B5EF4-FFF2-40B4-BE49-F238E27FC236}">
                <a16:creationId xmlns:a16="http://schemas.microsoft.com/office/drawing/2014/main" id="{B83D7779-114B-71FD-C92A-9BCDF7AFA8E7}"/>
              </a:ext>
            </a:extLst>
          </p:cNvPr>
          <p:cNvSpPr>
            <a:spLocks noGrp="1"/>
          </p:cNvSpPr>
          <p:nvPr>
            <p:ph type="title"/>
          </p:nvPr>
        </p:nvSpPr>
        <p:spPr>
          <a:xfrm>
            <a:off x="366420" y="457397"/>
            <a:ext cx="8437563" cy="699425"/>
          </a:xfrm>
        </p:spPr>
        <p:txBody>
          <a:bodyPr>
            <a:normAutofit/>
          </a:bodyPr>
          <a:lstStyle/>
          <a:p>
            <a:r>
              <a:rPr lang="en-GB" sz="3200"/>
              <a:t>Development activity 10</a:t>
            </a:r>
            <a:endParaRPr lang="en-US" sz="3200"/>
          </a:p>
        </p:txBody>
      </p:sp>
      <p:sp>
        <p:nvSpPr>
          <p:cNvPr id="4" name="Text Placeholder 3">
            <a:extLst>
              <a:ext uri="{FF2B5EF4-FFF2-40B4-BE49-F238E27FC236}">
                <a16:creationId xmlns:a16="http://schemas.microsoft.com/office/drawing/2014/main" id="{015B5570-1F9A-E53A-25D8-0E8216BEC2B1}"/>
              </a:ext>
            </a:extLst>
          </p:cNvPr>
          <p:cNvSpPr>
            <a:spLocks noGrp="1"/>
          </p:cNvSpPr>
          <p:nvPr>
            <p:ph type="body" sz="quarter" idx="12"/>
          </p:nvPr>
        </p:nvSpPr>
        <p:spPr>
          <a:xfrm>
            <a:off x="366420" y="1080953"/>
            <a:ext cx="7969096" cy="3960154"/>
          </a:xfrm>
        </p:spPr>
        <p:txBody>
          <a:bodyPr vert="horz" lIns="0" tIns="0" rIns="0" bIns="0" rtlCol="0" anchor="t">
            <a:noAutofit/>
          </a:bodyPr>
          <a:lstStyle/>
          <a:p>
            <a:r>
              <a:rPr lang="en-GB" sz="2400" dirty="0">
                <a:latin typeface="Arial"/>
                <a:ea typeface="system-ui"/>
                <a:cs typeface="Arial"/>
              </a:rPr>
              <a:t>Look at question 29.</a:t>
            </a:r>
          </a:p>
          <a:p>
            <a:pPr marL="457200" indent="-457200">
              <a:buFont typeface="+mj-lt"/>
              <a:buAutoNum type="alphaLcParenR"/>
            </a:pPr>
            <a:endParaRPr lang="en-GB" sz="2400" dirty="0">
              <a:latin typeface="Arial"/>
              <a:ea typeface="system-ui"/>
              <a:cs typeface="Arial"/>
            </a:endParaRPr>
          </a:p>
          <a:p>
            <a:pPr marL="457200" indent="-457200">
              <a:buFont typeface="+mj-lt"/>
              <a:buAutoNum type="alphaLcParenR"/>
            </a:pPr>
            <a:r>
              <a:rPr lang="en-GB" sz="2400" dirty="0">
                <a:effectLst/>
                <a:latin typeface="Arial"/>
                <a:ea typeface="system-ui"/>
                <a:cs typeface="Arial"/>
              </a:rPr>
              <a:t>Using the information in the question, highlight the key points to evaluate or analyse. </a:t>
            </a:r>
          </a:p>
          <a:p>
            <a:pPr marL="457200" indent="-457200">
              <a:buFont typeface="+mj-lt"/>
              <a:buAutoNum type="alphaLcParenR"/>
            </a:pPr>
            <a:r>
              <a:rPr lang="en-GB" sz="2400" dirty="0">
                <a:latin typeface="Arial"/>
                <a:ea typeface="system-ui"/>
                <a:cs typeface="Arial"/>
              </a:rPr>
              <a:t>Break down the question as in the example given for questions 26 and 27. </a:t>
            </a:r>
          </a:p>
          <a:p>
            <a:pPr marL="457200" indent="-457200">
              <a:buFont typeface="+mj-lt"/>
              <a:buAutoNum type="alphaLcParenR"/>
            </a:pPr>
            <a:r>
              <a:rPr lang="en-GB" sz="2400" dirty="0">
                <a:latin typeface="Arial"/>
                <a:ea typeface="system-ui"/>
                <a:cs typeface="Arial"/>
              </a:rPr>
              <a:t>Answer the question. </a:t>
            </a:r>
          </a:p>
          <a:p>
            <a:endParaRPr lang="en-GB" sz="2400" dirty="0">
              <a:effectLst/>
              <a:latin typeface="Arial"/>
              <a:ea typeface="system-ui"/>
              <a:cs typeface="Arial"/>
            </a:endParaRPr>
          </a:p>
          <a:p>
            <a:endParaRPr lang="en-US" sz="2400" dirty="0"/>
          </a:p>
          <a:p>
            <a:endParaRPr lang="en-GB" sz="2400" dirty="0">
              <a:latin typeface="Arial" panose="020B0604020202020204" pitchFamily="34" charset="0"/>
              <a:ea typeface="system-ui"/>
              <a:cs typeface="Arial" panose="020B0604020202020204" pitchFamily="34" charset="0"/>
            </a:endParaRPr>
          </a:p>
          <a:p>
            <a:endParaRPr lang="en-GB" sz="2400" dirty="0">
              <a:effectLst/>
              <a:latin typeface="Arial" panose="020B0604020202020204" pitchFamily="34" charset="0"/>
              <a:ea typeface="system-ui"/>
              <a:cs typeface="Arial" panose="020B0604020202020204" pitchFamily="34" charset="0"/>
            </a:endParaRPr>
          </a:p>
        </p:txBody>
      </p:sp>
      <p:sp>
        <p:nvSpPr>
          <p:cNvPr id="5" name="Footer Placeholder 4">
            <a:extLst>
              <a:ext uri="{FF2B5EF4-FFF2-40B4-BE49-F238E27FC236}">
                <a16:creationId xmlns:a16="http://schemas.microsoft.com/office/drawing/2014/main" id="{F38156AF-30D6-2A42-D465-7173BA84464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1288007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a:t>Education and Training Foundation</a:t>
            </a:r>
            <a:endParaRPr lang="en-GB" cap="none" dirty="0"/>
          </a:p>
        </p:txBody>
      </p:sp>
      <p:sp>
        <p:nvSpPr>
          <p:cNvPr id="4" name="Slide Number Placeholder 3"/>
          <p:cNvSpPr>
            <a:spLocks noGrp="1"/>
          </p:cNvSpPr>
          <p:nvPr>
            <p:ph type="sldNum" sz="quarter" idx="11"/>
          </p:nvPr>
        </p:nvSpPr>
        <p:spPr/>
        <p:txBody>
          <a:bodyPr/>
          <a:lstStyle/>
          <a:p>
            <a:fld id="{DA2C159E-F13C-4A85-9A41-E7669D3E0D70}" type="slidenum">
              <a:rPr lang="en-GB" smtClean="0"/>
              <a:pPr/>
              <a:t>32</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a:t>PRODUCED BY</a:t>
            </a:r>
          </a:p>
        </p:txBody>
      </p:sp>
      <p:sp>
        <p:nvSpPr>
          <p:cNvPr id="13" name="Rectangle 12">
            <a:extLst>
              <a:ext uri="{FF2B5EF4-FFF2-40B4-BE49-F238E27FC236}">
                <a16:creationId xmlns:a16="http://schemas.microsoft.com/office/drawing/2014/main" id="{E2C579EE-E5CC-4F9A-A5AE-7CAF0043E178}"/>
              </a:ext>
            </a:extLst>
          </p:cNvPr>
          <p:cNvSpPr/>
          <p:nvPr/>
        </p:nvSpPr>
        <p:spPr>
          <a:xfrm>
            <a:off x="1583803" y="1675517"/>
            <a:ext cx="1987550" cy="8445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400">
                <a:solidFill>
                  <a:srgbClr val="002060"/>
                </a:solidFill>
                <a:effectLst/>
                <a:ea typeface="Calibri" panose="020F0502020204030204" pitchFamily="34" charset="0"/>
                <a:cs typeface="Times New Roman" panose="02020603050405020304" pitchFamily="18" charset="0"/>
              </a:rPr>
              <a:t>PROVIDER LOGO HERE</a:t>
            </a:r>
            <a:endParaRPr lang="en-GB" sz="1100">
              <a:solidFill>
                <a:srgbClr val="002060"/>
              </a:solidFill>
              <a:effectLst/>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36B2AE06-62E2-47AC-A4B8-78F23C87D5EA}"/>
              </a:ext>
            </a:extLst>
          </p:cNvPr>
          <p:cNvSpPr txBox="1"/>
          <p:nvPr/>
        </p:nvSpPr>
        <p:spPr>
          <a:xfrm>
            <a:off x="1586707" y="3249318"/>
            <a:ext cx="2088232" cy="646331"/>
          </a:xfrm>
          <a:prstGeom prst="rect">
            <a:avLst/>
          </a:prstGeom>
          <a:noFill/>
        </p:spPr>
        <p:txBody>
          <a:bodyPr wrap="square" lIns="0" tIns="0" rIns="0" bIns="0" rtlCol="0">
            <a:spAutoFit/>
          </a:bodyPr>
          <a:lstStyle/>
          <a:p>
            <a:r>
              <a:rPr lang="en-GB" sz="1050"/>
              <a:t>Westminster Kingsway College </a:t>
            </a:r>
            <a:r>
              <a:rPr lang="en-GB" sz="1050" dirty="0"/>
              <a:t>has produced this resource on behalf of the Education and Training Foundation</a:t>
            </a:r>
          </a:p>
        </p:txBody>
      </p:sp>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pic>
        <p:nvPicPr>
          <p:cNvPr id="14" name="Picture 13" descr="Department for Education">
            <a:extLst>
              <a:ext uri="{FF2B5EF4-FFF2-40B4-BE49-F238E27FC236}">
                <a16:creationId xmlns:a16="http://schemas.microsoft.com/office/drawing/2014/main" id="{0D793A73-0B68-41C6-96A3-4A06CB6B86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8" name="Title 17">
            <a:extLst>
              <a:ext uri="{FF2B5EF4-FFF2-40B4-BE49-F238E27FC236}">
                <a16:creationId xmlns:a16="http://schemas.microsoft.com/office/drawing/2014/main" id="{CA481ADA-FC14-4FE3-9F8D-6121602D1055}"/>
              </a:ext>
            </a:extLst>
          </p:cNvPr>
          <p:cNvSpPr txBox="1">
            <a:spLocks noGrp="1"/>
          </p:cNvSpPr>
          <p:nvPr>
            <p:ph type="title" idx="4294967295"/>
          </p:nvPr>
        </p:nvSpPr>
        <p:spPr>
          <a:xfrm>
            <a:off x="1325040" y="4160089"/>
            <a:ext cx="6552728"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E51C41"/>
                </a:solidFill>
                <a:effectLst/>
                <a:uLnTx/>
                <a:uFillTx/>
                <a:latin typeface="+mn-lt"/>
                <a:ea typeface="+mn-ea"/>
                <a:cs typeface="+mn-cs"/>
              </a:rPr>
              <a:t>ET-FOUNDATION.CO.UK</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pic>
        <p:nvPicPr>
          <p:cNvPr id="2" name="Picture 1">
            <a:extLst>
              <a:ext uri="{FF2B5EF4-FFF2-40B4-BE49-F238E27FC236}">
                <a16:creationId xmlns:a16="http://schemas.microsoft.com/office/drawing/2014/main" id="{B659D7CA-E16F-2958-31FB-2AFF1CDCE22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5040" y="1491630"/>
            <a:ext cx="2505075" cy="1543050"/>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4</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442016"/>
            <a:ext cx="8437563" cy="699425"/>
          </a:xfrm>
        </p:spPr>
        <p:txBody>
          <a:bodyPr>
            <a:normAutofit/>
          </a:bodyPr>
          <a:lstStyle/>
          <a:p>
            <a:r>
              <a:rPr lang="en-GB" sz="3200" dirty="0"/>
              <a:t>Question 10 sample answers</a:t>
            </a:r>
          </a:p>
        </p:txBody>
      </p:sp>
      <p:pic>
        <p:nvPicPr>
          <p:cNvPr id="2" name="6 - Q10 SA 1" descr="Play audio">
            <a:hlinkClick r:id="" action="ppaction://media"/>
            <a:extLst>
              <a:ext uri="{FF2B5EF4-FFF2-40B4-BE49-F238E27FC236}">
                <a16:creationId xmlns:a16="http://schemas.microsoft.com/office/drawing/2014/main" id="{7F1EF2E4-C732-9730-A1AD-AF2130CA995F}"/>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717176" y="241326"/>
            <a:ext cx="406400" cy="406400"/>
          </a:xfrm>
          <a:prstGeom prst="rect">
            <a:avLst/>
          </a:prstGeom>
        </p:spPr>
      </p:pic>
      <p:sp>
        <p:nvSpPr>
          <p:cNvPr id="4" name="TextBox 3">
            <a:extLst>
              <a:ext uri="{FF2B5EF4-FFF2-40B4-BE49-F238E27FC236}">
                <a16:creationId xmlns:a16="http://schemas.microsoft.com/office/drawing/2014/main" id="{286B9D6F-F28B-0808-A4C3-2470BD95A039}"/>
              </a:ext>
            </a:extLst>
          </p:cNvPr>
          <p:cNvSpPr txBox="1"/>
          <p:nvPr/>
        </p:nvSpPr>
        <p:spPr>
          <a:xfrm>
            <a:off x="520997" y="1616440"/>
            <a:ext cx="8181415" cy="1200329"/>
          </a:xfrm>
          <a:prstGeom prst="rect">
            <a:avLst/>
          </a:prstGeom>
          <a:noFill/>
        </p:spPr>
        <p:txBody>
          <a:bodyPr wrap="square">
            <a:spAutoFit/>
          </a:bodyPr>
          <a:lstStyle/>
          <a:p>
            <a:r>
              <a:rPr lang="en-GB" sz="2400" b="1" dirty="0">
                <a:effectLst/>
                <a:latin typeface="Arial" panose="020B0604020202020204" pitchFamily="34" charset="0"/>
                <a:ea typeface="Aptos" panose="020B0004020202020204" pitchFamily="34" charset="0"/>
                <a:cs typeface="Times New Roman" panose="02020603050405020304" pitchFamily="18" charset="0"/>
              </a:rPr>
              <a:t>Answer 1: </a:t>
            </a:r>
            <a:r>
              <a:rPr lang="en-GB" sz="2400" dirty="0">
                <a:effectLst/>
                <a:latin typeface="Arial" panose="020B0604020202020204" pitchFamily="34" charset="0"/>
                <a:ea typeface="Aptos" panose="020B0004020202020204" pitchFamily="34" charset="0"/>
                <a:cs typeface="Times New Roman" panose="02020603050405020304" pitchFamily="18" charset="0"/>
              </a:rPr>
              <a:t>To prevent any injury in the workplace from the specialist equipment</a:t>
            </a:r>
            <a:r>
              <a:rPr lang="en-GB" sz="2400" dirty="0">
                <a:latin typeface="Arial" panose="020B0604020202020204" pitchFamily="34" charset="0"/>
                <a:ea typeface="Aptos" panose="020B0004020202020204" pitchFamily="34" charset="0"/>
                <a:cs typeface="Times New Roman" panose="02020603050405020304" pitchFamily="18" charset="0"/>
              </a:rPr>
              <a:t>, t</a:t>
            </a:r>
            <a:r>
              <a:rPr lang="en-GB" sz="2400" dirty="0">
                <a:effectLst/>
                <a:latin typeface="Arial" panose="020B0604020202020204" pitchFamily="34" charset="0"/>
                <a:ea typeface="Aptos" panose="020B0004020202020204" pitchFamily="34" charset="0"/>
                <a:cs typeface="Times New Roman" panose="02020603050405020304" pitchFamily="18" charset="0"/>
              </a:rPr>
              <a:t>he apprentice must ensure that they’re following the correct health and safety protocols.</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Speech Bubble: Rectangle with Corners Rounded 7">
            <a:extLst>
              <a:ext uri="{FF2B5EF4-FFF2-40B4-BE49-F238E27FC236}">
                <a16:creationId xmlns:a16="http://schemas.microsoft.com/office/drawing/2014/main" id="{DFE68D5E-C0EF-75DE-AEF9-3A428CA98297}"/>
              </a:ext>
              <a:ext uri="{C183D7F6-B498-43B3-948B-1728B52AA6E4}">
                <adec:decorative xmlns:adec="http://schemas.microsoft.com/office/drawing/2017/decorative" val="1"/>
              </a:ext>
            </a:extLst>
          </p:cNvPr>
          <p:cNvSpPr/>
          <p:nvPr/>
        </p:nvSpPr>
        <p:spPr>
          <a:xfrm flipH="1">
            <a:off x="232950" y="1299774"/>
            <a:ext cx="8678100" cy="2169043"/>
          </a:xfrm>
          <a:custGeom>
            <a:avLst/>
            <a:gdLst>
              <a:gd name="connsiteX0" fmla="*/ 0 w 8678100"/>
              <a:gd name="connsiteY0" fmla="*/ 361514 h 2169043"/>
              <a:gd name="connsiteX1" fmla="*/ 361514 w 8678100"/>
              <a:gd name="connsiteY1" fmla="*/ 0 h 2169043"/>
              <a:gd name="connsiteX2" fmla="*/ 1446350 w 8678100"/>
              <a:gd name="connsiteY2" fmla="*/ 0 h 2169043"/>
              <a:gd name="connsiteX3" fmla="*/ 1446350 w 8678100"/>
              <a:gd name="connsiteY3" fmla="*/ 0 h 2169043"/>
              <a:gd name="connsiteX4" fmla="*/ 3615875 w 8678100"/>
              <a:gd name="connsiteY4" fmla="*/ 0 h 2169043"/>
              <a:gd name="connsiteX5" fmla="*/ 8316586 w 8678100"/>
              <a:gd name="connsiteY5" fmla="*/ 0 h 2169043"/>
              <a:gd name="connsiteX6" fmla="*/ 8678100 w 8678100"/>
              <a:gd name="connsiteY6" fmla="*/ 361514 h 2169043"/>
              <a:gd name="connsiteX7" fmla="*/ 8678100 w 8678100"/>
              <a:gd name="connsiteY7" fmla="*/ 1265275 h 2169043"/>
              <a:gd name="connsiteX8" fmla="*/ 8678100 w 8678100"/>
              <a:gd name="connsiteY8" fmla="*/ 1265275 h 2169043"/>
              <a:gd name="connsiteX9" fmla="*/ 8678100 w 8678100"/>
              <a:gd name="connsiteY9" fmla="*/ 1807536 h 2169043"/>
              <a:gd name="connsiteX10" fmla="*/ 8678100 w 8678100"/>
              <a:gd name="connsiteY10" fmla="*/ 1807529 h 2169043"/>
              <a:gd name="connsiteX11" fmla="*/ 8316586 w 8678100"/>
              <a:gd name="connsiteY11" fmla="*/ 2169043 h 2169043"/>
              <a:gd name="connsiteX12" fmla="*/ 3615875 w 8678100"/>
              <a:gd name="connsiteY12" fmla="*/ 2169043 h 2169043"/>
              <a:gd name="connsiteX13" fmla="*/ 1928621 w 8678100"/>
              <a:gd name="connsiteY13" fmla="*/ 3064250 h 2169043"/>
              <a:gd name="connsiteX14" fmla="*/ 1446350 w 8678100"/>
              <a:gd name="connsiteY14" fmla="*/ 2169043 h 2169043"/>
              <a:gd name="connsiteX15" fmla="*/ 361514 w 8678100"/>
              <a:gd name="connsiteY15" fmla="*/ 2169043 h 2169043"/>
              <a:gd name="connsiteX16" fmla="*/ 0 w 8678100"/>
              <a:gd name="connsiteY16" fmla="*/ 1807529 h 2169043"/>
              <a:gd name="connsiteX17" fmla="*/ 0 w 8678100"/>
              <a:gd name="connsiteY17" fmla="*/ 1807536 h 2169043"/>
              <a:gd name="connsiteX18" fmla="*/ 0 w 8678100"/>
              <a:gd name="connsiteY18" fmla="*/ 1265275 h 2169043"/>
              <a:gd name="connsiteX19" fmla="*/ 0 w 8678100"/>
              <a:gd name="connsiteY19" fmla="*/ 1265275 h 2169043"/>
              <a:gd name="connsiteX20" fmla="*/ 0 w 8678100"/>
              <a:gd name="connsiteY20" fmla="*/ 361514 h 216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678100" h="2169043" extrusionOk="0">
                <a:moveTo>
                  <a:pt x="0" y="361514"/>
                </a:moveTo>
                <a:cubicBezTo>
                  <a:pt x="-33890" y="152029"/>
                  <a:pt x="192952" y="3342"/>
                  <a:pt x="361514" y="0"/>
                </a:cubicBezTo>
                <a:cubicBezTo>
                  <a:pt x="824036" y="26581"/>
                  <a:pt x="1249724" y="25728"/>
                  <a:pt x="1446350" y="0"/>
                </a:cubicBezTo>
                <a:lnTo>
                  <a:pt x="1446350" y="0"/>
                </a:lnTo>
                <a:cubicBezTo>
                  <a:pt x="1951162" y="132748"/>
                  <a:pt x="3017342" y="30030"/>
                  <a:pt x="3615875" y="0"/>
                </a:cubicBezTo>
                <a:cubicBezTo>
                  <a:pt x="5933268" y="54677"/>
                  <a:pt x="6688623" y="5044"/>
                  <a:pt x="8316586" y="0"/>
                </a:cubicBezTo>
                <a:cubicBezTo>
                  <a:pt x="8513725" y="-8799"/>
                  <a:pt x="8655746" y="178573"/>
                  <a:pt x="8678100" y="361514"/>
                </a:cubicBezTo>
                <a:cubicBezTo>
                  <a:pt x="8632906" y="565604"/>
                  <a:pt x="8635782" y="1032241"/>
                  <a:pt x="8678100" y="1265275"/>
                </a:cubicBezTo>
                <a:lnTo>
                  <a:pt x="8678100" y="1265275"/>
                </a:lnTo>
                <a:cubicBezTo>
                  <a:pt x="8655957" y="1388340"/>
                  <a:pt x="8696213" y="1635748"/>
                  <a:pt x="8678100" y="1807536"/>
                </a:cubicBezTo>
                <a:lnTo>
                  <a:pt x="8678100" y="1807529"/>
                </a:lnTo>
                <a:cubicBezTo>
                  <a:pt x="8666685" y="2031089"/>
                  <a:pt x="8518247" y="2200180"/>
                  <a:pt x="8316586" y="2169043"/>
                </a:cubicBezTo>
                <a:cubicBezTo>
                  <a:pt x="6334289" y="2189036"/>
                  <a:pt x="5402029" y="2282357"/>
                  <a:pt x="3615875" y="2169043"/>
                </a:cubicBezTo>
                <a:cubicBezTo>
                  <a:pt x="2973547" y="2611253"/>
                  <a:pt x="2377592" y="2672052"/>
                  <a:pt x="1928621" y="3064250"/>
                </a:cubicBezTo>
                <a:cubicBezTo>
                  <a:pt x="1619013" y="2682312"/>
                  <a:pt x="1601531" y="2603902"/>
                  <a:pt x="1446350" y="2169043"/>
                </a:cubicBezTo>
                <a:cubicBezTo>
                  <a:pt x="1035743" y="2237187"/>
                  <a:pt x="470405" y="2214753"/>
                  <a:pt x="361514" y="2169043"/>
                </a:cubicBezTo>
                <a:cubicBezTo>
                  <a:pt x="156625" y="2177561"/>
                  <a:pt x="15034" y="2012055"/>
                  <a:pt x="0" y="1807529"/>
                </a:cubicBezTo>
                <a:lnTo>
                  <a:pt x="0" y="1807536"/>
                </a:lnTo>
                <a:cubicBezTo>
                  <a:pt x="-45405" y="1602540"/>
                  <a:pt x="-568" y="1514429"/>
                  <a:pt x="0" y="1265275"/>
                </a:cubicBezTo>
                <a:lnTo>
                  <a:pt x="0" y="1265275"/>
                </a:lnTo>
                <a:cubicBezTo>
                  <a:pt x="-5077" y="1163947"/>
                  <a:pt x="31970" y="498905"/>
                  <a:pt x="0" y="361514"/>
                </a:cubicBezTo>
                <a:close/>
              </a:path>
            </a:pathLst>
          </a:custGeom>
          <a:noFill/>
          <a:ln w="12700">
            <a:solidFill>
              <a:schemeClr val="tx1"/>
            </a:solidFill>
            <a:extLst>
              <a:ext uri="{C807C97D-BFC1-408E-A445-0C87EB9F89A2}">
                <ask:lineSketchStyleProps xmlns:ask="http://schemas.microsoft.com/office/drawing/2018/sketchyshapes" sd="428763396">
                  <a:prstGeom prst="wedgeRoundRectCallout">
                    <a:avLst>
                      <a:gd name="adj1" fmla="val -27776"/>
                      <a:gd name="adj2" fmla="val 91272"/>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18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3476335097"/>
      </p:ext>
    </p:extLst>
  </p:cSld>
  <p:clrMapOvr>
    <a:masterClrMapping/>
  </p:clrMapOvr>
  <mc:AlternateContent xmlns:mc="http://schemas.openxmlformats.org/markup-compatibility/2006" xmlns:p14="http://schemas.microsoft.com/office/powerpoint/2010/main">
    <mc:Choice Requires="p14">
      <p:transition spd="slow" p14:dur="2000" advTm="11693"/>
    </mc:Choice>
    <mc:Fallback xmlns="">
      <p:transition spd="slow" advTm="116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5</a:t>
            </a:fld>
            <a:endParaRPr lang="en-GB"/>
          </a:p>
        </p:txBody>
      </p:sp>
      <p:sp>
        <p:nvSpPr>
          <p:cNvPr id="12" name="Title 11">
            <a:extLst>
              <a:ext uri="{FF2B5EF4-FFF2-40B4-BE49-F238E27FC236}">
                <a16:creationId xmlns:a16="http://schemas.microsoft.com/office/drawing/2014/main" id="{E09A0583-8D4A-6D6C-40F6-F7B4270448D0}"/>
              </a:ext>
            </a:extLst>
          </p:cNvPr>
          <p:cNvSpPr>
            <a:spLocks noGrp="1"/>
          </p:cNvSpPr>
          <p:nvPr>
            <p:ph type="title"/>
          </p:nvPr>
        </p:nvSpPr>
        <p:spPr>
          <a:xfrm>
            <a:off x="232950" y="442016"/>
            <a:ext cx="8437563" cy="699425"/>
          </a:xfrm>
        </p:spPr>
        <p:txBody>
          <a:bodyPr>
            <a:normAutofit/>
          </a:bodyPr>
          <a:lstStyle/>
          <a:p>
            <a:r>
              <a:rPr lang="en-GB" sz="3200" dirty="0"/>
              <a:t>Question 10 sample answers</a:t>
            </a:r>
          </a:p>
        </p:txBody>
      </p:sp>
      <p:pic>
        <p:nvPicPr>
          <p:cNvPr id="2" name="6 - Q10 SA 2" descr="Play audio">
            <a:hlinkClick r:id="" action="ppaction://media"/>
            <a:extLst>
              <a:ext uri="{FF2B5EF4-FFF2-40B4-BE49-F238E27FC236}">
                <a16:creationId xmlns:a16="http://schemas.microsoft.com/office/drawing/2014/main" id="{0BC9C295-CA12-D44F-9C96-0C8EE90F15A4}"/>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753176" y="237966"/>
            <a:ext cx="406400" cy="406400"/>
          </a:xfrm>
          <a:prstGeom prst="rect">
            <a:avLst/>
          </a:prstGeom>
        </p:spPr>
      </p:pic>
      <p:sp>
        <p:nvSpPr>
          <p:cNvPr id="4" name="TextBox 3">
            <a:extLst>
              <a:ext uri="{FF2B5EF4-FFF2-40B4-BE49-F238E27FC236}">
                <a16:creationId xmlns:a16="http://schemas.microsoft.com/office/drawing/2014/main" id="{2AC979FE-8118-FF52-98FE-4258336A0987}"/>
              </a:ext>
            </a:extLst>
          </p:cNvPr>
          <p:cNvSpPr txBox="1"/>
          <p:nvPr/>
        </p:nvSpPr>
        <p:spPr>
          <a:xfrm>
            <a:off x="555130" y="1468049"/>
            <a:ext cx="7831224" cy="2677656"/>
          </a:xfrm>
          <a:prstGeom prst="rect">
            <a:avLst/>
          </a:prstGeom>
          <a:noFill/>
        </p:spPr>
        <p:txBody>
          <a:bodyPr wrap="square">
            <a:spAutoFit/>
          </a:bodyPr>
          <a:lstStyle/>
          <a:p>
            <a:r>
              <a:rPr lang="en-GB" sz="2400" b="1" kern="0" dirty="0">
                <a:solidFill>
                  <a:srgbClr val="000000"/>
                </a:solidFill>
                <a:effectLst/>
                <a:latin typeface="Arial" panose="020B0604020202020204" pitchFamily="34" charset="0"/>
                <a:ea typeface="system-ui"/>
              </a:rPr>
              <a:t>Answer 2: </a:t>
            </a:r>
            <a:r>
              <a:rPr lang="en-GB" sz="2400" kern="0" dirty="0">
                <a:solidFill>
                  <a:srgbClr val="000000"/>
                </a:solidFill>
                <a:effectLst/>
                <a:latin typeface="Arial" panose="020B0604020202020204" pitchFamily="34" charset="0"/>
                <a:ea typeface="system-ui"/>
              </a:rPr>
              <a:t>Closed shoes are very important for a silversmith apprentice </a:t>
            </a:r>
            <a:r>
              <a:rPr lang="en-GB" sz="2400" kern="0" dirty="0">
                <a:solidFill>
                  <a:srgbClr val="000000"/>
                </a:solidFill>
                <a:effectLst/>
                <a:highlight>
                  <a:srgbClr val="FFFF00"/>
                </a:highlight>
                <a:latin typeface="Arial" panose="020B0604020202020204" pitchFamily="34" charset="0"/>
                <a:ea typeface="system-ui"/>
              </a:rPr>
              <a:t>because they help keep the feet safe. </a:t>
            </a:r>
            <a:r>
              <a:rPr lang="en-GB" sz="2400" kern="0" dirty="0">
                <a:solidFill>
                  <a:srgbClr val="000000"/>
                </a:solidFill>
                <a:effectLst/>
                <a:latin typeface="Arial" panose="020B0604020202020204" pitchFamily="34" charset="0"/>
                <a:ea typeface="system-ui"/>
              </a:rPr>
              <a:t>When making jewellery, the apprentice uses sharp tools and heavy equipment that could hurt their feet if something falls or slips. Wearing closed shoes helps protect against these accidents </a:t>
            </a:r>
            <a:r>
              <a:rPr lang="en-GB" sz="2400" kern="0" dirty="0">
                <a:solidFill>
                  <a:srgbClr val="000000"/>
                </a:solidFill>
                <a:effectLst/>
                <a:highlight>
                  <a:srgbClr val="FFFF00"/>
                </a:highlight>
                <a:latin typeface="Arial" panose="020B0604020202020204" pitchFamily="34" charset="0"/>
                <a:ea typeface="system-ui"/>
              </a:rPr>
              <a:t>because they use chemicals that could be dangerous if spilled on the skin</a:t>
            </a:r>
            <a:r>
              <a:rPr lang="en-GB" sz="2400" kern="0" dirty="0">
                <a:solidFill>
                  <a:srgbClr val="000000"/>
                </a:solidFill>
                <a:effectLst/>
                <a:latin typeface="Arial" panose="020B0604020202020204" pitchFamily="34" charset="0"/>
                <a:ea typeface="system-ui"/>
              </a:rPr>
              <a:t>.</a:t>
            </a:r>
            <a:endParaRPr lang="en-GB" sz="2400" dirty="0"/>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9" name="Speech Bubble: Rectangle with Corners Rounded 8">
            <a:extLst>
              <a:ext uri="{FF2B5EF4-FFF2-40B4-BE49-F238E27FC236}">
                <a16:creationId xmlns:a16="http://schemas.microsoft.com/office/drawing/2014/main" id="{56A9DF8E-7C97-5051-8010-98C696280442}"/>
              </a:ext>
              <a:ext uri="{C183D7F6-B498-43B3-948B-1728B52AA6E4}">
                <adec:decorative xmlns:adec="http://schemas.microsoft.com/office/drawing/2017/decorative" val="1"/>
              </a:ext>
            </a:extLst>
          </p:cNvPr>
          <p:cNvSpPr/>
          <p:nvPr/>
        </p:nvSpPr>
        <p:spPr>
          <a:xfrm flipH="1">
            <a:off x="314591" y="1275641"/>
            <a:ext cx="8274279" cy="3062472"/>
          </a:xfrm>
          <a:custGeom>
            <a:avLst/>
            <a:gdLst>
              <a:gd name="connsiteX0" fmla="*/ 0 w 8274279"/>
              <a:gd name="connsiteY0" fmla="*/ 510422 h 3062472"/>
              <a:gd name="connsiteX1" fmla="*/ 510422 w 8274279"/>
              <a:gd name="connsiteY1" fmla="*/ 0 h 3062472"/>
              <a:gd name="connsiteX2" fmla="*/ 944735 w 8274279"/>
              <a:gd name="connsiteY2" fmla="*/ 0 h 3062472"/>
              <a:gd name="connsiteX3" fmla="*/ 1379047 w 8274279"/>
              <a:gd name="connsiteY3" fmla="*/ 0 h 3062472"/>
              <a:gd name="connsiteX4" fmla="*/ 1379047 w 8274279"/>
              <a:gd name="connsiteY4" fmla="*/ 0 h 3062472"/>
              <a:gd name="connsiteX5" fmla="*/ 1834132 w 8274279"/>
              <a:gd name="connsiteY5" fmla="*/ 0 h 3062472"/>
              <a:gd name="connsiteX6" fmla="*/ 2289217 w 8274279"/>
              <a:gd name="connsiteY6" fmla="*/ 0 h 3062472"/>
              <a:gd name="connsiteX7" fmla="*/ 2744303 w 8274279"/>
              <a:gd name="connsiteY7" fmla="*/ 0 h 3062472"/>
              <a:gd name="connsiteX8" fmla="*/ 3447616 w 8274279"/>
              <a:gd name="connsiteY8" fmla="*/ 0 h 3062472"/>
              <a:gd name="connsiteX9" fmla="*/ 3900821 w 8274279"/>
              <a:gd name="connsiteY9" fmla="*/ 0 h 3062472"/>
              <a:gd name="connsiteX10" fmla="*/ 4526676 w 8274279"/>
              <a:gd name="connsiteY10" fmla="*/ 0 h 3062472"/>
              <a:gd name="connsiteX11" fmla="*/ 5066206 w 8274279"/>
              <a:gd name="connsiteY11" fmla="*/ 0 h 3062472"/>
              <a:gd name="connsiteX12" fmla="*/ 5476249 w 8274279"/>
              <a:gd name="connsiteY12" fmla="*/ 0 h 3062472"/>
              <a:gd name="connsiteX13" fmla="*/ 5972617 w 8274279"/>
              <a:gd name="connsiteY13" fmla="*/ 0 h 3062472"/>
              <a:gd name="connsiteX14" fmla="*/ 6555310 w 8274279"/>
              <a:gd name="connsiteY14" fmla="*/ 0 h 3062472"/>
              <a:gd name="connsiteX15" fmla="*/ 6965352 w 8274279"/>
              <a:gd name="connsiteY15" fmla="*/ 0 h 3062472"/>
              <a:gd name="connsiteX16" fmla="*/ 7763857 w 8274279"/>
              <a:gd name="connsiteY16" fmla="*/ 0 h 3062472"/>
              <a:gd name="connsiteX17" fmla="*/ 8274279 w 8274279"/>
              <a:gd name="connsiteY17" fmla="*/ 510422 h 3062472"/>
              <a:gd name="connsiteX18" fmla="*/ 8274279 w 8274279"/>
              <a:gd name="connsiteY18" fmla="*/ 897481 h 3062472"/>
              <a:gd name="connsiteX19" fmla="*/ 8274279 w 8274279"/>
              <a:gd name="connsiteY19" fmla="*/ 1297301 h 3062472"/>
              <a:gd name="connsiteX20" fmla="*/ 8274279 w 8274279"/>
              <a:gd name="connsiteY20" fmla="*/ 1786442 h 3062472"/>
              <a:gd name="connsiteX21" fmla="*/ 8274279 w 8274279"/>
              <a:gd name="connsiteY21" fmla="*/ 1786442 h 3062472"/>
              <a:gd name="connsiteX22" fmla="*/ 8274279 w 8274279"/>
              <a:gd name="connsiteY22" fmla="*/ 2169251 h 3062472"/>
              <a:gd name="connsiteX23" fmla="*/ 8274279 w 8274279"/>
              <a:gd name="connsiteY23" fmla="*/ 2552060 h 3062472"/>
              <a:gd name="connsiteX24" fmla="*/ 8274279 w 8274279"/>
              <a:gd name="connsiteY24" fmla="*/ 2552050 h 3062472"/>
              <a:gd name="connsiteX25" fmla="*/ 7763857 w 8274279"/>
              <a:gd name="connsiteY25" fmla="*/ 3062472 h 3062472"/>
              <a:gd name="connsiteX26" fmla="*/ 7310652 w 8274279"/>
              <a:gd name="connsiteY26" fmla="*/ 3062472 h 3062472"/>
              <a:gd name="connsiteX27" fmla="*/ 6814284 w 8274279"/>
              <a:gd name="connsiteY27" fmla="*/ 3062472 h 3062472"/>
              <a:gd name="connsiteX28" fmla="*/ 6274754 w 8274279"/>
              <a:gd name="connsiteY28" fmla="*/ 3062472 h 3062472"/>
              <a:gd name="connsiteX29" fmla="*/ 5864711 w 8274279"/>
              <a:gd name="connsiteY29" fmla="*/ 3062472 h 3062472"/>
              <a:gd name="connsiteX30" fmla="*/ 5454668 w 8274279"/>
              <a:gd name="connsiteY30" fmla="*/ 3062472 h 3062472"/>
              <a:gd name="connsiteX31" fmla="*/ 4915138 w 8274279"/>
              <a:gd name="connsiteY31" fmla="*/ 3062472 h 3062472"/>
              <a:gd name="connsiteX32" fmla="*/ 4332445 w 8274279"/>
              <a:gd name="connsiteY32" fmla="*/ 3062472 h 3062472"/>
              <a:gd name="connsiteX33" fmla="*/ 3447616 w 8274279"/>
              <a:gd name="connsiteY33" fmla="*/ 3062472 h 3062472"/>
              <a:gd name="connsiteX34" fmla="*/ 2913876 w 8274279"/>
              <a:gd name="connsiteY34" fmla="*/ 3062472 h 3062472"/>
              <a:gd name="connsiteX35" fmla="*/ 2311999 w 8274279"/>
              <a:gd name="connsiteY35" fmla="*/ 3062472 h 3062472"/>
              <a:gd name="connsiteX36" fmla="*/ 1854853 w 8274279"/>
              <a:gd name="connsiteY36" fmla="*/ 3062472 h 3062472"/>
              <a:gd name="connsiteX37" fmla="*/ 1379047 w 8274279"/>
              <a:gd name="connsiteY37" fmla="*/ 3062472 h 3062472"/>
              <a:gd name="connsiteX38" fmla="*/ 962107 w 8274279"/>
              <a:gd name="connsiteY38" fmla="*/ 3062472 h 3062472"/>
              <a:gd name="connsiteX39" fmla="*/ 510422 w 8274279"/>
              <a:gd name="connsiteY39" fmla="*/ 3062472 h 3062472"/>
              <a:gd name="connsiteX40" fmla="*/ 0 w 8274279"/>
              <a:gd name="connsiteY40" fmla="*/ 2552050 h 3062472"/>
              <a:gd name="connsiteX41" fmla="*/ 0 w 8274279"/>
              <a:gd name="connsiteY41" fmla="*/ 2552060 h 3062472"/>
              <a:gd name="connsiteX42" fmla="*/ 0 w 8274279"/>
              <a:gd name="connsiteY42" fmla="*/ 2184563 h 3062472"/>
              <a:gd name="connsiteX43" fmla="*/ 0 w 8274279"/>
              <a:gd name="connsiteY43" fmla="*/ 1786442 h 3062472"/>
              <a:gd name="connsiteX44" fmla="*/ 0 w 8274279"/>
              <a:gd name="connsiteY44" fmla="*/ 1786442 h 3062472"/>
              <a:gd name="connsiteX45" fmla="*/ 0 w 8274279"/>
              <a:gd name="connsiteY45" fmla="*/ 1361102 h 3062472"/>
              <a:gd name="connsiteX46" fmla="*/ 0 w 8274279"/>
              <a:gd name="connsiteY46" fmla="*/ 923002 h 3062472"/>
              <a:gd name="connsiteX47" fmla="*/ 0 w 8274279"/>
              <a:gd name="connsiteY47" fmla="*/ 510422 h 3062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274279" h="3062472" extrusionOk="0">
                <a:moveTo>
                  <a:pt x="0" y="510422"/>
                </a:moveTo>
                <a:cubicBezTo>
                  <a:pt x="-66161" y="267477"/>
                  <a:pt x="211234" y="20575"/>
                  <a:pt x="510422" y="0"/>
                </a:cubicBezTo>
                <a:cubicBezTo>
                  <a:pt x="646071" y="-42214"/>
                  <a:pt x="747558" y="9352"/>
                  <a:pt x="944735" y="0"/>
                </a:cubicBezTo>
                <a:cubicBezTo>
                  <a:pt x="1141912" y="-9352"/>
                  <a:pt x="1286413" y="24386"/>
                  <a:pt x="1379047" y="0"/>
                </a:cubicBezTo>
                <a:lnTo>
                  <a:pt x="1379047" y="0"/>
                </a:lnTo>
                <a:cubicBezTo>
                  <a:pt x="1472487" y="-31044"/>
                  <a:pt x="1714295" y="43996"/>
                  <a:pt x="1834132" y="0"/>
                </a:cubicBezTo>
                <a:cubicBezTo>
                  <a:pt x="1953970" y="-43996"/>
                  <a:pt x="2079816" y="52024"/>
                  <a:pt x="2289217" y="0"/>
                </a:cubicBezTo>
                <a:cubicBezTo>
                  <a:pt x="2498618" y="-52024"/>
                  <a:pt x="2632686" y="36119"/>
                  <a:pt x="2744303" y="0"/>
                </a:cubicBezTo>
                <a:cubicBezTo>
                  <a:pt x="2855920" y="-36119"/>
                  <a:pt x="3129970" y="21124"/>
                  <a:pt x="3447616" y="0"/>
                </a:cubicBezTo>
                <a:cubicBezTo>
                  <a:pt x="3634269" y="-6900"/>
                  <a:pt x="3695418" y="29302"/>
                  <a:pt x="3900821" y="0"/>
                </a:cubicBezTo>
                <a:cubicBezTo>
                  <a:pt x="4106225" y="-29302"/>
                  <a:pt x="4286981" y="47365"/>
                  <a:pt x="4526676" y="0"/>
                </a:cubicBezTo>
                <a:cubicBezTo>
                  <a:pt x="4766372" y="-47365"/>
                  <a:pt x="4849936" y="26370"/>
                  <a:pt x="5066206" y="0"/>
                </a:cubicBezTo>
                <a:cubicBezTo>
                  <a:pt x="5282476" y="-26370"/>
                  <a:pt x="5284394" y="32955"/>
                  <a:pt x="5476249" y="0"/>
                </a:cubicBezTo>
                <a:cubicBezTo>
                  <a:pt x="5668104" y="-32955"/>
                  <a:pt x="5848896" y="15528"/>
                  <a:pt x="5972617" y="0"/>
                </a:cubicBezTo>
                <a:cubicBezTo>
                  <a:pt x="6096338" y="-15528"/>
                  <a:pt x="6340530" y="55610"/>
                  <a:pt x="6555310" y="0"/>
                </a:cubicBezTo>
                <a:cubicBezTo>
                  <a:pt x="6770090" y="-55610"/>
                  <a:pt x="6862358" y="14435"/>
                  <a:pt x="6965352" y="0"/>
                </a:cubicBezTo>
                <a:cubicBezTo>
                  <a:pt x="7068346" y="-14435"/>
                  <a:pt x="7399218" y="88380"/>
                  <a:pt x="7763857" y="0"/>
                </a:cubicBezTo>
                <a:cubicBezTo>
                  <a:pt x="8086666" y="-22070"/>
                  <a:pt x="8286209" y="221146"/>
                  <a:pt x="8274279" y="510422"/>
                </a:cubicBezTo>
                <a:cubicBezTo>
                  <a:pt x="8293432" y="645833"/>
                  <a:pt x="8242366" y="766269"/>
                  <a:pt x="8274279" y="897481"/>
                </a:cubicBezTo>
                <a:cubicBezTo>
                  <a:pt x="8306192" y="1028693"/>
                  <a:pt x="8253352" y="1117268"/>
                  <a:pt x="8274279" y="1297301"/>
                </a:cubicBezTo>
                <a:cubicBezTo>
                  <a:pt x="8295206" y="1477334"/>
                  <a:pt x="8262505" y="1658001"/>
                  <a:pt x="8274279" y="1786442"/>
                </a:cubicBezTo>
                <a:lnTo>
                  <a:pt x="8274279" y="1786442"/>
                </a:lnTo>
                <a:cubicBezTo>
                  <a:pt x="8285324" y="1958898"/>
                  <a:pt x="8251296" y="2063205"/>
                  <a:pt x="8274279" y="2169251"/>
                </a:cubicBezTo>
                <a:cubicBezTo>
                  <a:pt x="8297262" y="2275297"/>
                  <a:pt x="8252601" y="2391143"/>
                  <a:pt x="8274279" y="2552060"/>
                </a:cubicBezTo>
                <a:cubicBezTo>
                  <a:pt x="8274278" y="2552058"/>
                  <a:pt x="8274280" y="2552055"/>
                  <a:pt x="8274279" y="2552050"/>
                </a:cubicBezTo>
                <a:cubicBezTo>
                  <a:pt x="8257264" y="2815049"/>
                  <a:pt x="8016039" y="3036102"/>
                  <a:pt x="7763857" y="3062472"/>
                </a:cubicBezTo>
                <a:cubicBezTo>
                  <a:pt x="7554468" y="3116668"/>
                  <a:pt x="7449171" y="3052473"/>
                  <a:pt x="7310652" y="3062472"/>
                </a:cubicBezTo>
                <a:cubicBezTo>
                  <a:pt x="7172134" y="3072471"/>
                  <a:pt x="6937520" y="3015446"/>
                  <a:pt x="6814284" y="3062472"/>
                </a:cubicBezTo>
                <a:cubicBezTo>
                  <a:pt x="6691048" y="3109498"/>
                  <a:pt x="6511352" y="2997953"/>
                  <a:pt x="6274754" y="3062472"/>
                </a:cubicBezTo>
                <a:cubicBezTo>
                  <a:pt x="6038156" y="3126991"/>
                  <a:pt x="6028704" y="3015449"/>
                  <a:pt x="5864711" y="3062472"/>
                </a:cubicBezTo>
                <a:cubicBezTo>
                  <a:pt x="5700718" y="3109495"/>
                  <a:pt x="5564522" y="3015335"/>
                  <a:pt x="5454668" y="3062472"/>
                </a:cubicBezTo>
                <a:cubicBezTo>
                  <a:pt x="5344814" y="3109609"/>
                  <a:pt x="5041306" y="3021314"/>
                  <a:pt x="4915138" y="3062472"/>
                </a:cubicBezTo>
                <a:cubicBezTo>
                  <a:pt x="4788970" y="3103630"/>
                  <a:pt x="4581341" y="3054298"/>
                  <a:pt x="4332445" y="3062472"/>
                </a:cubicBezTo>
                <a:cubicBezTo>
                  <a:pt x="4083549" y="3070646"/>
                  <a:pt x="3758580" y="3006999"/>
                  <a:pt x="3447616" y="3062472"/>
                </a:cubicBezTo>
                <a:cubicBezTo>
                  <a:pt x="3309100" y="3112357"/>
                  <a:pt x="3128117" y="3038736"/>
                  <a:pt x="2913876" y="3062472"/>
                </a:cubicBezTo>
                <a:cubicBezTo>
                  <a:pt x="2699635" y="3086208"/>
                  <a:pt x="2520663" y="2999552"/>
                  <a:pt x="2311999" y="3062472"/>
                </a:cubicBezTo>
                <a:cubicBezTo>
                  <a:pt x="2175788" y="3070351"/>
                  <a:pt x="1965889" y="3012217"/>
                  <a:pt x="1854853" y="3062472"/>
                </a:cubicBezTo>
                <a:cubicBezTo>
                  <a:pt x="1743817" y="3112727"/>
                  <a:pt x="1544044" y="3027201"/>
                  <a:pt x="1379047" y="3062472"/>
                </a:cubicBezTo>
                <a:cubicBezTo>
                  <a:pt x="1286118" y="3090815"/>
                  <a:pt x="1126810" y="3050294"/>
                  <a:pt x="962107" y="3062472"/>
                </a:cubicBezTo>
                <a:cubicBezTo>
                  <a:pt x="797404" y="3074650"/>
                  <a:pt x="714468" y="3049236"/>
                  <a:pt x="510422" y="3062472"/>
                </a:cubicBezTo>
                <a:cubicBezTo>
                  <a:pt x="190922" y="3000659"/>
                  <a:pt x="10270" y="2850793"/>
                  <a:pt x="0" y="2552050"/>
                </a:cubicBezTo>
                <a:cubicBezTo>
                  <a:pt x="1" y="2552055"/>
                  <a:pt x="-1" y="2552058"/>
                  <a:pt x="0" y="2552060"/>
                </a:cubicBezTo>
                <a:cubicBezTo>
                  <a:pt x="-4016" y="2390578"/>
                  <a:pt x="28345" y="2324303"/>
                  <a:pt x="0" y="2184563"/>
                </a:cubicBezTo>
                <a:cubicBezTo>
                  <a:pt x="-28345" y="2044823"/>
                  <a:pt x="32197" y="1904736"/>
                  <a:pt x="0" y="1786442"/>
                </a:cubicBezTo>
                <a:lnTo>
                  <a:pt x="0" y="1786442"/>
                </a:lnTo>
                <a:cubicBezTo>
                  <a:pt x="-45062" y="1579996"/>
                  <a:pt x="208" y="1497337"/>
                  <a:pt x="0" y="1361102"/>
                </a:cubicBezTo>
                <a:cubicBezTo>
                  <a:pt x="-208" y="1224867"/>
                  <a:pt x="41368" y="1057241"/>
                  <a:pt x="0" y="923002"/>
                </a:cubicBezTo>
                <a:cubicBezTo>
                  <a:pt x="-41368" y="788763"/>
                  <a:pt x="5324" y="705768"/>
                  <a:pt x="0" y="510422"/>
                </a:cubicBezTo>
                <a:close/>
              </a:path>
            </a:pathLst>
          </a:custGeom>
          <a:noFill/>
          <a:ln w="38100">
            <a:solidFill>
              <a:schemeClr val="accent2"/>
            </a:solidFill>
            <a:extLst>
              <a:ext uri="{C807C97D-BFC1-408E-A445-0C87EB9F89A2}">
                <ask:lineSketchStyleProps xmlns:ask="http://schemas.microsoft.com/office/drawing/2018/sketchyshapes" sd="2977115621">
                  <a:prstGeom prst="wedgeRoundRectCallout">
                    <a:avLst>
                      <a:gd name="adj1" fmla="val -22058"/>
                      <a:gd name="adj2" fmla="val 45121"/>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br>
              <a:rPr lang="en-GB" sz="1800">
                <a:effectLst/>
                <a:latin typeface="Arial" panose="020B0604020202020204" pitchFamily="34" charset="0"/>
                <a:ea typeface="system-ui"/>
              </a:rPr>
            </a:br>
            <a:r>
              <a:rPr lang="en-GB" sz="1800">
                <a:effectLst/>
                <a:latin typeface="Arial" panose="020B0604020202020204" pitchFamily="34" charset="0"/>
                <a:ea typeface="system-ui"/>
                <a:cs typeface="Arial" panose="020B0604020202020204" pitchFamily="34" charset="0"/>
              </a:rPr>
              <a:t> </a:t>
            </a:r>
            <a:endParaRPr lang="en-GB" sz="1800">
              <a:effectLst/>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22634901"/>
      </p:ext>
    </p:extLst>
  </p:cSld>
  <p:clrMapOvr>
    <a:masterClrMapping/>
  </p:clrMapOvr>
  <mc:AlternateContent xmlns:mc="http://schemas.openxmlformats.org/markup-compatibility/2006" xmlns:p14="http://schemas.microsoft.com/office/powerpoint/2010/main">
    <mc:Choice Requires="p14">
      <p:transition spd="slow" p14:dur="2000" advTm="18647"/>
    </mc:Choice>
    <mc:Fallback xmlns="">
      <p:transition spd="slow" advTm="186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6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6</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8437563" cy="699425"/>
          </a:xfrm>
        </p:spPr>
        <p:txBody>
          <a:bodyPr>
            <a:normAutofit/>
          </a:bodyPr>
          <a:lstStyle/>
          <a:p>
            <a:r>
              <a:rPr lang="en-GB" sz="3200" dirty="0"/>
              <a:t>Development activity 6</a:t>
            </a:r>
          </a:p>
        </p:txBody>
      </p:sp>
      <p:sp>
        <p:nvSpPr>
          <p:cNvPr id="2" name="TextBox 1">
            <a:extLst>
              <a:ext uri="{FF2B5EF4-FFF2-40B4-BE49-F238E27FC236}">
                <a16:creationId xmlns:a16="http://schemas.microsoft.com/office/drawing/2014/main" id="{543C7A14-F94B-DA44-F3A7-FB4F2880F036}"/>
              </a:ext>
            </a:extLst>
          </p:cNvPr>
          <p:cNvSpPr txBox="1"/>
          <p:nvPr/>
        </p:nvSpPr>
        <p:spPr>
          <a:xfrm>
            <a:off x="232950" y="565306"/>
            <a:ext cx="7563845" cy="830997"/>
          </a:xfrm>
          <a:prstGeom prst="rect">
            <a:avLst/>
          </a:prstGeom>
          <a:noFill/>
        </p:spPr>
        <p:txBody>
          <a:bodyPr wrap="square">
            <a:spAutoFit/>
          </a:bodyPr>
          <a:lstStyle/>
          <a:p>
            <a:pPr marL="457200" indent="-457200">
              <a:buAutoNum type="alphaLcParenR"/>
            </a:pPr>
            <a:r>
              <a:rPr lang="en-GB" sz="2400">
                <a:effectLst/>
                <a:ea typeface="Aptos" panose="020B0004020202020204" pitchFamily="34" charset="0"/>
                <a:cs typeface="Times New Roman" panose="02020603050405020304" pitchFamily="18" charset="0"/>
              </a:rPr>
              <a:t>Review answer </a:t>
            </a:r>
            <a:r>
              <a:rPr lang="en-GB" sz="2400">
                <a:ea typeface="Aptos" panose="020B0004020202020204" pitchFamily="34" charset="0"/>
                <a:cs typeface="Times New Roman" panose="02020603050405020304" pitchFamily="18" charset="0"/>
              </a:rPr>
              <a:t>3</a:t>
            </a:r>
            <a:r>
              <a:rPr lang="en-GB" sz="2400">
                <a:effectLst/>
                <a:ea typeface="Aptos" panose="020B0004020202020204" pitchFamily="34" charset="0"/>
                <a:cs typeface="Times New Roman" panose="02020603050405020304" pitchFamily="18" charset="0"/>
              </a:rPr>
              <a:t>.  </a:t>
            </a:r>
          </a:p>
          <a:p>
            <a:pPr marL="457200" indent="-457200">
              <a:buAutoNum type="alphaLcParenR"/>
            </a:pPr>
            <a:r>
              <a:rPr lang="en-GB" sz="2400">
                <a:effectLst/>
                <a:ea typeface="Aptos" panose="020B0004020202020204" pitchFamily="34" charset="0"/>
                <a:cs typeface="Times New Roman" panose="02020603050405020304" pitchFamily="18" charset="0"/>
              </a:rPr>
              <a:t>Explain why the answer is good or bad.</a:t>
            </a:r>
          </a:p>
        </p:txBody>
      </p:sp>
      <p:sp>
        <p:nvSpPr>
          <p:cNvPr id="4" name="TextBox 3">
            <a:extLst>
              <a:ext uri="{FF2B5EF4-FFF2-40B4-BE49-F238E27FC236}">
                <a16:creationId xmlns:a16="http://schemas.microsoft.com/office/drawing/2014/main" id="{C0567121-912F-1DAC-652C-28875165A41E}"/>
              </a:ext>
            </a:extLst>
          </p:cNvPr>
          <p:cNvSpPr txBox="1"/>
          <p:nvPr/>
        </p:nvSpPr>
        <p:spPr>
          <a:xfrm>
            <a:off x="403551" y="1531206"/>
            <a:ext cx="8096355" cy="3046988"/>
          </a:xfrm>
          <a:prstGeom prst="rect">
            <a:avLst/>
          </a:prstGeom>
          <a:noFill/>
        </p:spPr>
        <p:txBody>
          <a:bodyPr wrap="square">
            <a:spAutoFit/>
          </a:bodyPr>
          <a:lstStyle/>
          <a:p>
            <a:r>
              <a:rPr lang="en-GB" sz="2400" b="1" dirty="0">
                <a:effectLst/>
                <a:latin typeface="Arial" panose="020B0604020202020204" pitchFamily="34" charset="0"/>
                <a:ea typeface="Aptos" panose="020B0004020202020204" pitchFamily="34" charset="0"/>
                <a:cs typeface="Times New Roman" panose="02020603050405020304" pitchFamily="18" charset="0"/>
              </a:rPr>
              <a:t>Answer 3: </a:t>
            </a:r>
            <a:r>
              <a:rPr lang="en-GB" sz="2400" dirty="0">
                <a:effectLst/>
                <a:latin typeface="Arial" panose="020B0604020202020204" pitchFamily="34" charset="0"/>
                <a:ea typeface="Aptos" panose="020B0004020202020204" pitchFamily="34" charset="0"/>
                <a:cs typeface="Times New Roman" panose="02020603050405020304" pitchFamily="18" charset="0"/>
              </a:rPr>
              <a:t>Wearing closed shoes in a silversmithing environment is critical </a:t>
            </a:r>
            <a:r>
              <a:rPr lang="en-GB" sz="2400" dirty="0">
                <a:latin typeface="Arial" panose="020B0604020202020204" pitchFamily="34" charset="0"/>
                <a:ea typeface="Aptos" panose="020B0004020202020204" pitchFamily="34" charset="0"/>
                <a:cs typeface="Times New Roman" panose="02020603050405020304" pitchFamily="18" charset="0"/>
              </a:rPr>
              <a:t>because there are </a:t>
            </a:r>
            <a:r>
              <a:rPr lang="en-GB" sz="2400" dirty="0">
                <a:effectLst/>
                <a:latin typeface="Arial" panose="020B0604020202020204" pitchFamily="34" charset="0"/>
                <a:ea typeface="Aptos" panose="020B0004020202020204" pitchFamily="34" charset="0"/>
                <a:cs typeface="Times New Roman" panose="02020603050405020304" pitchFamily="18" charset="0"/>
              </a:rPr>
              <a:t>safety risks associated with the chemicals and equipment. The process of cutting, shaping and filing metal involves the manipulation of heavy, sharp tools and the use of hazardous chemicals, which can pose serious injury risks. Closed shoes provide a physical barrier</a:t>
            </a:r>
            <a:r>
              <a:rPr lang="en-GB" sz="2400" dirty="0">
                <a:latin typeface="Arial" panose="020B0604020202020204" pitchFamily="34" charset="0"/>
                <a:ea typeface="Aptos" panose="020B0004020202020204" pitchFamily="34" charset="0"/>
                <a:cs typeface="Times New Roman" panose="02020603050405020304" pitchFamily="18" charset="0"/>
              </a:rPr>
              <a:t> because this </a:t>
            </a:r>
            <a:r>
              <a:rPr lang="en-GB" sz="2400" dirty="0">
                <a:effectLst/>
                <a:latin typeface="Arial" panose="020B0604020202020204" pitchFamily="34" charset="0"/>
                <a:ea typeface="Aptos" panose="020B0004020202020204" pitchFamily="34" charset="0"/>
                <a:cs typeface="Times New Roman" panose="02020603050405020304" pitchFamily="18" charset="0"/>
              </a:rPr>
              <a:t>protective measure reduces the likelihood of injuries</a:t>
            </a:r>
            <a:r>
              <a:rPr lang="en-GB" sz="2400" dirty="0">
                <a:latin typeface="Arial" panose="020B0604020202020204" pitchFamily="34" charset="0"/>
                <a:ea typeface="Aptos" panose="020B0004020202020204" pitchFamily="34" charset="0"/>
                <a:cs typeface="Times New Roman" panose="02020603050405020304" pitchFamily="18" charset="0"/>
              </a:rPr>
              <a:t>.</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Speech Bubble: Rectangle 9">
            <a:extLst>
              <a:ext uri="{FF2B5EF4-FFF2-40B4-BE49-F238E27FC236}">
                <a16:creationId xmlns:a16="http://schemas.microsoft.com/office/drawing/2014/main" id="{4E5E2333-3313-2A5F-3C84-CAA80444860D}"/>
              </a:ext>
              <a:ext uri="{C183D7F6-B498-43B3-948B-1728B52AA6E4}">
                <adec:decorative xmlns:adec="http://schemas.microsoft.com/office/drawing/2017/decorative" val="1"/>
              </a:ext>
            </a:extLst>
          </p:cNvPr>
          <p:cNvSpPr/>
          <p:nvPr/>
        </p:nvSpPr>
        <p:spPr>
          <a:xfrm>
            <a:off x="403552" y="1531206"/>
            <a:ext cx="8266962" cy="3069022"/>
          </a:xfrm>
          <a:custGeom>
            <a:avLst/>
            <a:gdLst>
              <a:gd name="connsiteX0" fmla="*/ 0 w 8266962"/>
              <a:gd name="connsiteY0" fmla="*/ 0 h 3069022"/>
              <a:gd name="connsiteX1" fmla="*/ 1377827 w 8266962"/>
              <a:gd name="connsiteY1" fmla="*/ 0 h 3069022"/>
              <a:gd name="connsiteX2" fmla="*/ 1377827 w 8266962"/>
              <a:gd name="connsiteY2" fmla="*/ 0 h 3069022"/>
              <a:gd name="connsiteX3" fmla="*/ 3444568 w 8266962"/>
              <a:gd name="connsiteY3" fmla="*/ 0 h 3069022"/>
              <a:gd name="connsiteX4" fmla="*/ 8266962 w 8266962"/>
              <a:gd name="connsiteY4" fmla="*/ 0 h 3069022"/>
              <a:gd name="connsiteX5" fmla="*/ 8266962 w 8266962"/>
              <a:gd name="connsiteY5" fmla="*/ 1790263 h 3069022"/>
              <a:gd name="connsiteX6" fmla="*/ 8266962 w 8266962"/>
              <a:gd name="connsiteY6" fmla="*/ 1790263 h 3069022"/>
              <a:gd name="connsiteX7" fmla="*/ 8266962 w 8266962"/>
              <a:gd name="connsiteY7" fmla="*/ 2557518 h 3069022"/>
              <a:gd name="connsiteX8" fmla="*/ 8266962 w 8266962"/>
              <a:gd name="connsiteY8" fmla="*/ 3069022 h 3069022"/>
              <a:gd name="connsiteX9" fmla="*/ 3444568 w 8266962"/>
              <a:gd name="connsiteY9" fmla="*/ 3069022 h 3069022"/>
              <a:gd name="connsiteX10" fmla="*/ 2992144 w 8266962"/>
              <a:gd name="connsiteY10" fmla="*/ 3086454 h 3069022"/>
              <a:gd name="connsiteX11" fmla="*/ 1377827 w 8266962"/>
              <a:gd name="connsiteY11" fmla="*/ 3069022 h 3069022"/>
              <a:gd name="connsiteX12" fmla="*/ 0 w 8266962"/>
              <a:gd name="connsiteY12" fmla="*/ 3069022 h 3069022"/>
              <a:gd name="connsiteX13" fmla="*/ 0 w 8266962"/>
              <a:gd name="connsiteY13" fmla="*/ 2557518 h 3069022"/>
              <a:gd name="connsiteX14" fmla="*/ 0 w 8266962"/>
              <a:gd name="connsiteY14" fmla="*/ 1790263 h 3069022"/>
              <a:gd name="connsiteX15" fmla="*/ 0 w 8266962"/>
              <a:gd name="connsiteY15" fmla="*/ 1790263 h 3069022"/>
              <a:gd name="connsiteX16" fmla="*/ 0 w 8266962"/>
              <a:gd name="connsiteY16" fmla="*/ 0 h 306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266962" h="3069022" extrusionOk="0">
                <a:moveTo>
                  <a:pt x="0" y="0"/>
                </a:moveTo>
                <a:cubicBezTo>
                  <a:pt x="611840" y="-29570"/>
                  <a:pt x="889458" y="3450"/>
                  <a:pt x="1377827" y="0"/>
                </a:cubicBezTo>
                <a:lnTo>
                  <a:pt x="1377827" y="0"/>
                </a:lnTo>
                <a:cubicBezTo>
                  <a:pt x="2229876" y="39021"/>
                  <a:pt x="2831023" y="-138200"/>
                  <a:pt x="3444568" y="0"/>
                </a:cubicBezTo>
                <a:cubicBezTo>
                  <a:pt x="5476616" y="24883"/>
                  <a:pt x="7223896" y="54768"/>
                  <a:pt x="8266962" y="0"/>
                </a:cubicBezTo>
                <a:cubicBezTo>
                  <a:pt x="8255235" y="632914"/>
                  <a:pt x="8362553" y="1569255"/>
                  <a:pt x="8266962" y="1790263"/>
                </a:cubicBezTo>
                <a:lnTo>
                  <a:pt x="8266962" y="1790263"/>
                </a:lnTo>
                <a:cubicBezTo>
                  <a:pt x="8199529" y="1919449"/>
                  <a:pt x="8239948" y="2354162"/>
                  <a:pt x="8266962" y="2557518"/>
                </a:cubicBezTo>
                <a:cubicBezTo>
                  <a:pt x="8251615" y="2782026"/>
                  <a:pt x="8304153" y="2950687"/>
                  <a:pt x="8266962" y="3069022"/>
                </a:cubicBezTo>
                <a:cubicBezTo>
                  <a:pt x="7332473" y="3070034"/>
                  <a:pt x="4201151" y="3221856"/>
                  <a:pt x="3444568" y="3069022"/>
                </a:cubicBezTo>
                <a:cubicBezTo>
                  <a:pt x="3313604" y="3057581"/>
                  <a:pt x="3106991" y="3114241"/>
                  <a:pt x="2992144" y="3086454"/>
                </a:cubicBezTo>
                <a:cubicBezTo>
                  <a:pt x="2351099" y="2944379"/>
                  <a:pt x="2009410" y="3070146"/>
                  <a:pt x="1377827" y="3069022"/>
                </a:cubicBezTo>
                <a:cubicBezTo>
                  <a:pt x="711546" y="3094668"/>
                  <a:pt x="562050" y="3094074"/>
                  <a:pt x="0" y="3069022"/>
                </a:cubicBezTo>
                <a:cubicBezTo>
                  <a:pt x="-34700" y="2850060"/>
                  <a:pt x="4844" y="2716535"/>
                  <a:pt x="0" y="2557518"/>
                </a:cubicBezTo>
                <a:cubicBezTo>
                  <a:pt x="51284" y="2259486"/>
                  <a:pt x="22724" y="2119612"/>
                  <a:pt x="0" y="1790263"/>
                </a:cubicBezTo>
                <a:lnTo>
                  <a:pt x="0" y="1790263"/>
                </a:lnTo>
                <a:cubicBezTo>
                  <a:pt x="-55295" y="1179821"/>
                  <a:pt x="-143958" y="205823"/>
                  <a:pt x="0" y="0"/>
                </a:cubicBezTo>
                <a:close/>
              </a:path>
            </a:pathLst>
          </a:custGeom>
          <a:noFill/>
          <a:ln w="19050">
            <a:solidFill>
              <a:srgbClr val="E51C41"/>
            </a:solidFill>
            <a:prstDash val="dash"/>
            <a:extLst>
              <a:ext uri="{C807C97D-BFC1-408E-A445-0C87EB9F89A2}">
                <ask:lineSketchStyleProps xmlns:ask="http://schemas.microsoft.com/office/drawing/2018/sketchyshapes" sd="3994833337">
                  <a:prstGeom prst="wedgeRectCallout">
                    <a:avLst>
                      <a:gd name="adj1" fmla="val -13806"/>
                      <a:gd name="adj2" fmla="val 50568"/>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Tree>
    <p:extLst>
      <p:ext uri="{BB962C8B-B14F-4D97-AF65-F5344CB8AC3E}">
        <p14:creationId xmlns:p14="http://schemas.microsoft.com/office/powerpoint/2010/main" val="3592376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0673BE-8AF0-0131-AF81-ECABD8AEC09A}"/>
              </a:ext>
            </a:extLst>
          </p:cNvPr>
          <p:cNvSpPr>
            <a:spLocks noGrp="1"/>
          </p:cNvSpPr>
          <p:nvPr>
            <p:ph type="sldNum" sz="quarter" idx="11"/>
          </p:nvPr>
        </p:nvSpPr>
        <p:spPr/>
        <p:txBody>
          <a:bodyPr/>
          <a:lstStyle/>
          <a:p>
            <a:fld id="{DA2C159E-F13C-4A85-9A41-E7669D3E0D70}" type="slidenum">
              <a:rPr lang="en-GB" smtClean="0"/>
              <a:pPr/>
              <a:t>7</a:t>
            </a:fld>
            <a:endParaRPr lang="en-GB"/>
          </a:p>
        </p:txBody>
      </p:sp>
      <p:sp>
        <p:nvSpPr>
          <p:cNvPr id="20" name="Title 11">
            <a:extLst>
              <a:ext uri="{FF2B5EF4-FFF2-40B4-BE49-F238E27FC236}">
                <a16:creationId xmlns:a16="http://schemas.microsoft.com/office/drawing/2014/main" id="{00484186-273F-FF6B-99D0-897828FFCA76}"/>
              </a:ext>
            </a:extLst>
          </p:cNvPr>
          <p:cNvSpPr>
            <a:spLocks noGrp="1"/>
          </p:cNvSpPr>
          <p:nvPr>
            <p:ph type="title"/>
          </p:nvPr>
        </p:nvSpPr>
        <p:spPr>
          <a:xfrm>
            <a:off x="232950" y="249900"/>
            <a:ext cx="8437563" cy="699425"/>
          </a:xfrm>
        </p:spPr>
        <p:txBody>
          <a:bodyPr>
            <a:normAutofit/>
          </a:bodyPr>
          <a:lstStyle/>
          <a:p>
            <a:r>
              <a:rPr lang="en-GB" sz="3200" dirty="0"/>
              <a:t>Development activity 6 sample answer</a:t>
            </a:r>
          </a:p>
        </p:txBody>
      </p:sp>
      <p:sp>
        <p:nvSpPr>
          <p:cNvPr id="4" name="TextBox 3">
            <a:extLst>
              <a:ext uri="{FF2B5EF4-FFF2-40B4-BE49-F238E27FC236}">
                <a16:creationId xmlns:a16="http://schemas.microsoft.com/office/drawing/2014/main" id="{C0567121-912F-1DAC-652C-28875165A41E}"/>
              </a:ext>
            </a:extLst>
          </p:cNvPr>
          <p:cNvSpPr txBox="1"/>
          <p:nvPr/>
        </p:nvSpPr>
        <p:spPr>
          <a:xfrm>
            <a:off x="473487" y="794917"/>
            <a:ext cx="8096355" cy="3046988"/>
          </a:xfrm>
          <a:prstGeom prst="rect">
            <a:avLst/>
          </a:prstGeom>
          <a:noFill/>
        </p:spPr>
        <p:txBody>
          <a:bodyPr wrap="square">
            <a:spAutoFit/>
          </a:bodyPr>
          <a:lstStyle/>
          <a:p>
            <a:r>
              <a:rPr lang="en-GB" sz="2400" b="1" dirty="0">
                <a:effectLst/>
                <a:latin typeface="Arial" panose="020B0604020202020204" pitchFamily="34" charset="0"/>
                <a:ea typeface="Aptos" panose="020B0004020202020204" pitchFamily="34" charset="0"/>
                <a:cs typeface="Times New Roman" panose="02020603050405020304" pitchFamily="18" charset="0"/>
              </a:rPr>
              <a:t>Answer 3: </a:t>
            </a:r>
            <a:r>
              <a:rPr lang="en-GB" sz="2400" dirty="0">
                <a:effectLst/>
                <a:latin typeface="Arial" panose="020B0604020202020204" pitchFamily="34" charset="0"/>
                <a:ea typeface="Aptos" panose="020B0004020202020204" pitchFamily="34" charset="0"/>
                <a:cs typeface="Times New Roman" panose="02020603050405020304" pitchFamily="18" charset="0"/>
              </a:rPr>
              <a:t>Wearing closed shoes in a silversmithing environment is critical </a:t>
            </a:r>
            <a:r>
              <a:rPr lang="en-GB" sz="2400" dirty="0">
                <a:highlight>
                  <a:srgbClr val="FFFF00"/>
                </a:highlight>
                <a:latin typeface="Arial" panose="020B0604020202020204" pitchFamily="34" charset="0"/>
                <a:ea typeface="Aptos" panose="020B0004020202020204" pitchFamily="34" charset="0"/>
                <a:cs typeface="Times New Roman" panose="02020603050405020304" pitchFamily="18" charset="0"/>
              </a:rPr>
              <a:t>because there are </a:t>
            </a:r>
            <a:r>
              <a:rPr lang="en-GB" sz="2400" dirty="0">
                <a:effectLst/>
                <a:highlight>
                  <a:srgbClr val="FFFF00"/>
                </a:highlight>
                <a:latin typeface="Arial" panose="020B0604020202020204" pitchFamily="34" charset="0"/>
                <a:ea typeface="Aptos" panose="020B0004020202020204" pitchFamily="34" charset="0"/>
                <a:cs typeface="Times New Roman" panose="02020603050405020304" pitchFamily="18" charset="0"/>
              </a:rPr>
              <a:t>safety risks associated with the chemicals and equipment</a:t>
            </a:r>
            <a:r>
              <a:rPr lang="en-GB" sz="2400" dirty="0">
                <a:effectLst/>
                <a:latin typeface="Arial" panose="020B0604020202020204" pitchFamily="34" charset="0"/>
                <a:ea typeface="Aptos" panose="020B0004020202020204" pitchFamily="34" charset="0"/>
                <a:cs typeface="Times New Roman" panose="02020603050405020304" pitchFamily="18" charset="0"/>
              </a:rPr>
              <a:t>. The process of cutting, shaping, and filing metal involves the manipulation of heavy, sharp tools and the use of hazardous chemicals, which can pose serious injury risks. Closed shoes provide a physical barrier</a:t>
            </a:r>
            <a:r>
              <a:rPr lang="en-GB" sz="2400" dirty="0">
                <a:latin typeface="Arial" panose="020B0604020202020204" pitchFamily="34" charset="0"/>
                <a:ea typeface="Aptos" panose="020B0004020202020204" pitchFamily="34" charset="0"/>
                <a:cs typeface="Times New Roman" panose="02020603050405020304" pitchFamily="18" charset="0"/>
              </a:rPr>
              <a:t> </a:t>
            </a:r>
            <a:r>
              <a:rPr lang="en-GB" sz="2400" dirty="0">
                <a:highlight>
                  <a:srgbClr val="FFFF00"/>
                </a:highlight>
                <a:latin typeface="Arial" panose="020B0604020202020204" pitchFamily="34" charset="0"/>
                <a:ea typeface="Aptos" panose="020B0004020202020204" pitchFamily="34" charset="0"/>
                <a:cs typeface="Times New Roman" panose="02020603050405020304" pitchFamily="18" charset="0"/>
              </a:rPr>
              <a:t>because this </a:t>
            </a:r>
            <a:r>
              <a:rPr lang="en-GB" sz="2400" dirty="0">
                <a:effectLst/>
                <a:highlight>
                  <a:srgbClr val="FFFF00"/>
                </a:highlight>
                <a:latin typeface="Arial" panose="020B0604020202020204" pitchFamily="34" charset="0"/>
                <a:ea typeface="Aptos" panose="020B0004020202020204" pitchFamily="34" charset="0"/>
                <a:cs typeface="Times New Roman" panose="02020603050405020304" pitchFamily="18" charset="0"/>
              </a:rPr>
              <a:t>protective measure reduces the likelihood of injuries</a:t>
            </a:r>
            <a:r>
              <a:rPr lang="en-GB" sz="2400" dirty="0">
                <a:latin typeface="Arial" panose="020B0604020202020204" pitchFamily="34" charset="0"/>
                <a:ea typeface="Aptos" panose="020B0004020202020204" pitchFamily="34" charset="0"/>
                <a:cs typeface="Times New Roman" panose="02020603050405020304" pitchFamily="18" charset="0"/>
              </a:rPr>
              <a:t>.</a:t>
            </a:r>
            <a:endParaRPr lang="en-GB" sz="24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Footer Placeholder 5">
            <a:extLst>
              <a:ext uri="{FF2B5EF4-FFF2-40B4-BE49-F238E27FC236}">
                <a16:creationId xmlns:a16="http://schemas.microsoft.com/office/drawing/2014/main" id="{CA1F52F6-24EE-15CD-225F-ADBF2F152677}"/>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10" name="Speech Bubble: Rectangle 9">
            <a:extLst>
              <a:ext uri="{FF2B5EF4-FFF2-40B4-BE49-F238E27FC236}">
                <a16:creationId xmlns:a16="http://schemas.microsoft.com/office/drawing/2014/main" id="{4E5E2333-3313-2A5F-3C84-CAA80444860D}"/>
              </a:ext>
              <a:ext uri="{C183D7F6-B498-43B3-948B-1728B52AA6E4}">
                <adec:decorative xmlns:adec="http://schemas.microsoft.com/office/drawing/2017/decorative" val="1"/>
              </a:ext>
            </a:extLst>
          </p:cNvPr>
          <p:cNvSpPr/>
          <p:nvPr/>
        </p:nvSpPr>
        <p:spPr>
          <a:xfrm>
            <a:off x="350874" y="649737"/>
            <a:ext cx="8319639" cy="3654847"/>
          </a:xfrm>
          <a:custGeom>
            <a:avLst/>
            <a:gdLst>
              <a:gd name="connsiteX0" fmla="*/ 0 w 8319639"/>
              <a:gd name="connsiteY0" fmla="*/ 0 h 3654847"/>
              <a:gd name="connsiteX1" fmla="*/ 1386607 w 8319639"/>
              <a:gd name="connsiteY1" fmla="*/ 0 h 3654847"/>
              <a:gd name="connsiteX2" fmla="*/ 1386607 w 8319639"/>
              <a:gd name="connsiteY2" fmla="*/ 0 h 3654847"/>
              <a:gd name="connsiteX3" fmla="*/ 3466516 w 8319639"/>
              <a:gd name="connsiteY3" fmla="*/ 0 h 3654847"/>
              <a:gd name="connsiteX4" fmla="*/ 8319639 w 8319639"/>
              <a:gd name="connsiteY4" fmla="*/ 0 h 3654847"/>
              <a:gd name="connsiteX5" fmla="*/ 8319639 w 8319639"/>
              <a:gd name="connsiteY5" fmla="*/ 2131994 h 3654847"/>
              <a:gd name="connsiteX6" fmla="*/ 8319639 w 8319639"/>
              <a:gd name="connsiteY6" fmla="*/ 2131994 h 3654847"/>
              <a:gd name="connsiteX7" fmla="*/ 8319639 w 8319639"/>
              <a:gd name="connsiteY7" fmla="*/ 3045706 h 3654847"/>
              <a:gd name="connsiteX8" fmla="*/ 8319639 w 8319639"/>
              <a:gd name="connsiteY8" fmla="*/ 3654847 h 3654847"/>
              <a:gd name="connsiteX9" fmla="*/ 3466516 w 8319639"/>
              <a:gd name="connsiteY9" fmla="*/ 3654847 h 3654847"/>
              <a:gd name="connsiteX10" fmla="*/ 3885854 w 8319639"/>
              <a:gd name="connsiteY10" fmla="*/ 4119634 h 3654847"/>
              <a:gd name="connsiteX11" fmla="*/ 1386607 w 8319639"/>
              <a:gd name="connsiteY11" fmla="*/ 3654847 h 3654847"/>
              <a:gd name="connsiteX12" fmla="*/ 0 w 8319639"/>
              <a:gd name="connsiteY12" fmla="*/ 3654847 h 3654847"/>
              <a:gd name="connsiteX13" fmla="*/ 0 w 8319639"/>
              <a:gd name="connsiteY13" fmla="*/ 3045706 h 3654847"/>
              <a:gd name="connsiteX14" fmla="*/ 0 w 8319639"/>
              <a:gd name="connsiteY14" fmla="*/ 2131994 h 3654847"/>
              <a:gd name="connsiteX15" fmla="*/ 0 w 8319639"/>
              <a:gd name="connsiteY15" fmla="*/ 2131994 h 3654847"/>
              <a:gd name="connsiteX16" fmla="*/ 0 w 8319639"/>
              <a:gd name="connsiteY16" fmla="*/ 0 h 365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19639" h="3654847" extrusionOk="0">
                <a:moveTo>
                  <a:pt x="0" y="0"/>
                </a:moveTo>
                <a:cubicBezTo>
                  <a:pt x="415990" y="-88295"/>
                  <a:pt x="916648" y="100258"/>
                  <a:pt x="1386607" y="0"/>
                </a:cubicBezTo>
                <a:lnTo>
                  <a:pt x="1386607" y="0"/>
                </a:lnTo>
                <a:cubicBezTo>
                  <a:pt x="1915845" y="39021"/>
                  <a:pt x="3235907" y="-138200"/>
                  <a:pt x="3466516" y="0"/>
                </a:cubicBezTo>
                <a:cubicBezTo>
                  <a:pt x="4321643" y="24883"/>
                  <a:pt x="5905842" y="54768"/>
                  <a:pt x="8319639" y="0"/>
                </a:cubicBezTo>
                <a:cubicBezTo>
                  <a:pt x="8225435" y="344943"/>
                  <a:pt x="8211954" y="1516822"/>
                  <a:pt x="8319639" y="2131994"/>
                </a:cubicBezTo>
                <a:lnTo>
                  <a:pt x="8319639" y="2131994"/>
                </a:lnTo>
                <a:cubicBezTo>
                  <a:pt x="8250240" y="2330782"/>
                  <a:pt x="8282016" y="2875707"/>
                  <a:pt x="8319639" y="3045706"/>
                </a:cubicBezTo>
                <a:cubicBezTo>
                  <a:pt x="8289880" y="3134972"/>
                  <a:pt x="8287268" y="3369346"/>
                  <a:pt x="8319639" y="3654847"/>
                </a:cubicBezTo>
                <a:cubicBezTo>
                  <a:pt x="7434534" y="3655859"/>
                  <a:pt x="5148865" y="3807681"/>
                  <a:pt x="3466516" y="3654847"/>
                </a:cubicBezTo>
                <a:cubicBezTo>
                  <a:pt x="3602052" y="3803280"/>
                  <a:pt x="3735771" y="3884257"/>
                  <a:pt x="3885854" y="4119634"/>
                </a:cubicBezTo>
                <a:cubicBezTo>
                  <a:pt x="2883070" y="4047347"/>
                  <a:pt x="2032248" y="3672365"/>
                  <a:pt x="1386607" y="3654847"/>
                </a:cubicBezTo>
                <a:cubicBezTo>
                  <a:pt x="781188" y="3567340"/>
                  <a:pt x="317612" y="3745887"/>
                  <a:pt x="0" y="3654847"/>
                </a:cubicBezTo>
                <a:cubicBezTo>
                  <a:pt x="40689" y="3590829"/>
                  <a:pt x="-1515" y="3112355"/>
                  <a:pt x="0" y="3045706"/>
                </a:cubicBezTo>
                <a:cubicBezTo>
                  <a:pt x="42372" y="2790045"/>
                  <a:pt x="-38372" y="2515339"/>
                  <a:pt x="0" y="2131994"/>
                </a:cubicBezTo>
                <a:lnTo>
                  <a:pt x="0" y="2131994"/>
                </a:lnTo>
                <a:cubicBezTo>
                  <a:pt x="-35824" y="1099532"/>
                  <a:pt x="99678" y="623213"/>
                  <a:pt x="0" y="0"/>
                </a:cubicBezTo>
                <a:close/>
              </a:path>
            </a:pathLst>
          </a:custGeom>
          <a:noFill/>
          <a:ln w="19050">
            <a:solidFill>
              <a:srgbClr val="E51C41"/>
            </a:solidFill>
            <a:prstDash val="dash"/>
            <a:extLst>
              <a:ext uri="{C807C97D-BFC1-408E-A445-0C87EB9F89A2}">
                <ask:lineSketchStyleProps xmlns:ask="http://schemas.microsoft.com/office/drawing/2018/sketchyshapes" sd="3994833337">
                  <a:prstGeom prst="wedgeRectCallout">
                    <a:avLst>
                      <a:gd name="adj1" fmla="val -3293"/>
                      <a:gd name="adj2" fmla="val 6271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184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b="0" dirty="0"/>
              <a:t>07</a:t>
            </a:r>
            <a:endParaRPr lang="en-US" dirty="0"/>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409980" cy="825918"/>
          </a:xfrm>
        </p:spPr>
        <p:txBody>
          <a:bodyPr>
            <a:normAutofit/>
          </a:bodyPr>
          <a:lstStyle/>
          <a:p>
            <a:r>
              <a:rPr lang="en-GB" sz="2400" dirty="0"/>
              <a:t>Project methodology and administration</a:t>
            </a:r>
            <a:endParaRPr lang="en-US" sz="2400" dirty="0"/>
          </a:p>
        </p:txBody>
      </p:sp>
      <p:sp>
        <p:nvSpPr>
          <p:cNvPr id="4" name="Subtitle 2" descr="Project lifecycle">
            <a:extLst>
              <a:ext uri="{FF2B5EF4-FFF2-40B4-BE49-F238E27FC236}">
                <a16:creationId xmlns:a16="http://schemas.microsoft.com/office/drawing/2014/main" id="{F23B54F1-B2D3-BD7A-8F97-D1E6381E5F43}"/>
              </a:ext>
            </a:extLst>
          </p:cNvPr>
          <p:cNvSpPr txBox="1">
            <a:spLocks/>
          </p:cNvSpPr>
          <p:nvPr/>
        </p:nvSpPr>
        <p:spPr>
          <a:xfrm>
            <a:off x="2446020" y="4029223"/>
            <a:ext cx="6409980" cy="825918"/>
          </a:xfrm>
          <a:prstGeom prst="rect">
            <a:avLst/>
          </a:prstGeom>
          <a:solidFill>
            <a:schemeClr val="tx1"/>
          </a:solidFill>
        </p:spPr>
        <p:txBody>
          <a:bodyPr vert="horz" lIns="144000" tIns="108000" rIns="0" bIns="0" rtlCol="0" anchor="ctr" anchorCtr="0">
            <a:normAutofit/>
          </a:bodyPr>
          <a:lstStyle>
            <a:lvl1pPr marL="0" indent="0" algn="l" defTabSz="914400" rtl="0" eaLnBrk="1" latinLnBrk="0" hangingPunct="1">
              <a:lnSpc>
                <a:spcPts val="4500"/>
              </a:lnSpc>
              <a:spcBef>
                <a:spcPts val="0"/>
              </a:spcBef>
              <a:buFont typeface="Arial" panose="020B0604020202020204" pitchFamily="34" charset="0"/>
              <a:buNone/>
              <a:defRPr sz="4500" b="1" kern="1200" cap="none" baseline="0">
                <a:solidFill>
                  <a:schemeClr val="bg1"/>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sz="1800" b="0"/>
          </a:p>
        </p:txBody>
      </p:sp>
      <p:sp>
        <p:nvSpPr>
          <p:cNvPr id="6" name="TextBox 5">
            <a:extLst>
              <a:ext uri="{FF2B5EF4-FFF2-40B4-BE49-F238E27FC236}">
                <a16:creationId xmlns:a16="http://schemas.microsoft.com/office/drawing/2014/main" id="{9FFD413C-39FB-6974-9A28-2BE749DAB1B7}"/>
              </a:ext>
            </a:extLst>
          </p:cNvPr>
          <p:cNvSpPr txBox="1"/>
          <p:nvPr/>
        </p:nvSpPr>
        <p:spPr>
          <a:xfrm>
            <a:off x="2699792" y="4083918"/>
            <a:ext cx="5976664" cy="276999"/>
          </a:xfrm>
          <a:prstGeom prst="rect">
            <a:avLst/>
          </a:prstGeom>
          <a:noFill/>
        </p:spPr>
        <p:txBody>
          <a:bodyPr wrap="square" lIns="0" tIns="0" rIns="0" bIns="0" rtlCol="0">
            <a:spAutoFit/>
          </a:bodyPr>
          <a:lstStyle/>
          <a:p>
            <a:r>
              <a:rPr lang="en-GB" sz="1800" dirty="0">
                <a:solidFill>
                  <a:schemeClr val="bg1"/>
                </a:solidFill>
                <a:effectLst/>
                <a:latin typeface="Arial" panose="020B0604020202020204" pitchFamily="34" charset="0"/>
                <a:ea typeface="Arial" panose="020B0604020202020204" pitchFamily="34" charset="0"/>
                <a:cs typeface="Arial" panose="020B0604020202020204" pitchFamily="34" charset="0"/>
              </a:rPr>
              <a:t>Project lifecycle</a:t>
            </a:r>
            <a:endParaRPr lang="en-GB" sz="1350" dirty="0"/>
          </a:p>
        </p:txBody>
      </p:sp>
    </p:spTree>
    <p:extLst>
      <p:ext uri="{BB962C8B-B14F-4D97-AF65-F5344CB8AC3E}">
        <p14:creationId xmlns:p14="http://schemas.microsoft.com/office/powerpoint/2010/main" val="1074309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A2C159E-F13C-4A85-9A41-E7669D3E0D70}" type="slidenum">
              <a:rPr lang="en-GB" smtClean="0"/>
              <a:pPr/>
              <a:t>9</a:t>
            </a:fld>
            <a:endParaRPr lang="en-GB"/>
          </a:p>
        </p:txBody>
      </p:sp>
      <p:sp>
        <p:nvSpPr>
          <p:cNvPr id="12" name="Title 11"/>
          <p:cNvSpPr>
            <a:spLocks noGrp="1"/>
          </p:cNvSpPr>
          <p:nvPr>
            <p:ph type="title"/>
          </p:nvPr>
        </p:nvSpPr>
        <p:spPr>
          <a:xfrm>
            <a:off x="232950" y="249901"/>
            <a:ext cx="8437563" cy="406400"/>
          </a:xfrm>
        </p:spPr>
        <p:txBody>
          <a:bodyPr>
            <a:normAutofit/>
          </a:bodyPr>
          <a:lstStyle/>
          <a:p>
            <a:r>
              <a:rPr lang="en-GB" sz="3200" dirty="0"/>
              <a:t>Question 18</a:t>
            </a:r>
          </a:p>
        </p:txBody>
      </p:sp>
      <p:pic>
        <p:nvPicPr>
          <p:cNvPr id="2" name="7 - Q18 Audio" descr="Play audio">
            <a:hlinkClick r:id="" action="ppaction://media"/>
            <a:extLst>
              <a:ext uri="{FF2B5EF4-FFF2-40B4-BE49-F238E27FC236}">
                <a16:creationId xmlns:a16="http://schemas.microsoft.com/office/drawing/2014/main" id="{8F372E16-E43F-9AFC-4311-BCE8FA5C1A01}"/>
              </a:ext>
            </a:extLst>
          </p:cNvPr>
          <p:cNvPicPr>
            <a:picLocks noChangeAspect="1"/>
          </p:cNvPicPr>
          <p:nvPr>
            <a:audioFile r:link="rId2"/>
            <p:extLst>
              <p:ext uri="{DAA4B4D4-6D71-4841-9C94-3DE7FCFB9230}">
                <p14:media xmlns:p14="http://schemas.microsoft.com/office/powerpoint/2010/main" r:embed="rId1"/>
              </p:ext>
            </p:extLst>
          </p:nvPr>
        </p:nvPicPr>
        <p:blipFill>
          <a:blip r:embed="rId5">
            <a:biLevel thresh="75000"/>
            <a:extLst>
              <a:ext uri="{BEBA8EAE-BF5A-486C-A8C5-ECC9F3942E4B}">
                <a14:imgProps xmlns:a14="http://schemas.microsoft.com/office/drawing/2010/main">
                  <a14:imgLayer r:embed="rId6">
                    <a14:imgEffect>
                      <a14:brightnessContrast bright="-40000" contrast="20000"/>
                    </a14:imgEffect>
                  </a14:imgLayer>
                </a14:imgProps>
              </a:ext>
            </a:extLst>
          </a:blip>
          <a:stretch>
            <a:fillRect/>
          </a:stretch>
        </p:blipFill>
        <p:spPr>
          <a:xfrm>
            <a:off x="7549976" y="212825"/>
            <a:ext cx="406400" cy="406400"/>
          </a:xfrm>
          <a:prstGeom prst="rect">
            <a:avLst/>
          </a:prstGeom>
        </p:spPr>
      </p:pic>
      <p:sp>
        <p:nvSpPr>
          <p:cNvPr id="5" name="Text Placeholder 4"/>
          <p:cNvSpPr>
            <a:spLocks noGrp="1"/>
          </p:cNvSpPr>
          <p:nvPr>
            <p:ph type="body" sz="quarter" idx="12"/>
          </p:nvPr>
        </p:nvSpPr>
        <p:spPr/>
        <p:txBody>
          <a:bodyPr vert="horz" lIns="0" tIns="0" rIns="0" bIns="0" rtlCol="0" anchor="t">
            <a:noAutofit/>
          </a:bodyPr>
          <a:lstStyle/>
          <a:p>
            <a:r>
              <a:rPr lang="en-GB" dirty="0">
                <a:ea typeface="+mn-lt"/>
                <a:cs typeface="+mn-lt"/>
              </a:rPr>
              <a:t>An independent jewellery designer embarks on a new project to create a bespoke collection of rings using alternative metals. </a:t>
            </a:r>
            <a:endParaRPr lang="en-US" dirty="0">
              <a:cs typeface="Arial"/>
            </a:endParaRPr>
          </a:p>
          <a:p>
            <a:br>
              <a:rPr lang="en-GB" b="1" dirty="0"/>
            </a:br>
            <a:r>
              <a:rPr lang="en-GB" b="1" dirty="0">
                <a:solidFill>
                  <a:srgbClr val="E51C41"/>
                </a:solidFill>
              </a:rPr>
              <a:t>Explain</a:t>
            </a:r>
            <a:r>
              <a:rPr lang="en-GB" dirty="0">
                <a:solidFill>
                  <a:srgbClr val="E51C41"/>
                </a:solidFill>
              </a:rPr>
              <a:t> </a:t>
            </a:r>
            <a:r>
              <a:rPr lang="en-GB" dirty="0">
                <a:solidFill>
                  <a:srgbClr val="E51C41"/>
                </a:solidFill>
                <a:ea typeface="+mn-lt"/>
                <a:cs typeface="+mn-lt"/>
              </a:rPr>
              <a:t>how the jewellery designer can manage the execution stage.</a:t>
            </a:r>
            <a:endParaRPr lang="en-GB" dirty="0">
              <a:solidFill>
                <a:srgbClr val="000000"/>
              </a:solidFill>
              <a:ea typeface="+mn-lt"/>
              <a:cs typeface="+mn-lt"/>
            </a:endParaRPr>
          </a:p>
          <a:p>
            <a:endParaRPr lang="en-GB" dirty="0">
              <a:solidFill>
                <a:srgbClr val="E51C41"/>
              </a:solidFill>
              <a:cs typeface="Arial"/>
            </a:endParaRPr>
          </a:p>
          <a:p>
            <a:r>
              <a:rPr lang="en-GB" dirty="0">
                <a:cs typeface="Arial"/>
              </a:rPr>
              <a:t>Applied: Execution stage of the jewellery line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Tree>
    <p:extLst>
      <p:ext uri="{BB962C8B-B14F-4D97-AF65-F5344CB8AC3E}">
        <p14:creationId xmlns:p14="http://schemas.microsoft.com/office/powerpoint/2010/main" val="1953669296"/>
      </p:ext>
    </p:extLst>
  </p:cSld>
  <p:clrMapOvr>
    <a:masterClrMapping/>
  </p:clrMapOvr>
  <mc:AlternateContent xmlns:mc="http://schemas.openxmlformats.org/markup-compatibility/2006" xmlns:p14="http://schemas.microsoft.com/office/powerpoint/2010/main">
    <mc:Choice Requires="p14">
      <p:transition spd="slow" p14:dur="2000" advTm="41728"/>
    </mc:Choice>
    <mc:Fallback xmlns="">
      <p:transition spd="slow" advTm="41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7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7" ma:contentTypeDescription="Create a new document." ma:contentTypeScope="" ma:versionID="b65acc67901e0485b8aac86fe72ed177">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dedb8be4e17833ccb9caf5b6a1865ed7"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Props1.xml><?xml version="1.0" encoding="utf-8"?>
<ds:datastoreItem xmlns:ds="http://schemas.openxmlformats.org/officeDocument/2006/customXml" ds:itemID="{AB731D2E-B3CA-415C-BB09-C88E76F5C9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3.xml><?xml version="1.0" encoding="utf-8"?>
<ds:datastoreItem xmlns:ds="http://schemas.openxmlformats.org/officeDocument/2006/customXml" ds:itemID="{4A76E745-D9E8-4D93-8B7F-BCE1E4A491AA}">
  <ds:schemaRefs>
    <ds:schemaRef ds:uri="http://purl.org/dc/terms/"/>
    <ds:schemaRef ds:uri="http://purl.org/dc/dcmitype/"/>
    <ds:schemaRef ds:uri="http://purl.org/dc/elements/1.1/"/>
    <ds:schemaRef ds:uri="http://schemas.openxmlformats.org/package/2006/metadata/core-properties"/>
    <ds:schemaRef ds:uri="414d2ded-29cc-4abd-a1df-c646721ce55b"/>
    <ds:schemaRef ds:uri="http://schemas.microsoft.com/office/2006/metadata/properties"/>
    <ds:schemaRef ds:uri="http://schemas.microsoft.com/office/2006/documentManagement/types"/>
    <ds:schemaRef ds:uri="http://schemas.microsoft.com/office/infopath/2007/PartnerControls"/>
    <ds:schemaRef ds:uri="2847a094-2edf-4950-a853-13ec668231e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3889</Words>
  <Application>Microsoft Office PowerPoint</Application>
  <PresentationFormat>On-screen Show (16:9)</PresentationFormat>
  <Paragraphs>318</Paragraphs>
  <Slides>32</Slides>
  <Notes>32</Notes>
  <HiddenSlides>0</HiddenSlides>
  <MMClips>17</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Aptos</vt:lpstr>
      <vt:lpstr>Arial</vt:lpstr>
      <vt:lpstr>Calibri</vt:lpstr>
      <vt:lpstr>Söhne</vt:lpstr>
      <vt:lpstr>ETF Master</vt:lpstr>
      <vt:lpstr>Formative assessment materials (part 2)</vt:lpstr>
      <vt:lpstr>06</vt:lpstr>
      <vt:lpstr>Question 10</vt:lpstr>
      <vt:lpstr>Question 10 sample answers</vt:lpstr>
      <vt:lpstr>Question 10 sample answers</vt:lpstr>
      <vt:lpstr>Development activity 6</vt:lpstr>
      <vt:lpstr>Development activity 6 sample answer</vt:lpstr>
      <vt:lpstr>07</vt:lpstr>
      <vt:lpstr>Question 18</vt:lpstr>
      <vt:lpstr>Question 18 sample answers</vt:lpstr>
      <vt:lpstr>Question 18 sample answers</vt:lpstr>
      <vt:lpstr>Question 18 sample answers</vt:lpstr>
      <vt:lpstr>Development activity 7</vt:lpstr>
      <vt:lpstr>Development activity 7 sample answer</vt:lpstr>
      <vt:lpstr>08</vt:lpstr>
      <vt:lpstr>Question 25</vt:lpstr>
      <vt:lpstr>Question 25 sample answers</vt:lpstr>
      <vt:lpstr>Question 25 sample answers</vt:lpstr>
      <vt:lpstr>Development activity 8</vt:lpstr>
      <vt:lpstr>09  </vt:lpstr>
      <vt:lpstr>Question 26</vt:lpstr>
      <vt:lpstr>Question 26 sample answers</vt:lpstr>
      <vt:lpstr>Question 26 sample answers</vt:lpstr>
      <vt:lpstr>Question 26 sample answers</vt:lpstr>
      <vt:lpstr>Development activity 9</vt:lpstr>
      <vt:lpstr>Development activity 9 sample answer</vt:lpstr>
      <vt:lpstr>10</vt:lpstr>
      <vt:lpstr>Question 27 </vt:lpstr>
      <vt:lpstr>Question 27 sample answers</vt:lpstr>
      <vt:lpstr>Question 27 sample answers</vt:lpstr>
      <vt:lpstr>Development activity 10</vt:lpstr>
      <vt:lpstr>ET-FOUNDATION.CO.UK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Chris Woods</cp:lastModifiedBy>
  <cp:revision>21</cp:revision>
  <dcterms:created xsi:type="dcterms:W3CDTF">2020-10-20T08:50:32Z</dcterms:created>
  <dcterms:modified xsi:type="dcterms:W3CDTF">2025-11-06T11:44:48Z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0x010100701A8849491DC145AB0FAEFA9D0F1807</vt:lpwstr>
  </property>
  <property fmtid="{D5CDD505-2E9C-101B-9397-08002B2CF9AE}" pid="3" name="MediaServiceImageTags">
    <vt:lpwstr/>
  </property>
</Properties>
</file>