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318" r:id="rId5"/>
    <p:sldId id="298" r:id="rId6"/>
    <p:sldId id="299" r:id="rId7"/>
    <p:sldId id="301" r:id="rId8"/>
    <p:sldId id="317" r:id="rId9"/>
    <p:sldId id="302" r:id="rId10"/>
    <p:sldId id="303" r:id="rId11"/>
    <p:sldId id="305" r:id="rId12"/>
    <p:sldId id="304" r:id="rId13"/>
    <p:sldId id="306" r:id="rId14"/>
    <p:sldId id="307" r:id="rId15"/>
    <p:sldId id="320" r:id="rId16"/>
    <p:sldId id="312" r:id="rId17"/>
    <p:sldId id="313" r:id="rId18"/>
    <p:sldId id="314" r:id="rId19"/>
    <p:sldId id="315" r:id="rId20"/>
    <p:sldId id="316" r:id="rId21"/>
    <p:sldId id="319"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Ed" lastIdx="6" clrIdx="0"/>
  <p:cmAuthor id="2" name="Rathi Raman" initials="RR" lastIdx="2" clrIdx="1">
    <p:extLst>
      <p:ext uri="{19B8F6BF-5375-455C-9EA6-DF929625EA0E}">
        <p15:presenceInfo xmlns:p15="http://schemas.microsoft.com/office/powerpoint/2012/main" userId="S::Rathi.Raman@southessex.ac.uk::6fa3c45b-ab5f-445a-a791-11075973347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551DE9-E2DD-C6D0-E0B5-54FD6C39DEBE}" v="26" dt="2023-07-07T13:16:39.334"/>
    <p1510:client id="{A432D369-BFC2-4B55-B93F-FD51EB9E1513}" v="10" dt="2023-05-02T09:29:17.8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43" autoAdjust="0"/>
    <p:restoredTop sz="86364"/>
  </p:normalViewPr>
  <p:slideViewPr>
    <p:cSldViewPr showGuides="1">
      <p:cViewPr varScale="1">
        <p:scale>
          <a:sx n="83" d="100"/>
          <a:sy n="83" d="100"/>
        </p:scale>
        <p:origin x="720" y="5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Springall" userId="e4236610-272f-44af-aba9-45f426dfe81c" providerId="ADAL" clId="{A432D369-BFC2-4B55-B93F-FD51EB9E1513}"/>
    <pc:docChg chg="custSel delSld modSld">
      <pc:chgData name="Lucy Springall" userId="e4236610-272f-44af-aba9-45f426dfe81c" providerId="ADAL" clId="{A432D369-BFC2-4B55-B93F-FD51EB9E1513}" dt="2023-05-02T09:30:10.541" v="76" actId="1592"/>
      <pc:docMkLst>
        <pc:docMk/>
      </pc:docMkLst>
      <pc:sldChg chg="addSp modSp mod">
        <pc:chgData name="Lucy Springall" userId="e4236610-272f-44af-aba9-45f426dfe81c" providerId="ADAL" clId="{A432D369-BFC2-4B55-B93F-FD51EB9E1513}" dt="2023-04-28T15:15:15.779" v="37" actId="1076"/>
        <pc:sldMkLst>
          <pc:docMk/>
          <pc:sldMk cId="4212702696" sldId="302"/>
        </pc:sldMkLst>
        <pc:spChg chg="add mod">
          <ac:chgData name="Lucy Springall" userId="e4236610-272f-44af-aba9-45f426dfe81c" providerId="ADAL" clId="{A432D369-BFC2-4B55-B93F-FD51EB9E1513}" dt="2023-04-28T15:15:15.779" v="37" actId="1076"/>
          <ac:spMkLst>
            <pc:docMk/>
            <pc:sldMk cId="4212702696" sldId="302"/>
            <ac:spMk id="2" creationId="{891C0DF7-01A5-90BD-9843-96A42308CAEB}"/>
          </ac:spMkLst>
        </pc:spChg>
      </pc:sldChg>
      <pc:sldChg chg="addSp modSp mod">
        <pc:chgData name="Lucy Springall" userId="e4236610-272f-44af-aba9-45f426dfe81c" providerId="ADAL" clId="{A432D369-BFC2-4B55-B93F-FD51EB9E1513}" dt="2023-04-28T15:16:39.443" v="41"/>
        <pc:sldMkLst>
          <pc:docMk/>
          <pc:sldMk cId="4271894077" sldId="303"/>
        </pc:sldMkLst>
        <pc:spChg chg="add mod">
          <ac:chgData name="Lucy Springall" userId="e4236610-272f-44af-aba9-45f426dfe81c" providerId="ADAL" clId="{A432D369-BFC2-4B55-B93F-FD51EB9E1513}" dt="2023-04-28T15:16:39.443" v="41"/>
          <ac:spMkLst>
            <pc:docMk/>
            <pc:sldMk cId="4271894077" sldId="303"/>
            <ac:spMk id="2" creationId="{5A6DCBE7-17B9-CFE9-CF23-6C3E232B5E81}"/>
          </ac:spMkLst>
        </pc:spChg>
      </pc:sldChg>
      <pc:sldChg chg="addSp modSp mod">
        <pc:chgData name="Lucy Springall" userId="e4236610-272f-44af-aba9-45f426dfe81c" providerId="ADAL" clId="{A432D369-BFC2-4B55-B93F-FD51EB9E1513}" dt="2023-04-28T15:17:13.065" v="44"/>
        <pc:sldMkLst>
          <pc:docMk/>
          <pc:sldMk cId="2988904894" sldId="304"/>
        </pc:sldMkLst>
        <pc:spChg chg="add mod">
          <ac:chgData name="Lucy Springall" userId="e4236610-272f-44af-aba9-45f426dfe81c" providerId="ADAL" clId="{A432D369-BFC2-4B55-B93F-FD51EB9E1513}" dt="2023-04-28T15:17:13.065" v="44"/>
          <ac:spMkLst>
            <pc:docMk/>
            <pc:sldMk cId="2988904894" sldId="304"/>
            <ac:spMk id="2" creationId="{D4101933-2494-FEEB-915D-00811002618F}"/>
          </ac:spMkLst>
        </pc:spChg>
      </pc:sldChg>
      <pc:sldChg chg="modSp mod delCm modCm">
        <pc:chgData name="Lucy Springall" userId="e4236610-272f-44af-aba9-45f426dfe81c" providerId="ADAL" clId="{A432D369-BFC2-4B55-B93F-FD51EB9E1513}" dt="2023-04-27T15:07:20.204" v="12" actId="1592"/>
        <pc:sldMkLst>
          <pc:docMk/>
          <pc:sldMk cId="1797870379" sldId="306"/>
        </pc:sldMkLst>
        <pc:spChg chg="mod">
          <ac:chgData name="Lucy Springall" userId="e4236610-272f-44af-aba9-45f426dfe81c" providerId="ADAL" clId="{A432D369-BFC2-4B55-B93F-FD51EB9E1513}" dt="2023-04-27T15:07:12.950" v="11" actId="20577"/>
          <ac:spMkLst>
            <pc:docMk/>
            <pc:sldMk cId="1797870379" sldId="306"/>
            <ac:spMk id="5" creationId="{00000000-0000-0000-0000-000000000000}"/>
          </ac:spMkLst>
        </pc:spChg>
      </pc:sldChg>
      <pc:sldChg chg="del modCm">
        <pc:chgData name="Lucy Springall" userId="e4236610-272f-44af-aba9-45f426dfe81c" providerId="ADAL" clId="{A432D369-BFC2-4B55-B93F-FD51EB9E1513}" dt="2023-05-02T09:29:20.829" v="74" actId="47"/>
        <pc:sldMkLst>
          <pc:docMk/>
          <pc:sldMk cId="4120076509" sldId="308"/>
        </pc:sldMkLst>
      </pc:sldChg>
      <pc:sldChg chg="addSp modSp mod">
        <pc:chgData name="Lucy Springall" userId="e4236610-272f-44af-aba9-45f426dfe81c" providerId="ADAL" clId="{A432D369-BFC2-4B55-B93F-FD51EB9E1513}" dt="2023-04-28T15:18:52.244" v="59" actId="20577"/>
        <pc:sldMkLst>
          <pc:docMk/>
          <pc:sldMk cId="2586044672" sldId="312"/>
        </pc:sldMkLst>
        <pc:spChg chg="add mod">
          <ac:chgData name="Lucy Springall" userId="e4236610-272f-44af-aba9-45f426dfe81c" providerId="ADAL" clId="{A432D369-BFC2-4B55-B93F-FD51EB9E1513}" dt="2023-04-28T15:18:52.244" v="59" actId="20577"/>
          <ac:spMkLst>
            <pc:docMk/>
            <pc:sldMk cId="2586044672" sldId="312"/>
            <ac:spMk id="2" creationId="{B3C3CA9C-0306-1EF5-F4FC-EB07D252AB4B}"/>
          </ac:spMkLst>
        </pc:spChg>
      </pc:sldChg>
      <pc:sldChg chg="addSp modSp mod">
        <pc:chgData name="Lucy Springall" userId="e4236610-272f-44af-aba9-45f426dfe81c" providerId="ADAL" clId="{A432D369-BFC2-4B55-B93F-FD51EB9E1513}" dt="2023-04-28T15:19:55.010" v="63"/>
        <pc:sldMkLst>
          <pc:docMk/>
          <pc:sldMk cId="3891256399" sldId="313"/>
        </pc:sldMkLst>
        <pc:spChg chg="add mod">
          <ac:chgData name="Lucy Springall" userId="e4236610-272f-44af-aba9-45f426dfe81c" providerId="ADAL" clId="{A432D369-BFC2-4B55-B93F-FD51EB9E1513}" dt="2023-04-28T15:19:55.010" v="63"/>
          <ac:spMkLst>
            <pc:docMk/>
            <pc:sldMk cId="3891256399" sldId="313"/>
            <ac:spMk id="2" creationId="{2A312EF8-99B4-FD1A-B6A4-29E3AB8ED88D}"/>
          </ac:spMkLst>
        </pc:spChg>
      </pc:sldChg>
      <pc:sldChg chg="addSp modSp mod">
        <pc:chgData name="Lucy Springall" userId="e4236610-272f-44af-aba9-45f426dfe81c" providerId="ADAL" clId="{A432D369-BFC2-4B55-B93F-FD51EB9E1513}" dt="2023-04-28T15:20:45.458" v="67"/>
        <pc:sldMkLst>
          <pc:docMk/>
          <pc:sldMk cId="723352876" sldId="314"/>
        </pc:sldMkLst>
        <pc:spChg chg="add mod">
          <ac:chgData name="Lucy Springall" userId="e4236610-272f-44af-aba9-45f426dfe81c" providerId="ADAL" clId="{A432D369-BFC2-4B55-B93F-FD51EB9E1513}" dt="2023-04-28T15:20:45.458" v="67"/>
          <ac:spMkLst>
            <pc:docMk/>
            <pc:sldMk cId="723352876" sldId="314"/>
            <ac:spMk id="2" creationId="{3677B607-872F-A789-4B5E-1682BF84A4CA}"/>
          </ac:spMkLst>
        </pc:spChg>
      </pc:sldChg>
      <pc:sldChg chg="addSp modSp mod delCm">
        <pc:chgData name="Lucy Springall" userId="e4236610-272f-44af-aba9-45f426dfe81c" providerId="ADAL" clId="{A432D369-BFC2-4B55-B93F-FD51EB9E1513}" dt="2023-04-28T15:21:30.428" v="70"/>
        <pc:sldMkLst>
          <pc:docMk/>
          <pc:sldMk cId="2058112367" sldId="315"/>
        </pc:sldMkLst>
        <pc:spChg chg="add mod">
          <ac:chgData name="Lucy Springall" userId="e4236610-272f-44af-aba9-45f426dfe81c" providerId="ADAL" clId="{A432D369-BFC2-4B55-B93F-FD51EB9E1513}" dt="2023-04-28T15:21:30.428" v="70"/>
          <ac:spMkLst>
            <pc:docMk/>
            <pc:sldMk cId="2058112367" sldId="315"/>
            <ac:spMk id="2" creationId="{150E1023-BC17-89B9-37EA-ADF37CEAD8E0}"/>
          </ac:spMkLst>
        </pc:spChg>
      </pc:sldChg>
      <pc:sldChg chg="addSp modSp mod">
        <pc:chgData name="Lucy Springall" userId="e4236610-272f-44af-aba9-45f426dfe81c" providerId="ADAL" clId="{A432D369-BFC2-4B55-B93F-FD51EB9E1513}" dt="2023-04-28T15:22:10.840" v="73"/>
        <pc:sldMkLst>
          <pc:docMk/>
          <pc:sldMk cId="1414788008" sldId="316"/>
        </pc:sldMkLst>
        <pc:spChg chg="add mod">
          <ac:chgData name="Lucy Springall" userId="e4236610-272f-44af-aba9-45f426dfe81c" providerId="ADAL" clId="{A432D369-BFC2-4B55-B93F-FD51EB9E1513}" dt="2023-04-28T15:22:10.840" v="73"/>
          <ac:spMkLst>
            <pc:docMk/>
            <pc:sldMk cId="1414788008" sldId="316"/>
            <ac:spMk id="2" creationId="{87DADEFB-14AA-6EFD-7CC2-0AE9972661AD}"/>
          </ac:spMkLst>
        </pc:spChg>
      </pc:sldChg>
      <pc:sldChg chg="delCm">
        <pc:chgData name="Lucy Springall" userId="e4236610-272f-44af-aba9-45f426dfe81c" providerId="ADAL" clId="{A432D369-BFC2-4B55-B93F-FD51EB9E1513}" dt="2023-05-02T09:30:10.541" v="76" actId="1592"/>
        <pc:sldMkLst>
          <pc:docMk/>
          <pc:sldMk cId="3289872492" sldId="320"/>
        </pc:sldMkLst>
      </pc:sldChg>
    </pc:docChg>
  </pc:docChgLst>
  <pc:docChgLst>
    <pc:chgData name="Gemma Brezinski" userId="S::gemma.brezinski@etfoundation.co.uk::fd066b93-240a-4648-a0fe-c80aa4ee1278" providerId="AD" clId="Web-{56551DE9-E2DD-C6D0-E0B5-54FD6C39DEBE}"/>
    <pc:docChg chg="modSld">
      <pc:chgData name="Gemma Brezinski" userId="S::gemma.brezinski@etfoundation.co.uk::fd066b93-240a-4648-a0fe-c80aa4ee1278" providerId="AD" clId="Web-{56551DE9-E2DD-C6D0-E0B5-54FD6C39DEBE}" dt="2023-07-07T13:16:39.334" v="25" actId="20577"/>
      <pc:docMkLst>
        <pc:docMk/>
      </pc:docMkLst>
      <pc:sldChg chg="modSp">
        <pc:chgData name="Gemma Brezinski" userId="S::gemma.brezinski@etfoundation.co.uk::fd066b93-240a-4648-a0fe-c80aa4ee1278" providerId="AD" clId="Web-{56551DE9-E2DD-C6D0-E0B5-54FD6C39DEBE}" dt="2023-07-07T13:14:34.841" v="9" actId="20577"/>
        <pc:sldMkLst>
          <pc:docMk/>
          <pc:sldMk cId="3891256399" sldId="313"/>
        </pc:sldMkLst>
        <pc:spChg chg="mod">
          <ac:chgData name="Gemma Brezinski" userId="S::gemma.brezinski@etfoundation.co.uk::fd066b93-240a-4648-a0fe-c80aa4ee1278" providerId="AD" clId="Web-{56551DE9-E2DD-C6D0-E0B5-54FD6C39DEBE}" dt="2023-07-07T13:14:34.841" v="9" actId="20577"/>
          <ac:spMkLst>
            <pc:docMk/>
            <pc:sldMk cId="3891256399" sldId="313"/>
            <ac:spMk id="12" creationId="{00000000-0000-0000-0000-000000000000}"/>
          </ac:spMkLst>
        </pc:spChg>
      </pc:sldChg>
      <pc:sldChg chg="modSp">
        <pc:chgData name="Gemma Brezinski" userId="S::gemma.brezinski@etfoundation.co.uk::fd066b93-240a-4648-a0fe-c80aa4ee1278" providerId="AD" clId="Web-{56551DE9-E2DD-C6D0-E0B5-54FD6C39DEBE}" dt="2023-07-07T13:15:25.563" v="15" actId="20577"/>
        <pc:sldMkLst>
          <pc:docMk/>
          <pc:sldMk cId="723352876" sldId="314"/>
        </pc:sldMkLst>
        <pc:spChg chg="mod">
          <ac:chgData name="Gemma Brezinski" userId="S::gemma.brezinski@etfoundation.co.uk::fd066b93-240a-4648-a0fe-c80aa4ee1278" providerId="AD" clId="Web-{56551DE9-E2DD-C6D0-E0B5-54FD6C39DEBE}" dt="2023-07-07T13:15:25.563" v="15" actId="20577"/>
          <ac:spMkLst>
            <pc:docMk/>
            <pc:sldMk cId="723352876" sldId="314"/>
            <ac:spMk id="12" creationId="{00000000-0000-0000-0000-000000000000}"/>
          </ac:spMkLst>
        </pc:spChg>
      </pc:sldChg>
      <pc:sldChg chg="modSp">
        <pc:chgData name="Gemma Brezinski" userId="S::gemma.brezinski@etfoundation.co.uk::fd066b93-240a-4648-a0fe-c80aa4ee1278" providerId="AD" clId="Web-{56551DE9-E2DD-C6D0-E0B5-54FD6C39DEBE}" dt="2023-07-07T13:16:07.050" v="20" actId="20577"/>
        <pc:sldMkLst>
          <pc:docMk/>
          <pc:sldMk cId="2058112367" sldId="315"/>
        </pc:sldMkLst>
        <pc:spChg chg="mod">
          <ac:chgData name="Gemma Brezinski" userId="S::gemma.brezinski@etfoundation.co.uk::fd066b93-240a-4648-a0fe-c80aa4ee1278" providerId="AD" clId="Web-{56551DE9-E2DD-C6D0-E0B5-54FD6C39DEBE}" dt="2023-07-07T13:16:07.050" v="20" actId="20577"/>
          <ac:spMkLst>
            <pc:docMk/>
            <pc:sldMk cId="2058112367" sldId="315"/>
            <ac:spMk id="12" creationId="{00000000-0000-0000-0000-000000000000}"/>
          </ac:spMkLst>
        </pc:spChg>
      </pc:sldChg>
      <pc:sldChg chg="modSp">
        <pc:chgData name="Gemma Brezinski" userId="S::gemma.brezinski@etfoundation.co.uk::fd066b93-240a-4648-a0fe-c80aa4ee1278" providerId="AD" clId="Web-{56551DE9-E2DD-C6D0-E0B5-54FD6C39DEBE}" dt="2023-07-07T13:16:39.334" v="25" actId="20577"/>
        <pc:sldMkLst>
          <pc:docMk/>
          <pc:sldMk cId="1414788008" sldId="316"/>
        </pc:sldMkLst>
        <pc:spChg chg="mod">
          <ac:chgData name="Gemma Brezinski" userId="S::gemma.brezinski@etfoundation.co.uk::fd066b93-240a-4648-a0fe-c80aa4ee1278" providerId="AD" clId="Web-{56551DE9-E2DD-C6D0-E0B5-54FD6C39DEBE}" dt="2023-07-07T13:16:39.334" v="25" actId="20577"/>
          <ac:spMkLst>
            <pc:docMk/>
            <pc:sldMk cId="1414788008" sldId="316"/>
            <ac:spMk id="1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3566593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1864507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173940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771608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3783809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671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1518832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3057442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509157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3760104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2255026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68888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402448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0.xml"/><Relationship Id="rId4" Type="http://schemas.openxmlformats.org/officeDocument/2006/relationships/hyperlink" Target="https://www.shutterstock.com/search/virtual-private-networ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40.xml"/><Relationship Id="rId4" Type="http://schemas.openxmlformats.org/officeDocument/2006/relationships/hyperlink" Target="https://www.shutterstock.com/image-photo/remote-desktop-protocol-networking-internet-technology-2169377637"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0.xml"/><Relationship Id="rId4" Type="http://schemas.openxmlformats.org/officeDocument/2006/relationships/hyperlink" Target="https://www.shutterstock.com/image-photo/lights-out-management-business-concept-1339293377"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0.xml"/><Relationship Id="rId4" Type="http://schemas.openxmlformats.org/officeDocument/2006/relationships/hyperlink" Target="https://www.shutterstock.com/image-photo/ssh-secure-shell-protocol-software-data-1260482845"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8.xml"/><Relationship Id="rId1" Type="http://schemas.openxmlformats.org/officeDocument/2006/relationships/slideLayout" Target="../slideLayouts/slideLayout40.xml"/><Relationship Id="rId5" Type="http://schemas.openxmlformats.org/officeDocument/2006/relationships/image" Target="../media/image36.jpe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40.xml"/><Relationship Id="rId4" Type="http://schemas.openxmlformats.org/officeDocument/2006/relationships/hyperlink" Target="https://www.cornerstonesecurity.com.au/dynamic-access.ht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hyperlink" Target="https://www.helpwire.app/blog/secure-remote-access/"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0.xml"/><Relationship Id="rId4" Type="http://schemas.openxmlformats.org/officeDocument/2006/relationships/hyperlink" Target="https://swoopnow.com/user-authentic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R3: Data </a:t>
            </a:r>
            <a:br>
              <a:rPr lang="en-US" dirty="0"/>
            </a:br>
            <a:r>
              <a:rPr lang="en-US" dirty="0"/>
              <a:t>Session 3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2000" dirty="0"/>
              <a:t>South Essex College</a:t>
            </a:r>
          </a:p>
        </p:txBody>
      </p:sp>
    </p:spTree>
    <p:extLst>
      <p:ext uri="{BB962C8B-B14F-4D97-AF65-F5344CB8AC3E}">
        <p14:creationId xmlns:p14="http://schemas.microsoft.com/office/powerpoint/2010/main" val="1046833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API</a:t>
            </a:r>
          </a:p>
        </p:txBody>
      </p:sp>
      <p:sp>
        <p:nvSpPr>
          <p:cNvPr id="5" name="Text Placeholder 4"/>
          <p:cNvSpPr>
            <a:spLocks noGrp="1"/>
          </p:cNvSpPr>
          <p:nvPr>
            <p:ph type="body" sz="quarter" idx="12"/>
          </p:nvPr>
        </p:nvSpPr>
        <p:spPr/>
        <p:txBody>
          <a:bodyPr/>
          <a:lstStyle/>
          <a:p>
            <a:pPr algn="l" rtl="0" fontAlgn="base"/>
            <a:r>
              <a:rPr lang="en-GB" sz="1200" b="0" i="0" u="none" strike="noStrike" dirty="0">
                <a:solidFill>
                  <a:srgbClr val="000000"/>
                </a:solidFill>
                <a:effectLst/>
              </a:rPr>
              <a:t>Over the internet, many websites and apps now integrate with third party providers and this is </a:t>
            </a:r>
            <a:r>
              <a:rPr lang="en-GB" sz="1200" b="0" i="0" u="none" strike="noStrike" dirty="0">
                <a:effectLst/>
              </a:rPr>
              <a:t>done </a:t>
            </a:r>
            <a:r>
              <a:rPr lang="en-GB" sz="1200" b="0" i="0" u="none" strike="noStrike" dirty="0">
                <a:solidFill>
                  <a:srgbClr val="000000"/>
                </a:solidFill>
                <a:effectLst/>
              </a:rPr>
              <a:t>by using API.</a:t>
            </a:r>
            <a:r>
              <a:rPr lang="en-US" sz="1200" b="0" i="0" dirty="0">
                <a:solidFill>
                  <a:srgbClr val="000000"/>
                </a:solidFill>
                <a:effectLst/>
              </a:rPr>
              <a:t>​</a:t>
            </a:r>
          </a:p>
          <a:p>
            <a:pPr algn="l" rtl="0" fontAlgn="base"/>
            <a:r>
              <a:rPr lang="en-GB" sz="1200" b="0" i="0" dirty="0">
                <a:solidFill>
                  <a:srgbClr val="000000"/>
                </a:solidFill>
                <a:effectLst/>
              </a:rPr>
              <a:t>​</a:t>
            </a:r>
          </a:p>
          <a:p>
            <a:pPr algn="l" rtl="0" fontAlgn="base"/>
            <a:r>
              <a:rPr lang="en-GB" sz="1200" b="0" i="0" u="none" strike="noStrike" dirty="0">
                <a:solidFill>
                  <a:srgbClr val="000000"/>
                </a:solidFill>
                <a:effectLst/>
              </a:rPr>
              <a:t>APIs make it easier to share knowledge, communicate and use social media platforms. For instance, the BBC allows other websites to connect to its services using APIs, which may not be visible to users. </a:t>
            </a:r>
            <a:r>
              <a:rPr lang="en-US" sz="1200" b="0" i="0" dirty="0">
                <a:solidFill>
                  <a:srgbClr val="000000"/>
                </a:solidFill>
                <a:effectLst/>
              </a:rPr>
              <a:t>​</a:t>
            </a:r>
          </a:p>
          <a:p>
            <a:pPr algn="l" rtl="0" fontAlgn="base"/>
            <a:r>
              <a:rPr lang="en-GB" sz="1200" b="0" i="0" dirty="0">
                <a:solidFill>
                  <a:srgbClr val="000000"/>
                </a:solidFill>
                <a:effectLst/>
              </a:rPr>
              <a:t>​</a:t>
            </a:r>
          </a:p>
          <a:p>
            <a:pPr algn="l" rtl="0" fontAlgn="base"/>
            <a:r>
              <a:rPr lang="en-GB" sz="1200" b="0" i="0" u="none" strike="noStrike" dirty="0">
                <a:solidFill>
                  <a:srgbClr val="000000"/>
                </a:solidFill>
                <a:effectLst/>
              </a:rPr>
              <a:t>APIs were also instrumental in Amazon’s transformation from a bookseller to a business at the centre of an ecosystem, enabling other companies and organisations to thrive. </a:t>
            </a:r>
            <a:endParaRPr lang="en-US" sz="1200" b="0" i="0" dirty="0">
              <a:solidFill>
                <a:srgbClr val="000000"/>
              </a:solidFill>
              <a:effectLst/>
            </a:endParaRP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797870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b="1" i="0" dirty="0">
                <a:solidFill>
                  <a:srgbClr val="000000"/>
                </a:solidFill>
                <a:effectLst/>
                <a:latin typeface="Arial" panose="020B0604020202020204" pitchFamily="34" charset="0"/>
              </a:rPr>
              <a:t>API </a:t>
            </a:r>
            <a:r>
              <a:rPr lang="en-GB" dirty="0">
                <a:solidFill>
                  <a:srgbClr val="000000"/>
                </a:solidFill>
                <a:latin typeface="Arial" panose="020B0604020202020204" pitchFamily="34" charset="0"/>
              </a:rPr>
              <a:t>p</a:t>
            </a:r>
            <a:r>
              <a:rPr lang="en-GB" b="1" i="0" dirty="0">
                <a:solidFill>
                  <a:srgbClr val="000000"/>
                </a:solidFill>
                <a:effectLst/>
                <a:latin typeface="Arial" panose="020B0604020202020204" pitchFamily="34" charset="0"/>
              </a:rPr>
              <a:t>rotocols</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p:txBody>
          <a:bodyPr/>
          <a:lstStyle/>
          <a:p>
            <a:pPr algn="l" rtl="0" fontAlgn="base"/>
            <a:r>
              <a:rPr lang="en-GB" sz="1200" b="1" i="0" u="none" strike="noStrike" dirty="0">
                <a:solidFill>
                  <a:srgbClr val="000000"/>
                </a:solidFill>
                <a:effectLst/>
              </a:rPr>
              <a:t>Open APIs </a:t>
            </a:r>
            <a:r>
              <a:rPr lang="en-GB" sz="1200" i="0" u="none" strike="noStrike" dirty="0">
                <a:solidFill>
                  <a:srgbClr val="000000"/>
                </a:solidFill>
                <a:effectLst/>
              </a:rPr>
              <a:t>are </a:t>
            </a:r>
            <a:r>
              <a:rPr lang="en-GB" sz="1200" dirty="0">
                <a:solidFill>
                  <a:srgbClr val="000000"/>
                </a:solidFill>
              </a:rPr>
              <a:t>p</a:t>
            </a:r>
            <a:r>
              <a:rPr lang="en-GB" sz="1200" i="0" u="none" strike="noStrike" dirty="0">
                <a:solidFill>
                  <a:srgbClr val="000000"/>
                </a:solidFill>
                <a:effectLst/>
              </a:rPr>
              <a:t>ublic APIs, which developers can openly access.</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b="1" i="0" u="none" strike="noStrike" dirty="0">
                <a:solidFill>
                  <a:srgbClr val="000000"/>
                </a:solidFill>
                <a:effectLst/>
              </a:rPr>
              <a:t>Partner APIs</a:t>
            </a:r>
            <a:r>
              <a:rPr lang="en-GB" sz="1200" i="0" u="none" strike="noStrike" dirty="0">
                <a:solidFill>
                  <a:srgbClr val="000000"/>
                </a:solidFill>
                <a:effectLst/>
              </a:rPr>
              <a:t> are not accessible to the general public and any access needs authorisation.</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b="1" i="0" u="none" strike="noStrike" dirty="0">
                <a:solidFill>
                  <a:srgbClr val="000000"/>
                </a:solidFill>
                <a:effectLst/>
              </a:rPr>
              <a:t>Internal APIs </a:t>
            </a:r>
            <a:r>
              <a:rPr lang="en-GB" sz="1200" i="0" u="none" strike="noStrike" dirty="0">
                <a:solidFill>
                  <a:srgbClr val="000000"/>
                </a:solidFill>
                <a:effectLst/>
              </a:rPr>
              <a:t>are also known as private APIs and are accessible only by internal systems.</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b="1" i="0" u="none" strike="noStrike" dirty="0">
                <a:solidFill>
                  <a:srgbClr val="000000"/>
                </a:solidFill>
                <a:effectLst/>
              </a:rPr>
              <a:t>Composite APIs </a:t>
            </a:r>
            <a:r>
              <a:rPr lang="en-GB" sz="1200" i="0" u="none" strike="noStrike" dirty="0">
                <a:solidFill>
                  <a:srgbClr val="000000"/>
                </a:solidFill>
                <a:effectLst/>
              </a:rPr>
              <a:t>are APIs that combine multiple data or service APIs in one.</a:t>
            </a:r>
            <a:endParaRPr lang="en-US" sz="1200" i="0" dirty="0">
              <a:solidFill>
                <a:srgbClr val="000000"/>
              </a:solidFill>
              <a:effectLst/>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943665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en-GB" dirty="0">
                <a:latin typeface="Arial" panose="020B0604020202020204" pitchFamily="34" charset="0"/>
                <a:ea typeface="Calibri" panose="020F0502020204030204" pitchFamily="34" charset="0"/>
                <a:cs typeface="Times New Roman" panose="02020603050405020304" pitchFamily="18" charset="0"/>
              </a:rPr>
              <a:t>W</a:t>
            </a:r>
            <a:r>
              <a:rPr lang="en-GB" sz="2000" dirty="0">
                <a:effectLst/>
                <a:latin typeface="Arial" panose="020B0604020202020204" pitchFamily="34" charset="0"/>
                <a:ea typeface="Calibri" panose="020F0502020204030204" pitchFamily="34" charset="0"/>
                <a:cs typeface="Times New Roman" panose="02020603050405020304" pitchFamily="18" charset="0"/>
              </a:rPr>
              <a:t>e need APIs because:</a:t>
            </a:r>
          </a:p>
        </p:txBody>
      </p:sp>
      <p:sp>
        <p:nvSpPr>
          <p:cNvPr id="5" name="Text Placeholder 4"/>
          <p:cNvSpPr>
            <a:spLocks noGrp="1"/>
          </p:cNvSpPr>
          <p:nvPr>
            <p:ph type="body" sz="quarter" idx="12"/>
          </p:nvPr>
        </p:nvSpPr>
        <p:spPr/>
        <p:txBody>
          <a:bodyPr/>
          <a:lstStyle/>
          <a:p>
            <a:pPr marL="171450" indent="-171450" algn="l" rtl="0" fontAlgn="base">
              <a:buFont typeface="Arial" panose="020B0604020202020204" pitchFamily="34" charset="0"/>
              <a:buChar char="•"/>
            </a:pPr>
            <a:r>
              <a:rPr lang="en-GB" sz="1200" dirty="0">
                <a:solidFill>
                  <a:srgbClr val="000000"/>
                </a:solidFill>
              </a:rPr>
              <a:t>They bring applications together in order to perform a designed function built around sharing data and executing pre-defined processes. </a:t>
            </a:r>
          </a:p>
          <a:p>
            <a:pPr marL="171450" indent="-171450" algn="l" rtl="0" fontAlgn="base">
              <a:buFont typeface="Arial" panose="020B0604020202020204" pitchFamily="34" charset="0"/>
              <a:buChar char="•"/>
            </a:pPr>
            <a:r>
              <a:rPr lang="en-GB" sz="1200" dirty="0">
                <a:solidFill>
                  <a:srgbClr val="000000"/>
                </a:solidFill>
              </a:rPr>
              <a:t>They work as the middle man, allowing developers to build new programmatic interactions between the various applications people and businesses use on a daily basis. ​</a:t>
            </a:r>
          </a:p>
          <a:p>
            <a:pPr algn="l" rtl="0" fontAlgn="base"/>
            <a:endParaRPr lang="en-GB" sz="1200" dirty="0">
              <a:solidFill>
                <a:srgbClr val="000000"/>
              </a:solidFill>
            </a:endParaRPr>
          </a:p>
          <a:p>
            <a:pPr algn="l" rtl="0" fontAlgn="base"/>
            <a:r>
              <a:rPr lang="en-GB" sz="1200" dirty="0">
                <a:solidFill>
                  <a:srgbClr val="000000"/>
                </a:solidFill>
              </a:rPr>
              <a:t>Here are t</a:t>
            </a:r>
            <a:r>
              <a:rPr lang="en-GB" sz="1200" b="0" i="0" u="none" strike="noStrike" dirty="0">
                <a:solidFill>
                  <a:srgbClr val="000000"/>
                </a:solidFill>
                <a:effectLst/>
              </a:rPr>
              <a:t>he three most popular API protocols.</a:t>
            </a:r>
            <a:r>
              <a:rPr lang="en-US" sz="1200" b="0" i="0" dirty="0">
                <a:solidFill>
                  <a:srgbClr val="000000"/>
                </a:solidFill>
                <a:effectLst/>
              </a:rPr>
              <a:t>​</a:t>
            </a:r>
            <a:endParaRPr lang="en-GB" sz="1200" b="0" i="0" dirty="0">
              <a:solidFill>
                <a:srgbClr val="000000"/>
              </a:solidFill>
              <a:effectLst/>
            </a:endParaRPr>
          </a:p>
          <a:p>
            <a:pPr marL="171450" indent="-171450" algn="l" rtl="0" fontAlgn="base">
              <a:buFont typeface="Arial" panose="020B0604020202020204" pitchFamily="34" charset="0"/>
              <a:buChar char="•"/>
            </a:pPr>
            <a:r>
              <a:rPr lang="en-GB" sz="1200" i="0" u="none" strike="noStrike" dirty="0">
                <a:solidFill>
                  <a:srgbClr val="000000"/>
                </a:solidFill>
                <a:effectLst/>
              </a:rPr>
              <a:t>REST </a:t>
            </a:r>
            <a:r>
              <a:rPr lang="en-GB" sz="1200" dirty="0">
                <a:solidFill>
                  <a:srgbClr val="000000"/>
                </a:solidFill>
              </a:rPr>
              <a:t>(r</a:t>
            </a:r>
            <a:r>
              <a:rPr lang="en-GB" sz="1200" i="0" u="none" strike="noStrike" dirty="0">
                <a:solidFill>
                  <a:srgbClr val="000000"/>
                </a:solidFill>
                <a:effectLst/>
              </a:rPr>
              <a:t>epresentational </a:t>
            </a:r>
            <a:r>
              <a:rPr lang="en-GB" sz="1200" dirty="0">
                <a:solidFill>
                  <a:srgbClr val="000000"/>
                </a:solidFill>
              </a:rPr>
              <a:t>s</a:t>
            </a:r>
            <a:r>
              <a:rPr lang="en-GB" sz="1200" i="0" u="none" strike="noStrike" dirty="0">
                <a:solidFill>
                  <a:srgbClr val="000000"/>
                </a:solidFill>
                <a:effectLst/>
              </a:rPr>
              <a:t>tate </a:t>
            </a:r>
            <a:r>
              <a:rPr lang="en-GB" sz="1200" dirty="0">
                <a:solidFill>
                  <a:srgbClr val="000000"/>
                </a:solidFill>
              </a:rPr>
              <a:t>transfer) is an architectural style and approach to communications often used in web services development</a:t>
            </a:r>
            <a:r>
              <a:rPr lang="en-US" sz="1200" dirty="0">
                <a:solidFill>
                  <a:srgbClr val="000000"/>
                </a:solidFill>
              </a:rPr>
              <a:t>​.</a:t>
            </a:r>
            <a:endParaRPr lang="en-GB" sz="1200" dirty="0">
              <a:solidFill>
                <a:srgbClr val="000000"/>
              </a:solidFill>
            </a:endParaRPr>
          </a:p>
          <a:p>
            <a:pPr marL="171450" indent="-171450" algn="l" rtl="0" fontAlgn="base">
              <a:buFont typeface="Arial" panose="020B0604020202020204" pitchFamily="34" charset="0"/>
              <a:buChar char="•"/>
            </a:pPr>
            <a:r>
              <a:rPr lang="en-GB" sz="1200" i="0" u="none" strike="noStrike" dirty="0">
                <a:solidFill>
                  <a:srgbClr val="000000"/>
                </a:solidFill>
                <a:effectLst/>
              </a:rPr>
              <a:t>SOAP </a:t>
            </a:r>
            <a:r>
              <a:rPr lang="en-GB" sz="1200" dirty="0">
                <a:solidFill>
                  <a:srgbClr val="000000"/>
                </a:solidFill>
              </a:rPr>
              <a:t>(s</a:t>
            </a:r>
            <a:r>
              <a:rPr lang="en-GB" sz="1200" i="0" u="none" strike="noStrike" dirty="0">
                <a:solidFill>
                  <a:srgbClr val="000000"/>
                </a:solidFill>
                <a:effectLst/>
              </a:rPr>
              <a:t>imple </a:t>
            </a:r>
            <a:r>
              <a:rPr lang="en-GB" sz="1200" dirty="0">
                <a:solidFill>
                  <a:srgbClr val="000000"/>
                </a:solidFill>
              </a:rPr>
              <a:t>o</a:t>
            </a:r>
            <a:r>
              <a:rPr lang="en-GB" sz="1200" i="0" u="none" strike="noStrike" dirty="0">
                <a:solidFill>
                  <a:srgbClr val="000000"/>
                </a:solidFill>
                <a:effectLst/>
              </a:rPr>
              <a:t>bject </a:t>
            </a:r>
            <a:r>
              <a:rPr lang="en-GB" sz="1200" dirty="0">
                <a:solidFill>
                  <a:srgbClr val="000000"/>
                </a:solidFill>
              </a:rPr>
              <a:t>a</a:t>
            </a:r>
            <a:r>
              <a:rPr lang="en-GB" sz="1200" i="0" u="none" strike="noStrike" dirty="0">
                <a:solidFill>
                  <a:srgbClr val="000000"/>
                </a:solidFill>
                <a:effectLst/>
              </a:rPr>
              <a:t>ccess </a:t>
            </a:r>
            <a:r>
              <a:rPr lang="en-GB" sz="1200" dirty="0">
                <a:solidFill>
                  <a:srgbClr val="000000"/>
                </a:solidFill>
              </a:rPr>
              <a:t>p</a:t>
            </a:r>
            <a:r>
              <a:rPr lang="en-GB" sz="1200" i="0" u="none" strike="noStrike" dirty="0">
                <a:solidFill>
                  <a:srgbClr val="000000"/>
                </a:solidFill>
                <a:effectLst/>
              </a:rPr>
              <a:t>rotocol) is a web API used when resources are more intensive. </a:t>
            </a:r>
            <a:r>
              <a:rPr lang="en-US" sz="1200" i="0" dirty="0">
                <a:solidFill>
                  <a:srgbClr val="000000"/>
                </a:solidFill>
                <a:effectLst/>
              </a:rPr>
              <a:t>​</a:t>
            </a:r>
            <a:endParaRPr lang="en-GB" sz="1200" i="0" dirty="0">
              <a:solidFill>
                <a:srgbClr val="000000"/>
              </a:solidFill>
              <a:effectLst/>
            </a:endParaRPr>
          </a:p>
          <a:p>
            <a:pPr marL="171450" indent="-171450" algn="l" rtl="0" fontAlgn="base">
              <a:buFont typeface="Arial" panose="020B0604020202020204" pitchFamily="34" charset="0"/>
              <a:buChar char="•"/>
            </a:pPr>
            <a:r>
              <a:rPr lang="en-GB" sz="1200" i="0" u="none" strike="noStrike" dirty="0">
                <a:solidFill>
                  <a:srgbClr val="000000"/>
                </a:solidFill>
                <a:effectLst/>
              </a:rPr>
              <a:t>RPC </a:t>
            </a:r>
            <a:r>
              <a:rPr lang="en-GB" sz="1200" dirty="0">
                <a:solidFill>
                  <a:srgbClr val="000000"/>
                </a:solidFill>
              </a:rPr>
              <a:t>(r</a:t>
            </a:r>
            <a:r>
              <a:rPr lang="en-GB" sz="1200" i="0" u="none" strike="noStrike" dirty="0">
                <a:solidFill>
                  <a:srgbClr val="000000"/>
                </a:solidFill>
                <a:effectLst/>
              </a:rPr>
              <a:t>emote </a:t>
            </a:r>
            <a:r>
              <a:rPr lang="en-GB" sz="1200" dirty="0">
                <a:solidFill>
                  <a:srgbClr val="000000"/>
                </a:solidFill>
              </a:rPr>
              <a:t>p</a:t>
            </a:r>
            <a:r>
              <a:rPr lang="en-GB" sz="1200" i="0" u="none" strike="noStrike" dirty="0">
                <a:solidFill>
                  <a:srgbClr val="000000"/>
                </a:solidFill>
                <a:effectLst/>
              </a:rPr>
              <a:t>rocedural) is one of the first, basic protocols, which allows a code to run in your infrastructure.</a:t>
            </a:r>
            <a:endParaRPr lang="en-GB" sz="1200" i="0" dirty="0">
              <a:solidFill>
                <a:srgbClr val="000000"/>
              </a:solidFill>
              <a:effectLst/>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289872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Introduction to servers</a:t>
            </a:r>
            <a:endParaRPr lang="en-GB" dirty="0"/>
          </a:p>
        </p:txBody>
      </p:sp>
      <p:sp>
        <p:nvSpPr>
          <p:cNvPr id="5" name="Text Placeholder 4"/>
          <p:cNvSpPr>
            <a:spLocks noGrp="1"/>
          </p:cNvSpPr>
          <p:nvPr>
            <p:ph type="body" sz="quarter" idx="12"/>
          </p:nvPr>
        </p:nvSpPr>
        <p:spPr>
          <a:xfrm>
            <a:off x="241686" y="1559489"/>
            <a:ext cx="3401896" cy="2305430"/>
          </a:xfrm>
        </p:spPr>
        <p:txBody>
          <a:bodyPr/>
          <a:lstStyle/>
          <a:p>
            <a:pPr marL="34290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VPN </a:t>
            </a:r>
            <a:r>
              <a:rPr lang="en-GB" sz="1200" dirty="0">
                <a:solidFill>
                  <a:srgbClr val="000000"/>
                </a:solidFill>
              </a:rPr>
              <a:t>(virtual private network)</a:t>
            </a:r>
            <a:r>
              <a:rPr lang="en-US" sz="1200" dirty="0">
                <a:solidFill>
                  <a:srgbClr val="000000"/>
                </a:solidFill>
              </a:rPr>
              <a:t>​</a:t>
            </a:r>
            <a:endParaRPr lang="en-GB" sz="1200" dirty="0">
              <a:ea typeface="Calibri" panose="020F0502020204030204" pitchFamily="34" charset="0"/>
              <a:cs typeface="Arial" panose="020B0604020202020204" pitchFamily="34"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RDP </a:t>
            </a:r>
            <a:r>
              <a:rPr lang="en-GB" sz="1200" dirty="0">
                <a:ea typeface="Calibri" panose="020F0502020204030204" pitchFamily="34" charset="0"/>
                <a:cs typeface="Arial" panose="020B0604020202020204" pitchFamily="34" charset="0"/>
              </a:rPr>
              <a:t>(remote desktop protocol)</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LOM (lights-out </a:t>
            </a:r>
            <a:r>
              <a:rPr lang="en-GB" sz="1200" dirty="0">
                <a:ea typeface="Calibri" panose="020F0502020204030204" pitchFamily="34" charset="0"/>
                <a:cs typeface="Arial" panose="020B0604020202020204" pitchFamily="34" charset="0"/>
              </a:rPr>
              <a:t>m</a:t>
            </a:r>
            <a:r>
              <a:rPr lang="en-GB" sz="1200" dirty="0">
                <a:effectLst/>
                <a:ea typeface="Calibri" panose="020F0502020204030204" pitchFamily="34" charset="0"/>
                <a:cs typeface="Arial" panose="020B0604020202020204" pitchFamily="34" charset="0"/>
              </a:rPr>
              <a:t>anagement)</a:t>
            </a:r>
            <a:endParaRPr lang="en-GB" sz="1200"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200" dirty="0">
                <a:effectLst/>
                <a:ea typeface="Calibri" panose="020F0502020204030204" pitchFamily="34" charset="0"/>
                <a:cs typeface="Arial" panose="020B0604020202020204" pitchFamily="34" charset="0"/>
              </a:rPr>
              <a:t>SSH (</a:t>
            </a:r>
            <a:r>
              <a:rPr lang="en-GB" sz="1200" dirty="0">
                <a:ea typeface="Calibri" panose="020F0502020204030204" pitchFamily="34" charset="0"/>
                <a:cs typeface="Arial" panose="020B0604020202020204" pitchFamily="34" charset="0"/>
              </a:rPr>
              <a:t>s</a:t>
            </a:r>
            <a:r>
              <a:rPr lang="en-GB" sz="1200" dirty="0">
                <a:effectLst/>
                <a:ea typeface="Calibri" panose="020F0502020204030204" pitchFamily="34" charset="0"/>
                <a:cs typeface="Arial" panose="020B0604020202020204" pitchFamily="34" charset="0"/>
              </a:rPr>
              <a:t>ecure shell)</a:t>
            </a:r>
            <a:endParaRPr lang="en-GB" sz="1200" dirty="0">
              <a:effectLst/>
              <a:ea typeface="Calibri" panose="020F0502020204030204" pitchFamily="34" charset="0"/>
              <a:cs typeface="Times New Roman" panose="02020603050405020304" pitchFamily="18" charset="0"/>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pic>
        <p:nvPicPr>
          <p:cNvPr id="6" name="Picture 5">
            <a:extLst>
              <a:ext uri="{FF2B5EF4-FFF2-40B4-BE49-F238E27FC236}">
                <a16:creationId xmlns:a16="http://schemas.microsoft.com/office/drawing/2014/main" id="{CE96D6B7-AA0C-CBDE-52DD-126CC6DD72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731" y="987944"/>
            <a:ext cx="4126867" cy="3169155"/>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B3C3CA9C-0306-1EF5-F4FC-EB07D252AB4B}"/>
              </a:ext>
            </a:extLst>
          </p:cNvPr>
          <p:cNvSpPr txBox="1"/>
          <p:nvPr/>
        </p:nvSpPr>
        <p:spPr>
          <a:xfrm>
            <a:off x="4451731" y="4299172"/>
            <a:ext cx="4089271" cy="153888"/>
          </a:xfrm>
          <a:prstGeom prst="rect">
            <a:avLst/>
          </a:prstGeom>
          <a:noFill/>
        </p:spPr>
        <p:txBody>
          <a:bodyPr wrap="square" lIns="0" tIns="0" rIns="0" bIns="0" rtlCol="0">
            <a:spAutoFit/>
          </a:bodyPr>
          <a:lstStyle/>
          <a:p>
            <a:r>
              <a:rPr lang="en-GB" sz="1000" dirty="0"/>
              <a:t>Image source: Google search</a:t>
            </a:r>
          </a:p>
        </p:txBody>
      </p:sp>
    </p:spTree>
    <p:extLst>
      <p:ext uri="{BB962C8B-B14F-4D97-AF65-F5344CB8AC3E}">
        <p14:creationId xmlns:p14="http://schemas.microsoft.com/office/powerpoint/2010/main" val="2586044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latin typeface="Arial"/>
                <a:ea typeface="Calibri" panose="020F0502020204030204" pitchFamily="34" charset="0"/>
                <a:cs typeface="Arial"/>
              </a:rPr>
              <a:t>Virtual </a:t>
            </a:r>
            <a:r>
              <a:rPr lang="en-GB" dirty="0" err="1">
                <a:latin typeface="Arial"/>
                <a:ea typeface="Calibri" panose="020F0502020204030204" pitchFamily="34" charset="0"/>
                <a:cs typeface="Arial"/>
              </a:rPr>
              <a:t>Prviate</a:t>
            </a:r>
            <a:r>
              <a:rPr lang="en-GB" dirty="0">
                <a:latin typeface="Arial"/>
                <a:ea typeface="Calibri" panose="020F0502020204030204" pitchFamily="34" charset="0"/>
                <a:cs typeface="Arial"/>
              </a:rPr>
              <a:t> Network (VPN)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42736" y="1273531"/>
            <a:ext cx="4119177" cy="3169526"/>
          </a:xfrm>
        </p:spPr>
        <p:txBody>
          <a:bodyPr/>
          <a:lstStyle/>
          <a:p>
            <a:pPr algn="l" fontAlgn="base"/>
            <a:r>
              <a:rPr lang="en-GB" sz="1200" b="0" i="0" dirty="0">
                <a:effectLst/>
              </a:rPr>
              <a:t>A VPN is an encrypted connection over the internet from a device to a network. </a:t>
            </a:r>
          </a:p>
          <a:p>
            <a:pPr algn="l" fontAlgn="base"/>
            <a:r>
              <a:rPr lang="en-GB" sz="1200" b="0" i="0" dirty="0">
                <a:effectLst/>
              </a:rPr>
              <a:t>The encrypted connection helps ensure that sensitive data is safely transmitted. </a:t>
            </a:r>
          </a:p>
          <a:p>
            <a:pPr algn="l" fontAlgn="base"/>
            <a:r>
              <a:rPr lang="en-GB" sz="1200" b="0" i="0" dirty="0">
                <a:effectLst/>
              </a:rPr>
              <a:t>It prevents unauthorised people from eavesdropping on the traffic and allows the user to conduct work remotely.</a:t>
            </a:r>
          </a:p>
          <a:p>
            <a:pPr algn="l" fontAlgn="base"/>
            <a:r>
              <a:rPr lang="en-GB" sz="1200" b="0" i="0" dirty="0">
                <a:effectLst/>
              </a:rPr>
              <a:t>VPN technology is widely used in corporate environments.</a:t>
            </a: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pic>
        <p:nvPicPr>
          <p:cNvPr id="6" name="Picture 5">
            <a:extLst>
              <a:ext uri="{FF2B5EF4-FFF2-40B4-BE49-F238E27FC236}">
                <a16:creationId xmlns:a16="http://schemas.microsoft.com/office/drawing/2014/main" id="{CF6ED624-3EF5-B712-F4EA-A0878354FF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0824" y="1347614"/>
            <a:ext cx="4086225" cy="2638425"/>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2A312EF8-99B4-FD1A-B6A4-29E3AB8ED88D}"/>
              </a:ext>
            </a:extLst>
          </p:cNvPr>
          <p:cNvSpPr txBox="1"/>
          <p:nvPr/>
        </p:nvSpPr>
        <p:spPr>
          <a:xfrm>
            <a:off x="4782089" y="4102272"/>
            <a:ext cx="3750178" cy="307777"/>
          </a:xfrm>
          <a:prstGeom prst="rect">
            <a:avLst/>
          </a:prstGeom>
          <a:noFill/>
        </p:spPr>
        <p:txBody>
          <a:bodyPr wrap="square" lIns="0" tIns="0" rIns="0" bIns="0" rtlCol="0">
            <a:spAutoFit/>
          </a:bodyPr>
          <a:lstStyle/>
          <a:p>
            <a:r>
              <a:rPr lang="en-GB" sz="1000" dirty="0"/>
              <a:t>Image source: </a:t>
            </a:r>
            <a:r>
              <a:rPr lang="en-GB" sz="1000" dirty="0">
                <a:hlinkClick r:id="rId4"/>
              </a:rPr>
              <a:t>31,423 Virtual Private Network Images, Stock Photos &amp; Vectors | Shutterstock</a:t>
            </a:r>
            <a:endParaRPr lang="en-GB" sz="1000" dirty="0"/>
          </a:p>
        </p:txBody>
      </p:sp>
    </p:spTree>
    <p:extLst>
      <p:ext uri="{BB962C8B-B14F-4D97-AF65-F5344CB8AC3E}">
        <p14:creationId xmlns:p14="http://schemas.microsoft.com/office/powerpoint/2010/main" val="3891256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solidFill>
                  <a:srgbClr val="202124"/>
                </a:solidFill>
                <a:ea typeface="+mj-lt"/>
                <a:cs typeface="+mj-lt"/>
              </a:rPr>
              <a:t>Remote Desktop Protocol (</a:t>
            </a:r>
            <a:r>
              <a:rPr lang="en-GB" dirty="0">
                <a:latin typeface="Arial"/>
                <a:ea typeface="+mj-lt"/>
                <a:cs typeface="Arial"/>
              </a:rPr>
              <a:t>RDP)</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32950" y="1311022"/>
            <a:ext cx="3401896" cy="2521454"/>
          </a:xfrm>
        </p:spPr>
        <p:txBody>
          <a:bodyPr/>
          <a:lstStyle/>
          <a:p>
            <a:r>
              <a:rPr lang="en-GB" sz="1200" dirty="0"/>
              <a:t>An </a:t>
            </a:r>
            <a:r>
              <a:rPr lang="en-GB" sz="1200" b="0" dirty="0">
                <a:effectLst/>
              </a:rPr>
              <a:t>RDP allows remote users to see and use Windows on a device in another location. Key peripherals, such as a keyboard and mouse, are shared with the remote machine, allowing users to use and control the device as if they were sitting right in front of it.</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pic>
        <p:nvPicPr>
          <p:cNvPr id="6" name="Picture 5">
            <a:extLst>
              <a:ext uri="{FF2B5EF4-FFF2-40B4-BE49-F238E27FC236}">
                <a16:creationId xmlns:a16="http://schemas.microsoft.com/office/drawing/2014/main" id="{359DEBD9-D25E-E254-3C62-BD51E3766D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1750" y="1214437"/>
            <a:ext cx="5048250" cy="2714625"/>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3677B607-872F-A789-4B5E-1682BF84A4CA}"/>
              </a:ext>
            </a:extLst>
          </p:cNvPr>
          <p:cNvSpPr txBox="1"/>
          <p:nvPr/>
        </p:nvSpPr>
        <p:spPr>
          <a:xfrm>
            <a:off x="3886154" y="4040285"/>
            <a:ext cx="5048250" cy="307777"/>
          </a:xfrm>
          <a:prstGeom prst="rect">
            <a:avLst/>
          </a:prstGeom>
          <a:noFill/>
        </p:spPr>
        <p:txBody>
          <a:bodyPr wrap="square" lIns="0" tIns="0" rIns="0" bIns="0" rtlCol="0">
            <a:spAutoFit/>
          </a:bodyPr>
          <a:lstStyle/>
          <a:p>
            <a:r>
              <a:rPr lang="en-GB" sz="1000" dirty="0"/>
              <a:t>Image source: </a:t>
            </a:r>
            <a:r>
              <a:rPr lang="en-GB" sz="1000" dirty="0">
                <a:hlinkClick r:id="rId4"/>
              </a:rPr>
              <a:t>Remote Desktop Protocol Networking Internet Technology Stock Photo 2169377637 | Shutterstock</a:t>
            </a:r>
            <a:endParaRPr lang="en-GB" sz="1000" dirty="0"/>
          </a:p>
        </p:txBody>
      </p:sp>
    </p:spTree>
    <p:extLst>
      <p:ext uri="{BB962C8B-B14F-4D97-AF65-F5344CB8AC3E}">
        <p14:creationId xmlns:p14="http://schemas.microsoft.com/office/powerpoint/2010/main" val="723352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solidFill>
                  <a:srgbClr val="040C28"/>
                </a:solidFill>
                <a:ea typeface="+mj-lt"/>
                <a:cs typeface="+mj-lt"/>
              </a:rPr>
              <a:t>Lights-out management (</a:t>
            </a:r>
            <a:r>
              <a:rPr lang="en-GB" dirty="0">
                <a:latin typeface="Arial"/>
                <a:ea typeface="+mj-lt"/>
                <a:cs typeface="Arial"/>
              </a:rPr>
              <a:t>LOM)</a:t>
            </a:r>
            <a:r>
              <a:rPr lang="en-GB" dirty="0">
                <a:latin typeface="Arial"/>
                <a:ea typeface="Calibri" panose="020F0502020204030204" pitchFamily="34" charset="0"/>
                <a:cs typeface="Arial"/>
              </a:rPr>
              <a:t>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80791" y="1347614"/>
            <a:ext cx="4103794" cy="2737478"/>
          </a:xfrm>
        </p:spPr>
        <p:txBody>
          <a:bodyPr/>
          <a:lstStyle/>
          <a:p>
            <a:r>
              <a:rPr lang="en-GB" sz="1200" b="0" i="0" dirty="0">
                <a:effectLst/>
              </a:rPr>
              <a:t>LOM is a form of out-of-band management that involves managing network devices from a distance. In LOM, workers may install a room full of servers and then lock them in that room in the dark. Having servers in that environment saves energy and can also save on cooling costs.</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pic>
        <p:nvPicPr>
          <p:cNvPr id="6" name="Picture 5">
            <a:extLst>
              <a:ext uri="{FF2B5EF4-FFF2-40B4-BE49-F238E27FC236}">
                <a16:creationId xmlns:a16="http://schemas.microsoft.com/office/drawing/2014/main" id="{BFF5D656-C68B-0862-EB86-8224AFDC5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6207" y="1238250"/>
            <a:ext cx="4038600" cy="2667000"/>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150E1023-BC17-89B9-37EA-ADF37CEAD8E0}"/>
              </a:ext>
            </a:extLst>
          </p:cNvPr>
          <p:cNvSpPr txBox="1"/>
          <p:nvPr/>
        </p:nvSpPr>
        <p:spPr>
          <a:xfrm>
            <a:off x="4830608" y="4040285"/>
            <a:ext cx="4103795" cy="307777"/>
          </a:xfrm>
          <a:prstGeom prst="rect">
            <a:avLst/>
          </a:prstGeom>
          <a:noFill/>
        </p:spPr>
        <p:txBody>
          <a:bodyPr wrap="square" lIns="0" tIns="0" rIns="0" bIns="0" rtlCol="0">
            <a:spAutoFit/>
          </a:bodyPr>
          <a:lstStyle/>
          <a:p>
            <a:r>
              <a:rPr lang="en-GB" sz="1000" dirty="0"/>
              <a:t>Image source: </a:t>
            </a:r>
            <a:r>
              <a:rPr lang="en-GB" sz="1000" dirty="0">
                <a:hlinkClick r:id="rId4"/>
              </a:rPr>
              <a:t>Lights Out Management Business Concept Stock Photo 1339293377 | Shutterstock</a:t>
            </a:r>
            <a:endParaRPr lang="en-GB" sz="1000" dirty="0"/>
          </a:p>
        </p:txBody>
      </p:sp>
    </p:spTree>
    <p:extLst>
      <p:ext uri="{BB962C8B-B14F-4D97-AF65-F5344CB8AC3E}">
        <p14:creationId xmlns:p14="http://schemas.microsoft.com/office/powerpoint/2010/main" val="2058112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solidFill>
                  <a:srgbClr val="202124"/>
                </a:solidFill>
                <a:ea typeface="+mj-lt"/>
                <a:cs typeface="+mj-lt"/>
              </a:rPr>
              <a:t>Secure Shell (</a:t>
            </a:r>
            <a:r>
              <a:rPr lang="en-GB" dirty="0">
                <a:latin typeface="Arial"/>
                <a:ea typeface="+mj-lt"/>
                <a:cs typeface="Arial"/>
              </a:rPr>
              <a:t>SSH)</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323528" y="1564463"/>
            <a:ext cx="3905951" cy="2377438"/>
          </a:xfrm>
        </p:spPr>
        <p:txBody>
          <a:bodyPr/>
          <a:lstStyle/>
          <a:p>
            <a:pPr algn="l"/>
            <a:r>
              <a:rPr lang="en-GB" sz="1200" b="0" i="0" dirty="0">
                <a:solidFill>
                  <a:srgbClr val="111111"/>
                </a:solidFill>
                <a:effectLst/>
              </a:rPr>
              <a:t>OpenSSH is the premier connectivity tool for remote login with the SSH protocol. It encrypts all traffic to eliminate eavesdropping, connection hijacking and other attacks. In addition, OpenSSH provides a large suite of secure tunnelling capabilities, several authentication methods and sophisticated configuration options.</a:t>
            </a: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pic>
        <p:nvPicPr>
          <p:cNvPr id="6" name="Picture 5">
            <a:extLst>
              <a:ext uri="{FF2B5EF4-FFF2-40B4-BE49-F238E27FC236}">
                <a16:creationId xmlns:a16="http://schemas.microsoft.com/office/drawing/2014/main" id="{12B0CE9E-45B9-A718-031C-8B7DCA7FC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44162"/>
            <a:ext cx="4086225" cy="2686050"/>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87DADEFB-14AA-6EFD-7CC2-0AE9972661AD}"/>
              </a:ext>
            </a:extLst>
          </p:cNvPr>
          <p:cNvSpPr txBox="1"/>
          <p:nvPr/>
        </p:nvSpPr>
        <p:spPr>
          <a:xfrm>
            <a:off x="4554430" y="4200694"/>
            <a:ext cx="4103795" cy="307777"/>
          </a:xfrm>
          <a:prstGeom prst="rect">
            <a:avLst/>
          </a:prstGeom>
          <a:noFill/>
        </p:spPr>
        <p:txBody>
          <a:bodyPr wrap="square" lIns="0" tIns="0" rIns="0" bIns="0" rtlCol="0">
            <a:spAutoFit/>
          </a:bodyPr>
          <a:lstStyle/>
          <a:p>
            <a:r>
              <a:rPr lang="en-GB" sz="1000" dirty="0"/>
              <a:t>Image source: </a:t>
            </a:r>
            <a:r>
              <a:rPr lang="en-GB" sz="1000" dirty="0" err="1">
                <a:hlinkClick r:id="rId4"/>
              </a:rPr>
              <a:t>Ssh</a:t>
            </a:r>
            <a:r>
              <a:rPr lang="en-GB" sz="1000" dirty="0">
                <a:hlinkClick r:id="rId4"/>
              </a:rPr>
              <a:t> Secure Shell Protocol Software Data Stock Photo 1260482845 | Shutterstock</a:t>
            </a:r>
            <a:endParaRPr lang="en-GB" sz="1000" dirty="0"/>
          </a:p>
        </p:txBody>
      </p:sp>
    </p:spTree>
    <p:extLst>
      <p:ext uri="{BB962C8B-B14F-4D97-AF65-F5344CB8AC3E}">
        <p14:creationId xmlns:p14="http://schemas.microsoft.com/office/powerpoint/2010/main" val="1414788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company name&#10;&#10;Description automatically generated">
            <a:extLst>
              <a:ext uri="{FF2B5EF4-FFF2-40B4-BE49-F238E27FC236}">
                <a16:creationId xmlns:a16="http://schemas.microsoft.com/office/drawing/2014/main" id="{12B4A626-BE51-F3BD-BCA5-4147A5A1E6D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75187" y="1674268"/>
            <a:ext cx="1987550" cy="968139"/>
          </a:xfrm>
          <a:prstGeom prst="rect">
            <a:avLst/>
          </a:prstGeom>
        </p:spPr>
      </p:pic>
      <p:sp>
        <p:nvSpPr>
          <p:cNvPr id="12"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425008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Autofit/>
          </a:bodyPr>
          <a:lstStyle/>
          <a:p>
            <a:r>
              <a:rPr lang="en-US" sz="1800" dirty="0"/>
              <a:t>Session 3</a:t>
            </a:r>
          </a:p>
          <a:p>
            <a:pPr>
              <a:lnSpc>
                <a:spcPct val="100000"/>
              </a:lnSpc>
            </a:pPr>
            <a:r>
              <a:rPr lang="en-GB" sz="1800" dirty="0"/>
              <a:t>Types of data access management across platforms within a digital environment</a:t>
            </a:r>
            <a:endParaRPr lang="en-US" sz="1800" dirty="0"/>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57403" y="446748"/>
            <a:ext cx="8437563" cy="699425"/>
          </a:xfrm>
        </p:spPr>
        <p:txBody>
          <a:bodyPr>
            <a:normAutofit/>
          </a:bodyPr>
          <a:lstStyle/>
          <a:p>
            <a:r>
              <a:rPr lang="en-GB" sz="2800" dirty="0"/>
              <a:t>Session objective</a:t>
            </a:r>
          </a:p>
        </p:txBody>
      </p:sp>
      <p:sp>
        <p:nvSpPr>
          <p:cNvPr id="5" name="Text Placeholder 4"/>
          <p:cNvSpPr>
            <a:spLocks noGrp="1"/>
          </p:cNvSpPr>
          <p:nvPr>
            <p:ph type="body" sz="quarter" idx="12"/>
          </p:nvPr>
        </p:nvSpPr>
        <p:spPr>
          <a:xfrm>
            <a:off x="467544" y="981075"/>
            <a:ext cx="7632848" cy="3601574"/>
          </a:xfrm>
        </p:spPr>
        <p:txBody>
          <a:bodyPr/>
          <a:lstStyle/>
          <a:p>
            <a:r>
              <a:rPr lang="en-GB" sz="1200" b="1" u="sng" dirty="0">
                <a:effectLst/>
                <a:ea typeface="Calibri" panose="020F0502020204030204" pitchFamily="34" charset="0"/>
                <a:cs typeface="Arial" panose="020B0604020202020204" pitchFamily="34" charset="0"/>
              </a:rPr>
              <a:t>Core knowledge and skills</a:t>
            </a:r>
            <a:endParaRPr lang="en-GB" sz="1200" dirty="0">
              <a:effectLst/>
              <a:ea typeface="Calibri" panose="020F0502020204030204" pitchFamily="34" charset="0"/>
              <a:cs typeface="Times New Roman" panose="02020603050405020304" pitchFamily="18" charset="0"/>
            </a:endParaRPr>
          </a:p>
          <a:p>
            <a:r>
              <a:rPr lang="en-GB" sz="1200" b="1" dirty="0">
                <a:effectLst/>
                <a:ea typeface="Calibri" panose="020F0502020204030204" pitchFamily="34" charset="0"/>
                <a:cs typeface="Arial" panose="020B0604020202020204" pitchFamily="34" charset="0"/>
              </a:rPr>
              <a:t>R3.8</a:t>
            </a:r>
            <a:r>
              <a:rPr lang="en-GB" sz="1200" dirty="0">
                <a:effectLst/>
                <a:ea typeface="Calibri" panose="020F0502020204030204" pitchFamily="34" charset="0"/>
                <a:cs typeface="Arial" panose="020B0604020202020204" pitchFamily="34" charset="0"/>
              </a:rPr>
              <a:t> Types of data access management across platforms in a digital environment:</a:t>
            </a:r>
            <a:endParaRPr lang="en-GB" sz="1200" dirty="0">
              <a:effectLst/>
              <a:ea typeface="Calibri" panose="020F0502020204030204" pitchFamily="34" charset="0"/>
              <a:cs typeface="Times New Roman" panose="02020603050405020304" pitchFamily="18" charset="0"/>
            </a:endParaRPr>
          </a:p>
          <a:p>
            <a:pPr marL="612900" lvl="1" indent="-342900">
              <a:buFont typeface="Symbol" panose="05050102010706020507" pitchFamily="18" charset="2"/>
              <a:buChar char=""/>
            </a:pPr>
            <a:r>
              <a:rPr lang="en-GB" sz="1200" dirty="0">
                <a:ea typeface="Calibri" panose="020F0502020204030204" pitchFamily="34" charset="0"/>
                <a:cs typeface="Arial" panose="020B0604020202020204" pitchFamily="34" charset="0"/>
              </a:rPr>
              <a:t>user access controls</a:t>
            </a:r>
            <a:r>
              <a:rPr lang="en-GB" sz="1200" dirty="0">
                <a:effectLst/>
                <a:ea typeface="Calibri" panose="020F0502020204030204" pitchFamily="34" charset="0"/>
                <a:cs typeface="Arial" panose="020B0604020202020204" pitchFamily="34" charset="0"/>
              </a:rPr>
              <a:t> </a:t>
            </a:r>
            <a:endParaRPr lang="en-GB" sz="1200" dirty="0">
              <a:effectLst/>
              <a:ea typeface="Calibri" panose="020F0502020204030204" pitchFamily="34" charset="0"/>
              <a:cs typeface="Times New Roman" panose="02020603050405020304" pitchFamily="18" charset="0"/>
            </a:endParaRPr>
          </a:p>
          <a:p>
            <a:pPr marL="612900" lvl="1" indent="-342900">
              <a:buFont typeface="Symbol" panose="05050102010706020507" pitchFamily="18" charset="2"/>
              <a:buChar char=""/>
            </a:pPr>
            <a:r>
              <a:rPr lang="en-GB" sz="1200" dirty="0">
                <a:ea typeface="Calibri" panose="020F0502020204030204" pitchFamily="34" charset="0"/>
                <a:cs typeface="Arial" panose="020B0604020202020204" pitchFamily="34" charset="0"/>
              </a:rPr>
              <a:t>a</a:t>
            </a:r>
            <a:r>
              <a:rPr lang="en-GB" sz="1200" dirty="0">
                <a:effectLst/>
                <a:ea typeface="Calibri" panose="020F0502020204030204" pitchFamily="34" charset="0"/>
                <a:cs typeface="Arial" panose="020B0604020202020204" pitchFamily="34" charset="0"/>
              </a:rPr>
              <a:t>pplication programming interface (API).</a:t>
            </a:r>
            <a:endParaRPr lang="en-GB" sz="1200" dirty="0">
              <a:ea typeface="Calibri" panose="020F0502020204030204" pitchFamily="34" charset="0"/>
              <a:cs typeface="Times New Roman" panose="02020603050405020304" pitchFamily="18" charset="0"/>
            </a:endParaRPr>
          </a:p>
          <a:p>
            <a:pPr lvl="1" indent="0">
              <a:buNone/>
            </a:pPr>
            <a:r>
              <a:rPr lang="en-GB" sz="1200" dirty="0">
                <a:effectLst/>
                <a:ea typeface="Calibri" panose="020F0502020204030204" pitchFamily="34" charset="0"/>
                <a:cs typeface="Arial" panose="020B0604020202020204" pitchFamily="34" charset="0"/>
              </a:rPr>
              <a:t> </a:t>
            </a:r>
            <a:endParaRPr lang="en-GB" sz="1200" dirty="0">
              <a:effectLst/>
              <a:ea typeface="Calibri" panose="020F0502020204030204" pitchFamily="34" charset="0"/>
              <a:cs typeface="Times New Roman" panose="02020603050405020304" pitchFamily="18" charset="0"/>
            </a:endParaRPr>
          </a:p>
          <a:p>
            <a:r>
              <a:rPr lang="en-GB" sz="1200" b="1" u="sng" dirty="0">
                <a:cs typeface="Arial" panose="020B0604020202020204" pitchFamily="34" charset="0"/>
              </a:rPr>
              <a:t>Occupational specialism: Digital infrastructure pathway</a:t>
            </a:r>
          </a:p>
          <a:p>
            <a:r>
              <a:rPr lang="en-GB" sz="1200" b="1" dirty="0">
                <a:cs typeface="Arial" panose="020B0604020202020204" pitchFamily="34" charset="0"/>
              </a:rPr>
              <a:t>PO2: Explain, install, configure, test and manage both physical and virtual infrastructure</a:t>
            </a:r>
          </a:p>
          <a:p>
            <a:pPr marL="612900" lvl="1" indent="-342900">
              <a:buFont typeface="Symbol" panose="05050102010706020507" pitchFamily="18" charset="2"/>
              <a:buChar char=""/>
            </a:pPr>
            <a:r>
              <a:rPr lang="en-GB" sz="1200" b="1" dirty="0">
                <a:solidFill>
                  <a:srgbClr val="000000"/>
                </a:solidFill>
                <a:effectLst/>
                <a:ea typeface="Times" panose="02020603050405020304" pitchFamily="18" charset="0"/>
                <a:cs typeface="Symbol" panose="05050102010706020507" pitchFamily="18" charset="2"/>
              </a:rPr>
              <a:t>K2.12</a:t>
            </a:r>
            <a:r>
              <a:rPr lang="en-GB" sz="1200" dirty="0">
                <a:solidFill>
                  <a:srgbClr val="000000"/>
                </a:solidFill>
                <a:effectLst/>
                <a:ea typeface="Times" panose="02020603050405020304" pitchFamily="18" charset="0"/>
                <a:cs typeface="Symbol" panose="05050102010706020507" pitchFamily="18" charset="2"/>
              </a:rPr>
              <a:t> The considerations involved in setting up a simple VPN to enable secure remote access</a:t>
            </a:r>
            <a:endParaRPr lang="en-GB" sz="1200" dirty="0">
              <a:solidFill>
                <a:srgbClr val="000000"/>
              </a:solidFill>
              <a:effectLst/>
              <a:ea typeface="Calibri" panose="020F0502020204030204" pitchFamily="34" charset="0"/>
              <a:cs typeface="Symbol" panose="05050102010706020507" pitchFamily="18" charset="2"/>
            </a:endParaRPr>
          </a:p>
          <a:p>
            <a:r>
              <a:rPr lang="en-GB" sz="1200" dirty="0">
                <a:solidFill>
                  <a:srgbClr val="E51C41"/>
                </a:solidFill>
              </a:rPr>
              <a:t> </a:t>
            </a:r>
            <a:br>
              <a:rPr lang="en-GB" sz="1200" dirty="0">
                <a:solidFill>
                  <a:schemeClr val="accent1"/>
                </a:solidFill>
              </a:rPr>
            </a:b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b="1" i="0" dirty="0">
                <a:solidFill>
                  <a:srgbClr val="000000"/>
                </a:solidFill>
                <a:effectLst/>
                <a:latin typeface="Arial" panose="020B0604020202020204" pitchFamily="34" charset="0"/>
              </a:rPr>
              <a:t>Introduction to access controls</a:t>
            </a:r>
            <a:endParaRPr lang="en-GB" dirty="0"/>
          </a:p>
        </p:txBody>
      </p:sp>
      <p:sp>
        <p:nvSpPr>
          <p:cNvPr id="5" name="Text Placeholder 4"/>
          <p:cNvSpPr>
            <a:spLocks noGrp="1"/>
          </p:cNvSpPr>
          <p:nvPr>
            <p:ph type="body" sz="quarter" idx="12"/>
          </p:nvPr>
        </p:nvSpPr>
        <p:spPr/>
        <p:txBody>
          <a:bodyPr/>
          <a:lstStyle/>
          <a:p>
            <a:pPr algn="l" rtl="0" fontAlgn="base"/>
            <a:r>
              <a:rPr lang="en-GB" sz="1200" i="0" u="none" strike="noStrike" dirty="0">
                <a:solidFill>
                  <a:srgbClr val="000000"/>
                </a:solidFill>
                <a:effectLst/>
              </a:rPr>
              <a:t>Access control is a security approach that governs who has access to, and what makes use of, certain resources. It helps businesses reduce risks when they handle sensitive data. </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i="0" u="none" strike="noStrike" dirty="0">
                <a:solidFill>
                  <a:srgbClr val="000000"/>
                </a:solidFill>
                <a:effectLst/>
              </a:rPr>
              <a:t>Some of the services </a:t>
            </a:r>
            <a:r>
              <a:rPr lang="en-GB" sz="1200" i="0" u="none" strike="noStrike" dirty="0">
                <a:effectLst/>
              </a:rPr>
              <a:t>that use </a:t>
            </a:r>
            <a:r>
              <a:rPr lang="en-GB" sz="1200" i="0" u="none" strike="noStrike" dirty="0">
                <a:solidFill>
                  <a:srgbClr val="000000"/>
                </a:solidFill>
                <a:effectLst/>
              </a:rPr>
              <a:t>access control are:</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e</a:t>
            </a:r>
            <a:r>
              <a:rPr lang="en-GB" sz="1200" i="0" u="none" strike="noStrike" dirty="0">
                <a:solidFill>
                  <a:srgbClr val="000000"/>
                </a:solidFill>
                <a:effectLst/>
              </a:rPr>
              <a:t>mail</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s</a:t>
            </a:r>
            <a:r>
              <a:rPr lang="en-GB" sz="1200" i="0" u="none" strike="noStrike" dirty="0">
                <a:solidFill>
                  <a:srgbClr val="000000"/>
                </a:solidFill>
                <a:effectLst/>
              </a:rPr>
              <a:t>oftware</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the i</a:t>
            </a:r>
            <a:r>
              <a:rPr lang="en-GB" sz="1200" i="0" u="none" strike="noStrike" dirty="0">
                <a:solidFill>
                  <a:srgbClr val="000000"/>
                </a:solidFill>
                <a:effectLst/>
              </a:rPr>
              <a:t>nternet</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d</a:t>
            </a:r>
            <a:r>
              <a:rPr lang="en-GB" sz="1200" i="0" u="none" strike="noStrike" dirty="0">
                <a:solidFill>
                  <a:srgbClr val="000000"/>
                </a:solidFill>
                <a:effectLst/>
              </a:rPr>
              <a:t>ocuments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a</a:t>
            </a:r>
            <a:r>
              <a:rPr lang="en-GB" sz="1200" i="0" u="none" strike="noStrike" dirty="0">
                <a:solidFill>
                  <a:srgbClr val="000000"/>
                </a:solidFill>
                <a:effectLst/>
              </a:rPr>
              <a:t>dministrator </a:t>
            </a:r>
            <a:r>
              <a:rPr lang="en-GB" sz="1200" dirty="0">
                <a:solidFill>
                  <a:srgbClr val="000000"/>
                </a:solidFill>
              </a:rPr>
              <a:t>r</a:t>
            </a:r>
            <a:r>
              <a:rPr lang="en-GB" sz="1200" i="0" u="none" strike="noStrike" dirty="0">
                <a:solidFill>
                  <a:srgbClr val="000000"/>
                </a:solidFill>
                <a:effectLst/>
              </a:rPr>
              <a:t>ights.</a:t>
            </a:r>
            <a:endParaRPr lang="en-US" sz="1200" i="0" dirty="0">
              <a:solidFill>
                <a:srgbClr val="000000"/>
              </a:solidFill>
              <a:effectLst/>
            </a:endParaRP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User access control</a:t>
            </a:r>
          </a:p>
        </p:txBody>
      </p:sp>
      <p:sp>
        <p:nvSpPr>
          <p:cNvPr id="5" name="Text Placeholder 4"/>
          <p:cNvSpPr>
            <a:spLocks noGrp="1"/>
          </p:cNvSpPr>
          <p:nvPr>
            <p:ph type="body" sz="quarter" idx="12"/>
          </p:nvPr>
        </p:nvSpPr>
        <p:spPr/>
        <p:txBody>
          <a:bodyPr/>
          <a:lstStyle/>
          <a:p>
            <a:pPr algn="l" rtl="0" fontAlgn="base"/>
            <a:r>
              <a:rPr lang="en-GB" sz="1200" i="0" u="none" strike="noStrike" dirty="0">
                <a:solidFill>
                  <a:srgbClr val="000000"/>
                </a:solidFill>
                <a:effectLst/>
              </a:rPr>
              <a:t>Access controls are used to provide and increase the level of security, which reduces the risk for a business in helping to keep data secure.</a:t>
            </a:r>
            <a:r>
              <a:rPr lang="en-US" sz="1200" i="0" dirty="0">
                <a:solidFill>
                  <a:srgbClr val="000000"/>
                </a:solidFill>
                <a:effectLst/>
              </a:rPr>
              <a:t>​</a:t>
            </a:r>
          </a:p>
          <a:p>
            <a:pPr algn="l" rtl="0" fontAlgn="base"/>
            <a:endParaRPr lang="en-US" sz="1200" i="0" dirty="0">
              <a:solidFill>
                <a:srgbClr val="000000"/>
              </a:solidFill>
              <a:effectLst/>
            </a:endParaRPr>
          </a:p>
          <a:p>
            <a:pPr algn="l" rtl="0" fontAlgn="base"/>
            <a:r>
              <a:rPr lang="en-GB" sz="1200" dirty="0">
                <a:solidFill>
                  <a:srgbClr val="000000"/>
                </a:solidFill>
              </a:rPr>
              <a:t>U</a:t>
            </a:r>
            <a:r>
              <a:rPr lang="en-GB" sz="1200" i="0" u="none" strike="noStrike" dirty="0">
                <a:solidFill>
                  <a:srgbClr val="000000"/>
                </a:solidFill>
                <a:effectLst/>
              </a:rPr>
              <a:t>ser access controls include: </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p</a:t>
            </a:r>
            <a:r>
              <a:rPr lang="en-GB" sz="1200" i="0" u="none" strike="noStrike" dirty="0">
                <a:solidFill>
                  <a:srgbClr val="000000"/>
                </a:solidFill>
                <a:effectLst/>
              </a:rPr>
              <a:t>hysical </a:t>
            </a:r>
            <a:r>
              <a:rPr lang="en-GB" sz="1200" dirty="0">
                <a:solidFill>
                  <a:srgbClr val="000000"/>
                </a:solidFill>
              </a:rPr>
              <a:t>a</a:t>
            </a:r>
            <a:r>
              <a:rPr lang="en-GB" sz="1200" i="0" u="none" strike="noStrike" dirty="0">
                <a:solidFill>
                  <a:srgbClr val="000000"/>
                </a:solidFill>
                <a:effectLst/>
              </a:rPr>
              <a:t>ccess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r</a:t>
            </a:r>
            <a:r>
              <a:rPr lang="en-GB" sz="1200" i="0" u="none" strike="noStrike" dirty="0">
                <a:solidFill>
                  <a:srgbClr val="000000"/>
                </a:solidFill>
                <a:effectLst/>
              </a:rPr>
              <a:t>emote </a:t>
            </a:r>
            <a:r>
              <a:rPr lang="en-GB" sz="1200" dirty="0">
                <a:solidFill>
                  <a:srgbClr val="000000"/>
                </a:solidFill>
              </a:rPr>
              <a:t>a</a:t>
            </a:r>
            <a:r>
              <a:rPr lang="en-GB" sz="1200" i="0" u="none" strike="noStrike" dirty="0">
                <a:solidFill>
                  <a:srgbClr val="000000"/>
                </a:solidFill>
                <a:effectLst/>
              </a:rPr>
              <a:t>ccess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p</a:t>
            </a:r>
            <a:r>
              <a:rPr lang="en-GB" sz="1200" i="0" u="none" strike="noStrike" dirty="0">
                <a:solidFill>
                  <a:srgbClr val="000000"/>
                </a:solidFill>
                <a:effectLst/>
              </a:rPr>
              <a:t>ermissions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a</a:t>
            </a:r>
            <a:r>
              <a:rPr lang="en-GB" sz="1200" i="0" u="none" strike="noStrike" dirty="0">
                <a:solidFill>
                  <a:srgbClr val="000000"/>
                </a:solidFill>
                <a:effectLst/>
              </a:rPr>
              <a:t>uthentication.</a:t>
            </a:r>
            <a:endParaRPr lang="en-US" sz="1200" i="0" dirty="0">
              <a:solidFill>
                <a:srgbClr val="000000"/>
              </a:solidFill>
              <a:effectLst/>
            </a:endParaRP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978878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GB" sz="2000" dirty="0">
                <a:effectLst/>
                <a:latin typeface="Arial" panose="020B0604020202020204" pitchFamily="34" charset="0"/>
                <a:ea typeface="Calibri" panose="020F0502020204030204" pitchFamily="34" charset="0"/>
                <a:cs typeface="Arial" panose="020B0604020202020204" pitchFamily="34" charset="0"/>
              </a:rPr>
              <a:t>Physical access</a:t>
            </a:r>
            <a:br>
              <a:rPr lang="en-GB" sz="2000" dirty="0">
                <a:effectLst/>
                <a:latin typeface="Arial" panose="020B0604020202020204" pitchFamily="34" charset="0"/>
                <a:ea typeface="Calibri" panose="020F0502020204030204" pitchFamily="34" charset="0"/>
                <a:cs typeface="Times New Roman" panose="02020603050405020304" pitchFamily="18" charset="0"/>
              </a:rPr>
            </a:br>
            <a:br>
              <a:rPr lang="en-GB" sz="2000" dirty="0">
                <a:effectLst/>
                <a:latin typeface="Arial" panose="020B0604020202020204" pitchFamily="34" charset="0"/>
                <a:ea typeface="Calibri" panose="020F0502020204030204" pitchFamily="34" charset="0"/>
                <a:cs typeface="Arial" panose="020B0604020202020204" pitchFamily="34" charset="0"/>
              </a:rPr>
            </a:br>
            <a:endParaRPr lang="en-GB" dirty="0"/>
          </a:p>
        </p:txBody>
      </p:sp>
      <p:sp>
        <p:nvSpPr>
          <p:cNvPr id="5" name="Text Placeholder 4"/>
          <p:cNvSpPr>
            <a:spLocks noGrp="1"/>
          </p:cNvSpPr>
          <p:nvPr>
            <p:ph type="body" sz="quarter" idx="12"/>
          </p:nvPr>
        </p:nvSpPr>
        <p:spPr>
          <a:xfrm>
            <a:off x="390293" y="1009343"/>
            <a:ext cx="2753824" cy="3601574"/>
          </a:xfrm>
        </p:spPr>
        <p:txBody>
          <a:bodyPr/>
          <a:lstStyle/>
          <a:p>
            <a:r>
              <a:rPr lang="en-GB" sz="1200" b="0" i="0" u="none" strike="noStrike" dirty="0">
                <a:solidFill>
                  <a:srgbClr val="000000"/>
                </a:solidFill>
                <a:effectLst/>
              </a:rPr>
              <a:t>Physical </a:t>
            </a:r>
            <a:r>
              <a:rPr lang="en-GB" sz="1200" dirty="0">
                <a:solidFill>
                  <a:srgbClr val="000000"/>
                </a:solidFill>
              </a:rPr>
              <a:t>a</a:t>
            </a:r>
            <a:r>
              <a:rPr lang="en-GB" sz="1200" b="0" i="0" u="none" strike="noStrike" dirty="0">
                <a:solidFill>
                  <a:srgbClr val="000000"/>
                </a:solidFill>
                <a:effectLst/>
              </a:rPr>
              <a:t>ccess control systems are physical protection systems that are used to limit or allow access to a specific area or structure.</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pic>
        <p:nvPicPr>
          <p:cNvPr id="6" name="Picture 5">
            <a:extLst>
              <a:ext uri="{FF2B5EF4-FFF2-40B4-BE49-F238E27FC236}">
                <a16:creationId xmlns:a16="http://schemas.microsoft.com/office/drawing/2014/main" id="{550CCC3A-2BAF-BA71-4F22-B9AB8F934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6" y="599612"/>
            <a:ext cx="5117811" cy="3985047"/>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891C0DF7-01A5-90BD-9843-96A42308CAEB}"/>
              </a:ext>
            </a:extLst>
          </p:cNvPr>
          <p:cNvSpPr txBox="1"/>
          <p:nvPr/>
        </p:nvSpPr>
        <p:spPr>
          <a:xfrm>
            <a:off x="3995936" y="4655602"/>
            <a:ext cx="4674577" cy="307777"/>
          </a:xfrm>
          <a:prstGeom prst="rect">
            <a:avLst/>
          </a:prstGeom>
          <a:noFill/>
        </p:spPr>
        <p:txBody>
          <a:bodyPr wrap="square" lIns="0" tIns="0" rIns="0" bIns="0" rtlCol="0">
            <a:spAutoFit/>
          </a:bodyPr>
          <a:lstStyle/>
          <a:p>
            <a:r>
              <a:rPr lang="en-GB" sz="1000" dirty="0"/>
              <a:t>Image source: </a:t>
            </a:r>
            <a:r>
              <a:rPr lang="en-GB" sz="1000" dirty="0">
                <a:hlinkClick r:id="rId4"/>
              </a:rPr>
              <a:t>Active Directory Integration WITH Physical Access Control (cornerstonesecurity.com.au)</a:t>
            </a:r>
            <a:endParaRPr lang="en-GB" sz="1000" dirty="0"/>
          </a:p>
        </p:txBody>
      </p:sp>
    </p:spTree>
    <p:extLst>
      <p:ext uri="{BB962C8B-B14F-4D97-AF65-F5344CB8AC3E}">
        <p14:creationId xmlns:p14="http://schemas.microsoft.com/office/powerpoint/2010/main" val="4212702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Remote access</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234001" y="986400"/>
            <a:ext cx="3905952" cy="3601574"/>
          </a:xfrm>
        </p:spPr>
        <p:txBody>
          <a:bodyPr/>
          <a:lstStyle/>
          <a:p>
            <a:pPr algn="l" rtl="0" fontAlgn="base"/>
            <a:r>
              <a:rPr lang="en-GB" sz="1200" i="0" u="none" strike="noStrike" dirty="0">
                <a:solidFill>
                  <a:srgbClr val="000000"/>
                </a:solidFill>
                <a:effectLst/>
              </a:rPr>
              <a:t>Remote access controls provide access to a computer or network anywhere, at any time</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dirty="0">
                <a:solidFill>
                  <a:srgbClr val="000000"/>
                </a:solidFill>
              </a:rPr>
              <a:t>Some e</a:t>
            </a:r>
            <a:r>
              <a:rPr lang="en-GB" sz="1200" i="0" u="none" strike="noStrike" dirty="0">
                <a:solidFill>
                  <a:srgbClr val="000000"/>
                </a:solidFill>
                <a:effectLst/>
              </a:rPr>
              <a:t>xamples are:</a:t>
            </a:r>
            <a:r>
              <a:rPr lang="en-US" sz="1200" i="0" dirty="0">
                <a:solidFill>
                  <a:srgbClr val="000000"/>
                </a:solidFill>
                <a:effectLst/>
              </a:rPr>
              <a:t>​</a:t>
            </a:r>
            <a:endParaRPr lang="en-GB" sz="1200" i="0" dirty="0">
              <a:solidFill>
                <a:srgbClr val="000000"/>
              </a:solidFill>
              <a:effectLst/>
            </a:endParaRPr>
          </a:p>
          <a:p>
            <a:pPr marL="171450" indent="-171450" algn="l" rtl="0" fontAlgn="base">
              <a:buFont typeface="Arial" panose="020B0604020202020204" pitchFamily="34" charset="0"/>
              <a:buChar char="•"/>
            </a:pPr>
            <a:r>
              <a:rPr lang="en-GB" sz="1200" i="0" u="none" strike="noStrike" dirty="0">
                <a:solidFill>
                  <a:srgbClr val="000000"/>
                </a:solidFill>
                <a:effectLst/>
              </a:rPr>
              <a:t>VPN (virtual </a:t>
            </a:r>
            <a:r>
              <a:rPr lang="en-GB" sz="1200" dirty="0">
                <a:solidFill>
                  <a:srgbClr val="000000"/>
                </a:solidFill>
              </a:rPr>
              <a:t>p</a:t>
            </a:r>
            <a:r>
              <a:rPr lang="en-GB" sz="1200" i="0" u="none" strike="noStrike" dirty="0">
                <a:solidFill>
                  <a:srgbClr val="000000"/>
                </a:solidFill>
                <a:effectLst/>
              </a:rPr>
              <a:t>rivate </a:t>
            </a:r>
            <a:r>
              <a:rPr lang="en-GB" sz="1200" dirty="0">
                <a:solidFill>
                  <a:srgbClr val="000000"/>
                </a:solidFill>
              </a:rPr>
              <a:t>n</a:t>
            </a:r>
            <a:r>
              <a:rPr lang="en-GB" sz="1200" i="0" u="none" strike="noStrike" dirty="0">
                <a:solidFill>
                  <a:srgbClr val="000000"/>
                </a:solidFill>
                <a:effectLst/>
              </a:rPr>
              <a:t>etwork)</a:t>
            </a:r>
            <a:r>
              <a:rPr lang="en-US" sz="1200" i="0" dirty="0">
                <a:solidFill>
                  <a:srgbClr val="000000"/>
                </a:solidFill>
                <a:effectLst/>
              </a:rPr>
              <a:t>​</a:t>
            </a:r>
          </a:p>
          <a:p>
            <a:pPr marL="171450" indent="-171450" algn="l" rtl="0" fontAlgn="base">
              <a:buFont typeface="Arial" panose="020B0604020202020204" pitchFamily="34" charset="0"/>
              <a:buChar char="•"/>
            </a:pPr>
            <a:r>
              <a:rPr lang="en-GB" sz="1200" i="0" u="none" strike="noStrike" dirty="0">
                <a:solidFill>
                  <a:srgbClr val="000000"/>
                </a:solidFill>
                <a:effectLst/>
              </a:rPr>
              <a:t>VCN </a:t>
            </a:r>
            <a:r>
              <a:rPr lang="en-GB" sz="1200" dirty="0">
                <a:solidFill>
                  <a:srgbClr val="000000"/>
                </a:solidFill>
              </a:rPr>
              <a:t>(v</a:t>
            </a:r>
            <a:r>
              <a:rPr lang="en-GB" sz="1200" i="0" u="none" strike="noStrike" dirty="0">
                <a:solidFill>
                  <a:srgbClr val="000000"/>
                </a:solidFill>
                <a:effectLst/>
              </a:rPr>
              <a:t>irtual </a:t>
            </a:r>
            <a:r>
              <a:rPr lang="en-GB" sz="1200" dirty="0">
                <a:solidFill>
                  <a:srgbClr val="000000"/>
                </a:solidFill>
              </a:rPr>
              <a:t>c</a:t>
            </a:r>
            <a:r>
              <a:rPr lang="en-GB" sz="1200" i="0" u="none" strike="noStrike" dirty="0">
                <a:solidFill>
                  <a:srgbClr val="000000"/>
                </a:solidFill>
                <a:effectLst/>
              </a:rPr>
              <a:t>omputer </a:t>
            </a:r>
            <a:r>
              <a:rPr lang="en-GB" sz="1200" dirty="0">
                <a:solidFill>
                  <a:srgbClr val="000000"/>
                </a:solidFill>
              </a:rPr>
              <a:t>n</a:t>
            </a:r>
            <a:r>
              <a:rPr lang="en-GB" sz="1200" i="0" u="none" strike="noStrike" dirty="0">
                <a:solidFill>
                  <a:srgbClr val="000000"/>
                </a:solidFill>
                <a:effectLst/>
              </a:rPr>
              <a:t>etwork)</a:t>
            </a:r>
            <a:r>
              <a:rPr lang="en-US" sz="1200" i="0" dirty="0">
                <a:solidFill>
                  <a:srgbClr val="000000"/>
                </a:solidFill>
                <a:effectLst/>
              </a:rPr>
              <a:t>​</a:t>
            </a:r>
          </a:p>
          <a:p>
            <a:pPr marL="171450" indent="-171450" algn="l" rtl="0" fontAlgn="base">
              <a:buFont typeface="Arial" panose="020B0604020202020204" pitchFamily="34" charset="0"/>
              <a:buChar char="•"/>
            </a:pPr>
            <a:r>
              <a:rPr lang="en-GB" sz="1200" i="0" u="none" strike="noStrike" dirty="0">
                <a:solidFill>
                  <a:srgbClr val="000000"/>
                </a:solidFill>
                <a:effectLst/>
              </a:rPr>
              <a:t>RPD (remote </a:t>
            </a:r>
            <a:r>
              <a:rPr lang="en-GB" sz="1200" dirty="0">
                <a:solidFill>
                  <a:srgbClr val="000000"/>
                </a:solidFill>
              </a:rPr>
              <a:t>d</a:t>
            </a:r>
            <a:r>
              <a:rPr lang="en-GB" sz="1200" i="0" u="none" strike="noStrike" dirty="0">
                <a:solidFill>
                  <a:srgbClr val="000000"/>
                </a:solidFill>
                <a:effectLst/>
              </a:rPr>
              <a:t>esktop </a:t>
            </a:r>
            <a:r>
              <a:rPr lang="en-GB" sz="1200" dirty="0">
                <a:solidFill>
                  <a:srgbClr val="000000"/>
                </a:solidFill>
              </a:rPr>
              <a:t>p</a:t>
            </a:r>
            <a:r>
              <a:rPr lang="en-GB" sz="1200" i="0" u="none" strike="noStrike" dirty="0">
                <a:solidFill>
                  <a:srgbClr val="000000"/>
                </a:solidFill>
                <a:effectLst/>
              </a:rPr>
              <a:t>rotocol)</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i</a:t>
            </a:r>
            <a:r>
              <a:rPr lang="en-GB" sz="1200" i="0" u="none" strike="noStrike" dirty="0">
                <a:solidFill>
                  <a:srgbClr val="000000"/>
                </a:solidFill>
                <a:effectLst/>
              </a:rPr>
              <a:t>nternet server </a:t>
            </a:r>
            <a:r>
              <a:rPr lang="en-GB" sz="1200" dirty="0">
                <a:solidFill>
                  <a:srgbClr val="000000"/>
                </a:solidFill>
              </a:rPr>
              <a:t>p</a:t>
            </a:r>
            <a:r>
              <a:rPr lang="en-GB" sz="1200" i="0" u="none" strike="noStrike" dirty="0">
                <a:solidFill>
                  <a:srgbClr val="000000"/>
                </a:solidFill>
                <a:effectLst/>
              </a:rPr>
              <a:t>rotocols.</a:t>
            </a:r>
            <a:endParaRPr lang="en-US" sz="1200" i="0" dirty="0">
              <a:solidFill>
                <a:srgbClr val="000000"/>
              </a:solidFill>
              <a:effectLst/>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pic>
        <p:nvPicPr>
          <p:cNvPr id="6" name="Picture 5">
            <a:extLst>
              <a:ext uri="{FF2B5EF4-FFF2-40B4-BE49-F238E27FC236}">
                <a16:creationId xmlns:a16="http://schemas.microsoft.com/office/drawing/2014/main" id="{62C2BCF7-A194-EEE3-2B98-622E77A562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19622"/>
            <a:ext cx="4064333" cy="2415530"/>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5A6DCBE7-17B9-CFE9-CF23-6C3E232B5E81}"/>
              </a:ext>
            </a:extLst>
          </p:cNvPr>
          <p:cNvSpPr txBox="1"/>
          <p:nvPr/>
        </p:nvSpPr>
        <p:spPr>
          <a:xfrm>
            <a:off x="4547062" y="3997672"/>
            <a:ext cx="4089271" cy="307777"/>
          </a:xfrm>
          <a:prstGeom prst="rect">
            <a:avLst/>
          </a:prstGeom>
          <a:noFill/>
        </p:spPr>
        <p:txBody>
          <a:bodyPr wrap="square" lIns="0" tIns="0" rIns="0" bIns="0" rtlCol="0">
            <a:spAutoFit/>
          </a:bodyPr>
          <a:lstStyle/>
          <a:p>
            <a:r>
              <a:rPr lang="en-GB" sz="1000" dirty="0"/>
              <a:t>Image source: </a:t>
            </a:r>
            <a:r>
              <a:rPr lang="en-GB" sz="1000" dirty="0">
                <a:hlinkClick r:id="rId4"/>
              </a:rPr>
              <a:t>Secure Remote Access Capabilities &amp; Solutions (</a:t>
            </a:r>
            <a:r>
              <a:rPr lang="en-GB" sz="1000" dirty="0" err="1">
                <a:hlinkClick r:id="rId4"/>
              </a:rPr>
              <a:t>helpwire.app</a:t>
            </a:r>
            <a:r>
              <a:rPr lang="en-GB" sz="1000" dirty="0">
                <a:hlinkClick r:id="rId4"/>
              </a:rPr>
              <a:t>)</a:t>
            </a:r>
            <a:endParaRPr lang="en-GB" sz="1000" dirty="0"/>
          </a:p>
        </p:txBody>
      </p:sp>
    </p:spTree>
    <p:extLst>
      <p:ext uri="{BB962C8B-B14F-4D97-AF65-F5344CB8AC3E}">
        <p14:creationId xmlns:p14="http://schemas.microsoft.com/office/powerpoint/2010/main" val="4271894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Permissions</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p:txBody>
          <a:bodyPr/>
          <a:lstStyle/>
          <a:p>
            <a:pPr algn="l" rtl="0" fontAlgn="base"/>
            <a:r>
              <a:rPr lang="en-GB" sz="1200" i="0" u="none" strike="noStrike" dirty="0">
                <a:solidFill>
                  <a:srgbClr val="000000"/>
                </a:solidFill>
                <a:effectLst/>
              </a:rPr>
              <a:t>Permissions or policies are a set of rules that determine who has access to and what can be accessed in the system</a:t>
            </a:r>
            <a:r>
              <a:rPr lang="en-US" sz="1200" i="0" dirty="0">
                <a:solidFill>
                  <a:srgbClr val="000000"/>
                </a:solidFill>
                <a:effectLst/>
              </a:rPr>
              <a:t>​.</a:t>
            </a:r>
            <a:r>
              <a:rPr lang="en-US" sz="1200" dirty="0">
                <a:solidFill>
                  <a:srgbClr val="000000"/>
                </a:solidFill>
              </a:rPr>
              <a:t> </a:t>
            </a:r>
            <a:r>
              <a:rPr lang="en-GB" sz="1200" i="0" u="none" strike="noStrike" dirty="0">
                <a:solidFill>
                  <a:srgbClr val="000000"/>
                </a:solidFill>
                <a:effectLst/>
              </a:rPr>
              <a:t>Permissions allow you to establish positions in your network, assign them to specific individuals and grant them permissions to do certain things. </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i="0" u="none" strike="noStrike" dirty="0">
                <a:solidFill>
                  <a:srgbClr val="000000"/>
                </a:solidFill>
                <a:effectLst/>
              </a:rPr>
              <a:t>Permissions (what users can do</a:t>
            </a:r>
            <a:r>
              <a:rPr lang="en-GB" sz="1200" dirty="0">
                <a:solidFill>
                  <a:srgbClr val="000000"/>
                </a:solidFill>
              </a:rPr>
              <a:t>) are:</a:t>
            </a:r>
            <a:endParaRPr lang="en-US" sz="1200" i="0" dirty="0">
              <a:solidFill>
                <a:srgbClr val="000000"/>
              </a:solidFill>
              <a:effectLst/>
            </a:endParaRPr>
          </a:p>
          <a:p>
            <a:pPr marL="171450" indent="-171450" algn="l" rtl="0" fontAlgn="base">
              <a:buFont typeface="Arial" panose="020B0604020202020204" pitchFamily="34" charset="0"/>
              <a:buChar char="•"/>
            </a:pPr>
            <a:r>
              <a:rPr lang="en-GB" sz="1200" dirty="0">
                <a:solidFill>
                  <a:srgbClr val="000000"/>
                </a:solidFill>
              </a:rPr>
              <a:t>r</a:t>
            </a:r>
            <a:r>
              <a:rPr lang="en-GB" sz="1200" i="0" u="none" strike="noStrike" dirty="0">
                <a:solidFill>
                  <a:srgbClr val="000000"/>
                </a:solidFill>
                <a:effectLst/>
              </a:rPr>
              <a:t>ead: users can open and read files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w</a:t>
            </a:r>
            <a:r>
              <a:rPr lang="en-GB" sz="1200" i="0" u="none" strike="noStrike" dirty="0">
                <a:solidFill>
                  <a:srgbClr val="000000"/>
                </a:solidFill>
                <a:effectLst/>
              </a:rPr>
              <a:t>rite: users can open and write to files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e</a:t>
            </a:r>
            <a:r>
              <a:rPr lang="en-GB" sz="1200" i="0" u="none" strike="noStrike" dirty="0">
                <a:solidFill>
                  <a:srgbClr val="000000"/>
                </a:solidFill>
                <a:effectLst/>
              </a:rPr>
              <a:t>xecute: users can run files</a:t>
            </a:r>
            <a:r>
              <a:rPr lang="en-US" sz="1200" i="0" dirty="0">
                <a:solidFill>
                  <a:srgbClr val="000000"/>
                </a:solidFill>
                <a:effectLst/>
              </a:rPr>
              <a:t>​</a:t>
            </a:r>
          </a:p>
          <a:p>
            <a:pPr marL="171450" indent="-171450" algn="l" rtl="0" fontAlgn="base">
              <a:buFont typeface="Arial" panose="020B0604020202020204" pitchFamily="34" charset="0"/>
              <a:buChar char="•"/>
            </a:pPr>
            <a:r>
              <a:rPr lang="en-GB" sz="1200" dirty="0">
                <a:solidFill>
                  <a:srgbClr val="000000"/>
                </a:solidFill>
              </a:rPr>
              <a:t>d</a:t>
            </a:r>
            <a:r>
              <a:rPr lang="en-GB" sz="1200" i="0" u="none" strike="noStrike" dirty="0">
                <a:solidFill>
                  <a:srgbClr val="000000"/>
                </a:solidFill>
                <a:effectLst/>
              </a:rPr>
              <a:t>elete: users can delete files.</a:t>
            </a:r>
            <a:endParaRPr lang="en-US" sz="1200" i="0" dirty="0">
              <a:solidFill>
                <a:srgbClr val="000000"/>
              </a:solidFill>
              <a:effectLst/>
            </a:endParaRPr>
          </a:p>
          <a:p>
            <a:endParaRPr lang="en-GB" sz="1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Tree>
    <p:extLst>
      <p:ext uri="{BB962C8B-B14F-4D97-AF65-F5344CB8AC3E}">
        <p14:creationId xmlns:p14="http://schemas.microsoft.com/office/powerpoint/2010/main" val="2255976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Authentication</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Text Placeholder 4"/>
          <p:cNvSpPr>
            <a:spLocks noGrp="1"/>
          </p:cNvSpPr>
          <p:nvPr>
            <p:ph type="body" sz="quarter" idx="12"/>
          </p:nvPr>
        </p:nvSpPr>
        <p:spPr>
          <a:xfrm>
            <a:off x="374247" y="813959"/>
            <a:ext cx="4197753" cy="3601574"/>
          </a:xfrm>
        </p:spPr>
        <p:txBody>
          <a:bodyPr/>
          <a:lstStyle/>
          <a:p>
            <a:pPr algn="l" rtl="0" fontAlgn="base"/>
            <a:r>
              <a:rPr lang="en-US" sz="1200" i="0" dirty="0">
                <a:solidFill>
                  <a:srgbClr val="000000"/>
                </a:solidFill>
                <a:effectLst/>
              </a:rPr>
              <a:t>​</a:t>
            </a:r>
          </a:p>
          <a:p>
            <a:pPr algn="l" rtl="0" fontAlgn="base"/>
            <a:r>
              <a:rPr lang="en-GB" sz="1200" i="0" u="none" strike="noStrike" dirty="0">
                <a:solidFill>
                  <a:srgbClr val="000000"/>
                </a:solidFill>
                <a:effectLst/>
              </a:rPr>
              <a:t>Authentication is a process where a system verifies the identity of a user who wishes to access the system, confirming that someone is who they claim to be.</a:t>
            </a:r>
            <a:r>
              <a:rPr lang="en-US" sz="1200" i="0" dirty="0">
                <a:solidFill>
                  <a:srgbClr val="000000"/>
                </a:solidFill>
                <a:effectLst/>
              </a:rPr>
              <a:t>​</a:t>
            </a:r>
          </a:p>
          <a:p>
            <a:pPr algn="l" rtl="0" fontAlgn="base"/>
            <a:r>
              <a:rPr lang="en-GB" sz="1200" i="0" dirty="0">
                <a:solidFill>
                  <a:srgbClr val="000000"/>
                </a:solidFill>
                <a:effectLst/>
              </a:rPr>
              <a:t>​</a:t>
            </a:r>
          </a:p>
          <a:p>
            <a:pPr algn="l" rtl="0" fontAlgn="base"/>
            <a:r>
              <a:rPr lang="en-GB" sz="1200" dirty="0">
                <a:solidFill>
                  <a:srgbClr val="000000"/>
                </a:solidFill>
              </a:rPr>
              <a:t>Some e</a:t>
            </a:r>
            <a:r>
              <a:rPr lang="en-GB" sz="1200" i="0" u="none" strike="noStrike" dirty="0">
                <a:solidFill>
                  <a:srgbClr val="000000"/>
                </a:solidFill>
                <a:effectLst/>
              </a:rPr>
              <a:t>xamples are:</a:t>
            </a:r>
            <a:r>
              <a:rPr lang="en-US" sz="1200" i="0" dirty="0">
                <a:solidFill>
                  <a:srgbClr val="000000"/>
                </a:solidFill>
                <a:effectLst/>
              </a:rPr>
              <a:t>​</a:t>
            </a:r>
          </a:p>
          <a:p>
            <a:pPr marL="171450" indent="-171450" algn="l" rtl="0" fontAlgn="base">
              <a:buFont typeface="Arial" charset="0"/>
              <a:buChar char="•"/>
            </a:pPr>
            <a:r>
              <a:rPr lang="en-GB" sz="1200" i="0" u="none" strike="noStrike" dirty="0">
                <a:solidFill>
                  <a:srgbClr val="000000"/>
                </a:solidFill>
                <a:effectLst/>
              </a:rPr>
              <a:t>ID/password, PIN, security questions, etc.</a:t>
            </a:r>
            <a:endParaRPr lang="en-US" sz="1200" dirty="0">
              <a:solidFill>
                <a:srgbClr val="000000"/>
              </a:solidFill>
            </a:endParaRPr>
          </a:p>
          <a:p>
            <a:pPr marL="171450" indent="-171450" algn="l" rtl="0" fontAlgn="base">
              <a:buFont typeface="Arial" charset="0"/>
              <a:buChar char="•"/>
            </a:pPr>
            <a:r>
              <a:rPr lang="en-GB" sz="1200" dirty="0">
                <a:solidFill>
                  <a:srgbClr val="000000"/>
                </a:solidFill>
              </a:rPr>
              <a:t>p</a:t>
            </a:r>
            <a:r>
              <a:rPr lang="en-GB" sz="1200" i="0" u="none" strike="noStrike" dirty="0">
                <a:solidFill>
                  <a:srgbClr val="000000"/>
                </a:solidFill>
                <a:effectLst/>
              </a:rPr>
              <a:t>ersonal verification, eg, signature, fingerprint, face/voice.</a:t>
            </a:r>
            <a:endParaRPr lang="en-US" sz="1200" i="0" dirty="0">
              <a:solidFill>
                <a:srgbClr val="000000"/>
              </a:solidFill>
              <a:effectLst/>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pic>
        <p:nvPicPr>
          <p:cNvPr id="6" name="Picture 5">
            <a:extLst>
              <a:ext uri="{FF2B5EF4-FFF2-40B4-BE49-F238E27FC236}">
                <a16:creationId xmlns:a16="http://schemas.microsoft.com/office/drawing/2014/main" id="{AE5BD1D4-F408-680A-36CA-D5A8CEEB81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986400"/>
            <a:ext cx="4293840" cy="3077403"/>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2" name="TextBox 1">
            <a:extLst>
              <a:ext uri="{FF2B5EF4-FFF2-40B4-BE49-F238E27FC236}">
                <a16:creationId xmlns:a16="http://schemas.microsoft.com/office/drawing/2014/main" id="{D4101933-2494-FEEB-915D-00811002618F}"/>
              </a:ext>
            </a:extLst>
          </p:cNvPr>
          <p:cNvSpPr txBox="1"/>
          <p:nvPr/>
        </p:nvSpPr>
        <p:spPr>
          <a:xfrm>
            <a:off x="4572000" y="4178901"/>
            <a:ext cx="4089271" cy="307777"/>
          </a:xfrm>
          <a:prstGeom prst="rect">
            <a:avLst/>
          </a:prstGeom>
          <a:noFill/>
        </p:spPr>
        <p:txBody>
          <a:bodyPr wrap="square" lIns="0" tIns="0" rIns="0" bIns="0" rtlCol="0">
            <a:spAutoFit/>
          </a:bodyPr>
          <a:lstStyle/>
          <a:p>
            <a:r>
              <a:rPr lang="en-GB" sz="1000" dirty="0"/>
              <a:t>Image source: </a:t>
            </a:r>
            <a:r>
              <a:rPr lang="en-GB" sz="1000" dirty="0">
                <a:hlinkClick r:id="rId4"/>
              </a:rPr>
              <a:t>User Authentication: Understanding the Basics &amp; Top Tips (swoopnow.com)</a:t>
            </a:r>
            <a:endParaRPr lang="en-GB" sz="1000" dirty="0"/>
          </a:p>
        </p:txBody>
      </p:sp>
    </p:spTree>
    <p:extLst>
      <p:ext uri="{BB962C8B-B14F-4D97-AF65-F5344CB8AC3E}">
        <p14:creationId xmlns:p14="http://schemas.microsoft.com/office/powerpoint/2010/main" val="2988904894"/>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2.xml><?xml version="1.0" encoding="utf-8"?>
<ds:datastoreItem xmlns:ds="http://schemas.openxmlformats.org/officeDocument/2006/customXml" ds:itemID="{4A76E745-D9E8-4D93-8B7F-BCE1E4A491AA}">
  <ds:schemaRefs>
    <ds:schemaRef ds:uri="414d2ded-29cc-4abd-a1df-c646721ce55b"/>
    <ds:schemaRef ds:uri="http://schemas.microsoft.com/office/2006/documentManagement/types"/>
    <ds:schemaRef ds:uri="http://schemas.microsoft.com/office/infopath/2007/PartnerControls"/>
    <ds:schemaRef ds:uri="http://purl.org/dc/terms/"/>
    <ds:schemaRef ds:uri="http://schemas.microsoft.com/sharepoint/v4"/>
    <ds:schemaRef ds:uri="http://schemas.openxmlformats.org/package/2006/metadata/core-properties"/>
    <ds:schemaRef ds:uri="http://www.w3.org/XML/1998/namespace"/>
    <ds:schemaRef ds:uri="http://purl.org/dc/elements/1.1/"/>
    <ds:schemaRef ds:uri="2847a094-2edf-4950-a853-13ec668231ed"/>
    <ds:schemaRef ds:uri="http://schemas.microsoft.com/office/2006/metadata/properties"/>
    <ds:schemaRef ds:uri="http://purl.org/dc/dcmitype/"/>
    <ds:schemaRef ds:uri="1e93ca30-efe2-4bb4-90cd-d2db97fb21cd"/>
    <ds:schemaRef ds:uri="5b445847-c24f-4193-86d7-f1d3b43b6266"/>
    <ds:schemaRef ds:uri="2ff69431-d625-42b0-a6d5-57182fa431d3"/>
    <ds:schemaRef ds:uri="07530afe-d844-488b-9a54-9e56863626c8"/>
  </ds:schemaRefs>
</ds:datastoreItem>
</file>

<file path=customXml/itemProps3.xml><?xml version="1.0" encoding="utf-8"?>
<ds:datastoreItem xmlns:ds="http://schemas.openxmlformats.org/officeDocument/2006/customXml" ds:itemID="{E03FC5CC-64D7-4E4D-9354-871CB5FCC925}"/>
</file>

<file path=docProps/app.xml><?xml version="1.0" encoding="utf-8"?>
<Properties xmlns="http://schemas.openxmlformats.org/officeDocument/2006/extended-properties" xmlns:vt="http://schemas.openxmlformats.org/officeDocument/2006/docPropsVTypes">
  <TotalTime>1491</TotalTime>
  <Words>1218</Words>
  <Application>Microsoft Office PowerPoint</Application>
  <PresentationFormat>On-screen Show (16:9)</PresentationFormat>
  <Paragraphs>158</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Symbol</vt:lpstr>
      <vt:lpstr>ETF Master</vt:lpstr>
      <vt:lpstr>R3: Data  Session 3 </vt:lpstr>
      <vt:lpstr>03</vt:lpstr>
      <vt:lpstr>Session objective</vt:lpstr>
      <vt:lpstr>Introduction to access controls</vt:lpstr>
      <vt:lpstr>User access control</vt:lpstr>
      <vt:lpstr>Physical access  </vt:lpstr>
      <vt:lpstr>Remote access</vt:lpstr>
      <vt:lpstr>Permissions</vt:lpstr>
      <vt:lpstr>Authentication</vt:lpstr>
      <vt:lpstr>API</vt:lpstr>
      <vt:lpstr>API protocols</vt:lpstr>
      <vt:lpstr>We need APIs because:</vt:lpstr>
      <vt:lpstr>Introduction to servers</vt:lpstr>
      <vt:lpstr>Virtual Prviate Network (VPN) </vt:lpstr>
      <vt:lpstr>Remote Desktop Protocol (RDP)</vt:lpstr>
      <vt:lpstr>Lights-out management (LOM) </vt:lpstr>
      <vt:lpstr>Secure Shell (SSH)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112</cp:revision>
  <dcterms:created xsi:type="dcterms:W3CDTF">2020-10-20T08:50:32Z</dcterms:created>
  <dcterms:modified xsi:type="dcterms:W3CDTF">2023-07-18T14:51:33Z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