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entation.xml" ContentType="application/vnd.openxmlformats-officedocument.presentationml.presentation.main+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24.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519" r:id="rId2"/>
    <p:sldId id="520" r:id="rId3"/>
    <p:sldId id="324" r:id="rId4"/>
    <p:sldId id="329" r:id="rId5"/>
    <p:sldId id="277" r:id="rId6"/>
    <p:sldId id="330" r:id="rId7"/>
    <p:sldId id="628" r:id="rId8"/>
    <p:sldId id="311" r:id="rId9"/>
    <p:sldId id="332" r:id="rId10"/>
    <p:sldId id="522" r:id="rId11"/>
    <p:sldId id="267" r:id="rId12"/>
    <p:sldId id="523" r:id="rId13"/>
    <p:sldId id="524" r:id="rId14"/>
    <p:sldId id="525" r:id="rId15"/>
    <p:sldId id="526" r:id="rId16"/>
    <p:sldId id="527" r:id="rId17"/>
    <p:sldId id="627" r:id="rId18"/>
    <p:sldId id="328" r:id="rId19"/>
    <p:sldId id="334" r:id="rId20"/>
    <p:sldId id="529" r:id="rId21"/>
    <p:sldId id="474" r:id="rId22"/>
    <p:sldId id="338" r:id="rId23"/>
    <p:sldId id="530" r:id="rId24"/>
    <p:sldId id="531" r:id="rId25"/>
    <p:sldId id="532" r:id="rId26"/>
    <p:sldId id="259" r:id="rId27"/>
    <p:sldId id="274" r:id="rId28"/>
    <p:sldId id="343" r:id="rId29"/>
    <p:sldId id="533" r:id="rId30"/>
    <p:sldId id="345" r:id="rId31"/>
    <p:sldId id="53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592A-7D6B-4888-ACEE-E62BC37648BC}" type="datetimeFigureOut">
              <a:rPr lang="en-GB" smtClean="0"/>
              <a:t>25/01/2024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3259F-E49B-490D-BFA7-C7E01BD2202E}" type="slidenum">
              <a:rPr lang="en-GB" smtClean="0"/>
              <a:t>‹#›</a:t>
            </a:fld>
            <a:endParaRPr lang="en-GB"/>
          </a:p>
        </p:txBody>
      </p:sp>
    </p:spTree>
    <p:extLst>
      <p:ext uri="{BB962C8B-B14F-4D97-AF65-F5344CB8AC3E}">
        <p14:creationId xmlns:p14="http://schemas.microsoft.com/office/powerpoint/2010/main" val="24728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2305632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493383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865036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4053221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a:p>
        </p:txBody>
      </p:sp>
    </p:spTree>
    <p:extLst>
      <p:ext uri="{BB962C8B-B14F-4D97-AF65-F5344CB8AC3E}">
        <p14:creationId xmlns:p14="http://schemas.microsoft.com/office/powerpoint/2010/main" val="2027319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1584732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a:p>
        </p:txBody>
      </p:sp>
    </p:spTree>
    <p:extLst>
      <p:ext uri="{BB962C8B-B14F-4D97-AF65-F5344CB8AC3E}">
        <p14:creationId xmlns:p14="http://schemas.microsoft.com/office/powerpoint/2010/main" val="1998871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1699800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a:p>
        </p:txBody>
      </p:sp>
    </p:spTree>
    <p:extLst>
      <p:ext uri="{BB962C8B-B14F-4D97-AF65-F5344CB8AC3E}">
        <p14:creationId xmlns:p14="http://schemas.microsoft.com/office/powerpoint/2010/main" val="148656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183291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350554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30</a:t>
            </a:fld>
            <a:endParaRPr lang="en-GB"/>
          </a:p>
        </p:txBody>
      </p:sp>
    </p:spTree>
    <p:extLst>
      <p:ext uri="{BB962C8B-B14F-4D97-AF65-F5344CB8AC3E}">
        <p14:creationId xmlns:p14="http://schemas.microsoft.com/office/powerpoint/2010/main" val="93477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a:p>
        </p:txBody>
      </p:sp>
    </p:spTree>
    <p:extLst>
      <p:ext uri="{BB962C8B-B14F-4D97-AF65-F5344CB8AC3E}">
        <p14:creationId xmlns:p14="http://schemas.microsoft.com/office/powerpoint/2010/main" val="4239709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615177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1125745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2805143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2656547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1043688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2114966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5821596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2789292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906094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noRot="1" noMove="1" noResize="1" noEditPoints="1" noAdjustHandles="1" noChangeArrowheads="1" noChangeShapeType="1"/>
          </p:cNvSpPr>
          <p:nvPr>
            <p:ph type="ctrTitle"/>
          </p:nvPr>
        </p:nvSpPr>
        <p:spPr>
          <a:xfrm>
            <a:off x="3263040" y="1940640"/>
            <a:ext cx="8544960" cy="2136480"/>
          </a:xfrm>
        </p:spPr>
        <p:txBody>
          <a:bodyPr/>
          <a:lstStyle/>
          <a:p>
            <a:br>
              <a:rPr lang="en-US"/>
            </a:br>
            <a:r>
              <a:rPr lang="en-US"/>
              <a:t>Lesson 2</a:t>
            </a:r>
            <a:br>
              <a:rPr lang="en-GB"/>
            </a:br>
            <a:endParaRPr lang="en-US"/>
          </a:p>
        </p:txBody>
      </p:sp>
      <p:sp>
        <p:nvSpPr>
          <p:cNvPr id="7" name="Subtitle 6">
            <a:extLst>
              <a:ext uri="{FF2B5EF4-FFF2-40B4-BE49-F238E27FC236}">
                <a16:creationId xmlns:a16="http://schemas.microsoft.com/office/drawing/2014/main" id="{42191043-A503-6826-EB34-0277C09A83F9}"/>
              </a:ext>
            </a:extLst>
          </p:cNvPr>
          <p:cNvSpPr>
            <a:spLocks noGrp="1"/>
          </p:cNvSpPr>
          <p:nvPr>
            <p:ph type="subTitle" idx="1"/>
          </p:nvPr>
        </p:nvSpPr>
        <p:spPr>
          <a:xfrm>
            <a:off x="3261360" y="4344000"/>
            <a:ext cx="8546640" cy="2136480"/>
          </a:xfrm>
        </p:spPr>
        <p:txBody>
          <a:bodyPr/>
          <a:lstStyle/>
          <a:p>
            <a:r>
              <a:rPr lang="en-US"/>
              <a:t>Gaining consent</a:t>
            </a:r>
          </a:p>
        </p:txBody>
      </p:sp>
    </p:spTree>
    <p:extLst>
      <p:ext uri="{BB962C8B-B14F-4D97-AF65-F5344CB8AC3E}">
        <p14:creationId xmlns:p14="http://schemas.microsoft.com/office/powerpoint/2010/main" val="1820579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F6B535-6807-3765-670D-A2D8460C5961}"/>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44545ECB-3039-74A7-02FA-1E9B0E636BFE}"/>
              </a:ext>
            </a:extLst>
          </p:cNvPr>
          <p:cNvSpPr>
            <a:spLocks noGrp="1"/>
          </p:cNvSpPr>
          <p:nvPr>
            <p:ph type="title"/>
          </p:nvPr>
        </p:nvSpPr>
        <p:spPr/>
        <p:txBody>
          <a:bodyPr>
            <a:noAutofit/>
          </a:bodyPr>
          <a:lstStyle/>
          <a:p>
            <a:pPr>
              <a:lnSpc>
                <a:spcPct val="100000"/>
              </a:lnSpc>
            </a:pPr>
            <a:r>
              <a:rPr lang="en-GB" sz="2800"/>
              <a:t>Isaac is one year old and in the hospital with pneumonia. Every hour, the nurses check his physiological measurements like blood pressure, heart rate and breathing rate. </a:t>
            </a:r>
            <a:br>
              <a:rPr lang="en-GB" sz="3600"/>
            </a:br>
            <a:endParaRPr lang="en-GB" sz="3600"/>
          </a:p>
        </p:txBody>
      </p:sp>
      <p:sp>
        <p:nvSpPr>
          <p:cNvPr id="4" name="Text Placeholder 3">
            <a:extLst>
              <a:ext uri="{FF2B5EF4-FFF2-40B4-BE49-F238E27FC236}">
                <a16:creationId xmlns:a16="http://schemas.microsoft.com/office/drawing/2014/main" id="{41B35B90-6CBB-6D60-FAF3-295723DC7F7B}"/>
              </a:ext>
            </a:extLst>
          </p:cNvPr>
          <p:cNvSpPr>
            <a:spLocks noGrp="1"/>
          </p:cNvSpPr>
          <p:nvPr>
            <p:ph type="body" sz="quarter" idx="12"/>
          </p:nvPr>
        </p:nvSpPr>
        <p:spPr>
          <a:xfrm>
            <a:off x="361002" y="1919377"/>
            <a:ext cx="10223500" cy="4802099"/>
          </a:xfrm>
        </p:spPr>
        <p:txBody>
          <a:bodyPr/>
          <a:lstStyle/>
          <a:p>
            <a:r>
              <a:rPr lang="en-US" sz="2800" b="1"/>
              <a:t>Challenge: </a:t>
            </a:r>
            <a:r>
              <a:rPr lang="en-US" sz="2800"/>
              <a:t>Should the nurse still explain to Isaac what they are doing at the time? </a:t>
            </a:r>
          </a:p>
          <a:p>
            <a:endParaRPr lang="en-US" sz="2800"/>
          </a:p>
          <a:p>
            <a:r>
              <a:rPr lang="en-US" sz="2800"/>
              <a:t>Should they explain this to the parents or carers? Why? Why not?</a:t>
            </a:r>
            <a:endParaRPr lang="en-GB" sz="2800"/>
          </a:p>
        </p:txBody>
      </p:sp>
      <p:sp>
        <p:nvSpPr>
          <p:cNvPr id="5" name="Footer Placeholder 4">
            <a:extLst>
              <a:ext uri="{FF2B5EF4-FFF2-40B4-BE49-F238E27FC236}">
                <a16:creationId xmlns:a16="http://schemas.microsoft.com/office/drawing/2014/main" id="{E92C43D4-1966-592B-64D8-E1A352AF38B2}"/>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408150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272" y="-115743"/>
            <a:ext cx="11231457" cy="1600437"/>
          </a:xfrm>
          <a:noFill/>
        </p:spPr>
        <p:txBody>
          <a:bodyPr>
            <a:normAutofit/>
          </a:bodyPr>
          <a:lstStyle/>
          <a:p>
            <a:r>
              <a:rPr lang="en-GB" sz="2800" b="1"/>
              <a:t>What are ethical dilemmas relating to consent?</a:t>
            </a:r>
          </a:p>
        </p:txBody>
      </p:sp>
      <p:sp>
        <p:nvSpPr>
          <p:cNvPr id="5" name="Oval 4"/>
          <p:cNvSpPr/>
          <p:nvPr/>
        </p:nvSpPr>
        <p:spPr>
          <a:xfrm>
            <a:off x="3554570" y="2936385"/>
            <a:ext cx="4520485" cy="18416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a:solidFill>
                  <a:schemeClr val="tx1"/>
                </a:solidFill>
              </a:rPr>
              <a:t>Ethical dilemmas</a:t>
            </a:r>
          </a:p>
        </p:txBody>
      </p:sp>
      <p:cxnSp>
        <p:nvCxnSpPr>
          <p:cNvPr id="7" name="Straight Arrow Connector 6"/>
          <p:cNvCxnSpPr>
            <a:cxnSpLocks/>
          </p:cNvCxnSpPr>
          <p:nvPr/>
        </p:nvCxnSpPr>
        <p:spPr>
          <a:xfrm flipV="1">
            <a:off x="7578185" y="2407292"/>
            <a:ext cx="878631" cy="884307"/>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598537" y="1653206"/>
            <a:ext cx="3755265" cy="646331"/>
          </a:xfrm>
          <a:prstGeom prst="rect">
            <a:avLst/>
          </a:prstGeom>
          <a:noFill/>
        </p:spPr>
        <p:txBody>
          <a:bodyPr wrap="square" rtlCol="0">
            <a:spAutoFit/>
          </a:bodyPr>
          <a:lstStyle/>
          <a:p>
            <a:r>
              <a:rPr lang="en-GB" sz="3600" b="1"/>
              <a:t>Mental health</a:t>
            </a:r>
          </a:p>
        </p:txBody>
      </p:sp>
      <p:sp>
        <p:nvSpPr>
          <p:cNvPr id="9" name="TextBox 8"/>
          <p:cNvSpPr txBox="1"/>
          <p:nvPr/>
        </p:nvSpPr>
        <p:spPr>
          <a:xfrm>
            <a:off x="8095408" y="5229058"/>
            <a:ext cx="3755265" cy="646331"/>
          </a:xfrm>
          <a:prstGeom prst="rect">
            <a:avLst/>
          </a:prstGeom>
          <a:noFill/>
        </p:spPr>
        <p:txBody>
          <a:bodyPr wrap="square" rtlCol="0">
            <a:spAutoFit/>
          </a:bodyPr>
          <a:lstStyle/>
          <a:p>
            <a:r>
              <a:rPr lang="en-GB" sz="3600" b="1"/>
              <a:t>Children</a:t>
            </a:r>
          </a:p>
        </p:txBody>
      </p:sp>
      <p:cxnSp>
        <p:nvCxnSpPr>
          <p:cNvPr id="10" name="Straight Arrow Connector 9"/>
          <p:cNvCxnSpPr>
            <a:cxnSpLocks/>
            <a:stCxn id="5" idx="5"/>
          </p:cNvCxnSpPr>
          <p:nvPr/>
        </p:nvCxnSpPr>
        <p:spPr>
          <a:xfrm>
            <a:off x="7413046" y="4508355"/>
            <a:ext cx="662009" cy="103288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cxnSpLocks/>
            <a:stCxn id="5" idx="1"/>
            <a:endCxn id="16" idx="3"/>
          </p:cNvCxnSpPr>
          <p:nvPr/>
        </p:nvCxnSpPr>
        <p:spPr>
          <a:xfrm flipH="1" flipV="1">
            <a:off x="3554570" y="2555836"/>
            <a:ext cx="662010" cy="650257"/>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184857" y="2017227"/>
            <a:ext cx="2369713" cy="1077218"/>
          </a:xfrm>
          <a:prstGeom prst="rect">
            <a:avLst/>
          </a:prstGeom>
          <a:noFill/>
        </p:spPr>
        <p:txBody>
          <a:bodyPr wrap="square" rtlCol="0">
            <a:spAutoFit/>
          </a:bodyPr>
          <a:lstStyle/>
          <a:p>
            <a:r>
              <a:rPr lang="en-GB" sz="3200" b="1"/>
              <a:t>Advanced directives</a:t>
            </a:r>
          </a:p>
        </p:txBody>
      </p:sp>
      <p:cxnSp>
        <p:nvCxnSpPr>
          <p:cNvPr id="17" name="Straight Arrow Connector 16"/>
          <p:cNvCxnSpPr>
            <a:cxnSpLocks/>
            <a:endCxn id="19" idx="3"/>
          </p:cNvCxnSpPr>
          <p:nvPr/>
        </p:nvCxnSpPr>
        <p:spPr>
          <a:xfrm flipH="1">
            <a:off x="3692023" y="4508356"/>
            <a:ext cx="587023" cy="92522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37574" y="4648749"/>
            <a:ext cx="2954449" cy="1569660"/>
          </a:xfrm>
          <a:prstGeom prst="rect">
            <a:avLst/>
          </a:prstGeom>
          <a:noFill/>
        </p:spPr>
        <p:txBody>
          <a:bodyPr wrap="square" rtlCol="0">
            <a:spAutoFit/>
          </a:bodyPr>
          <a:lstStyle/>
          <a:p>
            <a:r>
              <a:rPr lang="en-GB" sz="3200" b="1"/>
              <a:t>An adult who lacks mental capacity</a:t>
            </a:r>
          </a:p>
        </p:txBody>
      </p:sp>
      <p:sp>
        <p:nvSpPr>
          <p:cNvPr id="3" name="TextBox 2">
            <a:extLst>
              <a:ext uri="{FF2B5EF4-FFF2-40B4-BE49-F238E27FC236}">
                <a16:creationId xmlns:a16="http://schemas.microsoft.com/office/drawing/2014/main" id="{18D03E36-B827-08CD-2011-D2268D79FEE0}"/>
              </a:ext>
            </a:extLst>
          </p:cNvPr>
          <p:cNvSpPr txBox="1"/>
          <p:nvPr/>
        </p:nvSpPr>
        <p:spPr>
          <a:xfrm>
            <a:off x="167680" y="6270674"/>
            <a:ext cx="11856640" cy="143565"/>
          </a:xfrm>
          <a:prstGeom prst="rect">
            <a:avLst/>
          </a:prstGeom>
          <a:noFill/>
        </p:spPr>
        <p:txBody>
          <a:bodyPr wrap="square" lIns="0" tIns="0" rIns="0" bIns="0" rtlCol="0">
            <a:spAutoFit/>
          </a:bodyPr>
          <a:lstStyle/>
          <a:p>
            <a:r>
              <a:rPr lang="en-GB" sz="933"/>
              <a:t>Education and Training Foundation</a:t>
            </a:r>
          </a:p>
        </p:txBody>
      </p:sp>
      <p:sp>
        <p:nvSpPr>
          <p:cNvPr id="14" name="Slide Number Placeholder 13">
            <a:extLst>
              <a:ext uri="{FF2B5EF4-FFF2-40B4-BE49-F238E27FC236}">
                <a16:creationId xmlns:a16="http://schemas.microsoft.com/office/drawing/2014/main" id="{97AA8558-DD09-4EC0-81AF-E9678276DBE6}"/>
              </a:ext>
            </a:extLst>
          </p:cNvPr>
          <p:cNvSpPr>
            <a:spLocks noGrp="1"/>
          </p:cNvSpPr>
          <p:nvPr>
            <p:ph type="sldNum" sz="quarter" idx="12"/>
          </p:nvPr>
        </p:nvSpPr>
        <p:spPr/>
        <p:txBody>
          <a:bodyPr/>
          <a:lstStyle/>
          <a:p>
            <a:fld id="{FBB22DFD-CD8D-4488-9E0B-F606D83543F8}" type="slidenum">
              <a:rPr lang="en-GB" smtClean="0"/>
              <a:t>11</a:t>
            </a:fld>
            <a:endParaRPr lang="en-GB"/>
          </a:p>
        </p:txBody>
      </p:sp>
    </p:spTree>
    <p:extLst>
      <p:ext uri="{BB962C8B-B14F-4D97-AF65-F5344CB8AC3E}">
        <p14:creationId xmlns:p14="http://schemas.microsoft.com/office/powerpoint/2010/main" val="2777036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2CB0A-9B61-D3A3-4BD3-296AD14497FF}"/>
              </a:ext>
            </a:extLst>
          </p:cNvPr>
          <p:cNvSpPr>
            <a:spLocks noGrp="1"/>
          </p:cNvSpPr>
          <p:nvPr>
            <p:ph type="title"/>
          </p:nvPr>
        </p:nvSpPr>
        <p:spPr/>
        <p:txBody>
          <a:bodyPr>
            <a:normAutofit/>
          </a:bodyPr>
          <a:lstStyle/>
          <a:p>
            <a:r>
              <a:rPr lang="en-US" sz="2800" b="1"/>
              <a:t>Gaining consent: Determining capacity</a:t>
            </a:r>
            <a:endParaRPr lang="en-GB" sz="2800" b="1"/>
          </a:p>
        </p:txBody>
      </p:sp>
      <p:sp>
        <p:nvSpPr>
          <p:cNvPr id="3" name="Content Placeholder 2">
            <a:extLst>
              <a:ext uri="{FF2B5EF4-FFF2-40B4-BE49-F238E27FC236}">
                <a16:creationId xmlns:a16="http://schemas.microsoft.com/office/drawing/2014/main" id="{6482D413-95EA-7644-57FE-EDB8ADBC97F4}"/>
              </a:ext>
            </a:extLst>
          </p:cNvPr>
          <p:cNvSpPr>
            <a:spLocks noGrp="1"/>
          </p:cNvSpPr>
          <p:nvPr>
            <p:ph idx="1"/>
          </p:nvPr>
        </p:nvSpPr>
        <p:spPr>
          <a:xfrm>
            <a:off x="336126" y="1166019"/>
            <a:ext cx="11231457" cy="4525963"/>
          </a:xfrm>
        </p:spPr>
        <p:txBody>
          <a:bodyPr/>
          <a:lstStyle/>
          <a:p>
            <a:endParaRPr lang="en-GB">
              <a:latin typeface="Arial" panose="020B0604020202020204" pitchFamily="34" charset="0"/>
            </a:endParaRPr>
          </a:p>
          <a:p>
            <a:r>
              <a:rPr lang="en-US">
                <a:solidFill>
                  <a:srgbClr val="000000"/>
                </a:solidFill>
                <a:latin typeface="Arial" panose="020B0604020202020204" pitchFamily="34" charset="0"/>
              </a:rPr>
              <a:t>What are the limitations to gaining consent? </a:t>
            </a:r>
          </a:p>
          <a:p>
            <a:r>
              <a:rPr lang="en-US">
                <a:solidFill>
                  <a:srgbClr val="000000"/>
                </a:solidFill>
                <a:latin typeface="Arial" panose="020B0604020202020204" pitchFamily="34" charset="0"/>
              </a:rPr>
              <a:t>How would you determine this on your industry placements?</a:t>
            </a:r>
          </a:p>
          <a:p>
            <a:endParaRPr lang="en-US">
              <a:solidFill>
                <a:srgbClr val="000000"/>
              </a:solidFill>
              <a:latin typeface="Arial" panose="020B0604020202020204" pitchFamily="34" charset="0"/>
            </a:endParaRPr>
          </a:p>
          <a:p>
            <a:endParaRPr lang="en-GB">
              <a:solidFill>
                <a:srgbClr val="000000"/>
              </a:solidFill>
              <a:latin typeface="Arial" panose="020B0604020202020204" pitchFamily="34" charset="0"/>
            </a:endParaRPr>
          </a:p>
          <a:p>
            <a:pPr marL="0" indent="0">
              <a:buNone/>
            </a:pPr>
            <a:r>
              <a:rPr lang="en-GB">
                <a:solidFill>
                  <a:srgbClr val="000000"/>
                </a:solidFill>
                <a:latin typeface="Arial" panose="020B0604020202020204" pitchFamily="34" charset="0"/>
              </a:rPr>
              <a:t>	</a:t>
            </a:r>
          </a:p>
          <a:p>
            <a:endParaRPr lang="en-GB"/>
          </a:p>
        </p:txBody>
      </p:sp>
      <p:sp>
        <p:nvSpPr>
          <p:cNvPr id="5" name="Slide Number Placeholder 4">
            <a:extLst>
              <a:ext uri="{FF2B5EF4-FFF2-40B4-BE49-F238E27FC236}">
                <a16:creationId xmlns:a16="http://schemas.microsoft.com/office/drawing/2014/main" id="{46982C44-A583-4EA1-DFD6-9FEADD915D8B}"/>
              </a:ext>
            </a:extLst>
          </p:cNvPr>
          <p:cNvSpPr>
            <a:spLocks noGrp="1"/>
          </p:cNvSpPr>
          <p:nvPr>
            <p:ph type="sldNum" sz="quarter" idx="12"/>
          </p:nvPr>
        </p:nvSpPr>
        <p:spPr/>
        <p:txBody>
          <a:bodyPr/>
          <a:lstStyle/>
          <a:p>
            <a:fld id="{FBB22DFD-CD8D-4488-9E0B-F606D83543F8}" type="slidenum">
              <a:rPr lang="en-GB" smtClean="0"/>
              <a:t>12</a:t>
            </a:fld>
            <a:endParaRPr lang="en-GB"/>
          </a:p>
        </p:txBody>
      </p:sp>
      <p:sp>
        <p:nvSpPr>
          <p:cNvPr id="7" name="Footer Placeholder 6">
            <a:extLst>
              <a:ext uri="{FF2B5EF4-FFF2-40B4-BE49-F238E27FC236}">
                <a16:creationId xmlns:a16="http://schemas.microsoft.com/office/drawing/2014/main" id="{494B4AD3-ECF3-0B26-23F3-7780C049B2F4}"/>
              </a:ext>
            </a:extLst>
          </p:cNvPr>
          <p:cNvSpPr>
            <a:spLocks noGrp="1"/>
          </p:cNvSpPr>
          <p:nvPr>
            <p:ph type="ftr" sz="quarter" idx="11"/>
          </p:nvPr>
        </p:nvSpPr>
        <p:spPr/>
        <p:txBody>
          <a:bodyPr/>
          <a:lstStyle/>
          <a:p>
            <a:r>
              <a:rPr lang="en-GB" cap="none"/>
              <a:t>Education and Training Foundation</a:t>
            </a:r>
          </a:p>
        </p:txBody>
      </p:sp>
    </p:spTree>
    <p:extLst>
      <p:ext uri="{BB962C8B-B14F-4D97-AF65-F5344CB8AC3E}">
        <p14:creationId xmlns:p14="http://schemas.microsoft.com/office/powerpoint/2010/main" val="1376586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2CB0A-9B61-D3A3-4BD3-296AD14497FF}"/>
              </a:ext>
            </a:extLst>
          </p:cNvPr>
          <p:cNvSpPr>
            <a:spLocks noGrp="1"/>
          </p:cNvSpPr>
          <p:nvPr>
            <p:ph type="title"/>
          </p:nvPr>
        </p:nvSpPr>
        <p:spPr/>
        <p:txBody>
          <a:bodyPr>
            <a:normAutofit/>
          </a:bodyPr>
          <a:lstStyle/>
          <a:p>
            <a:r>
              <a:rPr lang="en-US" sz="2800" b="1"/>
              <a:t>Gaining consent: Determining capacity</a:t>
            </a:r>
            <a:endParaRPr lang="en-GB" sz="2800" b="1"/>
          </a:p>
        </p:txBody>
      </p:sp>
      <p:sp>
        <p:nvSpPr>
          <p:cNvPr id="3" name="Content Placeholder 2">
            <a:extLst>
              <a:ext uri="{FF2B5EF4-FFF2-40B4-BE49-F238E27FC236}">
                <a16:creationId xmlns:a16="http://schemas.microsoft.com/office/drawing/2014/main" id="{6482D413-95EA-7644-57FE-EDB8ADBC97F4}"/>
              </a:ext>
            </a:extLst>
          </p:cNvPr>
          <p:cNvSpPr>
            <a:spLocks noGrp="1"/>
          </p:cNvSpPr>
          <p:nvPr>
            <p:ph idx="1"/>
          </p:nvPr>
        </p:nvSpPr>
        <p:spPr>
          <a:xfrm>
            <a:off x="336125" y="1166019"/>
            <a:ext cx="11231457" cy="4525963"/>
          </a:xfrm>
        </p:spPr>
        <p:txBody>
          <a:bodyPr vert="horz" lIns="0" tIns="0" rIns="0" bIns="0" rtlCol="0" anchor="t">
            <a:noAutofit/>
          </a:bodyPr>
          <a:lstStyle/>
          <a:p>
            <a:endParaRPr lang="en-GB">
              <a:latin typeface="Arial" panose="020B0604020202020204" pitchFamily="34" charset="0"/>
            </a:endParaRPr>
          </a:p>
          <a:p>
            <a:pPr marL="0" indent="0">
              <a:buNone/>
            </a:pPr>
            <a:r>
              <a:rPr lang="en-US">
                <a:latin typeface="Arial"/>
                <a:cs typeface="Arial"/>
              </a:rPr>
              <a:t>Assess whether a service user can:</a:t>
            </a:r>
          </a:p>
          <a:p>
            <a:r>
              <a:rPr lang="en-US" b="1">
                <a:latin typeface="+mj-lt"/>
              </a:rPr>
              <a:t>understand the information </a:t>
            </a:r>
            <a:r>
              <a:rPr lang="en-US">
                <a:latin typeface="+mj-lt"/>
              </a:rPr>
              <a:t>you have given them and is showing signs of confusion</a:t>
            </a:r>
            <a:endParaRPr lang="en-US">
              <a:latin typeface="+mj-lt"/>
              <a:cs typeface="Arial"/>
            </a:endParaRPr>
          </a:p>
          <a:p>
            <a:r>
              <a:rPr lang="en-US" b="1">
                <a:latin typeface="+mj-lt"/>
              </a:rPr>
              <a:t>remember the information </a:t>
            </a:r>
            <a:r>
              <a:rPr lang="en-US">
                <a:latin typeface="+mj-lt"/>
              </a:rPr>
              <a:t>given to them, e.g. repeating it back to you, remembering the date or the procedure to be done </a:t>
            </a:r>
          </a:p>
          <a:p>
            <a:r>
              <a:rPr lang="en-US" b="1">
                <a:latin typeface="+mj-lt"/>
              </a:rPr>
              <a:t>understand and process the information </a:t>
            </a:r>
            <a:r>
              <a:rPr lang="en-US">
                <a:latin typeface="+mj-lt"/>
              </a:rPr>
              <a:t>given to them</a:t>
            </a:r>
            <a:endParaRPr lang="en-US">
              <a:latin typeface="+mj-lt"/>
              <a:cs typeface="Arial"/>
            </a:endParaRPr>
          </a:p>
          <a:p>
            <a:r>
              <a:rPr lang="en-US" b="1">
                <a:latin typeface="+mj-lt"/>
              </a:rPr>
              <a:t>communicate</a:t>
            </a:r>
            <a:r>
              <a:rPr lang="en-US">
                <a:latin typeface="+mj-lt"/>
              </a:rPr>
              <a:t> their needs or their choices</a:t>
            </a:r>
            <a:endParaRPr lang="en-US">
              <a:latin typeface="+mj-lt"/>
              <a:cs typeface="Arial"/>
            </a:endParaRPr>
          </a:p>
          <a:p>
            <a:r>
              <a:rPr lang="en-US" b="1">
                <a:latin typeface="+mj-lt"/>
              </a:rPr>
              <a:t>consolidate</a:t>
            </a:r>
            <a:r>
              <a:rPr lang="en-US">
                <a:latin typeface="+mj-lt"/>
              </a:rPr>
              <a:t> different pieces of information together. </a:t>
            </a:r>
            <a:endParaRPr lang="en-US">
              <a:latin typeface="+mj-lt"/>
              <a:cs typeface="Arial"/>
            </a:endParaRPr>
          </a:p>
          <a:p>
            <a:endParaRPr lang="en-GB">
              <a:latin typeface="Arial" panose="020B0604020202020204" pitchFamily="34" charset="0"/>
            </a:endParaRPr>
          </a:p>
          <a:p>
            <a:endParaRPr lang="en-GB">
              <a:latin typeface="Arial" panose="020B0604020202020204" pitchFamily="34" charset="0"/>
            </a:endParaRPr>
          </a:p>
          <a:p>
            <a:pPr marL="0" indent="0">
              <a:buNone/>
            </a:pPr>
            <a:r>
              <a:rPr lang="en-GB">
                <a:latin typeface="Arial"/>
                <a:cs typeface="Arial"/>
              </a:rPr>
              <a:t>	</a:t>
            </a:r>
          </a:p>
          <a:p>
            <a:endParaRPr lang="en-GB"/>
          </a:p>
        </p:txBody>
      </p:sp>
      <p:sp>
        <p:nvSpPr>
          <p:cNvPr id="5" name="Slide Number Placeholder 4">
            <a:extLst>
              <a:ext uri="{FF2B5EF4-FFF2-40B4-BE49-F238E27FC236}">
                <a16:creationId xmlns:a16="http://schemas.microsoft.com/office/drawing/2014/main" id="{46982C44-A583-4EA1-DFD6-9FEADD915D8B}"/>
              </a:ext>
            </a:extLst>
          </p:cNvPr>
          <p:cNvSpPr>
            <a:spLocks noGrp="1"/>
          </p:cNvSpPr>
          <p:nvPr>
            <p:ph type="sldNum" sz="quarter" idx="12"/>
          </p:nvPr>
        </p:nvSpPr>
        <p:spPr/>
        <p:txBody>
          <a:bodyPr/>
          <a:lstStyle/>
          <a:p>
            <a:fld id="{FBB22DFD-CD8D-4488-9E0B-F606D83543F8}" type="slidenum">
              <a:rPr lang="en-GB" smtClean="0"/>
              <a:t>13</a:t>
            </a:fld>
            <a:endParaRPr lang="en-GB"/>
          </a:p>
        </p:txBody>
      </p:sp>
      <p:sp>
        <p:nvSpPr>
          <p:cNvPr id="7" name="Footer Placeholder 6">
            <a:extLst>
              <a:ext uri="{FF2B5EF4-FFF2-40B4-BE49-F238E27FC236}">
                <a16:creationId xmlns:a16="http://schemas.microsoft.com/office/drawing/2014/main" id="{4604F288-61BC-72EC-C87D-C119A1D35DDA}"/>
              </a:ext>
            </a:extLst>
          </p:cNvPr>
          <p:cNvSpPr>
            <a:spLocks noGrp="1"/>
          </p:cNvSpPr>
          <p:nvPr>
            <p:ph type="ftr" sz="quarter" idx="11"/>
          </p:nvPr>
        </p:nvSpPr>
        <p:spPr/>
        <p:txBody>
          <a:bodyPr/>
          <a:lstStyle/>
          <a:p>
            <a:r>
              <a:rPr lang="en-GB" cap="none"/>
              <a:t>Education and Training Foundation</a:t>
            </a:r>
          </a:p>
        </p:txBody>
      </p:sp>
    </p:spTree>
    <p:extLst>
      <p:ext uri="{BB962C8B-B14F-4D97-AF65-F5344CB8AC3E}">
        <p14:creationId xmlns:p14="http://schemas.microsoft.com/office/powerpoint/2010/main" val="3150316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C54A-B47D-02F9-2918-F6E95C9C05E5}"/>
              </a:ext>
            </a:extLst>
          </p:cNvPr>
          <p:cNvSpPr>
            <a:spLocks noGrp="1"/>
          </p:cNvSpPr>
          <p:nvPr>
            <p:ph type="title"/>
          </p:nvPr>
        </p:nvSpPr>
        <p:spPr/>
        <p:txBody>
          <a:bodyPr>
            <a:normAutofit/>
          </a:bodyPr>
          <a:lstStyle/>
          <a:p>
            <a:r>
              <a:rPr lang="en-US" sz="2800" b="1"/>
              <a:t>If you cannot determine capacity, what are your next steps?</a:t>
            </a:r>
            <a:endParaRPr lang="en-GB" sz="2800" b="1"/>
          </a:p>
        </p:txBody>
      </p:sp>
      <p:sp>
        <p:nvSpPr>
          <p:cNvPr id="5" name="Slide Number Placeholder 4">
            <a:extLst>
              <a:ext uri="{FF2B5EF4-FFF2-40B4-BE49-F238E27FC236}">
                <a16:creationId xmlns:a16="http://schemas.microsoft.com/office/drawing/2014/main" id="{D3888A37-2916-443B-6F40-AA4DFB2FFCC8}"/>
              </a:ext>
            </a:extLst>
          </p:cNvPr>
          <p:cNvSpPr>
            <a:spLocks noGrp="1"/>
          </p:cNvSpPr>
          <p:nvPr>
            <p:ph type="sldNum" sz="quarter" idx="12"/>
          </p:nvPr>
        </p:nvSpPr>
        <p:spPr/>
        <p:txBody>
          <a:bodyPr/>
          <a:lstStyle/>
          <a:p>
            <a:fld id="{FBB22DFD-CD8D-4488-9E0B-F606D83543F8}" type="slidenum">
              <a:rPr lang="en-GB" smtClean="0"/>
              <a:t>14</a:t>
            </a:fld>
            <a:endParaRPr lang="en-GB"/>
          </a:p>
        </p:txBody>
      </p:sp>
      <p:sp>
        <p:nvSpPr>
          <p:cNvPr id="6" name="Footer Placeholder 5">
            <a:extLst>
              <a:ext uri="{FF2B5EF4-FFF2-40B4-BE49-F238E27FC236}">
                <a16:creationId xmlns:a16="http://schemas.microsoft.com/office/drawing/2014/main" id="{C2A27FC2-966E-A3F5-BEAF-0838DB0A27A7}"/>
              </a:ext>
            </a:extLst>
          </p:cNvPr>
          <p:cNvSpPr>
            <a:spLocks noGrp="1"/>
          </p:cNvSpPr>
          <p:nvPr>
            <p:ph type="ftr" sz="quarter" idx="11"/>
          </p:nvPr>
        </p:nvSpPr>
        <p:spPr/>
        <p:txBody>
          <a:bodyPr/>
          <a:lstStyle/>
          <a:p>
            <a:r>
              <a:rPr lang="en-GB" cap="none"/>
              <a:t>Education and Training Foundation</a:t>
            </a:r>
          </a:p>
        </p:txBody>
      </p:sp>
    </p:spTree>
    <p:extLst>
      <p:ext uri="{BB962C8B-B14F-4D97-AF65-F5344CB8AC3E}">
        <p14:creationId xmlns:p14="http://schemas.microsoft.com/office/powerpoint/2010/main" val="99410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C54A-B47D-02F9-2918-F6E95C9C05E5}"/>
              </a:ext>
            </a:extLst>
          </p:cNvPr>
          <p:cNvSpPr>
            <a:spLocks noGrp="1"/>
          </p:cNvSpPr>
          <p:nvPr>
            <p:ph type="title"/>
          </p:nvPr>
        </p:nvSpPr>
        <p:spPr>
          <a:xfrm>
            <a:off x="316722" y="6415"/>
            <a:ext cx="11231457" cy="1143000"/>
          </a:xfrm>
        </p:spPr>
        <p:txBody>
          <a:bodyPr>
            <a:normAutofit/>
          </a:bodyPr>
          <a:lstStyle/>
          <a:p>
            <a:r>
              <a:rPr lang="en-US" sz="2800" b="1"/>
              <a:t>If you cannot determine capacity, what are your next steps?</a:t>
            </a:r>
            <a:endParaRPr lang="en-GB" sz="2800" b="1"/>
          </a:p>
        </p:txBody>
      </p:sp>
      <p:sp>
        <p:nvSpPr>
          <p:cNvPr id="3" name="Content Placeholder 2">
            <a:extLst>
              <a:ext uri="{FF2B5EF4-FFF2-40B4-BE49-F238E27FC236}">
                <a16:creationId xmlns:a16="http://schemas.microsoft.com/office/drawing/2014/main" id="{FD94A630-DCBB-6CB6-1222-BBB6CB275082}"/>
              </a:ext>
            </a:extLst>
          </p:cNvPr>
          <p:cNvSpPr>
            <a:spLocks noGrp="1"/>
          </p:cNvSpPr>
          <p:nvPr>
            <p:ph idx="1"/>
          </p:nvPr>
        </p:nvSpPr>
        <p:spPr>
          <a:xfrm>
            <a:off x="312000" y="921434"/>
            <a:ext cx="12048661" cy="4828647"/>
          </a:xfrm>
        </p:spPr>
        <p:txBody>
          <a:bodyPr vert="horz" lIns="0" tIns="0" rIns="0" bIns="0" rtlCol="0" anchor="t">
            <a:noAutofit/>
          </a:bodyPr>
          <a:lstStyle/>
          <a:p>
            <a:pPr indent="-455989"/>
            <a:r>
              <a:rPr lang="en-US">
                <a:solidFill>
                  <a:srgbClr val="000000"/>
                </a:solidFill>
              </a:rPr>
              <a:t>Respond to the service user appropriately and professionally.</a:t>
            </a:r>
            <a:endParaRPr lang="en-US">
              <a:solidFill>
                <a:srgbClr val="000000"/>
              </a:solidFill>
              <a:cs typeface="Arial"/>
            </a:endParaRPr>
          </a:p>
          <a:p>
            <a:pPr indent="-455989"/>
            <a:r>
              <a:rPr lang="en-US">
                <a:solidFill>
                  <a:srgbClr val="000000"/>
                </a:solidFill>
              </a:rPr>
              <a:t>Find a family member, independent mental capacity advocate or person with the advanced directive or power of attorney.</a:t>
            </a:r>
            <a:endParaRPr lang="en-US">
              <a:solidFill>
                <a:srgbClr val="000000"/>
              </a:solidFill>
              <a:cs typeface="Arial"/>
            </a:endParaRPr>
          </a:p>
          <a:p>
            <a:pPr marL="991775" lvl="1" indent="-457189">
              <a:buFont typeface="Courier New" panose="02070309020205020404" pitchFamily="49" charset="0"/>
              <a:buChar char="o"/>
            </a:pPr>
            <a:r>
              <a:rPr lang="en-US" sz="2800">
                <a:solidFill>
                  <a:srgbClr val="000000"/>
                </a:solidFill>
              </a:rPr>
              <a:t>Actively listen and encourage contributions from these individuals to support the service user.</a:t>
            </a:r>
            <a:endParaRPr lang="en-US" sz="2800">
              <a:solidFill>
                <a:srgbClr val="000000"/>
              </a:solidFill>
              <a:cs typeface="Arial"/>
            </a:endParaRPr>
          </a:p>
          <a:p>
            <a:pPr indent="-455989"/>
            <a:r>
              <a:rPr lang="en-US">
                <a:solidFill>
                  <a:srgbClr val="000000"/>
                </a:solidFill>
              </a:rPr>
              <a:t>Change and adapt the information given to support the service user’s individual needs. </a:t>
            </a:r>
            <a:endParaRPr lang="en-US">
              <a:solidFill>
                <a:srgbClr val="000000"/>
              </a:solidFill>
              <a:cs typeface="Arial"/>
            </a:endParaRPr>
          </a:p>
          <a:p>
            <a:pPr indent="-455989"/>
            <a:r>
              <a:rPr lang="en-US">
                <a:solidFill>
                  <a:srgbClr val="000000"/>
                </a:solidFill>
              </a:rPr>
              <a:t>Change the way you have communicated that information, e.g. using pictures, Makaton or an interpreter.</a:t>
            </a:r>
            <a:endParaRPr lang="en-US">
              <a:solidFill>
                <a:srgbClr val="000000"/>
              </a:solidFill>
              <a:cs typeface="Arial"/>
            </a:endParaRPr>
          </a:p>
          <a:p>
            <a:pPr indent="-455989"/>
            <a:r>
              <a:rPr lang="en-US">
                <a:solidFill>
                  <a:srgbClr val="000000"/>
                </a:solidFill>
              </a:rPr>
              <a:t>Speak to your line manager.</a:t>
            </a:r>
            <a:endParaRPr lang="en-US">
              <a:solidFill>
                <a:srgbClr val="000000"/>
              </a:solidFill>
              <a:cs typeface="Arial"/>
            </a:endParaRPr>
          </a:p>
          <a:p>
            <a:endParaRPr lang="en-GB"/>
          </a:p>
        </p:txBody>
      </p:sp>
      <p:sp>
        <p:nvSpPr>
          <p:cNvPr id="5" name="Slide Number Placeholder 4">
            <a:extLst>
              <a:ext uri="{FF2B5EF4-FFF2-40B4-BE49-F238E27FC236}">
                <a16:creationId xmlns:a16="http://schemas.microsoft.com/office/drawing/2014/main" id="{D3888A37-2916-443B-6F40-AA4DFB2FFCC8}"/>
              </a:ext>
            </a:extLst>
          </p:cNvPr>
          <p:cNvSpPr>
            <a:spLocks noGrp="1"/>
          </p:cNvSpPr>
          <p:nvPr>
            <p:ph type="sldNum" sz="quarter" idx="12"/>
          </p:nvPr>
        </p:nvSpPr>
        <p:spPr/>
        <p:txBody>
          <a:bodyPr/>
          <a:lstStyle/>
          <a:p>
            <a:fld id="{FBB22DFD-CD8D-4488-9E0B-F606D83543F8}" type="slidenum">
              <a:rPr lang="en-GB" smtClean="0"/>
              <a:t>15</a:t>
            </a:fld>
            <a:endParaRPr lang="en-GB"/>
          </a:p>
        </p:txBody>
      </p:sp>
      <p:sp>
        <p:nvSpPr>
          <p:cNvPr id="7" name="Footer Placeholder 6">
            <a:extLst>
              <a:ext uri="{FF2B5EF4-FFF2-40B4-BE49-F238E27FC236}">
                <a16:creationId xmlns:a16="http://schemas.microsoft.com/office/drawing/2014/main" id="{C67A522D-7B76-56D3-5CDF-FBDD97AD241E}"/>
              </a:ext>
            </a:extLst>
          </p:cNvPr>
          <p:cNvSpPr>
            <a:spLocks noGrp="1"/>
          </p:cNvSpPr>
          <p:nvPr>
            <p:ph type="ftr" sz="quarter" idx="11"/>
          </p:nvPr>
        </p:nvSpPr>
        <p:spPr/>
        <p:txBody>
          <a:bodyPr/>
          <a:lstStyle/>
          <a:p>
            <a:r>
              <a:rPr lang="en-GB" cap="none"/>
              <a:t>Education and Training Foundation</a:t>
            </a:r>
          </a:p>
        </p:txBody>
      </p:sp>
    </p:spTree>
    <p:extLst>
      <p:ext uri="{BB962C8B-B14F-4D97-AF65-F5344CB8AC3E}">
        <p14:creationId xmlns:p14="http://schemas.microsoft.com/office/powerpoint/2010/main" val="1911402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F2BE6-10A9-63FD-8970-0A6BFD977BB8}"/>
              </a:ext>
            </a:extLst>
          </p:cNvPr>
          <p:cNvSpPr>
            <a:spLocks noGrp="1"/>
          </p:cNvSpPr>
          <p:nvPr>
            <p:ph type="title"/>
          </p:nvPr>
        </p:nvSpPr>
        <p:spPr>
          <a:xfrm>
            <a:off x="336125" y="227015"/>
            <a:ext cx="11231457" cy="1143000"/>
          </a:xfrm>
        </p:spPr>
        <p:txBody>
          <a:bodyPr>
            <a:normAutofit/>
          </a:bodyPr>
          <a:lstStyle/>
          <a:p>
            <a:r>
              <a:rPr lang="en-US" sz="2800" b="1"/>
              <a:t>Task 7: RCN blog</a:t>
            </a:r>
            <a:endParaRPr lang="en-GB" sz="2800" b="1"/>
          </a:p>
        </p:txBody>
      </p:sp>
      <p:sp>
        <p:nvSpPr>
          <p:cNvPr id="3" name="Content Placeholder 2">
            <a:extLst>
              <a:ext uri="{FF2B5EF4-FFF2-40B4-BE49-F238E27FC236}">
                <a16:creationId xmlns:a16="http://schemas.microsoft.com/office/drawing/2014/main" id="{4F4998FC-B600-6468-652E-CDDF307414FE}"/>
              </a:ext>
            </a:extLst>
          </p:cNvPr>
          <p:cNvSpPr>
            <a:spLocks noGrp="1"/>
          </p:cNvSpPr>
          <p:nvPr>
            <p:ph idx="1"/>
          </p:nvPr>
        </p:nvSpPr>
        <p:spPr/>
        <p:txBody>
          <a:bodyPr/>
          <a:lstStyle/>
          <a:p>
            <a:r>
              <a:rPr lang="en-US"/>
              <a:t>Read the learner workbook, which provides an extract from the RCN. Consider the need for consent and why it is so important. </a:t>
            </a:r>
            <a:endParaRPr lang="en-GB"/>
          </a:p>
        </p:txBody>
      </p:sp>
      <p:sp>
        <p:nvSpPr>
          <p:cNvPr id="5" name="Slide Number Placeholder 4">
            <a:extLst>
              <a:ext uri="{FF2B5EF4-FFF2-40B4-BE49-F238E27FC236}">
                <a16:creationId xmlns:a16="http://schemas.microsoft.com/office/drawing/2014/main" id="{D931439D-9D2D-BDA3-0917-86A012553F05}"/>
              </a:ext>
            </a:extLst>
          </p:cNvPr>
          <p:cNvSpPr>
            <a:spLocks noGrp="1"/>
          </p:cNvSpPr>
          <p:nvPr>
            <p:ph type="sldNum" sz="quarter" idx="12"/>
          </p:nvPr>
        </p:nvSpPr>
        <p:spPr/>
        <p:txBody>
          <a:bodyPr/>
          <a:lstStyle/>
          <a:p>
            <a:fld id="{8A7A6979-0714-4377-B894-6BE4C2D6E202}" type="slidenum">
              <a:rPr lang="en-US" smtClean="0"/>
              <a:pPr/>
              <a:t>16</a:t>
            </a:fld>
            <a:endParaRPr lang="en-US"/>
          </a:p>
        </p:txBody>
      </p:sp>
      <p:sp>
        <p:nvSpPr>
          <p:cNvPr id="7" name="Footer Placeholder 6">
            <a:extLst>
              <a:ext uri="{FF2B5EF4-FFF2-40B4-BE49-F238E27FC236}">
                <a16:creationId xmlns:a16="http://schemas.microsoft.com/office/drawing/2014/main" id="{5585F500-F242-22C2-B30D-28D787E714FB}"/>
              </a:ext>
            </a:extLst>
          </p:cNvPr>
          <p:cNvSpPr>
            <a:spLocks noGrp="1"/>
          </p:cNvSpPr>
          <p:nvPr>
            <p:ph type="ftr" sz="quarter" idx="11"/>
          </p:nvPr>
        </p:nvSpPr>
        <p:spPr/>
        <p:txBody>
          <a:bodyPr/>
          <a:lstStyle/>
          <a:p>
            <a:r>
              <a:rPr lang="en-GB" cap="none"/>
              <a:t>Education and Training Foundation</a:t>
            </a:r>
          </a:p>
        </p:txBody>
      </p:sp>
    </p:spTree>
    <p:extLst>
      <p:ext uri="{BB962C8B-B14F-4D97-AF65-F5344CB8AC3E}">
        <p14:creationId xmlns:p14="http://schemas.microsoft.com/office/powerpoint/2010/main" val="902432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Guided practice</a:t>
            </a:r>
          </a:p>
        </p:txBody>
      </p:sp>
    </p:spTree>
    <p:extLst>
      <p:ext uri="{BB962C8B-B14F-4D97-AF65-F5344CB8AC3E}">
        <p14:creationId xmlns:p14="http://schemas.microsoft.com/office/powerpoint/2010/main" val="2218862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0066E1-3030-9D9B-0617-FC53A8E3D185}"/>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A03770D0-FEF1-0D1B-37E0-B751B9E15262}"/>
              </a:ext>
            </a:extLst>
          </p:cNvPr>
          <p:cNvSpPr>
            <a:spLocks noGrp="1"/>
          </p:cNvSpPr>
          <p:nvPr>
            <p:ph type="title"/>
          </p:nvPr>
        </p:nvSpPr>
        <p:spPr/>
        <p:txBody>
          <a:bodyPr>
            <a:normAutofit/>
          </a:bodyPr>
          <a:lstStyle/>
          <a:p>
            <a:r>
              <a:rPr lang="en-US" sz="2800"/>
              <a:t>Reminder</a:t>
            </a:r>
            <a:endParaRPr lang="en-GB" sz="2800"/>
          </a:p>
        </p:txBody>
      </p:sp>
      <p:sp>
        <p:nvSpPr>
          <p:cNvPr id="4" name="Text Placeholder 3">
            <a:extLst>
              <a:ext uri="{FF2B5EF4-FFF2-40B4-BE49-F238E27FC236}">
                <a16:creationId xmlns:a16="http://schemas.microsoft.com/office/drawing/2014/main" id="{FF06BD04-9941-5D7A-3A12-9A09CAC5C948}"/>
              </a:ext>
            </a:extLst>
          </p:cNvPr>
          <p:cNvSpPr>
            <a:spLocks noGrp="1"/>
          </p:cNvSpPr>
          <p:nvPr>
            <p:ph type="body" sz="quarter" idx="12"/>
          </p:nvPr>
        </p:nvSpPr>
        <p:spPr>
          <a:xfrm>
            <a:off x="312000" y="932722"/>
            <a:ext cx="11448629" cy="5423628"/>
          </a:xfrm>
        </p:spPr>
        <p:txBody>
          <a:bodyPr/>
          <a:lstStyle/>
          <a:p>
            <a:pPr>
              <a:lnSpc>
                <a:spcPct val="100000"/>
              </a:lnSpc>
            </a:pPr>
            <a:r>
              <a:rPr lang="en-US" sz="2800"/>
              <a:t>Today’s lesson reviews the skills for taking physiological measurements. </a:t>
            </a:r>
          </a:p>
          <a:p>
            <a:pPr>
              <a:lnSpc>
                <a:spcPct val="100000"/>
              </a:lnSpc>
            </a:pPr>
            <a:endParaRPr lang="en-US" sz="2800"/>
          </a:p>
          <a:p>
            <a:pPr>
              <a:lnSpc>
                <a:spcPct val="100000"/>
              </a:lnSpc>
            </a:pPr>
            <a:r>
              <a:rPr lang="en-US" sz="2800"/>
              <a:t>You must also </a:t>
            </a:r>
            <a:r>
              <a:rPr lang="en-US" sz="2800" b="1"/>
              <a:t>be ready to complete the tasks on your industry placement. </a:t>
            </a:r>
          </a:p>
          <a:p>
            <a:pPr>
              <a:lnSpc>
                <a:spcPct val="100000"/>
              </a:lnSpc>
            </a:pPr>
            <a:endParaRPr lang="en-US" sz="2800"/>
          </a:p>
          <a:p>
            <a:pPr>
              <a:lnSpc>
                <a:spcPct val="100000"/>
              </a:lnSpc>
            </a:pPr>
            <a:r>
              <a:rPr lang="en-US" sz="2800"/>
              <a:t>It is </a:t>
            </a:r>
            <a:r>
              <a:rPr lang="en-US" sz="2800" b="1"/>
              <a:t>vital to </a:t>
            </a:r>
            <a:r>
              <a:rPr lang="en-US" sz="2800" b="1" err="1"/>
              <a:t>practise</a:t>
            </a:r>
            <a:r>
              <a:rPr lang="en-US" sz="2800" b="1"/>
              <a:t> now in lessons </a:t>
            </a:r>
            <a:r>
              <a:rPr lang="en-US" sz="2800"/>
              <a:t>so that you </a:t>
            </a:r>
            <a:r>
              <a:rPr lang="en-US" sz="2800" b="1"/>
              <a:t>increase your confidence </a:t>
            </a:r>
            <a:r>
              <a:rPr lang="en-US" sz="2800"/>
              <a:t>for</a:t>
            </a:r>
            <a:r>
              <a:rPr lang="en-US" sz="2800" b="1"/>
              <a:t> </a:t>
            </a:r>
            <a:r>
              <a:rPr lang="en-US" sz="2800"/>
              <a:t>when you enter the professional working environment. </a:t>
            </a:r>
          </a:p>
          <a:p>
            <a:pPr>
              <a:lnSpc>
                <a:spcPct val="100000"/>
              </a:lnSpc>
            </a:pPr>
            <a:endParaRPr lang="en-US" sz="2800"/>
          </a:p>
          <a:p>
            <a:pPr>
              <a:lnSpc>
                <a:spcPct val="100000"/>
              </a:lnSpc>
            </a:pPr>
            <a:r>
              <a:rPr lang="en-US" sz="2800"/>
              <a:t>Remember, if you need it, it is ok to </a:t>
            </a:r>
            <a:r>
              <a:rPr lang="en-US" sz="2800" b="1"/>
              <a:t>ask for help </a:t>
            </a:r>
            <a:r>
              <a:rPr lang="en-US" sz="2800"/>
              <a:t>from your line manager while on placement to </a:t>
            </a:r>
            <a:r>
              <a:rPr lang="en-US" sz="2800" err="1"/>
              <a:t>practise</a:t>
            </a:r>
            <a:r>
              <a:rPr lang="en-US" sz="2800"/>
              <a:t> these skills.</a:t>
            </a:r>
            <a:endParaRPr lang="en-GB" sz="2800"/>
          </a:p>
        </p:txBody>
      </p:sp>
      <p:sp>
        <p:nvSpPr>
          <p:cNvPr id="5" name="Footer Placeholder 4">
            <a:extLst>
              <a:ext uri="{FF2B5EF4-FFF2-40B4-BE49-F238E27FC236}">
                <a16:creationId xmlns:a16="http://schemas.microsoft.com/office/drawing/2014/main" id="{4CBDAC13-FA92-B64A-1D31-26DFA358FA7F}"/>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198893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Preparing for your industry placement</a:t>
            </a:r>
          </a:p>
        </p:txBody>
      </p:sp>
      <p:sp>
        <p:nvSpPr>
          <p:cNvPr id="5" name="Text Placeholder 4"/>
          <p:cNvSpPr>
            <a:spLocks noGrp="1"/>
          </p:cNvSpPr>
          <p:nvPr>
            <p:ph type="body" sz="quarter" idx="12"/>
          </p:nvPr>
        </p:nvSpPr>
        <p:spPr>
          <a:xfrm>
            <a:off x="310600" y="836712"/>
            <a:ext cx="11569400" cy="5688088"/>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2" name="TextBox 1">
            <a:extLst>
              <a:ext uri="{FF2B5EF4-FFF2-40B4-BE49-F238E27FC236}">
                <a16:creationId xmlns:a16="http://schemas.microsoft.com/office/drawing/2014/main" id="{16C7D284-F4AD-CDF7-2BA2-6303FB4665C6}"/>
              </a:ext>
            </a:extLst>
          </p:cNvPr>
          <p:cNvSpPr txBox="1"/>
          <p:nvPr/>
        </p:nvSpPr>
        <p:spPr>
          <a:xfrm>
            <a:off x="310600" y="824624"/>
            <a:ext cx="11821120" cy="3016210"/>
          </a:xfrm>
          <a:prstGeom prst="rect">
            <a:avLst/>
          </a:prstGeom>
          <a:noFill/>
        </p:spPr>
        <p:txBody>
          <a:bodyPr wrap="square" lIns="0" tIns="0" rIns="0" bIns="0" rtlCol="0">
            <a:spAutoFit/>
          </a:bodyPr>
          <a:lstStyle/>
          <a:p>
            <a:r>
              <a:rPr lang="en-US" sz="2800"/>
              <a:t>During your industry placement, you will </a:t>
            </a:r>
            <a:r>
              <a:rPr lang="en-US" sz="2800" b="1"/>
              <a:t>meet and greet new service users and patients</a:t>
            </a:r>
            <a:r>
              <a:rPr lang="en-US" sz="2800"/>
              <a:t> multiple times every day. </a:t>
            </a:r>
          </a:p>
          <a:p>
            <a:endParaRPr lang="en-US" sz="2800"/>
          </a:p>
          <a:p>
            <a:r>
              <a:rPr lang="en-US" sz="2800"/>
              <a:t>The work we do today will start to help you to reflect on your ability to </a:t>
            </a:r>
            <a:r>
              <a:rPr lang="en-US" sz="2800" b="1"/>
              <a:t>communicate effectively </a:t>
            </a:r>
            <a:r>
              <a:rPr lang="en-US" sz="2800"/>
              <a:t>and support you in taking physiological measurements such as heart rate, respiratory rate, oxygen saturation rate, blood pressure and temperature (more on this in the lessons to come).</a:t>
            </a:r>
            <a:endParaRPr lang="en-GB" sz="2800"/>
          </a:p>
        </p:txBody>
      </p:sp>
    </p:spTree>
    <p:extLst>
      <p:ext uri="{BB962C8B-B14F-4D97-AF65-F5344CB8AC3E}">
        <p14:creationId xmlns:p14="http://schemas.microsoft.com/office/powerpoint/2010/main" val="2731594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L</a:t>
            </a:r>
            <a:r>
              <a:rPr lang="en-GB" err="1"/>
              <a:t>esson</a:t>
            </a:r>
            <a:r>
              <a:rPr lang="en-GB"/>
              <a:t> outline: Tutor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21723" y="761855"/>
          <a:ext cx="11699397" cy="6016863"/>
        </p:xfrm>
        <a:graphic>
          <a:graphicData uri="http://schemas.openxmlformats.org/drawingml/2006/table">
            <a:tbl>
              <a:tblPr firstRow="1" bandRow="1">
                <a:tableStyleId>{21E4AEA4-8DFA-4A89-87EB-49C32662AFE0}</a:tableStyleId>
              </a:tblPr>
              <a:tblGrid>
                <a:gridCol w="2049048">
                  <a:extLst>
                    <a:ext uri="{9D8B030D-6E8A-4147-A177-3AD203B41FA5}">
                      <a16:colId xmlns:a16="http://schemas.microsoft.com/office/drawing/2014/main" val="346630619"/>
                    </a:ext>
                  </a:extLst>
                </a:gridCol>
                <a:gridCol w="1850752">
                  <a:extLst>
                    <a:ext uri="{9D8B030D-6E8A-4147-A177-3AD203B41FA5}">
                      <a16:colId xmlns:a16="http://schemas.microsoft.com/office/drawing/2014/main" val="1098180410"/>
                    </a:ext>
                  </a:extLst>
                </a:gridCol>
                <a:gridCol w="921367">
                  <a:extLst>
                    <a:ext uri="{9D8B030D-6E8A-4147-A177-3AD203B41FA5}">
                      <a16:colId xmlns:a16="http://schemas.microsoft.com/office/drawing/2014/main" val="847170278"/>
                    </a:ext>
                  </a:extLst>
                </a:gridCol>
                <a:gridCol w="2146677">
                  <a:extLst>
                    <a:ext uri="{9D8B030D-6E8A-4147-A177-3AD203B41FA5}">
                      <a16:colId xmlns:a16="http://schemas.microsoft.com/office/drawing/2014/main" val="2399357076"/>
                    </a:ext>
                  </a:extLst>
                </a:gridCol>
                <a:gridCol w="2898015">
                  <a:extLst>
                    <a:ext uri="{9D8B030D-6E8A-4147-A177-3AD203B41FA5}">
                      <a16:colId xmlns:a16="http://schemas.microsoft.com/office/drawing/2014/main" val="3333028173"/>
                    </a:ext>
                  </a:extLst>
                </a:gridCol>
                <a:gridCol w="1833539">
                  <a:extLst>
                    <a:ext uri="{9D8B030D-6E8A-4147-A177-3AD203B41FA5}">
                      <a16:colId xmlns:a16="http://schemas.microsoft.com/office/drawing/2014/main" val="3581277042"/>
                    </a:ext>
                  </a:extLst>
                </a:gridCol>
              </a:tblGrid>
              <a:tr h="853440">
                <a:tc>
                  <a:txBody>
                    <a:bodyPr/>
                    <a:lstStyle/>
                    <a:p>
                      <a:r>
                        <a:rPr lang="en-US" sz="1600"/>
                        <a:t>Topic: Gaining consent</a:t>
                      </a:r>
                      <a:endParaRPr lang="en-GB" sz="1600"/>
                    </a:p>
                  </a:txBody>
                  <a:tcPr marL="121920" marR="121920" marT="60960" marB="60960"/>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Occupational specialism core </a:t>
                      </a:r>
                      <a:r>
                        <a:rPr lang="en-GB" sz="1600"/>
                        <a:t>performance outcome 3</a:t>
                      </a:r>
                    </a:p>
                  </a:txBody>
                  <a:tcPr marL="121920" marR="121920" marT="60960" marB="60960"/>
                </a:tc>
                <a:tc hMerge="1">
                  <a:txBody>
                    <a:bodyPr/>
                    <a:lstStyle/>
                    <a:p>
                      <a:endParaRPr lang="en-GB"/>
                    </a:p>
                  </a:txBody>
                  <a:tcPr/>
                </a:tc>
                <a:tc>
                  <a:txBody>
                    <a:bodyPr/>
                    <a:lstStyle/>
                    <a:p>
                      <a:r>
                        <a:rPr lang="en-US" sz="1600"/>
                        <a:t>Lesson 2</a:t>
                      </a:r>
                      <a:endParaRPr lang="en-GB" sz="1600"/>
                    </a:p>
                  </a:txBody>
                  <a:tcPr marL="121920" marR="121920" marT="60960" marB="60960"/>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a:t>Gaining consent (</a:t>
                      </a:r>
                      <a:r>
                        <a:rPr lang="en-GB" sz="1600" b="1" i="0" kern="1200">
                          <a:solidFill>
                            <a:schemeClr val="lt1"/>
                          </a:solidFill>
                          <a:effectLst/>
                          <a:latin typeface="+mn-lt"/>
                          <a:ea typeface="+mn-ea"/>
                          <a:cs typeface="+mn-cs"/>
                        </a:rPr>
                        <a:t>K3.14, S 1.36, S3.20, K 3.15):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kern="1200">
                          <a:solidFill>
                            <a:schemeClr val="lt1"/>
                          </a:solidFill>
                          <a:effectLst/>
                          <a:latin typeface="+mn-lt"/>
                          <a:ea typeface="+mn-ea"/>
                          <a:cs typeface="+mn-cs"/>
                        </a:rPr>
                        <a:t>2 hours, 5 minutes</a:t>
                      </a:r>
                      <a:endParaRPr lang="en-GB" sz="1600" i="0"/>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731520">
                <a:tc gridSpan="3">
                  <a:txBody>
                    <a:bodyPr/>
                    <a:lstStyle/>
                    <a:p>
                      <a:r>
                        <a:rPr lang="en-US" sz="1600" b="1"/>
                        <a:t>Aim:</a:t>
                      </a:r>
                      <a:endParaRPr lang="en-GB" sz="1600" b="1"/>
                    </a:p>
                  </a:txBody>
                  <a:tcPr marL="121920" marR="121920" marT="60960" marB="60960"/>
                </a:tc>
                <a:tc hMerge="1">
                  <a:txBody>
                    <a:bodyPr/>
                    <a:lstStyle/>
                    <a:p>
                      <a:endParaRPr lang="en-GB"/>
                    </a:p>
                  </a:txBody>
                  <a:tcPr/>
                </a:tc>
                <a:tc hMerge="1">
                  <a:txBody>
                    <a:bodyPr/>
                    <a:lstStyle/>
                    <a:p>
                      <a:endParaRPr lang="en-GB"/>
                    </a:p>
                  </a:txBody>
                  <a:tcPr/>
                </a:tc>
                <a:tc gridSpan="3">
                  <a:txBody>
                    <a:bodyPr/>
                    <a:lstStyle/>
                    <a:p>
                      <a:r>
                        <a:rPr lang="en-US" sz="1600" b="0" i="0" u="none" strike="noStrike" kern="1200" baseline="0">
                          <a:solidFill>
                            <a:schemeClr val="dk1"/>
                          </a:solidFill>
                          <a:latin typeface="+mn-lt"/>
                          <a:ea typeface="+mn-ea"/>
                          <a:cs typeface="+mn-cs"/>
                        </a:rPr>
                        <a:t>To </a:t>
                      </a:r>
                      <a:r>
                        <a:rPr lang="en-US" sz="1600" b="0" i="0" u="none" strike="noStrike" kern="1200" baseline="0" err="1">
                          <a:solidFill>
                            <a:schemeClr val="dk1"/>
                          </a:solidFill>
                          <a:latin typeface="+mn-lt"/>
                          <a:ea typeface="+mn-ea"/>
                          <a:cs typeface="+mn-cs"/>
                        </a:rPr>
                        <a:t>recognise</a:t>
                      </a:r>
                      <a:r>
                        <a:rPr lang="en-US" sz="1600" b="0" i="0" u="none" strike="noStrike" kern="1200" baseline="0">
                          <a:solidFill>
                            <a:schemeClr val="dk1"/>
                          </a:solidFill>
                          <a:latin typeface="+mn-lt"/>
                          <a:ea typeface="+mn-ea"/>
                          <a:cs typeface="+mn-cs"/>
                        </a:rPr>
                        <a:t> limitations in mental capacity and respond appropriately while gaining consent for physiological measurements.  </a:t>
                      </a:r>
                      <a:r>
                        <a:rPr lang="en-US" sz="2400" b="0" i="0" u="none" strike="noStrike" kern="1200" baseline="0">
                          <a:solidFill>
                            <a:schemeClr val="dk1"/>
                          </a:solidFill>
                          <a:latin typeface="+mn-lt"/>
                          <a:ea typeface="+mn-ea"/>
                          <a:cs typeface="+mn-cs"/>
                        </a:rPr>
                        <a:t>	</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608307">
                <a:tc gridSpan="2">
                  <a:txBody>
                    <a:bodyPr/>
                    <a:lstStyle/>
                    <a:p>
                      <a:r>
                        <a:rPr lang="en-US" sz="1600" b="1"/>
                        <a:t>Component</a:t>
                      </a:r>
                      <a:endParaRPr lang="en-GB" sz="1600" b="1"/>
                    </a:p>
                  </a:txBody>
                  <a:tcPr marL="121920" marR="121920" marT="60960" marB="60960"/>
                </a:tc>
                <a:tc hMerge="1">
                  <a:txBody>
                    <a:bodyPr/>
                    <a:lstStyle/>
                    <a:p>
                      <a:endParaRPr lang="en-GB"/>
                    </a:p>
                  </a:txBody>
                  <a:tcPr/>
                </a:tc>
                <a:tc gridSpan="3">
                  <a:txBody>
                    <a:bodyPr/>
                    <a:lstStyle/>
                    <a:p>
                      <a:r>
                        <a:rPr lang="en-US" sz="1600" b="1"/>
                        <a:t> Activity</a:t>
                      </a:r>
                      <a:endParaRPr lang="en-GB" sz="1600" b="1"/>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b="1"/>
                        <a:t>Timings </a:t>
                      </a:r>
                      <a:endParaRPr lang="en-GB" sz="1600" b="1"/>
                    </a:p>
                  </a:txBody>
                  <a:tcPr marL="121920" marR="121920" marT="60960" marB="60960"/>
                </a:tc>
                <a:extLst>
                  <a:ext uri="{0D108BD9-81ED-4DB2-BD59-A6C34878D82A}">
                    <a16:rowId xmlns:a16="http://schemas.microsoft.com/office/drawing/2014/main" val="1626249464"/>
                  </a:ext>
                </a:extLst>
              </a:tr>
              <a:tr h="608307">
                <a:tc gridSpan="2">
                  <a:txBody>
                    <a:bodyPr/>
                    <a:lstStyle/>
                    <a:p>
                      <a:r>
                        <a:rPr lang="en-US" sz="1600" b="1"/>
                        <a:t>Recall and connect</a:t>
                      </a:r>
                      <a:endParaRPr lang="en-GB" sz="1600" b="1"/>
                    </a:p>
                  </a:txBody>
                  <a:tcPr marL="121920" marR="121920" marT="60960" marB="60960"/>
                </a:tc>
                <a:tc hMerge="1">
                  <a:txBody>
                    <a:bodyPr/>
                    <a:lstStyle/>
                    <a:p>
                      <a:endParaRPr lang="en-GB"/>
                    </a:p>
                  </a:txBody>
                  <a:tcPr/>
                </a:tc>
                <a:tc gridSpan="3">
                  <a:txBody>
                    <a:bodyPr/>
                    <a:lstStyle/>
                    <a:p>
                      <a:r>
                        <a:rPr lang="en-US" sz="1600"/>
                        <a:t>True or false (to support recall from part 1). </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endParaRPr lang="en-GB" sz="1600"/>
                    </a:p>
                  </a:txBody>
                  <a:tcPr marL="121920" marR="121920" marT="60960" marB="60960"/>
                </a:tc>
                <a:extLst>
                  <a:ext uri="{0D108BD9-81ED-4DB2-BD59-A6C34878D82A}">
                    <a16:rowId xmlns:a16="http://schemas.microsoft.com/office/drawing/2014/main" val="1457640557"/>
                  </a:ext>
                </a:extLst>
              </a:tr>
              <a:tr h="817052">
                <a:tc gridSpan="2">
                  <a:txBody>
                    <a:bodyPr/>
                    <a:lstStyle/>
                    <a:p>
                      <a:r>
                        <a:rPr lang="en-US" sz="1600" b="1"/>
                        <a:t>Present new information</a:t>
                      </a:r>
                      <a:endParaRPr lang="en-GB" sz="1600" b="1"/>
                    </a:p>
                  </a:txBody>
                  <a:tcPr marL="121920" marR="121920" marT="60960" marB="60960"/>
                </a:tc>
                <a:tc hMerge="1">
                  <a:txBody>
                    <a:bodyPr/>
                    <a:lstStyle/>
                    <a:p>
                      <a:endParaRPr lang="en-GB"/>
                    </a:p>
                  </a:txBody>
                  <a:tcPr/>
                </a:tc>
                <a:tc gridSpan="3">
                  <a:txBody>
                    <a:bodyPr/>
                    <a:lstStyle/>
                    <a:p>
                      <a:r>
                        <a:rPr lang="en-US" sz="1600"/>
                        <a:t>Explaining ethical considerations when determining consent for gaining consent.</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60 Minutes</a:t>
                      </a:r>
                      <a:endParaRPr lang="en-GB" sz="1600"/>
                    </a:p>
                  </a:txBody>
                  <a:tcPr marL="121920" marR="121920" marT="60960" marB="60960"/>
                </a:tc>
                <a:extLst>
                  <a:ext uri="{0D108BD9-81ED-4DB2-BD59-A6C34878D82A}">
                    <a16:rowId xmlns:a16="http://schemas.microsoft.com/office/drawing/2014/main" val="1741999525"/>
                  </a:ext>
                </a:extLst>
              </a:tr>
              <a:tr h="1049955">
                <a:tc gridSpan="2">
                  <a:txBody>
                    <a:bodyPr/>
                    <a:lstStyle/>
                    <a:p>
                      <a:r>
                        <a:rPr lang="en-US" sz="1600" b="1"/>
                        <a:t>Guided practice </a:t>
                      </a:r>
                      <a:endParaRPr lang="en-GB" sz="1600" b="1"/>
                    </a:p>
                  </a:txBody>
                  <a:tcPr marL="121920" marR="121920" marT="60960" marB="60960"/>
                </a:tc>
                <a:tc hMerge="1">
                  <a:txBody>
                    <a:bodyPr/>
                    <a:lstStyle/>
                    <a:p>
                      <a:endParaRPr lang="en-GB"/>
                    </a:p>
                  </a:txBody>
                  <a:tcPr/>
                </a:tc>
                <a:tc gridSpan="3">
                  <a:txBody>
                    <a:bodyPr/>
                    <a:lstStyle/>
                    <a:p>
                      <a:r>
                        <a:rPr lang="en-GB" sz="1600" b="0" kern="1200">
                          <a:solidFill>
                            <a:schemeClr val="dk1"/>
                          </a:solidFill>
                          <a:effectLst/>
                          <a:latin typeface="+mn-lt"/>
                          <a:ea typeface="+mn-ea"/>
                          <a:cs typeface="+mn-cs"/>
                        </a:rPr>
                        <a:t>Analysing best practice in preparation for your industry placements. </a:t>
                      </a:r>
                      <a:endParaRPr lang="en-GB" sz="1600" b="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endParaRPr lang="en-GB" sz="1600"/>
                    </a:p>
                  </a:txBody>
                  <a:tcPr marL="121920" marR="121920" marT="60960" marB="60960"/>
                </a:tc>
                <a:extLst>
                  <a:ext uri="{0D108BD9-81ED-4DB2-BD59-A6C34878D82A}">
                    <a16:rowId xmlns:a16="http://schemas.microsoft.com/office/drawing/2014/main" val="4033886473"/>
                  </a:ext>
                </a:extLst>
              </a:tr>
              <a:tr h="738683">
                <a:tc gridSpan="2">
                  <a:txBody>
                    <a:bodyPr/>
                    <a:lstStyle/>
                    <a:p>
                      <a:r>
                        <a:rPr lang="en-US" sz="1600" b="1"/>
                        <a:t>Independent practice </a:t>
                      </a:r>
                      <a:endParaRPr lang="en-GB" sz="1600" b="1"/>
                    </a:p>
                  </a:txBody>
                  <a:tcPr marL="121920" marR="121920" marT="60960" marB="60960"/>
                </a:tc>
                <a:tc hMerge="1">
                  <a:txBody>
                    <a:bodyPr/>
                    <a:lstStyle/>
                    <a:p>
                      <a:endParaRPr lang="en-GB"/>
                    </a:p>
                  </a:txBody>
                  <a:tcPr/>
                </a:tc>
                <a:tc gridSpan="3">
                  <a:txBody>
                    <a:bodyPr/>
                    <a:lstStyle/>
                    <a:p>
                      <a:r>
                        <a:rPr lang="en-US" sz="1600"/>
                        <a:t>Applying best practice in preparation for your industry placements.</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1955350770"/>
                  </a:ext>
                </a:extLst>
              </a:tr>
              <a:tr h="609600">
                <a:tc gridSpan="2">
                  <a:txBody>
                    <a:bodyPr/>
                    <a:lstStyle/>
                    <a:p>
                      <a:r>
                        <a:rPr lang="en-US" sz="1600" b="1"/>
                        <a:t>Review </a:t>
                      </a:r>
                      <a:endParaRPr lang="en-GB" sz="1600" b="1"/>
                    </a:p>
                  </a:txBody>
                  <a:tcPr marL="121920" marR="121920" marT="60960" marB="60960"/>
                </a:tc>
                <a:tc hMerge="1">
                  <a:txBody>
                    <a:bodyPr/>
                    <a:lstStyle/>
                    <a:p>
                      <a:endParaRPr lang="en-GB"/>
                    </a:p>
                  </a:txBody>
                  <a:tcPr/>
                </a:tc>
                <a:tc gridSpan="3">
                  <a:txBody>
                    <a:bodyPr/>
                    <a:lstStyle/>
                    <a:p>
                      <a:r>
                        <a:rPr lang="en-US" sz="1600"/>
                        <a:t>Reflection: Which scenarios can consent be provided for? What are the ethical considerations in each?</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endParaRPr lang="en-GB" sz="160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2047091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pPr>
              <a:lnSpc>
                <a:spcPct val="100000"/>
              </a:lnSpc>
            </a:pPr>
            <a:r>
              <a:rPr lang="en-GB" sz="2800"/>
              <a:t>Today’s practice assessment will focus on taking body temperature and following consent procedures. </a:t>
            </a:r>
          </a:p>
        </p:txBody>
      </p:sp>
      <p:sp>
        <p:nvSpPr>
          <p:cNvPr id="5" name="Text Placeholder 4"/>
          <p:cNvSpPr>
            <a:spLocks noGrp="1"/>
          </p:cNvSpPr>
          <p:nvPr>
            <p:ph type="body" sz="quarter" idx="12"/>
          </p:nvPr>
        </p:nvSpPr>
        <p:spPr>
          <a:xfrm>
            <a:off x="310600" y="1754947"/>
            <a:ext cx="11569400" cy="5688088"/>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a:p>
        </p:txBody>
      </p:sp>
      <p:sp>
        <p:nvSpPr>
          <p:cNvPr id="2" name="TextBox 1">
            <a:extLst>
              <a:ext uri="{FF2B5EF4-FFF2-40B4-BE49-F238E27FC236}">
                <a16:creationId xmlns:a16="http://schemas.microsoft.com/office/drawing/2014/main" id="{C2AB9C28-25E3-10FA-AD2B-5EB6C9D93A29}"/>
              </a:ext>
            </a:extLst>
          </p:cNvPr>
          <p:cNvSpPr txBox="1"/>
          <p:nvPr/>
        </p:nvSpPr>
        <p:spPr>
          <a:xfrm>
            <a:off x="340740" y="1754947"/>
            <a:ext cx="11509120" cy="2400657"/>
          </a:xfrm>
          <a:prstGeom prst="rect">
            <a:avLst/>
          </a:prstGeom>
          <a:noFill/>
        </p:spPr>
        <p:txBody>
          <a:bodyPr wrap="square" lIns="0" tIns="0" rIns="0" bIns="0" rtlCol="0">
            <a:spAutoFit/>
          </a:bodyPr>
          <a:lstStyle/>
          <a:p>
            <a:r>
              <a:rPr lang="en-US" sz="2800"/>
              <a:t>It is really important during your </a:t>
            </a:r>
            <a:r>
              <a:rPr lang="en-US" sz="2800" b="1"/>
              <a:t>communication practice </a:t>
            </a:r>
            <a:r>
              <a:rPr lang="en-US" sz="2800"/>
              <a:t>today that you remember </a:t>
            </a:r>
            <a:r>
              <a:rPr lang="en-US" sz="2800" b="1"/>
              <a:t>that building a positive relationship with a team member and the service user </a:t>
            </a:r>
            <a:r>
              <a:rPr lang="en-US" sz="2800"/>
              <a:t>is crucial. </a:t>
            </a:r>
          </a:p>
          <a:p>
            <a:endParaRPr lang="en-US" sz="3600"/>
          </a:p>
          <a:p>
            <a:endParaRPr lang="en-US" sz="3600"/>
          </a:p>
        </p:txBody>
      </p:sp>
    </p:spTree>
    <p:extLst>
      <p:ext uri="{BB962C8B-B14F-4D97-AF65-F5344CB8AC3E}">
        <p14:creationId xmlns:p14="http://schemas.microsoft.com/office/powerpoint/2010/main" val="2570561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C047FC-498B-75DE-43E3-0CEC47C99630}"/>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7A3A00F2-EFA7-7B74-047C-399013BC2FAB}"/>
              </a:ext>
            </a:extLst>
          </p:cNvPr>
          <p:cNvSpPr>
            <a:spLocks noGrp="1"/>
          </p:cNvSpPr>
          <p:nvPr>
            <p:ph type="title"/>
          </p:nvPr>
        </p:nvSpPr>
        <p:spPr/>
        <p:txBody>
          <a:bodyPr>
            <a:normAutofit/>
          </a:bodyPr>
          <a:lstStyle/>
          <a:p>
            <a:pPr>
              <a:lnSpc>
                <a:spcPct val="100000"/>
              </a:lnSpc>
            </a:pPr>
            <a:r>
              <a:rPr lang="en-GB" sz="2800"/>
              <a:t>Today’s practice assessment will focus on taking body temperature and following consent procedures. </a:t>
            </a:r>
          </a:p>
        </p:txBody>
      </p:sp>
      <p:sp>
        <p:nvSpPr>
          <p:cNvPr id="4" name="Text Placeholder 3">
            <a:extLst>
              <a:ext uri="{FF2B5EF4-FFF2-40B4-BE49-F238E27FC236}">
                <a16:creationId xmlns:a16="http://schemas.microsoft.com/office/drawing/2014/main" id="{4194B63E-11C1-4862-F82B-3355D0052575}"/>
              </a:ext>
            </a:extLst>
          </p:cNvPr>
          <p:cNvSpPr>
            <a:spLocks noGrp="1"/>
          </p:cNvSpPr>
          <p:nvPr>
            <p:ph type="body" sz="quarter" idx="12"/>
          </p:nvPr>
        </p:nvSpPr>
        <p:spPr/>
        <p:txBody>
          <a:bodyPr/>
          <a:lstStyle/>
          <a:p>
            <a:pPr>
              <a:lnSpc>
                <a:spcPct val="100000"/>
              </a:lnSpc>
            </a:pPr>
            <a:endParaRPr lang="en-US" sz="2800"/>
          </a:p>
          <a:p>
            <a:pPr>
              <a:lnSpc>
                <a:spcPct val="100000"/>
              </a:lnSpc>
            </a:pPr>
            <a:r>
              <a:rPr lang="en-US" sz="2800"/>
              <a:t>This means that you will need to show and </a:t>
            </a:r>
            <a:r>
              <a:rPr lang="en-US" sz="2800" err="1"/>
              <a:t>practise</a:t>
            </a:r>
            <a:r>
              <a:rPr lang="en-US" sz="2800"/>
              <a:t> applying:</a:t>
            </a:r>
          </a:p>
          <a:p>
            <a:pPr>
              <a:lnSpc>
                <a:spcPct val="100000"/>
              </a:lnSpc>
            </a:pPr>
            <a:endParaRPr lang="en-US" sz="2800"/>
          </a:p>
          <a:p>
            <a:pPr marL="457189" indent="-457189">
              <a:lnSpc>
                <a:spcPct val="100000"/>
              </a:lnSpc>
              <a:buAutoNum type="arabicParenR"/>
            </a:pPr>
            <a:r>
              <a:rPr lang="en-US" sz="2800" b="1"/>
              <a:t>duty of care</a:t>
            </a:r>
          </a:p>
          <a:p>
            <a:pPr marL="457189" indent="-457189">
              <a:lnSpc>
                <a:spcPct val="100000"/>
              </a:lnSpc>
              <a:buAutoNum type="arabicParenR"/>
            </a:pPr>
            <a:r>
              <a:rPr lang="en-US" sz="2800" b="1"/>
              <a:t>duty of </a:t>
            </a:r>
            <a:r>
              <a:rPr lang="en-US" sz="2800" b="1" err="1"/>
              <a:t>candour</a:t>
            </a:r>
            <a:endParaRPr lang="en-US" sz="2800" b="1"/>
          </a:p>
          <a:p>
            <a:pPr marL="457189" indent="-457189">
              <a:lnSpc>
                <a:spcPct val="100000"/>
              </a:lnSpc>
              <a:buAutoNum type="arabicParenR"/>
            </a:pPr>
            <a:r>
              <a:rPr lang="en-US" sz="2800" b="1"/>
              <a:t>a person-</a:t>
            </a:r>
            <a:r>
              <a:rPr lang="en-US" sz="2800" b="1" err="1"/>
              <a:t>centred</a:t>
            </a:r>
            <a:r>
              <a:rPr lang="en-US" sz="2800" b="1"/>
              <a:t> approach</a:t>
            </a:r>
          </a:p>
          <a:p>
            <a:pPr marL="457189" indent="-457189">
              <a:lnSpc>
                <a:spcPct val="100000"/>
              </a:lnSpc>
              <a:buAutoNum type="arabicParenR"/>
            </a:pPr>
            <a:r>
              <a:rPr lang="en-US" sz="2800" b="1"/>
              <a:t>effective communication </a:t>
            </a:r>
          </a:p>
          <a:p>
            <a:pPr marL="457189" indent="-457189">
              <a:lnSpc>
                <a:spcPct val="100000"/>
              </a:lnSpc>
              <a:buAutoNum type="arabicParenR"/>
            </a:pPr>
            <a:r>
              <a:rPr lang="en-US" sz="2800" b="1"/>
              <a:t>health and safety requirements.</a:t>
            </a:r>
            <a:endParaRPr lang="en-GB" sz="2800" b="1"/>
          </a:p>
        </p:txBody>
      </p:sp>
      <p:sp>
        <p:nvSpPr>
          <p:cNvPr id="5" name="Footer Placeholder 4">
            <a:extLst>
              <a:ext uri="{FF2B5EF4-FFF2-40B4-BE49-F238E27FC236}">
                <a16:creationId xmlns:a16="http://schemas.microsoft.com/office/drawing/2014/main" id="{C439F506-30BD-6B8F-D071-F7042511B141}"/>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2914228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527382" y="95710"/>
            <a:ext cx="11250084" cy="932567"/>
          </a:xfrm>
        </p:spPr>
        <p:txBody>
          <a:bodyPr>
            <a:normAutofit/>
          </a:bodyPr>
          <a:lstStyle/>
          <a:p>
            <a:pPr>
              <a:lnSpc>
                <a:spcPct val="100000"/>
              </a:lnSpc>
            </a:pPr>
            <a:r>
              <a:rPr lang="en-GB" sz="2800"/>
              <a:t>Guided practice</a:t>
            </a:r>
            <a:br>
              <a:rPr lang="en-GB" sz="2800"/>
            </a:br>
            <a:r>
              <a:rPr lang="en-GB" sz="2800"/>
              <a:t>Task 8: Assessment</a:t>
            </a:r>
          </a:p>
        </p:txBody>
      </p:sp>
      <p:sp>
        <p:nvSpPr>
          <p:cNvPr id="5" name="Text Placeholder 4"/>
          <p:cNvSpPr>
            <a:spLocks noGrp="1"/>
          </p:cNvSpPr>
          <p:nvPr>
            <p:ph type="body" sz="quarter" idx="12"/>
          </p:nvPr>
        </p:nvSpPr>
        <p:spPr>
          <a:xfrm>
            <a:off x="-348449" y="868677"/>
            <a:ext cx="11569400" cy="5688088"/>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graphicFrame>
        <p:nvGraphicFramePr>
          <p:cNvPr id="2" name="Table 1">
            <a:extLst>
              <a:ext uri="{FF2B5EF4-FFF2-40B4-BE49-F238E27FC236}">
                <a16:creationId xmlns:a16="http://schemas.microsoft.com/office/drawing/2014/main" id="{7DCDB598-7920-9720-E669-D3306D5F75F8}"/>
              </a:ext>
            </a:extLst>
          </p:cNvPr>
          <p:cNvGraphicFramePr>
            <a:graphicFrameLocks noGrp="1"/>
          </p:cNvGraphicFramePr>
          <p:nvPr/>
        </p:nvGraphicFramePr>
        <p:xfrm>
          <a:off x="527382" y="1049998"/>
          <a:ext cx="10861756" cy="5109677"/>
        </p:xfrm>
        <a:graphic>
          <a:graphicData uri="http://schemas.openxmlformats.org/drawingml/2006/table">
            <a:tbl>
              <a:tblPr firstRow="1" firstCol="1" bandRow="1">
                <a:tableStyleId>{5C22544A-7EE6-4342-B048-85BDC9FD1C3A}</a:tableStyleId>
              </a:tblPr>
              <a:tblGrid>
                <a:gridCol w="2171735">
                  <a:extLst>
                    <a:ext uri="{9D8B030D-6E8A-4147-A177-3AD203B41FA5}">
                      <a16:colId xmlns:a16="http://schemas.microsoft.com/office/drawing/2014/main" val="803024984"/>
                    </a:ext>
                  </a:extLst>
                </a:gridCol>
                <a:gridCol w="2172505">
                  <a:extLst>
                    <a:ext uri="{9D8B030D-6E8A-4147-A177-3AD203B41FA5}">
                      <a16:colId xmlns:a16="http://schemas.microsoft.com/office/drawing/2014/main" val="2639222261"/>
                    </a:ext>
                  </a:extLst>
                </a:gridCol>
                <a:gridCol w="2172505">
                  <a:extLst>
                    <a:ext uri="{9D8B030D-6E8A-4147-A177-3AD203B41FA5}">
                      <a16:colId xmlns:a16="http://schemas.microsoft.com/office/drawing/2014/main" val="299452051"/>
                    </a:ext>
                  </a:extLst>
                </a:gridCol>
                <a:gridCol w="2172505">
                  <a:extLst>
                    <a:ext uri="{9D8B030D-6E8A-4147-A177-3AD203B41FA5}">
                      <a16:colId xmlns:a16="http://schemas.microsoft.com/office/drawing/2014/main" val="1794712740"/>
                    </a:ext>
                  </a:extLst>
                </a:gridCol>
                <a:gridCol w="2172505">
                  <a:extLst>
                    <a:ext uri="{9D8B030D-6E8A-4147-A177-3AD203B41FA5}">
                      <a16:colId xmlns:a16="http://schemas.microsoft.com/office/drawing/2014/main" val="2342494838"/>
                    </a:ext>
                  </a:extLst>
                </a:gridCol>
              </a:tblGrid>
              <a:tr h="1556979">
                <a:tc>
                  <a:txBody>
                    <a:bodyPr/>
                    <a:lstStyle/>
                    <a:p>
                      <a:pPr marL="6350" indent="-6350">
                        <a:lnSpc>
                          <a:spcPct val="107000"/>
                        </a:lnSpc>
                        <a:spcAft>
                          <a:spcPts val="1345"/>
                        </a:spcAft>
                      </a:pPr>
                      <a:r>
                        <a:rPr lang="en-GB" sz="1600" kern="100">
                          <a:solidFill>
                            <a:schemeClr val="tx1"/>
                          </a:solidFill>
                          <a:effectLst/>
                        </a:rPr>
                        <a:t>Level of progress</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Knowledge and understanding of clinical skills during the tasks.</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Use of best practice, policies, procedure, legislation and codes of practice during the tasks.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Use of equipment and resources for the tasks.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Use of confidentiality, lines of reporting and sharing of information during the tasks.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8306922"/>
                  </a:ext>
                </a:extLst>
              </a:tr>
              <a:tr h="3552699">
                <a:tc>
                  <a:txBody>
                    <a:bodyPr/>
                    <a:lstStyle/>
                    <a:p>
                      <a:pPr marL="6350" indent="-6350">
                        <a:lnSpc>
                          <a:spcPct val="107000"/>
                        </a:lnSpc>
                        <a:spcAft>
                          <a:spcPts val="1345"/>
                        </a:spcAft>
                      </a:pPr>
                      <a:r>
                        <a:rPr lang="en-GB" sz="1600" kern="100">
                          <a:solidFill>
                            <a:schemeClr val="tx1"/>
                          </a:solidFill>
                          <a:effectLst/>
                        </a:rPr>
                        <a:t>Level 3</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Excellent knowledge and understanding of clinical skills throughout the entire task.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Excellent use of best practice, policies, procedures and ways of working.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Excellent accuracy and precision during the tasks. </a:t>
                      </a:r>
                    </a:p>
                    <a:p>
                      <a:pPr marL="6350" indent="-6350">
                        <a:lnSpc>
                          <a:spcPct val="107000"/>
                        </a:lnSpc>
                        <a:spcAft>
                          <a:spcPts val="1345"/>
                        </a:spcAft>
                      </a:pPr>
                      <a:r>
                        <a:rPr lang="en-GB" sz="1600" kern="100">
                          <a:solidFill>
                            <a:schemeClr val="tx1"/>
                          </a:solidFill>
                          <a:effectLst/>
                        </a:rPr>
                        <a:t>Excellent effective communication with the service user and other team members. </a:t>
                      </a:r>
                    </a:p>
                    <a:p>
                      <a:pPr marL="6350" indent="-6350">
                        <a:lnSpc>
                          <a:spcPct val="107000"/>
                        </a:lnSpc>
                        <a:spcAft>
                          <a:spcPts val="1345"/>
                        </a:spcAft>
                      </a:pPr>
                      <a:r>
                        <a:rPr lang="en-GB" sz="1600" kern="100">
                          <a:solidFill>
                            <a:schemeClr val="tx1"/>
                          </a:solidFill>
                          <a:effectLst/>
                        </a:rPr>
                        <a:t>Excellent application to ensure patient safety throughout.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350" indent="-6350">
                        <a:lnSpc>
                          <a:spcPct val="107000"/>
                        </a:lnSpc>
                        <a:spcAft>
                          <a:spcPts val="1345"/>
                        </a:spcAft>
                      </a:pPr>
                      <a:r>
                        <a:rPr lang="en-GB" sz="1600" kern="100">
                          <a:solidFill>
                            <a:schemeClr val="tx1"/>
                          </a:solidFill>
                          <a:effectLst/>
                        </a:rPr>
                        <a:t>Excellent spelling, punctuation and grammar. </a:t>
                      </a:r>
                    </a:p>
                    <a:p>
                      <a:pPr marL="6350" indent="-6350">
                        <a:lnSpc>
                          <a:spcPct val="107000"/>
                        </a:lnSpc>
                        <a:spcAft>
                          <a:spcPts val="1345"/>
                        </a:spcAft>
                      </a:pPr>
                      <a:r>
                        <a:rPr lang="en-GB" sz="1600" kern="100">
                          <a:solidFill>
                            <a:schemeClr val="tx1"/>
                          </a:solidFill>
                          <a:effectLst/>
                        </a:rPr>
                        <a:t>Excellent accuracy with all units of measurement provided. </a:t>
                      </a:r>
                    </a:p>
                    <a:p>
                      <a:pPr marL="6350" indent="-6350">
                        <a:lnSpc>
                          <a:spcPct val="107000"/>
                        </a:lnSpc>
                        <a:spcAft>
                          <a:spcPts val="1345"/>
                        </a:spcAft>
                      </a:pPr>
                      <a:r>
                        <a:rPr lang="en-GB" sz="1600" kern="100">
                          <a:solidFill>
                            <a:schemeClr val="tx1"/>
                          </a:solidFill>
                          <a:effectLst/>
                        </a:rPr>
                        <a:t>Excellent records and reports to support information being shared only on a need-to-know basis. </a:t>
                      </a:r>
                      <a:endParaRPr lang="en-GB" sz="1600" kern="1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50372" marR="503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7403165"/>
                  </a:ext>
                </a:extLst>
              </a:tr>
            </a:tbl>
          </a:graphicData>
        </a:graphic>
      </p:graphicFrame>
    </p:spTree>
    <p:extLst>
      <p:ext uri="{BB962C8B-B14F-4D97-AF65-F5344CB8AC3E}">
        <p14:creationId xmlns:p14="http://schemas.microsoft.com/office/powerpoint/2010/main" val="1432131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85425" y="342547"/>
            <a:ext cx="11250084" cy="932567"/>
          </a:xfrm>
        </p:spPr>
        <p:txBody>
          <a:bodyPr>
            <a:normAutofit/>
          </a:bodyPr>
          <a:lstStyle/>
          <a:p>
            <a:r>
              <a:rPr lang="en-GB" sz="2800"/>
              <a:t>Preparing for the occupational specialism assessment</a:t>
            </a:r>
          </a:p>
        </p:txBody>
      </p:sp>
      <p:sp>
        <p:nvSpPr>
          <p:cNvPr id="5" name="Text Placeholder 4"/>
          <p:cNvSpPr>
            <a:spLocks noGrp="1"/>
          </p:cNvSpPr>
          <p:nvPr>
            <p:ph type="body" sz="quarter" idx="12"/>
          </p:nvPr>
        </p:nvSpPr>
        <p:spPr>
          <a:xfrm>
            <a:off x="3647728" y="2795529"/>
            <a:ext cx="4896544" cy="1536171"/>
          </a:xfrm>
        </p:spPr>
        <p:txBody>
          <a:bodyPr/>
          <a:lstStyle/>
          <a:p>
            <a:pPr algn="ctr"/>
            <a:r>
              <a:rPr lang="en-GB" sz="2800"/>
              <a:t>Check the patient’s</a:t>
            </a:r>
          </a:p>
          <a:p>
            <a:pPr algn="ctr"/>
            <a:r>
              <a:rPr lang="en-GB" sz="2800"/>
              <a:t>identity</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a:p>
        </p:txBody>
      </p:sp>
      <p:sp>
        <p:nvSpPr>
          <p:cNvPr id="9" name="Rectangle 8">
            <a:extLst>
              <a:ext uri="{FF2B5EF4-FFF2-40B4-BE49-F238E27FC236}">
                <a16:creationId xmlns:a16="http://schemas.microsoft.com/office/drawing/2014/main" id="{5540A091-CFC1-09B5-FE6F-5E7E483A0345}"/>
              </a:ext>
            </a:extLst>
          </p:cNvPr>
          <p:cNvSpPr/>
          <p:nvPr/>
        </p:nvSpPr>
        <p:spPr>
          <a:xfrm>
            <a:off x="4031771" y="2605448"/>
            <a:ext cx="4128459" cy="171172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0" name="TextBox 9">
            <a:extLst>
              <a:ext uri="{FF2B5EF4-FFF2-40B4-BE49-F238E27FC236}">
                <a16:creationId xmlns:a16="http://schemas.microsoft.com/office/drawing/2014/main" id="{4302D760-A4C9-79AE-4F32-9E785C2A75A8}"/>
              </a:ext>
            </a:extLst>
          </p:cNvPr>
          <p:cNvSpPr txBox="1"/>
          <p:nvPr/>
        </p:nvSpPr>
        <p:spPr>
          <a:xfrm>
            <a:off x="285424" y="932723"/>
            <a:ext cx="2880320" cy="1292662"/>
          </a:xfrm>
          <a:prstGeom prst="rect">
            <a:avLst/>
          </a:prstGeom>
          <a:noFill/>
        </p:spPr>
        <p:txBody>
          <a:bodyPr wrap="square" lIns="0" tIns="0" rIns="0" bIns="0" rtlCol="0">
            <a:spAutoFit/>
          </a:bodyPr>
          <a:lstStyle/>
          <a:p>
            <a:r>
              <a:rPr lang="en-US" sz="2800"/>
              <a:t>Introduce yourself first, using “Hello. My name is…”</a:t>
            </a:r>
            <a:endParaRPr lang="en-GB" sz="2800"/>
          </a:p>
        </p:txBody>
      </p:sp>
      <p:cxnSp>
        <p:nvCxnSpPr>
          <p:cNvPr id="13" name="Straight Arrow Connector 12">
            <a:extLst>
              <a:ext uri="{FF2B5EF4-FFF2-40B4-BE49-F238E27FC236}">
                <a16:creationId xmlns:a16="http://schemas.microsoft.com/office/drawing/2014/main" id="{2FB947BC-693B-7F43-AB0C-65AD6C604FCF}"/>
              </a:ext>
            </a:extLst>
          </p:cNvPr>
          <p:cNvCxnSpPr>
            <a:cxnSpLocks/>
          </p:cNvCxnSpPr>
          <p:nvPr/>
        </p:nvCxnSpPr>
        <p:spPr>
          <a:xfrm>
            <a:off x="2927648" y="1988840"/>
            <a:ext cx="1104123" cy="616608"/>
          </a:xfrm>
          <a:prstGeom prst="straightConnector1">
            <a:avLst/>
          </a:prstGeom>
          <a:ln w="57150">
            <a:solidFill>
              <a:schemeClr val="tx1"/>
            </a:solidFill>
            <a:tailEnd type="triangle"/>
          </a:ln>
        </p:spPr>
        <p:style>
          <a:lnRef idx="1">
            <a:schemeClr val="accent3"/>
          </a:lnRef>
          <a:fillRef idx="0">
            <a:schemeClr val="accent3"/>
          </a:fillRef>
          <a:effectRef idx="0">
            <a:schemeClr val="accent3"/>
          </a:effectRef>
          <a:fontRef idx="minor">
            <a:schemeClr val="tx1"/>
          </a:fontRef>
        </p:style>
      </p:cxnSp>
      <p:cxnSp>
        <p:nvCxnSpPr>
          <p:cNvPr id="15" name="Straight Arrow Connector 14">
            <a:extLst>
              <a:ext uri="{FF2B5EF4-FFF2-40B4-BE49-F238E27FC236}">
                <a16:creationId xmlns:a16="http://schemas.microsoft.com/office/drawing/2014/main" id="{0D20973C-99B7-E706-9065-2134CA66CEAB}"/>
              </a:ext>
            </a:extLst>
          </p:cNvPr>
          <p:cNvCxnSpPr>
            <a:cxnSpLocks/>
          </p:cNvCxnSpPr>
          <p:nvPr/>
        </p:nvCxnSpPr>
        <p:spPr>
          <a:xfrm>
            <a:off x="8160230" y="4347951"/>
            <a:ext cx="606927" cy="478637"/>
          </a:xfrm>
          <a:prstGeom prst="straightConnector1">
            <a:avLst/>
          </a:prstGeom>
          <a:ln w="57150">
            <a:solidFill>
              <a:schemeClr val="tx1"/>
            </a:solidFill>
            <a:tailEnd type="triangle"/>
          </a:ln>
        </p:spPr>
        <p:style>
          <a:lnRef idx="1">
            <a:schemeClr val="accent3"/>
          </a:lnRef>
          <a:fillRef idx="0">
            <a:schemeClr val="accent3"/>
          </a:fillRef>
          <a:effectRef idx="0">
            <a:schemeClr val="accent3"/>
          </a:effectRef>
          <a:fontRef idx="minor">
            <a:schemeClr val="tx1"/>
          </a:fontRef>
        </p:style>
      </p:cxnSp>
      <p:sp>
        <p:nvSpPr>
          <p:cNvPr id="16" name="TextBox 15">
            <a:extLst>
              <a:ext uri="{FF2B5EF4-FFF2-40B4-BE49-F238E27FC236}">
                <a16:creationId xmlns:a16="http://schemas.microsoft.com/office/drawing/2014/main" id="{77A3B310-02F5-0E30-DF51-6BF4CC6351B6}"/>
              </a:ext>
            </a:extLst>
          </p:cNvPr>
          <p:cNvSpPr txBox="1"/>
          <p:nvPr/>
        </p:nvSpPr>
        <p:spPr>
          <a:xfrm>
            <a:off x="6384033" y="4826589"/>
            <a:ext cx="5176652" cy="1723549"/>
          </a:xfrm>
          <a:prstGeom prst="rect">
            <a:avLst/>
          </a:prstGeom>
          <a:noFill/>
        </p:spPr>
        <p:txBody>
          <a:bodyPr wrap="square" lIns="0" tIns="0" rIns="0" bIns="0" rtlCol="0">
            <a:spAutoFit/>
          </a:bodyPr>
          <a:lstStyle/>
          <a:p>
            <a:r>
              <a:rPr lang="en-US" sz="2800"/>
              <a:t>Explain the procedure, including risks and benefits. </a:t>
            </a:r>
          </a:p>
          <a:p>
            <a:r>
              <a:rPr lang="en-US" sz="2800"/>
              <a:t>Ensure consent is voluntary, informed and with capacity</a:t>
            </a:r>
            <a:r>
              <a:rPr lang="en-US"/>
              <a:t>. </a:t>
            </a:r>
            <a:endParaRPr lang="en-GB"/>
          </a:p>
        </p:txBody>
      </p:sp>
    </p:spTree>
    <p:extLst>
      <p:ext uri="{BB962C8B-B14F-4D97-AF65-F5344CB8AC3E}">
        <p14:creationId xmlns:p14="http://schemas.microsoft.com/office/powerpoint/2010/main" val="392447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a:t>
            </a:r>
          </a:p>
        </p:txBody>
      </p:sp>
    </p:spTree>
    <p:extLst>
      <p:ext uri="{BB962C8B-B14F-4D97-AF65-F5344CB8AC3E}">
        <p14:creationId xmlns:p14="http://schemas.microsoft.com/office/powerpoint/2010/main" val="3940856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2001" y="323398"/>
            <a:ext cx="11250084" cy="932567"/>
          </a:xfrm>
        </p:spPr>
        <p:txBody>
          <a:bodyPr>
            <a:normAutofit/>
          </a:bodyPr>
          <a:lstStyle/>
          <a:p>
            <a:r>
              <a:rPr lang="en-US" sz="2800"/>
              <a:t>Task 9: T</a:t>
            </a:r>
            <a:r>
              <a:rPr lang="en-GB" sz="2800" err="1"/>
              <a:t>imed</a:t>
            </a:r>
            <a:r>
              <a:rPr lang="en-GB" sz="2800"/>
              <a:t> question practice. </a:t>
            </a:r>
          </a:p>
        </p:txBody>
      </p:sp>
      <p:sp>
        <p:nvSpPr>
          <p:cNvPr id="5" name="Text Placeholder 4"/>
          <p:cNvSpPr>
            <a:spLocks noGrp="1"/>
          </p:cNvSpPr>
          <p:nvPr>
            <p:ph type="body" sz="quarter" idx="12"/>
          </p:nvPr>
        </p:nvSpPr>
        <p:spPr>
          <a:xfrm>
            <a:off x="312000" y="1165864"/>
            <a:ext cx="11509120" cy="5280587"/>
          </a:xfrm>
        </p:spPr>
        <p:txBody>
          <a:bodyPr/>
          <a:lstStyle/>
          <a:p>
            <a:pPr>
              <a:lnSpc>
                <a:spcPct val="100000"/>
              </a:lnSpc>
            </a:pPr>
            <a:r>
              <a:rPr lang="en-GB" sz="2800"/>
              <a:t>You will be given 10 minutes to complete this task. </a:t>
            </a:r>
            <a:br>
              <a:rPr lang="en-GB" sz="2800"/>
            </a:br>
            <a:endParaRPr lang="en-GB" sz="2800">
              <a:solidFill>
                <a:srgbClr val="E51C41"/>
              </a:solidFill>
            </a:endParaRPr>
          </a:p>
          <a:p>
            <a:pPr>
              <a:lnSpc>
                <a:spcPct val="100000"/>
              </a:lnSpc>
            </a:pPr>
            <a:r>
              <a:rPr lang="en-GB" sz="2800" b="1"/>
              <a:t>After the task, your partner will use the mark sheets to reflect on your performance. </a:t>
            </a:r>
          </a:p>
          <a:p>
            <a:pPr>
              <a:lnSpc>
                <a:spcPct val="100000"/>
              </a:lnSpc>
            </a:pPr>
            <a:endParaRPr lang="en-GB" sz="2800"/>
          </a:p>
          <a:p>
            <a:pPr>
              <a:lnSpc>
                <a:spcPct val="100000"/>
              </a:lnSpc>
            </a:pPr>
            <a:r>
              <a:rPr lang="en-GB" sz="2800"/>
              <a:t>You must get prepared as if you were going to take the temperature of your partner. </a:t>
            </a:r>
          </a:p>
          <a:p>
            <a:pPr>
              <a:lnSpc>
                <a:spcPct val="100000"/>
              </a:lnSpc>
            </a:pPr>
            <a:endParaRPr lang="en-GB" sz="2800"/>
          </a:p>
          <a:p>
            <a:pPr>
              <a:lnSpc>
                <a:spcPct val="100000"/>
              </a:lnSpc>
            </a:pPr>
            <a:r>
              <a:rPr lang="en-GB" sz="2800"/>
              <a:t>This must include gaining consent, recording your findings, following policies, procedures and duty of care, and using effective communication.</a:t>
            </a:r>
          </a:p>
          <a:p>
            <a:endParaRPr lang="en-GB">
              <a:solidFill>
                <a:srgbClr val="E51C41"/>
              </a:solidFill>
            </a:endParaRPr>
          </a:p>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spTree>
    <p:extLst>
      <p:ext uri="{BB962C8B-B14F-4D97-AF65-F5344CB8AC3E}">
        <p14:creationId xmlns:p14="http://schemas.microsoft.com/office/powerpoint/2010/main" val="10928583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25931-F4FD-499B-BE1B-9872BB79EF6F}"/>
              </a:ext>
            </a:extLst>
          </p:cNvPr>
          <p:cNvSpPr>
            <a:spLocks noGrp="1"/>
          </p:cNvSpPr>
          <p:nvPr>
            <p:ph type="title"/>
          </p:nvPr>
        </p:nvSpPr>
        <p:spPr>
          <a:xfrm>
            <a:off x="337015" y="51572"/>
            <a:ext cx="11072749" cy="1188720"/>
          </a:xfrm>
        </p:spPr>
        <p:txBody>
          <a:bodyPr>
            <a:noAutofit/>
          </a:bodyPr>
          <a:lstStyle/>
          <a:p>
            <a:r>
              <a:rPr lang="en-GB" sz="2800" b="1"/>
              <a:t>Extension: What do you do after you have taken the physiological measurement?</a:t>
            </a:r>
          </a:p>
        </p:txBody>
      </p:sp>
      <p:sp>
        <p:nvSpPr>
          <p:cNvPr id="3" name="Content Placeholder 2">
            <a:extLst>
              <a:ext uri="{FF2B5EF4-FFF2-40B4-BE49-F238E27FC236}">
                <a16:creationId xmlns:a16="http://schemas.microsoft.com/office/drawing/2014/main" id="{51CDE0CF-CFA1-4238-B54C-E71CB110D8F0}"/>
              </a:ext>
            </a:extLst>
          </p:cNvPr>
          <p:cNvSpPr>
            <a:spLocks noGrp="1"/>
          </p:cNvSpPr>
          <p:nvPr>
            <p:ph idx="1"/>
          </p:nvPr>
        </p:nvSpPr>
        <p:spPr>
          <a:xfrm>
            <a:off x="337015" y="1240293"/>
            <a:ext cx="9390743" cy="5167087"/>
          </a:xfrm>
        </p:spPr>
        <p:txBody>
          <a:bodyPr vert="horz" lIns="0" tIns="0" rIns="0" bIns="0" rtlCol="0" anchor="t">
            <a:normAutofit/>
          </a:bodyPr>
          <a:lstStyle/>
          <a:p>
            <a:pPr marL="0" indent="0">
              <a:spcBef>
                <a:spcPts val="0"/>
              </a:spcBef>
              <a:buNone/>
            </a:pPr>
            <a:r>
              <a:rPr lang="en-GB" b="1">
                <a:latin typeface="+mj-lt"/>
                <a:ea typeface="Calibri" panose="020F0502020204030204" pitchFamily="34" charset="0"/>
                <a:cs typeface="Times New Roman"/>
              </a:rPr>
              <a:t>Reasons for accurate and timely recording</a:t>
            </a:r>
          </a:p>
          <a:p>
            <a:pPr>
              <a:spcBef>
                <a:spcPts val="0"/>
              </a:spcBef>
              <a:buFont typeface="+mj-lt"/>
              <a:buAutoNum type="arabicPeriod"/>
            </a:pPr>
            <a:r>
              <a:rPr lang="en-GB">
                <a:latin typeface="+mj-lt"/>
                <a:cs typeface="Times New Roman"/>
              </a:rPr>
              <a:t>Policies and procedures</a:t>
            </a:r>
          </a:p>
          <a:p>
            <a:pPr>
              <a:spcBef>
                <a:spcPts val="0"/>
              </a:spcBef>
              <a:buFont typeface="+mj-lt"/>
              <a:buAutoNum type="arabicPeriod"/>
            </a:pPr>
            <a:r>
              <a:rPr lang="en-GB">
                <a:latin typeface="+mj-lt"/>
                <a:cs typeface="Times New Roman"/>
              </a:rPr>
              <a:t>Safeguarding</a:t>
            </a:r>
          </a:p>
          <a:p>
            <a:pPr>
              <a:spcBef>
                <a:spcPts val="0"/>
              </a:spcBef>
              <a:buFont typeface="+mj-lt"/>
              <a:buAutoNum type="arabicPeriod"/>
            </a:pPr>
            <a:r>
              <a:rPr lang="en-GB">
                <a:latin typeface="+mj-lt"/>
                <a:cs typeface="Times New Roman"/>
              </a:rPr>
              <a:t>Monitoring</a:t>
            </a:r>
          </a:p>
          <a:p>
            <a:pPr>
              <a:spcBef>
                <a:spcPts val="0"/>
              </a:spcBef>
              <a:buFont typeface="+mj-lt"/>
              <a:buAutoNum type="arabicPeriod"/>
            </a:pPr>
            <a:r>
              <a:rPr lang="en-GB">
                <a:latin typeface="+mj-lt"/>
                <a:cs typeface="Times New Roman"/>
              </a:rPr>
              <a:t>Changes in health</a:t>
            </a:r>
          </a:p>
          <a:p>
            <a:pPr>
              <a:spcBef>
                <a:spcPts val="0"/>
              </a:spcBef>
              <a:buFont typeface="+mj-lt"/>
              <a:buAutoNum type="arabicPeriod"/>
            </a:pPr>
            <a:r>
              <a:rPr lang="en-GB">
                <a:latin typeface="+mj-lt"/>
                <a:cs typeface="Times New Roman"/>
              </a:rPr>
              <a:t>Care plan</a:t>
            </a:r>
          </a:p>
          <a:p>
            <a:pPr>
              <a:spcBef>
                <a:spcPts val="0"/>
              </a:spcBef>
              <a:buFont typeface="+mj-lt"/>
              <a:buAutoNum type="arabicPeriod"/>
            </a:pPr>
            <a:r>
              <a:rPr lang="en-GB">
                <a:latin typeface="+mj-lt"/>
                <a:cs typeface="Times New Roman"/>
              </a:rPr>
              <a:t>Diagnosis </a:t>
            </a:r>
            <a:endParaRPr lang="en-GB">
              <a:latin typeface="+mj-lt"/>
              <a:cs typeface="Times New Roman" panose="02020603050405020304" pitchFamily="18" charset="0"/>
            </a:endParaRPr>
          </a:p>
          <a:p>
            <a:pPr>
              <a:spcBef>
                <a:spcPts val="0"/>
              </a:spcBef>
              <a:buFont typeface="+mj-lt"/>
              <a:buAutoNum type="arabicPeriod"/>
            </a:pPr>
            <a:r>
              <a:rPr lang="en-GB">
                <a:latin typeface="+mj-lt"/>
                <a:cs typeface="Times New Roman"/>
              </a:rPr>
              <a:t>Underlying health condition</a:t>
            </a:r>
          </a:p>
          <a:p>
            <a:pPr>
              <a:spcBef>
                <a:spcPts val="0"/>
              </a:spcBef>
              <a:buFont typeface="+mj-lt"/>
              <a:buAutoNum type="arabicPeriod"/>
            </a:pPr>
            <a:r>
              <a:rPr lang="en-GB">
                <a:latin typeface="+mj-lt"/>
                <a:cs typeface="Times New Roman"/>
              </a:rPr>
              <a:t>Specialised equipment for recording physiological measurements</a:t>
            </a:r>
          </a:p>
          <a:p>
            <a:pPr>
              <a:spcBef>
                <a:spcPts val="0"/>
              </a:spcBef>
            </a:pPr>
            <a:endParaRPr lang="en-GB">
              <a:latin typeface="+mj-lt"/>
              <a:cs typeface="Arial"/>
            </a:endParaRPr>
          </a:p>
        </p:txBody>
      </p:sp>
      <p:sp>
        <p:nvSpPr>
          <p:cNvPr id="7" name="Footer Placeholder 6">
            <a:extLst>
              <a:ext uri="{FF2B5EF4-FFF2-40B4-BE49-F238E27FC236}">
                <a16:creationId xmlns:a16="http://schemas.microsoft.com/office/drawing/2014/main" id="{DFA96B82-D0C4-CE5C-5AC3-227E46041270}"/>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C1168FDF-F7BD-1C84-EB8D-0A066901E939}"/>
              </a:ext>
            </a:extLst>
          </p:cNvPr>
          <p:cNvSpPr>
            <a:spLocks noGrp="1"/>
          </p:cNvSpPr>
          <p:nvPr>
            <p:ph type="sldNum" sz="quarter" idx="12"/>
          </p:nvPr>
        </p:nvSpPr>
        <p:spPr/>
        <p:txBody>
          <a:bodyPr/>
          <a:lstStyle/>
          <a:p>
            <a:fld id="{FBB22DFD-CD8D-4488-9E0B-F606D83543F8}" type="slidenum">
              <a:rPr lang="en-GB" smtClean="0"/>
              <a:t>26</a:t>
            </a:fld>
            <a:endParaRPr lang="en-GB"/>
          </a:p>
        </p:txBody>
      </p:sp>
    </p:spTree>
    <p:extLst>
      <p:ext uri="{BB962C8B-B14F-4D97-AF65-F5344CB8AC3E}">
        <p14:creationId xmlns:p14="http://schemas.microsoft.com/office/powerpoint/2010/main" val="2614811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25931-F4FD-499B-BE1B-9872BB79EF6F}"/>
              </a:ext>
            </a:extLst>
          </p:cNvPr>
          <p:cNvSpPr>
            <a:spLocks noGrp="1"/>
          </p:cNvSpPr>
          <p:nvPr>
            <p:ph type="title"/>
          </p:nvPr>
        </p:nvSpPr>
        <p:spPr>
          <a:xfrm>
            <a:off x="503718" y="51572"/>
            <a:ext cx="11184564" cy="1188720"/>
          </a:xfrm>
        </p:spPr>
        <p:txBody>
          <a:bodyPr>
            <a:noAutofit/>
          </a:bodyPr>
          <a:lstStyle/>
          <a:p>
            <a:r>
              <a:rPr lang="en-GB" sz="2800" b="1"/>
              <a:t>Extension: What do you do after you have taken the physiological measurement?</a:t>
            </a:r>
          </a:p>
        </p:txBody>
      </p:sp>
      <p:sp>
        <p:nvSpPr>
          <p:cNvPr id="3" name="Content Placeholder 2">
            <a:extLst>
              <a:ext uri="{FF2B5EF4-FFF2-40B4-BE49-F238E27FC236}">
                <a16:creationId xmlns:a16="http://schemas.microsoft.com/office/drawing/2014/main" id="{51CDE0CF-CFA1-4238-B54C-E71CB110D8F0}"/>
              </a:ext>
            </a:extLst>
          </p:cNvPr>
          <p:cNvSpPr>
            <a:spLocks noGrp="1"/>
          </p:cNvSpPr>
          <p:nvPr>
            <p:ph idx="1"/>
          </p:nvPr>
        </p:nvSpPr>
        <p:spPr>
          <a:xfrm>
            <a:off x="503718" y="1358925"/>
            <a:ext cx="9390743" cy="5167087"/>
          </a:xfrm>
        </p:spPr>
        <p:txBody>
          <a:bodyPr vert="horz" lIns="0" tIns="0" rIns="0" bIns="0" rtlCol="0" anchor="t">
            <a:normAutofit/>
          </a:bodyPr>
          <a:lstStyle/>
          <a:p>
            <a:pPr marL="0" indent="0">
              <a:spcBef>
                <a:spcPts val="0"/>
              </a:spcBef>
              <a:spcAft>
                <a:spcPts val="800"/>
              </a:spcAft>
              <a:buNone/>
            </a:pPr>
            <a:r>
              <a:rPr lang="en-GB" b="1">
                <a:latin typeface="+mj-lt"/>
                <a:ea typeface="Calibri" panose="020F0502020204030204" pitchFamily="34" charset="0"/>
                <a:cs typeface="Times New Roman"/>
              </a:rPr>
              <a:t>Explain how to report physiological measurements that may be a cause for concern.</a:t>
            </a:r>
          </a:p>
          <a:p>
            <a:pPr>
              <a:spcBef>
                <a:spcPts val="0"/>
              </a:spcBef>
              <a:buFont typeface="+mj-lt"/>
              <a:buAutoNum type="arabicPeriod"/>
            </a:pPr>
            <a:r>
              <a:rPr lang="en-GB">
                <a:latin typeface="+mj-lt"/>
                <a:ea typeface="Calibri" panose="020F0502020204030204" pitchFamily="34" charset="0"/>
                <a:cs typeface="Times New Roman"/>
              </a:rPr>
              <a:t>Reference policies and procedures</a:t>
            </a:r>
            <a:endParaRPr lang="en-GB">
              <a:latin typeface="+mj-lt"/>
              <a:ea typeface="Calibri" panose="020F0502020204030204" pitchFamily="34" charset="0"/>
              <a:cs typeface="Times New Roman" panose="02020603050405020304" pitchFamily="18" charset="0"/>
            </a:endParaRPr>
          </a:p>
          <a:p>
            <a:pPr>
              <a:spcBef>
                <a:spcPts val="0"/>
              </a:spcBef>
              <a:buFont typeface="+mj-lt"/>
              <a:buAutoNum type="arabicPeriod"/>
            </a:pPr>
            <a:r>
              <a:rPr lang="en-GB">
                <a:latin typeface="+mj-lt"/>
                <a:ea typeface="Calibri" panose="020F0502020204030204" pitchFamily="34" charset="0"/>
                <a:cs typeface="Times New Roman"/>
              </a:rPr>
              <a:t>Know and recognise causes for concern </a:t>
            </a:r>
            <a:endParaRPr lang="en-GB">
              <a:latin typeface="+mj-lt"/>
              <a:ea typeface="Calibri" panose="020F0502020204030204" pitchFamily="34" charset="0"/>
              <a:cs typeface="Times New Roman" panose="02020603050405020304" pitchFamily="18" charset="0"/>
            </a:endParaRPr>
          </a:p>
          <a:p>
            <a:pPr>
              <a:spcBef>
                <a:spcPts val="0"/>
              </a:spcBef>
              <a:buFont typeface="+mj-lt"/>
              <a:buAutoNum type="arabicPeriod"/>
            </a:pPr>
            <a:r>
              <a:rPr lang="en-GB">
                <a:latin typeface="+mj-lt"/>
                <a:ea typeface="Calibri" panose="020F0502020204030204" pitchFamily="34" charset="0"/>
                <a:cs typeface="Times New Roman"/>
              </a:rPr>
              <a:t>Involve appropriate person (doctor, senior nurse, manager and supervisor) and partnerships </a:t>
            </a:r>
            <a:endParaRPr lang="en-GB">
              <a:latin typeface="+mj-lt"/>
              <a:ea typeface="Calibri" panose="020F0502020204030204" pitchFamily="34" charset="0"/>
              <a:cs typeface="Times New Roman" panose="02020603050405020304" pitchFamily="18" charset="0"/>
            </a:endParaRPr>
          </a:p>
          <a:p>
            <a:pPr>
              <a:spcBef>
                <a:spcPts val="0"/>
              </a:spcBef>
              <a:buFont typeface="+mj-lt"/>
              <a:buAutoNum type="arabicPeriod"/>
            </a:pPr>
            <a:r>
              <a:rPr lang="en-GB">
                <a:latin typeface="+mj-lt"/>
                <a:ea typeface="Calibri" panose="020F0502020204030204" pitchFamily="34" charset="0"/>
                <a:cs typeface="Times New Roman"/>
              </a:rPr>
              <a:t>Care planning </a:t>
            </a:r>
            <a:endParaRPr lang="en-GB">
              <a:latin typeface="+mj-lt"/>
              <a:ea typeface="Calibri" panose="020F0502020204030204" pitchFamily="34" charset="0"/>
              <a:cs typeface="Times New Roman" panose="02020603050405020304" pitchFamily="18" charset="0"/>
            </a:endParaRPr>
          </a:p>
          <a:p>
            <a:pPr>
              <a:spcBef>
                <a:spcPts val="0"/>
              </a:spcBef>
              <a:buFont typeface="+mj-lt"/>
              <a:buAutoNum type="arabicPeriod"/>
            </a:pPr>
            <a:r>
              <a:rPr lang="en-GB">
                <a:latin typeface="+mj-lt"/>
                <a:ea typeface="Calibri" panose="020F0502020204030204" pitchFamily="34" charset="0"/>
                <a:cs typeface="Times New Roman"/>
              </a:rPr>
              <a:t>Maintaining complete records</a:t>
            </a:r>
            <a:endParaRPr lang="en-GB">
              <a:latin typeface="+mj-lt"/>
              <a:ea typeface="Calibri" panose="020F0502020204030204" pitchFamily="34" charset="0"/>
              <a:cs typeface="Times New Roman" panose="02020603050405020304" pitchFamily="18" charset="0"/>
            </a:endParaRPr>
          </a:p>
          <a:p>
            <a:pPr>
              <a:spcBef>
                <a:spcPts val="0"/>
              </a:spcBef>
              <a:buFont typeface="+mj-lt"/>
              <a:buAutoNum type="arabicPeriod"/>
            </a:pPr>
            <a:r>
              <a:rPr lang="en-GB">
                <a:latin typeface="+mj-lt"/>
                <a:ea typeface="Calibri" panose="020F0502020204030204" pitchFamily="34" charset="0"/>
                <a:cs typeface="Times New Roman"/>
              </a:rPr>
              <a:t>Confidentiality</a:t>
            </a:r>
          </a:p>
          <a:p>
            <a:pPr>
              <a:spcBef>
                <a:spcPts val="0"/>
              </a:spcBef>
              <a:buFont typeface="+mj-lt"/>
              <a:buAutoNum type="arabicPeriod"/>
            </a:pPr>
            <a:r>
              <a:rPr lang="en-GB">
                <a:latin typeface="+mj-lt"/>
                <a:ea typeface="Calibri" panose="020F0502020204030204" pitchFamily="34" charset="0"/>
                <a:cs typeface="Times New Roman"/>
              </a:rPr>
              <a:t>Timely action</a:t>
            </a:r>
            <a:endParaRPr lang="en-GB">
              <a:latin typeface="+mj-lt"/>
              <a:cs typeface="Times New Roman"/>
            </a:endParaRPr>
          </a:p>
          <a:p>
            <a:pPr>
              <a:spcBef>
                <a:spcPts val="0"/>
              </a:spcBef>
            </a:pPr>
            <a:endParaRPr lang="en-GB">
              <a:latin typeface="+mj-lt"/>
              <a:cs typeface="Arial"/>
            </a:endParaRPr>
          </a:p>
        </p:txBody>
      </p:sp>
      <p:sp>
        <p:nvSpPr>
          <p:cNvPr id="7" name="Footer Placeholder 6">
            <a:extLst>
              <a:ext uri="{FF2B5EF4-FFF2-40B4-BE49-F238E27FC236}">
                <a16:creationId xmlns:a16="http://schemas.microsoft.com/office/drawing/2014/main" id="{03415A4C-3AC7-F702-E6C5-FF50C3F40834}"/>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B181EE1E-2242-CA98-1FB8-353FF0BCBEF4}"/>
              </a:ext>
            </a:extLst>
          </p:cNvPr>
          <p:cNvSpPr>
            <a:spLocks noGrp="1"/>
          </p:cNvSpPr>
          <p:nvPr>
            <p:ph type="sldNum" sz="quarter" idx="12"/>
          </p:nvPr>
        </p:nvSpPr>
        <p:spPr/>
        <p:txBody>
          <a:bodyPr/>
          <a:lstStyle/>
          <a:p>
            <a:fld id="{FBB22DFD-CD8D-4488-9E0B-F606D83543F8}" type="slidenum">
              <a:rPr lang="en-GB" smtClean="0"/>
              <a:t>27</a:t>
            </a:fld>
            <a:endParaRPr lang="en-GB"/>
          </a:p>
        </p:txBody>
      </p:sp>
    </p:spTree>
    <p:extLst>
      <p:ext uri="{BB962C8B-B14F-4D97-AF65-F5344CB8AC3E}">
        <p14:creationId xmlns:p14="http://schemas.microsoft.com/office/powerpoint/2010/main" val="4202016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lstStyle/>
          <a:p>
            <a:r>
              <a:rPr lang="en-US"/>
              <a:t>Review </a:t>
            </a:r>
          </a:p>
        </p:txBody>
      </p:sp>
    </p:spTree>
    <p:extLst>
      <p:ext uri="{BB962C8B-B14F-4D97-AF65-F5344CB8AC3E}">
        <p14:creationId xmlns:p14="http://schemas.microsoft.com/office/powerpoint/2010/main" val="7241885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133"/>
              <a:t>Task 10: In each situation, who gives consent? Is there an ethical consideration that must be taken into account before completing a physiological measurement?</a:t>
            </a:r>
          </a:p>
        </p:txBody>
      </p:sp>
      <p:sp>
        <p:nvSpPr>
          <p:cNvPr id="2052" name="Content Placeholder 2051"/>
          <p:cNvSpPr>
            <a:spLocks noGrp="1"/>
          </p:cNvSpPr>
          <p:nvPr>
            <p:ph sz="quarter" idx="14"/>
          </p:nvPr>
        </p:nvSpPr>
        <p:spPr>
          <a:xfrm>
            <a:off x="312000" y="4007183"/>
            <a:ext cx="5496133" cy="2349167"/>
          </a:xfrm>
        </p:spPr>
        <p:txBody>
          <a:bodyPr>
            <a:normAutofit lnSpcReduction="10000"/>
          </a:bodyPr>
          <a:lstStyle/>
          <a:p>
            <a:pPr>
              <a:lnSpc>
                <a:spcPct val="100000"/>
              </a:lnSpc>
            </a:pPr>
            <a:r>
              <a:rPr lang="en-GB" sz="2400" u="sng"/>
              <a:t>Scenario 3</a:t>
            </a:r>
            <a:r>
              <a:rPr lang="en-GB" sz="2400"/>
              <a:t>:</a:t>
            </a:r>
          </a:p>
          <a:p>
            <a:pPr lvl="1">
              <a:lnSpc>
                <a:spcPct val="100000"/>
              </a:lnSpc>
            </a:pPr>
            <a:r>
              <a:rPr lang="en-GB" sz="2400" b="1"/>
              <a:t>A girl aged 20 with Down’s Syndrome is at her first midwife appointment at eight weeks. She still smokes, and the midwife is advising against this. </a:t>
            </a:r>
          </a:p>
          <a:p>
            <a:endParaRPr lang="en-GB"/>
          </a:p>
        </p:txBody>
      </p:sp>
      <p:sp>
        <p:nvSpPr>
          <p:cNvPr id="35" name="Content Placeholder 34"/>
          <p:cNvSpPr>
            <a:spLocks noGrp="1"/>
          </p:cNvSpPr>
          <p:nvPr>
            <p:ph sz="quarter" idx="17"/>
          </p:nvPr>
        </p:nvSpPr>
        <p:spPr>
          <a:xfrm>
            <a:off x="5999989" y="4007185"/>
            <a:ext cx="5567595" cy="2349167"/>
          </a:xfrm>
        </p:spPr>
        <p:txBody>
          <a:bodyPr/>
          <a:lstStyle/>
          <a:p>
            <a:pPr>
              <a:lnSpc>
                <a:spcPct val="100000"/>
              </a:lnSpc>
            </a:pPr>
            <a:r>
              <a:rPr lang="en-GB" sz="2400" u="sng"/>
              <a:t>Scenario 4</a:t>
            </a:r>
            <a:r>
              <a:rPr lang="en-GB" sz="2400"/>
              <a:t>:</a:t>
            </a:r>
          </a:p>
          <a:p>
            <a:pPr lvl="1">
              <a:lnSpc>
                <a:spcPct val="100000"/>
              </a:lnSpc>
            </a:pPr>
            <a:r>
              <a:rPr lang="en-GB" sz="2400" b="1"/>
              <a:t>A child aged 15 is refusing to have their blood pressure taken while in hospital because of a broken arm. </a:t>
            </a:r>
          </a:p>
          <a:p>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a:p>
        </p:txBody>
      </p:sp>
      <p:sp>
        <p:nvSpPr>
          <p:cNvPr id="8" name="Content Placeholder 7">
            <a:extLst>
              <a:ext uri="{FF2B5EF4-FFF2-40B4-BE49-F238E27FC236}">
                <a16:creationId xmlns:a16="http://schemas.microsoft.com/office/drawing/2014/main" id="{184D73B3-D0AB-EC1B-EA32-7B0C3A8857C5}"/>
              </a:ext>
            </a:extLst>
          </p:cNvPr>
          <p:cNvSpPr>
            <a:spLocks noGrp="1"/>
          </p:cNvSpPr>
          <p:nvPr>
            <p:ph sz="quarter" idx="18"/>
          </p:nvPr>
        </p:nvSpPr>
        <p:spPr/>
        <p:txBody>
          <a:bodyPr/>
          <a:lstStyle/>
          <a:p>
            <a:pPr>
              <a:lnSpc>
                <a:spcPct val="100000"/>
              </a:lnSpc>
            </a:pPr>
            <a:r>
              <a:rPr lang="en-US" sz="2400" u="sng"/>
              <a:t>Scenario 1</a:t>
            </a:r>
            <a:r>
              <a:rPr lang="en-US" sz="2400"/>
              <a:t>:</a:t>
            </a:r>
            <a:r>
              <a:rPr lang="en-US" sz="2400" u="sng"/>
              <a:t> </a:t>
            </a:r>
          </a:p>
          <a:p>
            <a:pPr>
              <a:lnSpc>
                <a:spcPct val="100000"/>
              </a:lnSpc>
            </a:pPr>
            <a:r>
              <a:rPr lang="en-US" sz="2400"/>
              <a:t>A paramedic arrives at the scene of a car accident. The driver of the car is unconscious.  </a:t>
            </a:r>
            <a:endParaRPr lang="en-GB" sz="2400"/>
          </a:p>
        </p:txBody>
      </p:sp>
      <p:sp>
        <p:nvSpPr>
          <p:cNvPr id="10" name="Content Placeholder 9">
            <a:extLst>
              <a:ext uri="{FF2B5EF4-FFF2-40B4-BE49-F238E27FC236}">
                <a16:creationId xmlns:a16="http://schemas.microsoft.com/office/drawing/2014/main" id="{6D730FC5-2775-4B59-DF60-360191CFB0B2}"/>
              </a:ext>
            </a:extLst>
          </p:cNvPr>
          <p:cNvSpPr>
            <a:spLocks noGrp="1"/>
          </p:cNvSpPr>
          <p:nvPr>
            <p:ph sz="quarter" idx="19"/>
          </p:nvPr>
        </p:nvSpPr>
        <p:spPr/>
        <p:txBody>
          <a:bodyPr>
            <a:normAutofit fontScale="92500" lnSpcReduction="10000"/>
          </a:bodyPr>
          <a:lstStyle/>
          <a:p>
            <a:pPr>
              <a:lnSpc>
                <a:spcPct val="100000"/>
              </a:lnSpc>
            </a:pPr>
            <a:r>
              <a:rPr lang="en-US" sz="2400" u="sng"/>
              <a:t>Scenario 2</a:t>
            </a:r>
            <a:r>
              <a:rPr lang="en-US" sz="2400"/>
              <a:t>: </a:t>
            </a:r>
          </a:p>
          <a:p>
            <a:pPr>
              <a:lnSpc>
                <a:spcPct val="100000"/>
              </a:lnSpc>
            </a:pPr>
            <a:r>
              <a:rPr lang="en-US" sz="2400"/>
              <a:t>A person with a diagnosis of early onset dementia has arrived at the hospital and is very confused. They are refusing care or treatment, but they have a large, bleeding head wound. </a:t>
            </a:r>
            <a:endParaRPr lang="en-GB" sz="2400"/>
          </a:p>
        </p:txBody>
      </p:sp>
    </p:spTree>
    <p:extLst>
      <p:ext uri="{BB962C8B-B14F-4D97-AF65-F5344CB8AC3E}">
        <p14:creationId xmlns:p14="http://schemas.microsoft.com/office/powerpoint/2010/main" val="308944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Recall and connect</a:t>
            </a:r>
          </a:p>
        </p:txBody>
      </p:sp>
    </p:spTree>
    <p:extLst>
      <p:ext uri="{BB962C8B-B14F-4D97-AF65-F5344CB8AC3E}">
        <p14:creationId xmlns:p14="http://schemas.microsoft.com/office/powerpoint/2010/main" val="11454884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133"/>
              <a:t>Self-assessment: Who gives consent? Is there an ethical consideration that must be taken into account before completing a physiological measurement?</a:t>
            </a:r>
          </a:p>
        </p:txBody>
      </p:sp>
      <p:sp>
        <p:nvSpPr>
          <p:cNvPr id="2052" name="Content Placeholder 2051"/>
          <p:cNvSpPr>
            <a:spLocks noGrp="1"/>
          </p:cNvSpPr>
          <p:nvPr>
            <p:ph sz="quarter" idx="14"/>
          </p:nvPr>
        </p:nvSpPr>
        <p:spPr/>
        <p:txBody>
          <a:bodyPr/>
          <a:lstStyle/>
          <a:p>
            <a:pPr>
              <a:lnSpc>
                <a:spcPct val="100000"/>
              </a:lnSpc>
            </a:pPr>
            <a:r>
              <a:rPr lang="en-GB" sz="1867" u="sng"/>
              <a:t>Scenario 3:</a:t>
            </a:r>
          </a:p>
          <a:p>
            <a:pPr lvl="1">
              <a:lnSpc>
                <a:spcPct val="100000"/>
              </a:lnSpc>
            </a:pPr>
            <a:r>
              <a:rPr lang="en-GB" sz="1867"/>
              <a:t>A girl aged 20 with Down’s Syndrome is at her first midwife appointment at eight weeks. She still smokes, and the midwife is advising against this. </a:t>
            </a:r>
            <a:r>
              <a:rPr lang="en-GB" sz="1867" b="1"/>
              <a:t>As long as capacity can be supported and all information, including risks, is provided, no further action may be required. </a:t>
            </a:r>
          </a:p>
          <a:p>
            <a:endParaRPr lang="en-GB"/>
          </a:p>
        </p:txBody>
      </p:sp>
      <p:sp>
        <p:nvSpPr>
          <p:cNvPr id="35" name="Content Placeholder 34"/>
          <p:cNvSpPr>
            <a:spLocks noGrp="1"/>
          </p:cNvSpPr>
          <p:nvPr>
            <p:ph sz="quarter" idx="17"/>
          </p:nvPr>
        </p:nvSpPr>
        <p:spPr/>
        <p:txBody>
          <a:bodyPr>
            <a:normAutofit lnSpcReduction="10000"/>
          </a:bodyPr>
          <a:lstStyle/>
          <a:p>
            <a:pPr>
              <a:lnSpc>
                <a:spcPct val="100000"/>
              </a:lnSpc>
            </a:pPr>
            <a:r>
              <a:rPr lang="en-GB" sz="1867" u="sng"/>
              <a:t>Scenario 4:</a:t>
            </a:r>
          </a:p>
          <a:p>
            <a:pPr>
              <a:lnSpc>
                <a:spcPct val="100000"/>
              </a:lnSpc>
            </a:pPr>
            <a:r>
              <a:rPr lang="en-GB" sz="1867" b="0"/>
              <a:t>A child aged 15 is refusing to have their blood pressure taken while in hospital because of a broken arm. </a:t>
            </a:r>
            <a:r>
              <a:rPr lang="en-GB" sz="1867"/>
              <a:t>Parental consent may be required to proceed, but given the child’s age, working directly with them would help to provide them with the best quality care to support their individual needs. </a:t>
            </a:r>
          </a:p>
          <a:p>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30</a:t>
            </a:fld>
            <a:endParaRPr lang="en-GB"/>
          </a:p>
        </p:txBody>
      </p:sp>
      <p:sp>
        <p:nvSpPr>
          <p:cNvPr id="8" name="Content Placeholder 7">
            <a:extLst>
              <a:ext uri="{FF2B5EF4-FFF2-40B4-BE49-F238E27FC236}">
                <a16:creationId xmlns:a16="http://schemas.microsoft.com/office/drawing/2014/main" id="{184D73B3-D0AB-EC1B-EA32-7B0C3A8857C5}"/>
              </a:ext>
            </a:extLst>
          </p:cNvPr>
          <p:cNvSpPr>
            <a:spLocks noGrp="1"/>
          </p:cNvSpPr>
          <p:nvPr>
            <p:ph sz="quarter" idx="18"/>
          </p:nvPr>
        </p:nvSpPr>
        <p:spPr/>
        <p:txBody>
          <a:bodyPr>
            <a:normAutofit lnSpcReduction="10000"/>
          </a:bodyPr>
          <a:lstStyle/>
          <a:p>
            <a:pPr>
              <a:lnSpc>
                <a:spcPct val="100000"/>
              </a:lnSpc>
            </a:pPr>
            <a:r>
              <a:rPr lang="en-US" sz="1867" u="sng"/>
              <a:t>Scenario 1: </a:t>
            </a:r>
          </a:p>
          <a:p>
            <a:pPr>
              <a:lnSpc>
                <a:spcPct val="100000"/>
              </a:lnSpc>
            </a:pPr>
            <a:r>
              <a:rPr lang="en-US" sz="1867" b="0"/>
              <a:t>A paramedic arrives at the scene of a car accident. The driver of the car is unconscious. </a:t>
            </a:r>
            <a:r>
              <a:rPr lang="en-US" sz="1867"/>
              <a:t>No ethical considerations, no consent needed as the driver is unconscious and the paramedic must act and provide the best duty of care available. </a:t>
            </a:r>
            <a:endParaRPr lang="en-GB" sz="1867"/>
          </a:p>
        </p:txBody>
      </p:sp>
      <p:sp>
        <p:nvSpPr>
          <p:cNvPr id="10" name="Content Placeholder 9">
            <a:extLst>
              <a:ext uri="{FF2B5EF4-FFF2-40B4-BE49-F238E27FC236}">
                <a16:creationId xmlns:a16="http://schemas.microsoft.com/office/drawing/2014/main" id="{6D730FC5-2775-4B59-DF60-360191CFB0B2}"/>
              </a:ext>
            </a:extLst>
          </p:cNvPr>
          <p:cNvSpPr>
            <a:spLocks noGrp="1"/>
          </p:cNvSpPr>
          <p:nvPr>
            <p:ph sz="quarter" idx="19"/>
          </p:nvPr>
        </p:nvSpPr>
        <p:spPr>
          <a:xfrm>
            <a:off x="5999990" y="1125324"/>
            <a:ext cx="5553217" cy="2543421"/>
          </a:xfrm>
        </p:spPr>
        <p:txBody>
          <a:bodyPr>
            <a:normAutofit lnSpcReduction="10000"/>
          </a:bodyPr>
          <a:lstStyle/>
          <a:p>
            <a:pPr>
              <a:lnSpc>
                <a:spcPct val="100000"/>
              </a:lnSpc>
            </a:pPr>
            <a:r>
              <a:rPr lang="en-US" sz="1867" u="sng"/>
              <a:t>Scenario 2: </a:t>
            </a:r>
          </a:p>
          <a:p>
            <a:pPr>
              <a:lnSpc>
                <a:spcPct val="100000"/>
              </a:lnSpc>
            </a:pPr>
            <a:r>
              <a:rPr lang="en-US" sz="1867" b="0"/>
              <a:t>A person with a diagnosis of early onset dementia has arrived at the hospital and is very confused. They are refusing care or treatment, but they have a large, bleeding head wound. </a:t>
            </a:r>
            <a:r>
              <a:rPr lang="en-US" sz="1867"/>
              <a:t>Capacity (and therefore consent) cannot be supported, so the medical professionals must act to best support the patient. Consent could be provided by someone holding power of attorney. </a:t>
            </a:r>
            <a:endParaRPr lang="en-GB" sz="1867"/>
          </a:p>
        </p:txBody>
      </p:sp>
    </p:spTree>
    <p:extLst>
      <p:ext uri="{BB962C8B-B14F-4D97-AF65-F5344CB8AC3E}">
        <p14:creationId xmlns:p14="http://schemas.microsoft.com/office/powerpoint/2010/main" val="663537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CF5B5-4E65-D730-3001-DE838CFE35ED}"/>
              </a:ext>
            </a:extLst>
          </p:cNvPr>
          <p:cNvSpPr>
            <a:spLocks noGrp="1"/>
          </p:cNvSpPr>
          <p:nvPr>
            <p:ph type="title"/>
          </p:nvPr>
        </p:nvSpPr>
        <p:spPr>
          <a:xfrm>
            <a:off x="324860" y="1168936"/>
            <a:ext cx="11372293" cy="1188720"/>
          </a:xfrm>
        </p:spPr>
        <p:txBody>
          <a:bodyPr>
            <a:normAutofit fontScale="90000"/>
          </a:bodyPr>
          <a:lstStyle/>
          <a:p>
            <a:r>
              <a:rPr lang="en-US" sz="3067" b="1">
                <a:latin typeface="Arial" panose="020B0604020202020204" pitchFamily="34" charset="0"/>
                <a:ea typeface="Calibri" panose="020F0502020204030204" pitchFamily="34" charset="0"/>
              </a:rPr>
              <a:t>Aim: </a:t>
            </a:r>
            <a:r>
              <a:rPr lang="en-US" sz="3067">
                <a:latin typeface="Arial" panose="020B0604020202020204" pitchFamily="34" charset="0"/>
                <a:ea typeface="Calibri" panose="020F0502020204030204" pitchFamily="34" charset="0"/>
              </a:rPr>
              <a:t>To </a:t>
            </a:r>
            <a:r>
              <a:rPr lang="en-US" sz="3067" err="1">
                <a:latin typeface="Arial" panose="020B0604020202020204" pitchFamily="34" charset="0"/>
                <a:ea typeface="Calibri" panose="020F0502020204030204" pitchFamily="34" charset="0"/>
              </a:rPr>
              <a:t>recognise</a:t>
            </a:r>
            <a:r>
              <a:rPr lang="en-US" sz="3067">
                <a:latin typeface="Arial" panose="020B0604020202020204" pitchFamily="34" charset="0"/>
                <a:ea typeface="Calibri" panose="020F0502020204030204" pitchFamily="34" charset="0"/>
              </a:rPr>
              <a:t> limitations in mental capacity and respond appropriately while gaining consent for physiological measurements. </a:t>
            </a:r>
            <a:br>
              <a:rPr lang="en-US" sz="2400" b="1" i="1">
                <a:latin typeface="Arial" panose="020B0604020202020204" pitchFamily="34" charset="0"/>
                <a:ea typeface="Calibri" panose="020F0502020204030204" pitchFamily="34" charset="0"/>
              </a:rPr>
            </a:br>
            <a:br>
              <a:rPr lang="en-GB" sz="3067">
                <a:solidFill>
                  <a:schemeClr val="dk1"/>
                </a:solidFill>
                <a:latin typeface="+mn-lt"/>
                <a:ea typeface="+mn-ea"/>
                <a:cs typeface="+mn-cs"/>
              </a:rPr>
            </a:br>
            <a:r>
              <a:rPr lang="en-US" sz="3067" b="1"/>
              <a:t>Learning outcomes:</a:t>
            </a:r>
            <a:br>
              <a:rPr lang="en-US" sz="3067"/>
            </a:br>
            <a:r>
              <a:rPr lang="en-US" sz="3067">
                <a:ea typeface="+mn-lt"/>
                <a:cs typeface="+mn-lt"/>
              </a:rPr>
              <a:t>Am I now able to…</a:t>
            </a:r>
            <a:br>
              <a:rPr lang="en-US" sz="3200">
                <a:cs typeface="Arial"/>
              </a:rPr>
            </a:br>
            <a:endParaRPr lang="en-GB" sz="3600"/>
          </a:p>
        </p:txBody>
      </p:sp>
      <p:sp>
        <p:nvSpPr>
          <p:cNvPr id="3" name="Content Placeholder 2">
            <a:extLst>
              <a:ext uri="{FF2B5EF4-FFF2-40B4-BE49-F238E27FC236}">
                <a16:creationId xmlns:a16="http://schemas.microsoft.com/office/drawing/2014/main" id="{6AA8069B-5DAA-FD5B-B5D8-714956C8FEC9}"/>
              </a:ext>
            </a:extLst>
          </p:cNvPr>
          <p:cNvSpPr>
            <a:spLocks noGrp="1"/>
          </p:cNvSpPr>
          <p:nvPr>
            <p:ph idx="1"/>
          </p:nvPr>
        </p:nvSpPr>
        <p:spPr>
          <a:xfrm>
            <a:off x="324859" y="2949354"/>
            <a:ext cx="11372295" cy="3101983"/>
          </a:xfrm>
        </p:spPr>
        <p:txBody>
          <a:bodyPr>
            <a:noAutofit/>
          </a:bodyPr>
          <a:lstStyle/>
          <a:p>
            <a:pPr lvl="0">
              <a:buFont typeface="Wingdings" panose="05000000000000000000" pitchFamily="2" charset="2"/>
              <a:buChar char="ü"/>
            </a:pPr>
            <a:r>
              <a:rPr lang="en-GB">
                <a:solidFill>
                  <a:srgbClr val="000000"/>
                </a:solidFill>
                <a:ea typeface="Calibri" panose="020F0502020204030204" pitchFamily="34" charset="0"/>
                <a:cs typeface="Arial" panose="020B0604020202020204" pitchFamily="34" charset="0"/>
              </a:rPr>
              <a:t>recall the requirements for gaining consent?</a:t>
            </a:r>
            <a:endParaRPr lang="en-GB">
              <a:ea typeface="Calibri" panose="020F0502020204030204" pitchFamily="34" charset="0"/>
              <a:cs typeface="Arial" panose="020B0604020202020204" pitchFamily="34" charset="0"/>
            </a:endParaRPr>
          </a:p>
          <a:p>
            <a:pPr lvl="0">
              <a:buFont typeface="Wingdings" panose="05000000000000000000" pitchFamily="2" charset="2"/>
              <a:buChar char="ü"/>
            </a:pPr>
            <a:r>
              <a:rPr lang="en-GB">
                <a:solidFill>
                  <a:srgbClr val="000000"/>
                </a:solidFill>
                <a:ea typeface="Times New Roman" panose="02020603050405020304" pitchFamily="18" charset="0"/>
              </a:rPr>
              <a:t>explain the ethical considerations in determining capacity for gaining consent? </a:t>
            </a:r>
            <a:endParaRPr lang="en-GB">
              <a:ea typeface="Times New Roman" panose="02020603050405020304" pitchFamily="18" charset="0"/>
            </a:endParaRPr>
          </a:p>
          <a:p>
            <a:pPr lvl="0">
              <a:buFont typeface="Wingdings" panose="05000000000000000000" pitchFamily="2" charset="2"/>
              <a:buChar char="ü"/>
            </a:pPr>
            <a:r>
              <a:rPr lang="en-GB">
                <a:solidFill>
                  <a:srgbClr val="000000"/>
                </a:solidFill>
                <a:ea typeface="Arial" panose="020B0604020202020204" pitchFamily="34" charset="0"/>
              </a:rPr>
              <a:t>analyse and apply best practice in preparation for my industry placements? </a:t>
            </a:r>
            <a:endParaRPr lang="en-GB"/>
          </a:p>
        </p:txBody>
      </p:sp>
      <p:sp>
        <p:nvSpPr>
          <p:cNvPr id="7" name="Footer Placeholder 6">
            <a:extLst>
              <a:ext uri="{FF2B5EF4-FFF2-40B4-BE49-F238E27FC236}">
                <a16:creationId xmlns:a16="http://schemas.microsoft.com/office/drawing/2014/main" id="{F9454B3D-9DC6-E974-4428-6B3E0A09A0AF}"/>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E8A6628C-D400-BE3F-2990-9E185D5637B8}"/>
              </a:ext>
            </a:extLst>
          </p:cNvPr>
          <p:cNvSpPr>
            <a:spLocks noGrp="1"/>
          </p:cNvSpPr>
          <p:nvPr>
            <p:ph type="sldNum" sz="quarter" idx="12"/>
          </p:nvPr>
        </p:nvSpPr>
        <p:spPr/>
        <p:txBody>
          <a:bodyPr/>
          <a:lstStyle/>
          <a:p>
            <a:fld id="{FBB22DFD-CD8D-4488-9E0B-F606D83543F8}" type="slidenum">
              <a:rPr lang="en-GB" smtClean="0"/>
              <a:t>31</a:t>
            </a:fld>
            <a:endParaRPr lang="en-GB"/>
          </a:p>
        </p:txBody>
      </p:sp>
    </p:spTree>
    <p:extLst>
      <p:ext uri="{BB962C8B-B14F-4D97-AF65-F5344CB8AC3E}">
        <p14:creationId xmlns:p14="http://schemas.microsoft.com/office/powerpoint/2010/main" val="192283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CF5B5-4E65-D730-3001-DE838CFE35ED}"/>
              </a:ext>
            </a:extLst>
          </p:cNvPr>
          <p:cNvSpPr>
            <a:spLocks noGrp="1"/>
          </p:cNvSpPr>
          <p:nvPr>
            <p:ph type="title"/>
          </p:nvPr>
        </p:nvSpPr>
        <p:spPr>
          <a:xfrm>
            <a:off x="413245" y="273169"/>
            <a:ext cx="7729728" cy="1188720"/>
          </a:xfrm>
        </p:spPr>
        <p:txBody>
          <a:bodyPr vert="horz" lIns="0" tIns="0" rIns="0" bIns="0" rtlCol="0" anchor="ctr">
            <a:noAutofit/>
          </a:bodyPr>
          <a:lstStyle/>
          <a:p>
            <a:r>
              <a:rPr lang="en-US" sz="2933" b="1"/>
              <a:t>Recall and connect</a:t>
            </a:r>
            <a:br>
              <a:rPr lang="en-US" sz="2933" b="1"/>
            </a:br>
            <a:br>
              <a:rPr lang="en-US" sz="2933" b="1"/>
            </a:br>
            <a:r>
              <a:rPr lang="en-GB" sz="2933" b="1">
                <a:cs typeface="Arial"/>
              </a:rPr>
              <a:t>Task 6: </a:t>
            </a:r>
            <a:r>
              <a:rPr lang="en-US" sz="2933" b="1"/>
              <a:t>True or false</a:t>
            </a:r>
            <a:endParaRPr lang="en-GB" sz="2933" b="1">
              <a:cs typeface="Arial"/>
            </a:endParaRPr>
          </a:p>
        </p:txBody>
      </p:sp>
      <p:sp>
        <p:nvSpPr>
          <p:cNvPr id="3" name="Content Placeholder 2">
            <a:extLst>
              <a:ext uri="{FF2B5EF4-FFF2-40B4-BE49-F238E27FC236}">
                <a16:creationId xmlns:a16="http://schemas.microsoft.com/office/drawing/2014/main" id="{6AA8069B-5DAA-FD5B-B5D8-714956C8FEC9}"/>
              </a:ext>
            </a:extLst>
          </p:cNvPr>
          <p:cNvSpPr>
            <a:spLocks noGrp="1"/>
          </p:cNvSpPr>
          <p:nvPr>
            <p:ph idx="1"/>
          </p:nvPr>
        </p:nvSpPr>
        <p:spPr>
          <a:xfrm>
            <a:off x="409853" y="1893038"/>
            <a:ext cx="11372295" cy="3930564"/>
          </a:xfrm>
        </p:spPr>
        <p:txBody>
          <a:bodyPr>
            <a:noAutofit/>
          </a:bodyPr>
          <a:lstStyle/>
          <a:p>
            <a:pPr marL="455989" indent="-455989">
              <a:buFont typeface="+mj-lt"/>
              <a:buAutoNum type="arabicPeriod"/>
            </a:pPr>
            <a:r>
              <a:rPr lang="en-US"/>
              <a:t>If someone has capacity, this means that they legally can provide consent according to the Mental Capacity Act. </a:t>
            </a:r>
          </a:p>
          <a:p>
            <a:pPr marL="455989" indent="-455989">
              <a:buFont typeface="+mj-lt"/>
              <a:buAutoNum type="arabicPeriod"/>
            </a:pPr>
            <a:r>
              <a:rPr lang="en-US"/>
              <a:t>Consent must be given voluntarily.</a:t>
            </a:r>
          </a:p>
          <a:p>
            <a:pPr marL="455989" indent="-455989">
              <a:buFont typeface="+mj-lt"/>
              <a:buAutoNum type="arabicPeriod"/>
            </a:pPr>
            <a:r>
              <a:rPr lang="en-US"/>
              <a:t>Consent can be given even when a family member persuades the patient to say yes.</a:t>
            </a:r>
          </a:p>
          <a:p>
            <a:pPr marL="455989" indent="-455989">
              <a:buFont typeface="+mj-lt"/>
              <a:buAutoNum type="arabicPeriod"/>
            </a:pPr>
            <a:r>
              <a:rPr lang="en-US"/>
              <a:t>Consent cannot be given if the patient does not know the risks of any physiological procedure. </a:t>
            </a:r>
          </a:p>
          <a:p>
            <a:pPr marL="455989" indent="-455989">
              <a:buFont typeface="+mj-lt"/>
              <a:buAutoNum type="arabicPeriod"/>
            </a:pPr>
            <a:r>
              <a:rPr lang="en-US"/>
              <a:t>Consent can be given after the physiological measurements have been taken. </a:t>
            </a:r>
            <a:endParaRPr lang="en-GB"/>
          </a:p>
        </p:txBody>
      </p:sp>
      <p:sp>
        <p:nvSpPr>
          <p:cNvPr id="7" name="Footer Placeholder 6">
            <a:extLst>
              <a:ext uri="{FF2B5EF4-FFF2-40B4-BE49-F238E27FC236}">
                <a16:creationId xmlns:a16="http://schemas.microsoft.com/office/drawing/2014/main" id="{27F5BE7B-2CC8-C58A-99EA-6AC23E70D02E}"/>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B80FBD97-216E-615D-FF5D-19D6CDCE82CC}"/>
              </a:ext>
            </a:extLst>
          </p:cNvPr>
          <p:cNvSpPr>
            <a:spLocks noGrp="1"/>
          </p:cNvSpPr>
          <p:nvPr>
            <p:ph type="sldNum" sz="quarter" idx="12"/>
          </p:nvPr>
        </p:nvSpPr>
        <p:spPr/>
        <p:txBody>
          <a:bodyPr/>
          <a:lstStyle/>
          <a:p>
            <a:fld id="{FBB22DFD-CD8D-4488-9E0B-F606D83543F8}" type="slidenum">
              <a:rPr lang="en-GB" smtClean="0"/>
              <a:t>4</a:t>
            </a:fld>
            <a:endParaRPr lang="en-GB"/>
          </a:p>
        </p:txBody>
      </p:sp>
    </p:spTree>
    <p:extLst>
      <p:ext uri="{BB962C8B-B14F-4D97-AF65-F5344CB8AC3E}">
        <p14:creationId xmlns:p14="http://schemas.microsoft.com/office/powerpoint/2010/main" val="117972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CF5B5-4E65-D730-3001-DE838CFE35ED}"/>
              </a:ext>
            </a:extLst>
          </p:cNvPr>
          <p:cNvSpPr>
            <a:spLocks noGrp="1"/>
          </p:cNvSpPr>
          <p:nvPr>
            <p:ph type="title"/>
          </p:nvPr>
        </p:nvSpPr>
        <p:spPr>
          <a:xfrm>
            <a:off x="220687" y="201283"/>
            <a:ext cx="9960864" cy="1188720"/>
          </a:xfrm>
        </p:spPr>
        <p:txBody>
          <a:bodyPr vert="horz" lIns="0" tIns="0" rIns="0" bIns="0" rtlCol="0" anchor="ctr">
            <a:noAutofit/>
          </a:bodyPr>
          <a:lstStyle/>
          <a:p>
            <a:r>
              <a:rPr lang="en-US" sz="2933" b="1"/>
              <a:t>Recall and connect: Self-assessment</a:t>
            </a:r>
            <a:br>
              <a:rPr lang="en-US" sz="2933" b="1"/>
            </a:br>
            <a:br>
              <a:rPr lang="en-US" sz="2933" b="1"/>
            </a:br>
            <a:r>
              <a:rPr lang="en-US" sz="2933" b="1"/>
              <a:t>Task 6: True or false</a:t>
            </a:r>
            <a:endParaRPr lang="en-GB" sz="2933" b="1">
              <a:cs typeface="Arial"/>
            </a:endParaRPr>
          </a:p>
        </p:txBody>
      </p:sp>
      <p:sp>
        <p:nvSpPr>
          <p:cNvPr id="3" name="Content Placeholder 2">
            <a:extLst>
              <a:ext uri="{FF2B5EF4-FFF2-40B4-BE49-F238E27FC236}">
                <a16:creationId xmlns:a16="http://schemas.microsoft.com/office/drawing/2014/main" id="{6AA8069B-5DAA-FD5B-B5D8-714956C8FEC9}"/>
              </a:ext>
            </a:extLst>
          </p:cNvPr>
          <p:cNvSpPr>
            <a:spLocks noGrp="1"/>
          </p:cNvSpPr>
          <p:nvPr>
            <p:ph idx="1"/>
          </p:nvPr>
        </p:nvSpPr>
        <p:spPr>
          <a:xfrm>
            <a:off x="177555" y="1708095"/>
            <a:ext cx="11372295" cy="3101983"/>
          </a:xfrm>
        </p:spPr>
        <p:txBody>
          <a:bodyPr>
            <a:noAutofit/>
          </a:bodyPr>
          <a:lstStyle/>
          <a:p>
            <a:pPr marL="455989" indent="-455989">
              <a:buFont typeface="+mj-lt"/>
              <a:buAutoNum type="arabicPeriod"/>
            </a:pPr>
            <a:r>
              <a:rPr lang="en-US">
                <a:solidFill>
                  <a:srgbClr val="00B050"/>
                </a:solidFill>
              </a:rPr>
              <a:t>If someone has capacity, this means that they legally can provide consent according to the Mental Capacity Act. </a:t>
            </a:r>
          </a:p>
          <a:p>
            <a:pPr marL="455989" indent="-455989">
              <a:buFont typeface="+mj-lt"/>
              <a:buAutoNum type="arabicPeriod"/>
            </a:pPr>
            <a:r>
              <a:rPr lang="en-US">
                <a:solidFill>
                  <a:srgbClr val="00B050"/>
                </a:solidFill>
              </a:rPr>
              <a:t>Consent must be given voluntarily.</a:t>
            </a:r>
          </a:p>
          <a:p>
            <a:pPr marL="455989" indent="-455989">
              <a:buFont typeface="+mj-lt"/>
              <a:buAutoNum type="arabicPeriod"/>
            </a:pPr>
            <a:r>
              <a:rPr lang="en-US">
                <a:solidFill>
                  <a:srgbClr val="FF0000"/>
                </a:solidFill>
              </a:rPr>
              <a:t>Consent can be given even when a family member persuades the patient to say yes.</a:t>
            </a:r>
          </a:p>
          <a:p>
            <a:pPr marL="455989" indent="-455989">
              <a:buFont typeface="+mj-lt"/>
              <a:buAutoNum type="arabicPeriod"/>
            </a:pPr>
            <a:r>
              <a:rPr lang="en-US">
                <a:solidFill>
                  <a:srgbClr val="00B050"/>
                </a:solidFill>
              </a:rPr>
              <a:t>Consent cannot be given if the patient does not know the risks of any physiological procedure. </a:t>
            </a:r>
          </a:p>
          <a:p>
            <a:pPr marL="455989" indent="-455989">
              <a:buFont typeface="+mj-lt"/>
              <a:buAutoNum type="arabicPeriod"/>
            </a:pPr>
            <a:r>
              <a:rPr lang="en-US">
                <a:solidFill>
                  <a:srgbClr val="FF0000"/>
                </a:solidFill>
              </a:rPr>
              <a:t>Consent can be given after the physiological measurements have been taken. </a:t>
            </a:r>
            <a:endParaRPr lang="en-GB">
              <a:solidFill>
                <a:srgbClr val="FF0000"/>
              </a:solidFill>
            </a:endParaRPr>
          </a:p>
        </p:txBody>
      </p:sp>
      <p:sp>
        <p:nvSpPr>
          <p:cNvPr id="7" name="Footer Placeholder 6">
            <a:extLst>
              <a:ext uri="{FF2B5EF4-FFF2-40B4-BE49-F238E27FC236}">
                <a16:creationId xmlns:a16="http://schemas.microsoft.com/office/drawing/2014/main" id="{EDAE9C50-45CE-5A1A-FF61-BE363949DEF6}"/>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04D6E844-2E82-10C9-7E3F-67A3C23EEC66}"/>
              </a:ext>
            </a:extLst>
          </p:cNvPr>
          <p:cNvSpPr>
            <a:spLocks noGrp="1"/>
          </p:cNvSpPr>
          <p:nvPr>
            <p:ph type="sldNum" sz="quarter" idx="12"/>
          </p:nvPr>
        </p:nvSpPr>
        <p:spPr/>
        <p:txBody>
          <a:bodyPr/>
          <a:lstStyle/>
          <a:p>
            <a:fld id="{FBB22DFD-CD8D-4488-9E0B-F606D83543F8}" type="slidenum">
              <a:rPr lang="en-GB" smtClean="0"/>
              <a:t>5</a:t>
            </a:fld>
            <a:endParaRPr lang="en-GB"/>
          </a:p>
        </p:txBody>
      </p:sp>
    </p:spTree>
    <p:extLst>
      <p:ext uri="{BB962C8B-B14F-4D97-AF65-F5344CB8AC3E}">
        <p14:creationId xmlns:p14="http://schemas.microsoft.com/office/powerpoint/2010/main" val="548697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CF5B5-4E65-D730-3001-DE838CFE35ED}"/>
              </a:ext>
            </a:extLst>
          </p:cNvPr>
          <p:cNvSpPr>
            <a:spLocks noGrp="1"/>
          </p:cNvSpPr>
          <p:nvPr>
            <p:ph type="title"/>
          </p:nvPr>
        </p:nvSpPr>
        <p:spPr>
          <a:xfrm>
            <a:off x="324860" y="1000395"/>
            <a:ext cx="11372293" cy="1188720"/>
          </a:xfrm>
        </p:spPr>
        <p:txBody>
          <a:bodyPr>
            <a:normAutofit fontScale="90000"/>
          </a:bodyPr>
          <a:lstStyle/>
          <a:p>
            <a:r>
              <a:rPr lang="en-US" sz="3067" b="1">
                <a:latin typeface="Arial" panose="020B0604020202020204" pitchFamily="34" charset="0"/>
                <a:ea typeface="Calibri" panose="020F0502020204030204" pitchFamily="34" charset="0"/>
              </a:rPr>
              <a:t>Aim: </a:t>
            </a:r>
            <a:r>
              <a:rPr lang="en-US" sz="3067">
                <a:latin typeface="Arial" panose="020B0604020202020204" pitchFamily="34" charset="0"/>
                <a:ea typeface="Calibri" panose="020F0502020204030204" pitchFamily="34" charset="0"/>
              </a:rPr>
              <a:t>To </a:t>
            </a:r>
            <a:r>
              <a:rPr lang="en-US" sz="3067" err="1">
                <a:latin typeface="Arial" panose="020B0604020202020204" pitchFamily="34" charset="0"/>
                <a:ea typeface="Calibri" panose="020F0502020204030204" pitchFamily="34" charset="0"/>
              </a:rPr>
              <a:t>recognise</a:t>
            </a:r>
            <a:r>
              <a:rPr lang="en-US" sz="3067">
                <a:latin typeface="Arial" panose="020B0604020202020204" pitchFamily="34" charset="0"/>
                <a:ea typeface="Calibri" panose="020F0502020204030204" pitchFamily="34" charset="0"/>
              </a:rPr>
              <a:t> limitations in mental capacity and respond appropriately while gaining consent for physiological measurements. </a:t>
            </a:r>
            <a:br>
              <a:rPr lang="en-US" sz="2400">
                <a:latin typeface="Arial" panose="020B0604020202020204" pitchFamily="34" charset="0"/>
                <a:ea typeface="Calibri" panose="020F0502020204030204" pitchFamily="34" charset="0"/>
              </a:rPr>
            </a:br>
            <a:br>
              <a:rPr lang="en-GB" sz="3733" b="1">
                <a:solidFill>
                  <a:schemeClr val="dk1"/>
                </a:solidFill>
                <a:latin typeface="+mn-lt"/>
                <a:ea typeface="+mn-ea"/>
                <a:cs typeface="+mn-cs"/>
              </a:rPr>
            </a:br>
            <a:r>
              <a:rPr lang="en-US" sz="3067" b="1"/>
              <a:t>Learning outcomes:</a:t>
            </a:r>
            <a:br>
              <a:rPr lang="en-US" sz="3067"/>
            </a:br>
            <a:r>
              <a:rPr lang="en-US" sz="3067">
                <a:ea typeface="+mn-lt"/>
                <a:cs typeface="+mn-lt"/>
              </a:rPr>
              <a:t>By the end of this lesson, you will be able to:</a:t>
            </a:r>
            <a:r>
              <a:rPr lang="en-US" sz="3067">
                <a:cs typeface="Arial"/>
              </a:rPr>
              <a:t> </a:t>
            </a:r>
            <a:br>
              <a:rPr lang="en-US" sz="3200">
                <a:cs typeface="Arial"/>
              </a:rPr>
            </a:br>
            <a:endParaRPr lang="en-GB" sz="3600"/>
          </a:p>
        </p:txBody>
      </p:sp>
      <p:sp>
        <p:nvSpPr>
          <p:cNvPr id="3" name="Content Placeholder 2">
            <a:extLst>
              <a:ext uri="{FF2B5EF4-FFF2-40B4-BE49-F238E27FC236}">
                <a16:creationId xmlns:a16="http://schemas.microsoft.com/office/drawing/2014/main" id="{6AA8069B-5DAA-FD5B-B5D8-714956C8FEC9}"/>
              </a:ext>
            </a:extLst>
          </p:cNvPr>
          <p:cNvSpPr>
            <a:spLocks noGrp="1"/>
          </p:cNvSpPr>
          <p:nvPr>
            <p:ph idx="1"/>
          </p:nvPr>
        </p:nvSpPr>
        <p:spPr>
          <a:xfrm>
            <a:off x="324859" y="2759262"/>
            <a:ext cx="11372295" cy="3101983"/>
          </a:xfrm>
        </p:spPr>
        <p:txBody>
          <a:bodyPr>
            <a:noAutofit/>
          </a:bodyPr>
          <a:lstStyle/>
          <a:p>
            <a:r>
              <a:rPr lang="en-GB">
                <a:solidFill>
                  <a:srgbClr val="000000"/>
                </a:solidFill>
                <a:ea typeface="Calibri" panose="020F0502020204030204" pitchFamily="34" charset="0"/>
                <a:cs typeface="Arial" panose="020B0604020202020204" pitchFamily="34" charset="0"/>
              </a:rPr>
              <a:t>recall the requirements for gaining consent</a:t>
            </a:r>
            <a:endParaRPr lang="en-GB">
              <a:ea typeface="Calibri" panose="020F0502020204030204" pitchFamily="34" charset="0"/>
              <a:cs typeface="Arial" panose="020B0604020202020204" pitchFamily="34" charset="0"/>
            </a:endParaRPr>
          </a:p>
          <a:p>
            <a:r>
              <a:rPr lang="en-GB">
                <a:solidFill>
                  <a:srgbClr val="000000"/>
                </a:solidFill>
                <a:ea typeface="Times New Roman" panose="02020603050405020304" pitchFamily="18" charset="0"/>
              </a:rPr>
              <a:t>explain the ethical considerations in determining capacity for gaining consent </a:t>
            </a:r>
            <a:endParaRPr lang="en-GB">
              <a:ea typeface="Times New Roman" panose="02020603050405020304" pitchFamily="18" charset="0"/>
            </a:endParaRPr>
          </a:p>
          <a:p>
            <a:r>
              <a:rPr lang="en-GB">
                <a:solidFill>
                  <a:srgbClr val="000000"/>
                </a:solidFill>
                <a:ea typeface="Arial" panose="020B0604020202020204" pitchFamily="34" charset="0"/>
              </a:rPr>
              <a:t>analyse and apply best practice in preparation for your industry placements. </a:t>
            </a:r>
            <a:endParaRPr lang="en-GB"/>
          </a:p>
        </p:txBody>
      </p:sp>
      <p:sp>
        <p:nvSpPr>
          <p:cNvPr id="7" name="Footer Placeholder 6">
            <a:extLst>
              <a:ext uri="{FF2B5EF4-FFF2-40B4-BE49-F238E27FC236}">
                <a16:creationId xmlns:a16="http://schemas.microsoft.com/office/drawing/2014/main" id="{4C3725A2-3A46-946F-A696-DC33BBC7FB33}"/>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C5A93448-3B86-E1D0-2FA3-0970BF2321C1}"/>
              </a:ext>
            </a:extLst>
          </p:cNvPr>
          <p:cNvSpPr>
            <a:spLocks noGrp="1"/>
          </p:cNvSpPr>
          <p:nvPr>
            <p:ph type="sldNum" sz="quarter" idx="12"/>
          </p:nvPr>
        </p:nvSpPr>
        <p:spPr/>
        <p:txBody>
          <a:bodyPr/>
          <a:lstStyle/>
          <a:p>
            <a:fld id="{FBB22DFD-CD8D-4488-9E0B-F606D83543F8}" type="slidenum">
              <a:rPr lang="en-GB" smtClean="0"/>
              <a:t>6</a:t>
            </a:fld>
            <a:endParaRPr lang="en-GB"/>
          </a:p>
        </p:txBody>
      </p:sp>
    </p:spTree>
    <p:extLst>
      <p:ext uri="{BB962C8B-B14F-4D97-AF65-F5344CB8AC3E}">
        <p14:creationId xmlns:p14="http://schemas.microsoft.com/office/powerpoint/2010/main" val="2074810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Present new information </a:t>
            </a:r>
          </a:p>
        </p:txBody>
      </p:sp>
    </p:spTree>
    <p:extLst>
      <p:ext uri="{BB962C8B-B14F-4D97-AF65-F5344CB8AC3E}">
        <p14:creationId xmlns:p14="http://schemas.microsoft.com/office/powerpoint/2010/main" val="4212598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10608501" y="6356351"/>
            <a:ext cx="1212619" cy="365125"/>
          </a:xfrm>
        </p:spPr>
        <p:txBody>
          <a:bodyPr/>
          <a:lstStyle/>
          <a:p>
            <a:fld id="{DA2C159E-F13C-4A85-9A41-E7669D3E0D70}" type="slidenum">
              <a:rPr lang="en-GB" smtClean="0"/>
              <a:pPr/>
              <a:t>8</a:t>
            </a:fld>
            <a:endParaRPr lang="en-GB"/>
          </a:p>
        </p:txBody>
      </p:sp>
      <p:sp>
        <p:nvSpPr>
          <p:cNvPr id="12" name="Title 11"/>
          <p:cNvSpPr>
            <a:spLocks noGrp="1"/>
          </p:cNvSpPr>
          <p:nvPr>
            <p:ph type="title"/>
          </p:nvPr>
        </p:nvSpPr>
        <p:spPr>
          <a:xfrm>
            <a:off x="310601" y="333201"/>
            <a:ext cx="11250084" cy="932567"/>
          </a:xfrm>
        </p:spPr>
        <p:txBody>
          <a:bodyPr>
            <a:normAutofit/>
          </a:bodyPr>
          <a:lstStyle/>
          <a:p>
            <a:pPr>
              <a:lnSpc>
                <a:spcPct val="100000"/>
              </a:lnSpc>
            </a:pPr>
            <a:r>
              <a:rPr lang="en-GB" sz="2800"/>
              <a:t>Reflect: What do you think? </a:t>
            </a:r>
            <a:br>
              <a:rPr lang="en-GB" sz="2800"/>
            </a:br>
            <a:r>
              <a:rPr lang="en-GB" sz="2800"/>
              <a:t>Be prepared to say why you think this </a:t>
            </a:r>
            <a:endParaRPr lang="en-GB" sz="2800">
              <a:cs typeface="Arial"/>
            </a:endParaRPr>
          </a:p>
        </p:txBody>
      </p:sp>
      <p:sp>
        <p:nvSpPr>
          <p:cNvPr id="5" name="Text Placeholder 4"/>
          <p:cNvSpPr>
            <a:spLocks noGrp="1"/>
          </p:cNvSpPr>
          <p:nvPr>
            <p:ph type="body" sz="quarter" idx="12"/>
          </p:nvPr>
        </p:nvSpPr>
        <p:spPr>
          <a:xfrm>
            <a:off x="312001" y="1315200"/>
            <a:ext cx="10223500" cy="4802099"/>
          </a:xfrm>
        </p:spPr>
        <p:txBody>
          <a:bodyPr vert="horz" lIns="0" tIns="0" rIns="0" bIns="0" rtlCol="0" anchor="t">
            <a:noAutofit/>
          </a:bodyPr>
          <a:lstStyle/>
          <a:p>
            <a:pPr>
              <a:lnSpc>
                <a:spcPct val="100000"/>
              </a:lnSpc>
            </a:pPr>
            <a:r>
              <a:rPr lang="en-GB" sz="2800"/>
              <a:t>Can consent be given in this situation?</a:t>
            </a:r>
            <a:endParaRPr lang="en-GB" sz="2800">
              <a:cs typeface="Arial"/>
            </a:endParaRPr>
          </a:p>
          <a:p>
            <a:pPr>
              <a:lnSpc>
                <a:spcPct val="100000"/>
              </a:lnSpc>
            </a:pPr>
            <a:r>
              <a:rPr lang="en-GB" sz="2800"/>
              <a:t>What are the ethical considerations, if any?</a:t>
            </a:r>
            <a:endParaRPr lang="en-GB" sz="2800">
              <a:cs typeface="Arial"/>
            </a:endParaRPr>
          </a:p>
          <a:p>
            <a:pPr>
              <a:lnSpc>
                <a:spcPct val="100000"/>
              </a:lnSpc>
            </a:pPr>
            <a:endParaRPr lang="en-GB" sz="2800">
              <a:cs typeface="Arial"/>
            </a:endParaRPr>
          </a:p>
          <a:p>
            <a:pPr marL="0" lvl="1" indent="0">
              <a:lnSpc>
                <a:spcPct val="100000"/>
              </a:lnSpc>
              <a:buNone/>
            </a:pPr>
            <a:r>
              <a:rPr lang="en-GB" sz="2800" i="1"/>
              <a:t>Isaac is one year old and in the hospital with pneumonia. Every hour, the nurses check his physiological measurements like blood pressure, heart rate and breathing rate.</a:t>
            </a:r>
            <a:r>
              <a:rPr lang="en-GB" sz="2800"/>
              <a:t> </a:t>
            </a:r>
            <a:endParaRPr lang="en-GB" sz="2800">
              <a:cs typeface="Arial"/>
            </a:endParaRPr>
          </a:p>
          <a:p>
            <a:endParaRPr lang="en-GB" sz="28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Tree>
    <p:extLst>
      <p:ext uri="{BB962C8B-B14F-4D97-AF65-F5344CB8AC3E}">
        <p14:creationId xmlns:p14="http://schemas.microsoft.com/office/powerpoint/2010/main" val="3268555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F6B535-6807-3765-670D-A2D8460C5961}"/>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44545ECB-3039-74A7-02FA-1E9B0E636BFE}"/>
              </a:ext>
            </a:extLst>
          </p:cNvPr>
          <p:cNvSpPr>
            <a:spLocks noGrp="1"/>
          </p:cNvSpPr>
          <p:nvPr>
            <p:ph type="title"/>
          </p:nvPr>
        </p:nvSpPr>
        <p:spPr>
          <a:xfrm>
            <a:off x="456192" y="136524"/>
            <a:ext cx="11041227" cy="1616203"/>
          </a:xfrm>
        </p:spPr>
        <p:txBody>
          <a:bodyPr>
            <a:noAutofit/>
          </a:bodyPr>
          <a:lstStyle/>
          <a:p>
            <a:pPr>
              <a:lnSpc>
                <a:spcPct val="100000"/>
              </a:lnSpc>
            </a:pPr>
            <a:r>
              <a:rPr lang="en-GB" sz="2800" kern="0"/>
              <a:t>Isaac is one year old and in the hospital with pneumonia. Every hour, the nurses check his physiological measurements like blood pressure, heart rate and breathing rate. </a:t>
            </a:r>
            <a:br>
              <a:rPr lang="en-GB"/>
            </a:br>
            <a:endParaRPr lang="en-GB"/>
          </a:p>
        </p:txBody>
      </p:sp>
      <p:sp>
        <p:nvSpPr>
          <p:cNvPr id="4" name="Text Placeholder 3">
            <a:extLst>
              <a:ext uri="{FF2B5EF4-FFF2-40B4-BE49-F238E27FC236}">
                <a16:creationId xmlns:a16="http://schemas.microsoft.com/office/drawing/2014/main" id="{41B35B90-6CBB-6D60-FAF3-295723DC7F7B}"/>
              </a:ext>
            </a:extLst>
          </p:cNvPr>
          <p:cNvSpPr>
            <a:spLocks noGrp="1"/>
          </p:cNvSpPr>
          <p:nvPr>
            <p:ph type="body" sz="quarter" idx="12"/>
          </p:nvPr>
        </p:nvSpPr>
        <p:spPr>
          <a:xfrm>
            <a:off x="456193" y="2281328"/>
            <a:ext cx="10870753" cy="4802099"/>
          </a:xfrm>
        </p:spPr>
        <p:txBody>
          <a:bodyPr/>
          <a:lstStyle/>
          <a:p>
            <a:pPr>
              <a:lnSpc>
                <a:spcPct val="100000"/>
              </a:lnSpc>
            </a:pPr>
            <a:r>
              <a:rPr lang="en-US" sz="2800" b="1"/>
              <a:t>Parents, carers or guardians </a:t>
            </a:r>
            <a:r>
              <a:rPr lang="en-US" sz="2800"/>
              <a:t>would have had to have given consent to be admitted to the hospital. </a:t>
            </a:r>
          </a:p>
          <a:p>
            <a:pPr>
              <a:lnSpc>
                <a:spcPct val="100000"/>
              </a:lnSpc>
            </a:pPr>
            <a:endParaRPr lang="en-US" sz="2800"/>
          </a:p>
          <a:p>
            <a:pPr>
              <a:lnSpc>
                <a:spcPct val="100000"/>
              </a:lnSpc>
            </a:pPr>
            <a:r>
              <a:rPr lang="en-US" sz="2800"/>
              <a:t>They would have the authority to provide consent as they have the </a:t>
            </a:r>
            <a:r>
              <a:rPr lang="en-US" sz="2800" b="1"/>
              <a:t>legal power of attorney </a:t>
            </a:r>
            <a:r>
              <a:rPr lang="en-US" sz="2800"/>
              <a:t>to do so.</a:t>
            </a:r>
          </a:p>
          <a:p>
            <a:pPr>
              <a:lnSpc>
                <a:spcPct val="100000"/>
              </a:lnSpc>
            </a:pPr>
            <a:r>
              <a:rPr lang="en-US" sz="2800"/>
              <a:t> </a:t>
            </a:r>
          </a:p>
          <a:p>
            <a:pPr>
              <a:lnSpc>
                <a:spcPct val="100000"/>
              </a:lnSpc>
            </a:pPr>
            <a:r>
              <a:rPr lang="en-US" sz="2800"/>
              <a:t>Consent may not be provided every hour, as this would be part of the care plan for him. </a:t>
            </a:r>
          </a:p>
        </p:txBody>
      </p:sp>
      <p:sp>
        <p:nvSpPr>
          <p:cNvPr id="5" name="Footer Placeholder 4">
            <a:extLst>
              <a:ext uri="{FF2B5EF4-FFF2-40B4-BE49-F238E27FC236}">
                <a16:creationId xmlns:a16="http://schemas.microsoft.com/office/drawing/2014/main" id="{E92C43D4-1966-592B-64D8-E1A352AF38B2}"/>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11794367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8" ma:contentTypeDescription="Create a new document." ma:contentTypeScope="" ma:versionID="b8a82ae03f6bbf2f5bae4b1083aff19d">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2214009479b4e339fdd27a5b62ff05ba"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BB45857-9DA0-4687-A192-65F80561E53B}"/>
</file>

<file path=customXml/itemProps2.xml><?xml version="1.0" encoding="utf-8"?>
<ds:datastoreItem xmlns:ds="http://schemas.openxmlformats.org/officeDocument/2006/customXml" ds:itemID="{0D7DD00E-6255-406F-ADAE-A1D65FEF4C31}"/>
</file>

<file path=customXml/itemProps3.xml><?xml version="1.0" encoding="utf-8"?>
<ds:datastoreItem xmlns:ds="http://schemas.openxmlformats.org/officeDocument/2006/customXml" ds:itemID="{54DD71AA-C387-4614-A39D-AF864945FE1D}"/>
</file>

<file path=docProps/app.xml><?xml version="1.0" encoding="utf-8"?>
<Properties xmlns="http://schemas.openxmlformats.org/officeDocument/2006/extended-properties" xmlns:vt="http://schemas.openxmlformats.org/officeDocument/2006/docPropsVTypes">
  <Template>blank</Template>
  <TotalTime>6</TotalTime>
  <Words>2095</Words>
  <Application>Microsoft Office PowerPoint</Application>
  <PresentationFormat>Widescreen</PresentationFormat>
  <Paragraphs>275</Paragraphs>
  <Slides>31</Slides>
  <Notes>24</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Courier New</vt:lpstr>
      <vt:lpstr>Wingdings</vt:lpstr>
      <vt:lpstr>Office Theme</vt:lpstr>
      <vt:lpstr> Lesson 2 </vt:lpstr>
      <vt:lpstr>Lesson outline: Tutor use only  </vt:lpstr>
      <vt:lpstr>01</vt:lpstr>
      <vt:lpstr>Recall and connect  Task 6: True or false</vt:lpstr>
      <vt:lpstr>Recall and connect: Self-assessment  Task 6: True or false</vt:lpstr>
      <vt:lpstr>Aim: To recognise limitations in mental capacity and respond appropriately while gaining consent for physiological measurements.   Learning outcomes: By the end of this lesson, you will be able to:  </vt:lpstr>
      <vt:lpstr>02</vt:lpstr>
      <vt:lpstr>Reflect: What do you think?  Be prepared to say why you think this </vt:lpstr>
      <vt:lpstr>Isaac is one year old and in the hospital with pneumonia. Every hour, the nurses check his physiological measurements like blood pressure, heart rate and breathing rate.  </vt:lpstr>
      <vt:lpstr>Isaac is one year old and in the hospital with pneumonia. Every hour, the nurses check his physiological measurements like blood pressure, heart rate and breathing rate.  </vt:lpstr>
      <vt:lpstr>What are ethical dilemmas relating to consent?</vt:lpstr>
      <vt:lpstr>Gaining consent: Determining capacity</vt:lpstr>
      <vt:lpstr>Gaining consent: Determining capacity</vt:lpstr>
      <vt:lpstr>If you cannot determine capacity, what are your next steps?</vt:lpstr>
      <vt:lpstr>If you cannot determine capacity, what are your next steps?</vt:lpstr>
      <vt:lpstr>Task 7: RCN blog</vt:lpstr>
      <vt:lpstr>03</vt:lpstr>
      <vt:lpstr>Reminder</vt:lpstr>
      <vt:lpstr>Preparing for your industry placement</vt:lpstr>
      <vt:lpstr>Today’s practice assessment will focus on taking body temperature and following consent procedures. </vt:lpstr>
      <vt:lpstr>Today’s practice assessment will focus on taking body temperature and following consent procedures. </vt:lpstr>
      <vt:lpstr>Guided practice Task 8: Assessment</vt:lpstr>
      <vt:lpstr>Preparing for the occupational specialism assessment</vt:lpstr>
      <vt:lpstr>04</vt:lpstr>
      <vt:lpstr>Task 9: Timed question practice. </vt:lpstr>
      <vt:lpstr>Extension: What do you do after you have taken the physiological measurement?</vt:lpstr>
      <vt:lpstr>Extension: What do you do after you have taken the physiological measurement?</vt:lpstr>
      <vt:lpstr>05</vt:lpstr>
      <vt:lpstr>Task 10: In each situation, who gives consent? Is there an ethical consideration that must be taken into account before completing a physiological measurement?</vt:lpstr>
      <vt:lpstr>Self-assessment: Who gives consent? Is there an ethical consideration that must be taken into account before completing a physiological measurement?</vt:lpstr>
      <vt:lpstr>Aim: To recognise limitations in mental capacity and respond appropriately while gaining consent for physiological measurements.   Learning outcomes: Am I now able to…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 1, lesson 1</dc:title>
  <dc:creator>Gemma Brezinski</dc:creator>
  <cp:lastModifiedBy>Gemma Brezinski</cp:lastModifiedBy>
  <cp:revision>7</cp:revision>
  <dcterms:created xsi:type="dcterms:W3CDTF">2024-01-25T15:00:43Z</dcterms:created>
  <dcterms:modified xsi:type="dcterms:W3CDTF">2024-01-25T15:06:50Z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