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4.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23.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486" r:id="rId2"/>
    <p:sldId id="626" r:id="rId3"/>
    <p:sldId id="487" r:id="rId4"/>
    <p:sldId id="488" r:id="rId5"/>
    <p:sldId id="489" r:id="rId6"/>
    <p:sldId id="490" r:id="rId7"/>
    <p:sldId id="507" r:id="rId8"/>
    <p:sldId id="508" r:id="rId9"/>
    <p:sldId id="630" r:id="rId10"/>
    <p:sldId id="510" r:id="rId11"/>
    <p:sldId id="511" r:id="rId12"/>
    <p:sldId id="629" r:id="rId13"/>
    <p:sldId id="513" r:id="rId14"/>
    <p:sldId id="265" r:id="rId15"/>
    <p:sldId id="269" r:id="rId16"/>
    <p:sldId id="303" r:id="rId17"/>
    <p:sldId id="514" r:id="rId18"/>
    <p:sldId id="307" r:id="rId19"/>
    <p:sldId id="257" r:id="rId20"/>
    <p:sldId id="258" r:id="rId21"/>
    <p:sldId id="515" r:id="rId22"/>
    <p:sldId id="304" r:id="rId23"/>
    <p:sldId id="316" r:id="rId24"/>
    <p:sldId id="279" r:id="rId25"/>
    <p:sldId id="516" r:id="rId26"/>
    <p:sldId id="517" r:id="rId27"/>
    <p:sldId id="301" r:id="rId28"/>
    <p:sldId id="518" r:id="rId29"/>
    <p:sldId id="48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6592A-7D6B-4888-ACEE-E62BC37648BC}" type="datetimeFigureOut">
              <a:rPr lang="en-GB" smtClean="0"/>
              <a:t>25/01/2024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3259F-E49B-490D-BFA7-C7E01BD2202E}" type="slidenum">
              <a:rPr lang="en-GB" smtClean="0"/>
              <a:t>‹#›</a:t>
            </a:fld>
            <a:endParaRPr lang="en-GB"/>
          </a:p>
        </p:txBody>
      </p:sp>
    </p:spTree>
    <p:extLst>
      <p:ext uri="{BB962C8B-B14F-4D97-AF65-F5344CB8AC3E}">
        <p14:creationId xmlns:p14="http://schemas.microsoft.com/office/powerpoint/2010/main" val="247285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1819128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4102993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2805143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3762667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969989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1700751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970001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41556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3020624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2044936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4244284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a:p>
        </p:txBody>
      </p:sp>
    </p:spTree>
    <p:extLst>
      <p:ext uri="{BB962C8B-B14F-4D97-AF65-F5344CB8AC3E}">
        <p14:creationId xmlns:p14="http://schemas.microsoft.com/office/powerpoint/2010/main" val="4152848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759421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a:p>
        </p:txBody>
      </p:sp>
    </p:spTree>
    <p:extLst>
      <p:ext uri="{BB962C8B-B14F-4D97-AF65-F5344CB8AC3E}">
        <p14:creationId xmlns:p14="http://schemas.microsoft.com/office/powerpoint/2010/main" val="9951515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a:p>
        </p:txBody>
      </p:sp>
    </p:spTree>
    <p:extLst>
      <p:ext uri="{BB962C8B-B14F-4D97-AF65-F5344CB8AC3E}">
        <p14:creationId xmlns:p14="http://schemas.microsoft.com/office/powerpoint/2010/main" val="968925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3134719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2027842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2439558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380600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1776871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2805143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460391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8118139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3774290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689754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832632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hyperlink" Target="https://www.dovehouse.org.uk/"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7VKMdM8o5qc"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5184960" y="2961600"/>
            <a:ext cx="6623040" cy="1656000"/>
          </a:xfrm>
        </p:spPr>
        <p:txBody>
          <a:bodyPr/>
          <a:lstStyle/>
          <a:p>
            <a:r>
              <a:rPr lang="en-US"/>
              <a:t>Block 2</a:t>
            </a:r>
          </a:p>
        </p:txBody>
      </p:sp>
      <p:sp>
        <p:nvSpPr>
          <p:cNvPr id="13" name="Subtitle 12">
            <a:extLst>
              <a:ext uri="{FF2B5EF4-FFF2-40B4-BE49-F238E27FC236}">
                <a16:creationId xmlns:a16="http://schemas.microsoft.com/office/drawing/2014/main" id="{32247ACB-AE57-B800-7655-D1ED089906F6}"/>
              </a:ext>
            </a:extLst>
          </p:cNvPr>
          <p:cNvSpPr>
            <a:spLocks noGrp="1"/>
          </p:cNvSpPr>
          <p:nvPr>
            <p:ph type="subTitle" idx="1"/>
          </p:nvPr>
        </p:nvSpPr>
        <p:spPr>
          <a:xfrm>
            <a:off x="5185834" y="4899056"/>
            <a:ext cx="6407151" cy="1498725"/>
          </a:xfrm>
        </p:spPr>
        <p:txBody>
          <a:bodyPr>
            <a:normAutofit fontScale="92500" lnSpcReduction="10000"/>
          </a:bodyPr>
          <a:lstStyle/>
          <a:p>
            <a:pPr>
              <a:lnSpc>
                <a:spcPct val="100000"/>
              </a:lnSpc>
            </a:pPr>
            <a:r>
              <a:rPr lang="en-US" sz="4800"/>
              <a:t>Performance outcome 3</a:t>
            </a:r>
          </a:p>
        </p:txBody>
      </p:sp>
    </p:spTree>
    <p:extLst>
      <p:ext uri="{BB962C8B-B14F-4D97-AF65-F5344CB8AC3E}">
        <p14:creationId xmlns:p14="http://schemas.microsoft.com/office/powerpoint/2010/main" val="3581148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10608501" y="6356351"/>
            <a:ext cx="1212619" cy="365125"/>
          </a:xfrm>
        </p:spPr>
        <p:txBody>
          <a:bodyPr/>
          <a:lstStyle/>
          <a:p>
            <a:fld id="{DA2C159E-F13C-4A85-9A41-E7669D3E0D70}" type="slidenum">
              <a:rPr lang="en-GB" smtClean="0"/>
              <a:pPr/>
              <a:t>10</a:t>
            </a:fld>
            <a:endParaRPr lang="en-GB"/>
          </a:p>
        </p:txBody>
      </p:sp>
      <p:sp>
        <p:nvSpPr>
          <p:cNvPr id="12" name="Title 11"/>
          <p:cNvSpPr>
            <a:spLocks noGrp="1"/>
          </p:cNvSpPr>
          <p:nvPr>
            <p:ph type="title"/>
          </p:nvPr>
        </p:nvSpPr>
        <p:spPr>
          <a:xfrm>
            <a:off x="310601" y="333201"/>
            <a:ext cx="11250084" cy="932567"/>
          </a:xfrm>
        </p:spPr>
        <p:txBody>
          <a:bodyPr>
            <a:noAutofit/>
          </a:bodyPr>
          <a:lstStyle/>
          <a:p>
            <a:br>
              <a:rPr lang="en-GB"/>
            </a:br>
            <a:r>
              <a:rPr lang="en-GB"/>
              <a:t>Gaining consent for physiological measurements</a:t>
            </a:r>
          </a:p>
        </p:txBody>
      </p:sp>
      <p:sp>
        <p:nvSpPr>
          <p:cNvPr id="5" name="Text Placeholder 4"/>
          <p:cNvSpPr>
            <a:spLocks noGrp="1"/>
          </p:cNvSpPr>
          <p:nvPr>
            <p:ph type="body" sz="quarter" idx="12"/>
          </p:nvPr>
        </p:nvSpPr>
        <p:spPr>
          <a:xfrm>
            <a:off x="311150" y="1314451"/>
            <a:ext cx="11510433" cy="4802716"/>
          </a:xfrm>
        </p:spPr>
        <p:txBody>
          <a:bodyPr/>
          <a:lstStyle/>
          <a:p>
            <a:pPr>
              <a:lnSpc>
                <a:spcPct val="100000"/>
              </a:lnSpc>
            </a:pPr>
            <a:r>
              <a:rPr lang="en-GB" sz="2800"/>
              <a:t>To gain consent, you must ensure that that these</a:t>
            </a:r>
            <a:r>
              <a:rPr lang="en-GB" sz="2800" b="1"/>
              <a:t> three </a:t>
            </a:r>
            <a:r>
              <a:rPr lang="en-GB" sz="2800"/>
              <a:t>requirements are applied first:</a:t>
            </a:r>
          </a:p>
          <a:p>
            <a:pPr>
              <a:lnSpc>
                <a:spcPct val="100000"/>
              </a:lnSpc>
            </a:pPr>
            <a:br>
              <a:rPr lang="en-GB" sz="2800"/>
            </a:br>
            <a:r>
              <a:rPr lang="en-GB" sz="2800"/>
              <a:t>1. Consent is provided voluntarily.</a:t>
            </a:r>
          </a:p>
          <a:p>
            <a:pPr>
              <a:lnSpc>
                <a:spcPct val="100000"/>
              </a:lnSpc>
            </a:pPr>
            <a:r>
              <a:rPr lang="en-GB" sz="2800"/>
              <a:t>2. Consent is provided with capacity (linked to the Mental Capacity Act).</a:t>
            </a:r>
          </a:p>
          <a:p>
            <a:pPr>
              <a:lnSpc>
                <a:spcPct val="100000"/>
              </a:lnSpc>
            </a:pPr>
            <a:r>
              <a:rPr lang="en-GB" sz="2800"/>
              <a:t>3. Informed consent is given.</a:t>
            </a:r>
          </a:p>
          <a:p>
            <a:pPr>
              <a:lnSpc>
                <a:spcPct val="100000"/>
              </a:lnSpc>
            </a:pPr>
            <a:endParaRPr lang="en-GB" sz="2800"/>
          </a:p>
          <a:p>
            <a:pPr>
              <a:lnSpc>
                <a:spcPct val="100000"/>
              </a:lnSpc>
            </a:pPr>
            <a:r>
              <a:rPr lang="en-GB" sz="2800" b="1"/>
              <a:t>Describe these requirements.</a:t>
            </a:r>
          </a:p>
          <a:p>
            <a:r>
              <a:rPr lang="en-GB"/>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Tree>
    <p:extLst>
      <p:ext uri="{BB962C8B-B14F-4D97-AF65-F5344CB8AC3E}">
        <p14:creationId xmlns:p14="http://schemas.microsoft.com/office/powerpoint/2010/main" val="3714931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424464" y="452669"/>
            <a:ext cx="11144144" cy="4802099"/>
          </a:xfrm>
        </p:spPr>
        <p:txBody>
          <a:bodyPr/>
          <a:lstStyle/>
          <a:p>
            <a:pPr marL="609585" indent="-609585">
              <a:lnSpc>
                <a:spcPct val="100000"/>
              </a:lnSpc>
              <a:buFont typeface="+mj-lt"/>
              <a:buAutoNum type="arabicPeriod"/>
            </a:pPr>
            <a:r>
              <a:rPr lang="en-GB" sz="2800"/>
              <a:t>Consent is </a:t>
            </a:r>
            <a:r>
              <a:rPr lang="en-GB" sz="2800" b="1"/>
              <a:t>voluntarily:</a:t>
            </a:r>
            <a:r>
              <a:rPr lang="en-GB" sz="2800"/>
              <a:t> This means that the service user is provided without any pressure or coercion. No-one is forcing the user into a decision. </a:t>
            </a:r>
          </a:p>
          <a:p>
            <a:pPr marL="609585" indent="-609585">
              <a:lnSpc>
                <a:spcPct val="100000"/>
              </a:lnSpc>
              <a:buFont typeface="+mj-lt"/>
              <a:buAutoNum type="arabicPeriod"/>
            </a:pPr>
            <a:endParaRPr lang="en-GB" sz="2800"/>
          </a:p>
          <a:p>
            <a:pPr marL="609585" indent="-609585">
              <a:lnSpc>
                <a:spcPct val="100000"/>
              </a:lnSpc>
              <a:buFont typeface="+mj-lt"/>
              <a:buAutoNum type="arabicPeriod"/>
            </a:pPr>
            <a:r>
              <a:rPr lang="en-GB" sz="2800"/>
              <a:t>Consent is provided with </a:t>
            </a:r>
            <a:r>
              <a:rPr lang="en-GB" sz="2800" b="1"/>
              <a:t>capacity</a:t>
            </a:r>
            <a:r>
              <a:rPr lang="en-GB" sz="2800"/>
              <a:t> (linked to the Mental Capacity Act): This means that the user has the ability to make the decision themselves.</a:t>
            </a:r>
          </a:p>
          <a:p>
            <a:pPr marL="609585" indent="-609585">
              <a:lnSpc>
                <a:spcPct val="100000"/>
              </a:lnSpc>
              <a:buFont typeface="+mj-lt"/>
              <a:buAutoNum type="arabicPeriod"/>
            </a:pPr>
            <a:endParaRPr lang="en-GB" sz="2800"/>
          </a:p>
          <a:p>
            <a:pPr marL="609585" indent="-609585">
              <a:lnSpc>
                <a:spcPct val="100000"/>
              </a:lnSpc>
              <a:buFont typeface="+mj-lt"/>
              <a:buAutoNum type="arabicPeriod"/>
            </a:pPr>
            <a:r>
              <a:rPr lang="en-GB" sz="2800" b="1"/>
              <a:t>Informed </a:t>
            </a:r>
            <a:r>
              <a:rPr lang="en-GB" sz="2800"/>
              <a:t>consent: This means that the user has all the information about the procedure, including all the risks and benefits. </a:t>
            </a:r>
          </a:p>
          <a:p>
            <a:pPr algn="ctr"/>
            <a:endParaRPr lang="en-GB" sz="2800" b="1"/>
          </a:p>
          <a:p>
            <a:pPr algn="ctr"/>
            <a:r>
              <a:rPr lang="en-GB" sz="2800" b="1"/>
              <a:t>Without all of this, consent cannot be provided. </a:t>
            </a:r>
          </a:p>
          <a:p>
            <a:endParaRPr lang="en-GB"/>
          </a:p>
          <a:p>
            <a:r>
              <a:rPr lang="en-GB"/>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102462" y="6493120"/>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Tree>
    <p:extLst>
      <p:ext uri="{BB962C8B-B14F-4D97-AF65-F5344CB8AC3E}">
        <p14:creationId xmlns:p14="http://schemas.microsoft.com/office/powerpoint/2010/main" val="2661607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Present new information </a:t>
            </a:r>
          </a:p>
        </p:txBody>
      </p:sp>
    </p:spTree>
    <p:extLst>
      <p:ext uri="{BB962C8B-B14F-4D97-AF65-F5344CB8AC3E}">
        <p14:creationId xmlns:p14="http://schemas.microsoft.com/office/powerpoint/2010/main" val="4016259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1306" y="1711247"/>
            <a:ext cx="11278871" cy="3570208"/>
          </a:xfrm>
          <a:prstGeom prst="rect">
            <a:avLst/>
          </a:prstGeom>
          <a:noFill/>
        </p:spPr>
        <p:txBody>
          <a:bodyPr wrap="square" lIns="121920" tIns="60960" rIns="121920" bIns="60960" rtlCol="0" anchor="t">
            <a:spAutoFit/>
          </a:bodyPr>
          <a:lstStyle/>
          <a:p>
            <a:pPr marL="513914" indent="-513914">
              <a:buAutoNum type="arabicParenR"/>
            </a:pPr>
            <a:r>
              <a:rPr lang="en-GB" sz="2800"/>
              <a:t>The law requires that </a:t>
            </a:r>
            <a:r>
              <a:rPr lang="en-GB" sz="2800" b="1"/>
              <a:t>valid consent </a:t>
            </a:r>
            <a:r>
              <a:rPr lang="en-GB" sz="2800"/>
              <a:t>must be given</a:t>
            </a:r>
            <a:r>
              <a:rPr lang="en-GB" sz="2800" b="1"/>
              <a:t> prior </a:t>
            </a:r>
            <a:r>
              <a:rPr lang="en-GB" sz="2800"/>
              <a:t>to undertaking physiological measurements. </a:t>
            </a:r>
            <a:r>
              <a:rPr lang="en-GB" sz="2800" b="1"/>
              <a:t>If not, </a:t>
            </a:r>
            <a:r>
              <a:rPr lang="en-GB" sz="2800"/>
              <a:t>this would be seen as assault. </a:t>
            </a:r>
            <a:endParaRPr lang="en-US" sz="2400"/>
          </a:p>
          <a:p>
            <a:pPr marL="513914" indent="-513914">
              <a:buAutoNum type="arabicParenR"/>
            </a:pPr>
            <a:r>
              <a:rPr lang="en-GB" sz="2800"/>
              <a:t>All patients have the </a:t>
            </a:r>
            <a:r>
              <a:rPr lang="en-GB" sz="2800" b="1"/>
              <a:t>right to decline treatment </a:t>
            </a:r>
            <a:r>
              <a:rPr lang="en-GB" sz="2800"/>
              <a:t>and, if they understand this, their wishes must be respected. </a:t>
            </a:r>
            <a:endParaRPr lang="en-GB" sz="2800">
              <a:cs typeface="Arial"/>
            </a:endParaRPr>
          </a:p>
          <a:p>
            <a:pPr marL="513914" indent="-513914">
              <a:buAutoNum type="arabicParenR"/>
            </a:pPr>
            <a:r>
              <a:rPr lang="en-GB" sz="2800"/>
              <a:t>It is the </a:t>
            </a:r>
            <a:r>
              <a:rPr lang="en-GB" sz="2800" b="1" i="1"/>
              <a:t>duty of nurses and doctors </a:t>
            </a:r>
            <a:r>
              <a:rPr lang="en-GB" sz="2800"/>
              <a:t>to communicate this to patients in a way they can understand, e.g. if a person is deaf, it must be written down or an interpreter used. </a:t>
            </a:r>
            <a:endParaRPr lang="en-GB" sz="2800">
              <a:cs typeface="Arial"/>
            </a:endParaRPr>
          </a:p>
        </p:txBody>
      </p:sp>
      <p:sp>
        <p:nvSpPr>
          <p:cNvPr id="3" name="Title 2">
            <a:extLst>
              <a:ext uri="{FF2B5EF4-FFF2-40B4-BE49-F238E27FC236}">
                <a16:creationId xmlns:a16="http://schemas.microsoft.com/office/drawing/2014/main" id="{C8CC2885-9F2D-47A6-32DA-5E07E6F52542}"/>
              </a:ext>
            </a:extLst>
          </p:cNvPr>
          <p:cNvSpPr>
            <a:spLocks noGrp="1"/>
          </p:cNvSpPr>
          <p:nvPr>
            <p:ph type="title"/>
          </p:nvPr>
        </p:nvSpPr>
        <p:spPr/>
        <p:txBody>
          <a:bodyPr>
            <a:normAutofit/>
          </a:bodyPr>
          <a:lstStyle/>
          <a:p>
            <a:r>
              <a:rPr lang="en-US" sz="2800" b="1"/>
              <a:t>How to gain consent prior to obtaining physiological measurements</a:t>
            </a:r>
          </a:p>
        </p:txBody>
      </p:sp>
      <p:sp>
        <p:nvSpPr>
          <p:cNvPr id="6" name="Footer Placeholder 5">
            <a:extLst>
              <a:ext uri="{FF2B5EF4-FFF2-40B4-BE49-F238E27FC236}">
                <a16:creationId xmlns:a16="http://schemas.microsoft.com/office/drawing/2014/main" id="{7A0FA2D3-66A1-1EC9-1291-7DCB7EB60AED}"/>
              </a:ext>
            </a:extLst>
          </p:cNvPr>
          <p:cNvSpPr>
            <a:spLocks noGrp="1"/>
          </p:cNvSpPr>
          <p:nvPr>
            <p:ph type="ftr" sz="quarter" idx="11"/>
          </p:nvPr>
        </p:nvSpPr>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520F5FFA-706F-5516-FCA2-FCBEBC41E7ED}"/>
              </a:ext>
            </a:extLst>
          </p:cNvPr>
          <p:cNvSpPr>
            <a:spLocks noGrp="1"/>
          </p:cNvSpPr>
          <p:nvPr>
            <p:ph type="sldNum" sz="quarter" idx="12"/>
          </p:nvPr>
        </p:nvSpPr>
        <p:spPr/>
        <p:txBody>
          <a:bodyPr/>
          <a:lstStyle/>
          <a:p>
            <a:fld id="{FBB22DFD-CD8D-4488-9E0B-F606D83543F8}" type="slidenum">
              <a:rPr lang="en-GB" smtClean="0"/>
              <a:t>13</a:t>
            </a:fld>
            <a:endParaRPr lang="en-GB"/>
          </a:p>
        </p:txBody>
      </p:sp>
    </p:spTree>
    <p:extLst>
      <p:ext uri="{BB962C8B-B14F-4D97-AF65-F5344CB8AC3E}">
        <p14:creationId xmlns:p14="http://schemas.microsoft.com/office/powerpoint/2010/main" val="21838449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9349" y="260648"/>
            <a:ext cx="11617291" cy="523220"/>
          </a:xfrm>
          <a:prstGeom prst="rect">
            <a:avLst/>
          </a:prstGeom>
          <a:noFill/>
        </p:spPr>
        <p:txBody>
          <a:bodyPr wrap="square" rtlCol="0">
            <a:spAutoFit/>
          </a:bodyPr>
          <a:lstStyle/>
          <a:p>
            <a:r>
              <a:rPr lang="en-GB" sz="2800" b="1"/>
              <a:t>The Royal College of Nursing (RCN)</a:t>
            </a:r>
            <a:endParaRPr lang="en-GB" sz="2800"/>
          </a:p>
        </p:txBody>
      </p:sp>
      <p:sp>
        <p:nvSpPr>
          <p:cNvPr id="5" name="TextBox 4"/>
          <p:cNvSpPr txBox="1"/>
          <p:nvPr/>
        </p:nvSpPr>
        <p:spPr>
          <a:xfrm>
            <a:off x="239350" y="975117"/>
            <a:ext cx="11293084" cy="4862870"/>
          </a:xfrm>
          <a:prstGeom prst="rect">
            <a:avLst/>
          </a:prstGeom>
          <a:noFill/>
        </p:spPr>
        <p:txBody>
          <a:bodyPr wrap="square" lIns="121920" tIns="60960" rIns="121920" bIns="60960" rtlCol="0" anchor="t">
            <a:spAutoFit/>
          </a:bodyPr>
          <a:lstStyle/>
          <a:p>
            <a:r>
              <a:rPr lang="en-GB" sz="2800"/>
              <a:t>The RCN produce guidelines on procedures for obtaining consent.</a:t>
            </a:r>
          </a:p>
          <a:p>
            <a:endParaRPr lang="en-GB" sz="2800"/>
          </a:p>
          <a:p>
            <a:r>
              <a:rPr lang="en-GB" sz="2800"/>
              <a:t>Each organisation will have their own protocols. </a:t>
            </a:r>
          </a:p>
          <a:p>
            <a:endParaRPr lang="en-GB" sz="2800"/>
          </a:p>
          <a:p>
            <a:r>
              <a:rPr lang="en-GB" sz="2800"/>
              <a:t>If a person is not able to consent to a procedure because of learning disabilities, mental health difficulties or being too ill, an appropriate person will make the decision for them. </a:t>
            </a:r>
          </a:p>
          <a:p>
            <a:r>
              <a:rPr lang="en-GB" sz="2800"/>
              <a:t>(Note: We will discuss more about this in the next lesson.)</a:t>
            </a:r>
          </a:p>
          <a:p>
            <a:endParaRPr lang="en-GB" sz="2800"/>
          </a:p>
          <a:p>
            <a:r>
              <a:rPr lang="en-GB" sz="2800"/>
              <a:t>This appropriate person may be a family member with lasting </a:t>
            </a:r>
            <a:r>
              <a:rPr lang="en-GB" sz="2800" b="1"/>
              <a:t>power of attorney </a:t>
            </a:r>
            <a:r>
              <a:rPr lang="en-GB" sz="2800"/>
              <a:t>or an </a:t>
            </a:r>
            <a:r>
              <a:rPr lang="en-GB" sz="2800" b="1"/>
              <a:t>independent mental capacity advocate.</a:t>
            </a:r>
            <a:endParaRPr lang="en-GB" sz="2800" b="1">
              <a:cs typeface="Arial"/>
            </a:endParaRPr>
          </a:p>
        </p:txBody>
      </p:sp>
      <p:sp>
        <p:nvSpPr>
          <p:cNvPr id="7" name="Footer Placeholder 6">
            <a:extLst>
              <a:ext uri="{FF2B5EF4-FFF2-40B4-BE49-F238E27FC236}">
                <a16:creationId xmlns:a16="http://schemas.microsoft.com/office/drawing/2014/main" id="{58497B23-7CC3-24FA-02CA-37BF71BC3531}"/>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33B124FA-0B4D-B882-E818-43C1DDBBCF46}"/>
              </a:ext>
            </a:extLst>
          </p:cNvPr>
          <p:cNvSpPr>
            <a:spLocks noGrp="1"/>
          </p:cNvSpPr>
          <p:nvPr>
            <p:ph type="sldNum" sz="quarter" idx="12"/>
          </p:nvPr>
        </p:nvSpPr>
        <p:spPr/>
        <p:txBody>
          <a:bodyPr/>
          <a:lstStyle/>
          <a:p>
            <a:fld id="{FBB22DFD-CD8D-4488-9E0B-F606D83543F8}" type="slidenum">
              <a:rPr lang="en-GB" smtClean="0"/>
              <a:t>14</a:t>
            </a:fld>
            <a:endParaRPr lang="en-GB"/>
          </a:p>
        </p:txBody>
      </p:sp>
    </p:spTree>
    <p:extLst>
      <p:ext uri="{BB962C8B-B14F-4D97-AF65-F5344CB8AC3E}">
        <p14:creationId xmlns:p14="http://schemas.microsoft.com/office/powerpoint/2010/main" val="1062242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126" y="274639"/>
            <a:ext cx="11231457" cy="1143000"/>
          </a:xfrm>
          <a:noFill/>
        </p:spPr>
        <p:txBody>
          <a:bodyPr>
            <a:noAutofit/>
          </a:bodyPr>
          <a:lstStyle/>
          <a:p>
            <a:r>
              <a:rPr lang="en-GB" sz="2800" b="1">
                <a:ea typeface="Calibri" panose="020F0502020204030204" pitchFamily="34" charset="0"/>
              </a:rPr>
              <a:t>Task 2: Expectations for registered nurses</a:t>
            </a:r>
            <a:endParaRPr lang="en-GB" sz="2800" b="1"/>
          </a:p>
        </p:txBody>
      </p:sp>
      <p:sp>
        <p:nvSpPr>
          <p:cNvPr id="5" name="Content Placeholder 4">
            <a:extLst>
              <a:ext uri="{FF2B5EF4-FFF2-40B4-BE49-F238E27FC236}">
                <a16:creationId xmlns:a16="http://schemas.microsoft.com/office/drawing/2014/main" id="{D320946C-812F-5E93-A239-122BB2A8B576}"/>
              </a:ext>
            </a:extLst>
          </p:cNvPr>
          <p:cNvSpPr>
            <a:spLocks noGrp="1"/>
          </p:cNvSpPr>
          <p:nvPr>
            <p:ph idx="1"/>
          </p:nvPr>
        </p:nvSpPr>
        <p:spPr/>
        <p:txBody>
          <a:bodyPr/>
          <a:lstStyle/>
          <a:p>
            <a:pPr marL="609585" indent="-609585">
              <a:buFont typeface="+mj-lt"/>
              <a:buAutoNum type="arabicPeriod"/>
            </a:pPr>
            <a:r>
              <a:rPr lang="en-GB"/>
              <a:t>Read the </a:t>
            </a:r>
            <a:r>
              <a:rPr lang="en-GB">
                <a:ea typeface="Calibri" panose="020F0502020204030204" pitchFamily="34" charset="0"/>
              </a:rPr>
              <a:t>Nursing and Midwifery Council (</a:t>
            </a:r>
            <a:r>
              <a:rPr lang="en-GB"/>
              <a:t>NMC) and RCN guidelines. </a:t>
            </a:r>
          </a:p>
          <a:p>
            <a:pPr marL="609585" indent="-609585">
              <a:buFont typeface="+mj-lt"/>
              <a:buAutoNum type="arabicPeriod"/>
            </a:pPr>
            <a:endParaRPr lang="en-GB"/>
          </a:p>
          <a:p>
            <a:pPr marL="609585" indent="-609585">
              <a:buFont typeface="+mj-lt"/>
              <a:buAutoNum type="arabicPeriod"/>
            </a:pPr>
            <a:r>
              <a:rPr lang="en-GB"/>
              <a:t>Explain how nurses should gain consent from patients.</a:t>
            </a:r>
            <a:endParaRPr lang="en-US"/>
          </a:p>
        </p:txBody>
      </p:sp>
      <p:sp>
        <p:nvSpPr>
          <p:cNvPr id="7" name="Footer Placeholder 6">
            <a:extLst>
              <a:ext uri="{FF2B5EF4-FFF2-40B4-BE49-F238E27FC236}">
                <a16:creationId xmlns:a16="http://schemas.microsoft.com/office/drawing/2014/main" id="{1244FEB8-7E22-55C3-85F4-6AA6F3BB4975}"/>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A1A9D3F9-0307-4CC5-C6B4-B845F3CB38F0}"/>
              </a:ext>
            </a:extLst>
          </p:cNvPr>
          <p:cNvSpPr>
            <a:spLocks noGrp="1"/>
          </p:cNvSpPr>
          <p:nvPr>
            <p:ph type="sldNum" sz="quarter" idx="12"/>
          </p:nvPr>
        </p:nvSpPr>
        <p:spPr/>
        <p:txBody>
          <a:bodyPr/>
          <a:lstStyle/>
          <a:p>
            <a:fld id="{FBB22DFD-CD8D-4488-9E0B-F606D83543F8}" type="slidenum">
              <a:rPr lang="en-GB" smtClean="0"/>
              <a:t>15</a:t>
            </a:fld>
            <a:endParaRPr lang="en-GB"/>
          </a:p>
        </p:txBody>
      </p:sp>
    </p:spTree>
    <p:extLst>
      <p:ext uri="{BB962C8B-B14F-4D97-AF65-F5344CB8AC3E}">
        <p14:creationId xmlns:p14="http://schemas.microsoft.com/office/powerpoint/2010/main" val="776289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Guided practice</a:t>
            </a:r>
          </a:p>
        </p:txBody>
      </p:sp>
    </p:spTree>
    <p:extLst>
      <p:ext uri="{BB962C8B-B14F-4D97-AF65-F5344CB8AC3E}">
        <p14:creationId xmlns:p14="http://schemas.microsoft.com/office/powerpoint/2010/main" val="766862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Dove House Hospice">
            <a:extLst>
              <a:ext uri="{FF2B5EF4-FFF2-40B4-BE49-F238E27FC236}">
                <a16:creationId xmlns:a16="http://schemas.microsoft.com/office/drawing/2014/main" id="{4569D4D7-B2B8-C572-1668-F849BA2299F4}"/>
              </a:ext>
            </a:extLst>
          </p:cNvPr>
          <p:cNvPicPr>
            <a:picLocks noGrp="1" noChangeAspect="1" noChangeArrowheads="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6481183" y="947789"/>
            <a:ext cx="5281083" cy="2112433"/>
          </a:xfr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AE6B5DF3-D748-4AA7-04DE-D5C13741C91F}"/>
              </a:ext>
            </a:extLst>
          </p:cNvPr>
          <p:cNvSpPr>
            <a:spLocks noGrp="1"/>
          </p:cNvSpPr>
          <p:nvPr>
            <p:ph sz="quarter" idx="19"/>
          </p:nvPr>
        </p:nvSpPr>
        <p:spPr>
          <a:xfrm>
            <a:off x="311151" y="672447"/>
            <a:ext cx="5100908" cy="1230696"/>
          </a:xfrm>
        </p:spPr>
        <p:txBody>
          <a:bodyPr>
            <a:normAutofit fontScale="70000" lnSpcReduction="20000"/>
          </a:bodyPr>
          <a:lstStyle/>
          <a:p>
            <a:endParaRPr lang="en-GB"/>
          </a:p>
          <a:p>
            <a:r>
              <a:rPr lang="en-GB" sz="2800"/>
              <a:t>Research:</a:t>
            </a:r>
          </a:p>
          <a:p>
            <a:r>
              <a:rPr lang="en-GB" sz="2800" b="0"/>
              <a:t>Use the website to answer the questions. </a:t>
            </a:r>
          </a:p>
        </p:txBody>
      </p:sp>
      <p:sp>
        <p:nvSpPr>
          <p:cNvPr id="11" name="Content Placeholder 10">
            <a:extLst>
              <a:ext uri="{FF2B5EF4-FFF2-40B4-BE49-F238E27FC236}">
                <a16:creationId xmlns:a16="http://schemas.microsoft.com/office/drawing/2014/main" id="{9C4955C8-808E-C99E-E476-E05B427C9904}"/>
              </a:ext>
            </a:extLst>
          </p:cNvPr>
          <p:cNvSpPr>
            <a:spLocks noGrp="1"/>
          </p:cNvSpPr>
          <p:nvPr>
            <p:ph sz="quarter" idx="14"/>
          </p:nvPr>
        </p:nvSpPr>
        <p:spPr>
          <a:xfrm>
            <a:off x="311152" y="2243273"/>
            <a:ext cx="6364713" cy="4113079"/>
          </a:xfrm>
        </p:spPr>
        <p:txBody>
          <a:bodyPr/>
          <a:lstStyle/>
          <a:p>
            <a:pPr>
              <a:lnSpc>
                <a:spcPct val="100000"/>
              </a:lnSpc>
              <a:spcBef>
                <a:spcPts val="0"/>
              </a:spcBef>
            </a:pPr>
            <a:r>
              <a:rPr lang="en-US" sz="2800" b="0"/>
              <a:t>What is a hospice?</a:t>
            </a:r>
          </a:p>
          <a:p>
            <a:pPr>
              <a:lnSpc>
                <a:spcPct val="100000"/>
              </a:lnSpc>
              <a:spcBef>
                <a:spcPts val="0"/>
              </a:spcBef>
            </a:pPr>
            <a:r>
              <a:rPr lang="en-US" sz="2800" b="0"/>
              <a:t>What types of services are offered here?</a:t>
            </a:r>
          </a:p>
          <a:p>
            <a:pPr>
              <a:lnSpc>
                <a:spcPct val="100000"/>
              </a:lnSpc>
              <a:spcBef>
                <a:spcPts val="0"/>
              </a:spcBef>
            </a:pPr>
            <a:r>
              <a:rPr lang="en-US" sz="2800" b="0"/>
              <a:t>What types of health and social care professionals work here?</a:t>
            </a:r>
          </a:p>
          <a:p>
            <a:pPr>
              <a:lnSpc>
                <a:spcPct val="100000"/>
              </a:lnSpc>
              <a:spcBef>
                <a:spcPts val="0"/>
              </a:spcBef>
            </a:pPr>
            <a:r>
              <a:rPr lang="en-US" sz="2800" b="0"/>
              <a:t>Where in the UK is this located?</a:t>
            </a:r>
          </a:p>
          <a:p>
            <a:pPr>
              <a:lnSpc>
                <a:spcPct val="100000"/>
              </a:lnSpc>
              <a:spcBef>
                <a:spcPts val="0"/>
              </a:spcBef>
            </a:pPr>
            <a:r>
              <a:rPr lang="en-US" sz="2800" b="0"/>
              <a:t>How does Dove House Hospice pay for the services offered?</a:t>
            </a:r>
          </a:p>
          <a:p>
            <a:pPr>
              <a:lnSpc>
                <a:spcPct val="100000"/>
              </a:lnSpc>
              <a:spcBef>
                <a:spcPts val="0"/>
              </a:spcBef>
            </a:pPr>
            <a:r>
              <a:rPr lang="en-GB" sz="2667" b="0">
                <a:hlinkClick r:id="rId4"/>
              </a:rPr>
              <a:t>https://www.dovehouse.org.uk</a:t>
            </a:r>
            <a:endParaRPr lang="en-GB" sz="2667" b="0"/>
          </a:p>
          <a:p>
            <a:pPr>
              <a:lnSpc>
                <a:spcPct val="100000"/>
              </a:lnSpc>
              <a:spcBef>
                <a:spcPts val="0"/>
              </a:spcBef>
            </a:pPr>
            <a:endParaRPr lang="en-US" sz="2800" b="0"/>
          </a:p>
          <a:p>
            <a:pPr>
              <a:lnSpc>
                <a:spcPct val="100000"/>
              </a:lnSpc>
              <a:spcBef>
                <a:spcPts val="0"/>
              </a:spcBef>
            </a:pPr>
            <a:endParaRPr lang="en-US" sz="2800" b="0"/>
          </a:p>
        </p:txBody>
      </p:sp>
      <p:sp>
        <p:nvSpPr>
          <p:cNvPr id="5" name="Content Placeholder 4">
            <a:extLst>
              <a:ext uri="{FF2B5EF4-FFF2-40B4-BE49-F238E27FC236}">
                <a16:creationId xmlns:a16="http://schemas.microsoft.com/office/drawing/2014/main" id="{AF3BDF8B-382C-9866-15D3-A5CBBBED324C}"/>
              </a:ext>
            </a:extLst>
          </p:cNvPr>
          <p:cNvSpPr>
            <a:spLocks noGrp="1"/>
          </p:cNvSpPr>
          <p:nvPr>
            <p:ph sz="quarter" idx="17"/>
          </p:nvPr>
        </p:nvSpPr>
        <p:spPr>
          <a:xfrm>
            <a:off x="6870545" y="3387146"/>
            <a:ext cx="4891720" cy="2349500"/>
          </a:xfrm>
        </p:spPr>
        <p:txBody>
          <a:bodyPr/>
          <a:lstStyle/>
          <a:p>
            <a:pPr>
              <a:lnSpc>
                <a:spcPct val="100000"/>
              </a:lnSpc>
            </a:pPr>
            <a:r>
              <a:rPr lang="en-US" sz="2800"/>
              <a:t>This is one example of a type of placement or perhaps future work. </a:t>
            </a:r>
            <a:endParaRPr lang="en-GB" sz="2800"/>
          </a:p>
          <a:p>
            <a:endParaRPr lang="en-GB"/>
          </a:p>
        </p:txBody>
      </p:sp>
      <p:sp>
        <p:nvSpPr>
          <p:cNvPr id="6" name="Footer Placeholder 5">
            <a:extLst>
              <a:ext uri="{FF2B5EF4-FFF2-40B4-BE49-F238E27FC236}">
                <a16:creationId xmlns:a16="http://schemas.microsoft.com/office/drawing/2014/main" id="{E396CEEC-08C1-47CC-D103-AA029DCAB819}"/>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AE8644BF-B4E0-6DAB-D879-A96C0BA293C0}"/>
              </a:ext>
            </a:extLst>
          </p:cNvPr>
          <p:cNvSpPr>
            <a:spLocks noGrp="1"/>
          </p:cNvSpPr>
          <p:nvPr>
            <p:ph type="sldNum" sz="quarter" idx="11"/>
          </p:nvPr>
        </p:nvSpPr>
        <p:spPr>
          <a:xfrm>
            <a:off x="10608501" y="6356351"/>
            <a:ext cx="1212619" cy="365125"/>
          </a:xfrm>
        </p:spPr>
        <p:txBody>
          <a:bodyPr/>
          <a:lstStyle/>
          <a:p>
            <a:fld id="{DA2C159E-F13C-4A85-9A41-E7669D3E0D70}" type="slidenum">
              <a:rPr lang="en-GB" smtClean="0"/>
              <a:pPr/>
              <a:t>17</a:t>
            </a:fld>
            <a:endParaRPr lang="en-GB"/>
          </a:p>
        </p:txBody>
      </p:sp>
      <p:sp>
        <p:nvSpPr>
          <p:cNvPr id="8" name="Title 7">
            <a:extLst>
              <a:ext uri="{FF2B5EF4-FFF2-40B4-BE49-F238E27FC236}">
                <a16:creationId xmlns:a16="http://schemas.microsoft.com/office/drawing/2014/main" id="{1ED2B57D-60E2-FA1B-9927-65A07CD2BDA3}"/>
              </a:ext>
            </a:extLst>
          </p:cNvPr>
          <p:cNvSpPr>
            <a:spLocks noGrp="1"/>
          </p:cNvSpPr>
          <p:nvPr>
            <p:ph type="title"/>
          </p:nvPr>
        </p:nvSpPr>
        <p:spPr>
          <a:xfrm>
            <a:off x="311151" y="332318"/>
            <a:ext cx="11250083" cy="466724"/>
          </a:xfrm>
        </p:spPr>
        <p:txBody>
          <a:bodyPr/>
          <a:lstStyle/>
          <a:p>
            <a:r>
              <a:rPr lang="en-US"/>
              <a:t>Introduction to gaining consent to physiological measurement</a:t>
            </a:r>
            <a:endParaRPr lang="en-GB"/>
          </a:p>
        </p:txBody>
      </p:sp>
    </p:spTree>
    <p:extLst>
      <p:ext uri="{BB962C8B-B14F-4D97-AF65-F5344CB8AC3E}">
        <p14:creationId xmlns:p14="http://schemas.microsoft.com/office/powerpoint/2010/main" val="1225201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000" y="0"/>
            <a:ext cx="11231457" cy="1143000"/>
          </a:xfrm>
        </p:spPr>
        <p:txBody>
          <a:bodyPr>
            <a:normAutofit/>
          </a:bodyPr>
          <a:lstStyle/>
          <a:p>
            <a:r>
              <a:rPr lang="en-GB" sz="2800" b="1"/>
              <a:t>Hear direct from this placement provider:</a:t>
            </a:r>
          </a:p>
        </p:txBody>
      </p:sp>
      <p:sp>
        <p:nvSpPr>
          <p:cNvPr id="2052" name="Content Placeholder 2051"/>
          <p:cNvSpPr>
            <a:spLocks noGrp="1"/>
          </p:cNvSpPr>
          <p:nvPr>
            <p:ph idx="1"/>
          </p:nvPr>
        </p:nvSpPr>
        <p:spPr>
          <a:xfrm>
            <a:off x="312001" y="1830388"/>
            <a:ext cx="11231457" cy="4525963"/>
          </a:xfrm>
        </p:spPr>
        <p:txBody>
          <a:bodyPr/>
          <a:lstStyle/>
          <a:p>
            <a:pPr marL="0" indent="0">
              <a:buNone/>
            </a:pPr>
            <a:r>
              <a:rPr lang="en-US" sz="2667" b="1"/>
              <a:t>Best practice: “Hello. My name is…”</a:t>
            </a:r>
            <a:endParaRPr lang="en-US" sz="2667" b="1">
              <a:solidFill>
                <a:srgbClr val="212121"/>
              </a:solidFill>
              <a:latin typeface="+mj-lt"/>
            </a:endParaRPr>
          </a:p>
          <a:p>
            <a:r>
              <a:rPr lang="en-US" sz="2667">
                <a:solidFill>
                  <a:srgbClr val="212121"/>
                </a:solidFill>
                <a:latin typeface="+mj-lt"/>
              </a:rPr>
              <a:t>This campaign was started in the summer of 2013 after an NHS doctor became a patient following a cancer diagnosis. During their stays in hospital, Dr Granger became really frustrated after meeting many health and social care practitioners who failed to introduce themselves to her. This campaign tries to </a:t>
            </a:r>
            <a:r>
              <a:rPr lang="en-US" sz="2667" err="1">
                <a:solidFill>
                  <a:srgbClr val="212121"/>
                </a:solidFill>
                <a:latin typeface="+mj-lt"/>
              </a:rPr>
              <a:t>emphasise</a:t>
            </a:r>
            <a:r>
              <a:rPr lang="en-US" sz="2667">
                <a:solidFill>
                  <a:srgbClr val="212121"/>
                </a:solidFill>
                <a:latin typeface="+mj-lt"/>
              </a:rPr>
              <a:t> the importance of this first step when meeting a new patient. </a:t>
            </a:r>
          </a:p>
          <a:p>
            <a:r>
              <a:rPr lang="en-US" sz="2667">
                <a:solidFill>
                  <a:srgbClr val="212121"/>
                </a:solidFill>
                <a:latin typeface="+mj-lt"/>
              </a:rPr>
              <a:t>This is what Dove House Hospice says about the importance of gaining patient consent on industry placements: </a:t>
            </a:r>
            <a:r>
              <a:rPr lang="en-US" sz="2667">
                <a:solidFill>
                  <a:srgbClr val="212121"/>
                </a:solidFill>
                <a:latin typeface="Open Sans" panose="020B0606030504020204" pitchFamily="34" charset="0"/>
                <a:hlinkClick r:id="rId3"/>
              </a:rPr>
              <a:t>https://www.youtube.com/watch?v=7VKMdM8o5qc</a:t>
            </a:r>
            <a:r>
              <a:rPr lang="en-US" sz="2667">
                <a:solidFill>
                  <a:srgbClr val="212121"/>
                </a:solidFill>
                <a:latin typeface="Open Sans" panose="020B0606030504020204" pitchFamily="34" charset="0"/>
              </a:rPr>
              <a:t> </a:t>
            </a:r>
            <a:endParaRPr lang="en-GB" sz="2667"/>
          </a:p>
        </p:txBody>
      </p:sp>
      <p:sp>
        <p:nvSpPr>
          <p:cNvPr id="3" name="Footer Placeholder 2">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cap="none"/>
              <a:t>Education and Training Foundation</a:t>
            </a:r>
          </a:p>
        </p:txBody>
      </p:sp>
      <p:sp>
        <p:nvSpPr>
          <p:cNvPr id="4" name="Slide Number Placeholder 3"/>
          <p:cNvSpPr>
            <a:spLocks noGrp="1"/>
          </p:cNvSpPr>
          <p:nvPr>
            <p:ph type="sldNum" sz="quarter" idx="12"/>
          </p:nvPr>
        </p:nvSpPr>
        <p:spPr/>
        <p:txBody>
          <a:bodyPr/>
          <a:lstStyle/>
          <a:p>
            <a:fld id="{DA2C159E-F13C-4A85-9A41-E7669D3E0D70}" type="slidenum">
              <a:rPr lang="en-GB" smtClean="0"/>
              <a:pPr/>
              <a:t>18</a:t>
            </a:fld>
            <a:endParaRPr lang="en-GB"/>
          </a:p>
        </p:txBody>
      </p:sp>
      <p:pic>
        <p:nvPicPr>
          <p:cNvPr id="12" name="Picture 11" descr="Dove House Hospice">
            <a:extLst>
              <a:ext uri="{FF2B5EF4-FFF2-40B4-BE49-F238E27FC236}">
                <a16:creationId xmlns:a16="http://schemas.microsoft.com/office/drawing/2014/main" id="{5ECC592D-944D-4CB8-A727-EAECB80EA8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285" y="729554"/>
            <a:ext cx="3896836" cy="1558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18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23BFE-C1A6-44EE-8BB7-6F9CBBF2FEBA}"/>
              </a:ext>
            </a:extLst>
          </p:cNvPr>
          <p:cNvSpPr>
            <a:spLocks noGrp="1"/>
          </p:cNvSpPr>
          <p:nvPr>
            <p:ph type="title"/>
          </p:nvPr>
        </p:nvSpPr>
        <p:spPr/>
        <p:txBody>
          <a:bodyPr>
            <a:normAutofit/>
          </a:bodyPr>
          <a:lstStyle/>
          <a:p>
            <a:r>
              <a:rPr lang="en-GB" sz="2800" b="1"/>
              <a:t>What do you do before you take a physiological measurement?</a:t>
            </a:r>
          </a:p>
        </p:txBody>
      </p:sp>
      <p:sp>
        <p:nvSpPr>
          <p:cNvPr id="3" name="Content Placeholder 2">
            <a:extLst>
              <a:ext uri="{FF2B5EF4-FFF2-40B4-BE49-F238E27FC236}">
                <a16:creationId xmlns:a16="http://schemas.microsoft.com/office/drawing/2014/main" id="{F0CB0B25-717E-4D80-BDDB-6DB61773368B}"/>
              </a:ext>
            </a:extLst>
          </p:cNvPr>
          <p:cNvSpPr>
            <a:spLocks noGrp="1"/>
          </p:cNvSpPr>
          <p:nvPr>
            <p:ph idx="1"/>
          </p:nvPr>
        </p:nvSpPr>
        <p:spPr>
          <a:xfrm>
            <a:off x="336126" y="1417639"/>
            <a:ext cx="11231457" cy="4965171"/>
          </a:xfrm>
        </p:spPr>
        <p:txBody>
          <a:bodyPr>
            <a:normAutofit/>
          </a:bodyPr>
          <a:lstStyle/>
          <a:p>
            <a:pPr marL="0" indent="0">
              <a:buNone/>
            </a:pPr>
            <a:r>
              <a:rPr lang="en-GB"/>
              <a:t>Ensure that:</a:t>
            </a:r>
          </a:p>
          <a:p>
            <a:r>
              <a:rPr lang="en-GB"/>
              <a:t>you give service users all the information needed </a:t>
            </a:r>
            <a:r>
              <a:rPr lang="en-GB">
                <a:latin typeface="Arial" panose="020B0604020202020204" pitchFamily="34" charset="0"/>
                <a:cs typeface="Arial" panose="020B0604020202020204" pitchFamily="34" charset="0"/>
              </a:rPr>
              <a:t>–</a:t>
            </a:r>
            <a:r>
              <a:rPr lang="en-GB"/>
              <a:t> </a:t>
            </a:r>
            <a:r>
              <a:rPr lang="en-GB" b="1"/>
              <a:t>informed consent.</a:t>
            </a:r>
          </a:p>
          <a:p>
            <a:r>
              <a:rPr lang="en-GB"/>
              <a:t>the service users are consenting </a:t>
            </a:r>
            <a:r>
              <a:rPr lang="en-GB" b="1"/>
              <a:t>voluntarily and with capacity</a:t>
            </a:r>
          </a:p>
          <a:p>
            <a:r>
              <a:rPr lang="en-GB" b="1"/>
              <a:t>assent </a:t>
            </a:r>
            <a:r>
              <a:rPr lang="en-GB"/>
              <a:t>(this means that the service user or power of attorney gives their consent, the service user says yes, signs the appropriate form if needed, etc.) is given</a:t>
            </a:r>
          </a:p>
          <a:p>
            <a:r>
              <a:rPr lang="en-GB"/>
              <a:t>you remember that the service users have the right to say “no” </a:t>
            </a:r>
          </a:p>
          <a:p>
            <a:r>
              <a:rPr lang="en-GB"/>
              <a:t>explain the procedure. </a:t>
            </a:r>
          </a:p>
        </p:txBody>
      </p:sp>
      <p:sp>
        <p:nvSpPr>
          <p:cNvPr id="7" name="Footer Placeholder 6">
            <a:extLst>
              <a:ext uri="{FF2B5EF4-FFF2-40B4-BE49-F238E27FC236}">
                <a16:creationId xmlns:a16="http://schemas.microsoft.com/office/drawing/2014/main" id="{AEA30388-1AFC-936A-B00E-3DEB994EBD46}"/>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5679FB43-1F6D-E1CE-36C5-84593C1201BF}"/>
              </a:ext>
            </a:extLst>
          </p:cNvPr>
          <p:cNvSpPr>
            <a:spLocks noGrp="1"/>
          </p:cNvSpPr>
          <p:nvPr>
            <p:ph type="sldNum" sz="quarter" idx="12"/>
          </p:nvPr>
        </p:nvSpPr>
        <p:spPr/>
        <p:txBody>
          <a:bodyPr/>
          <a:lstStyle/>
          <a:p>
            <a:fld id="{FBB22DFD-CD8D-4488-9E0B-F606D83543F8}" type="slidenum">
              <a:rPr lang="en-GB" smtClean="0"/>
              <a:t>19</a:t>
            </a:fld>
            <a:endParaRPr lang="en-GB"/>
          </a:p>
        </p:txBody>
      </p:sp>
    </p:spTree>
    <p:extLst>
      <p:ext uri="{BB962C8B-B14F-4D97-AF65-F5344CB8AC3E}">
        <p14:creationId xmlns:p14="http://schemas.microsoft.com/office/powerpoint/2010/main" val="1440201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263040" y="1940640"/>
            <a:ext cx="8544960" cy="2136480"/>
          </a:xfrm>
        </p:spPr>
        <p:txBody>
          <a:bodyPr/>
          <a:lstStyle/>
          <a:p>
            <a:r>
              <a:rPr lang="en-US"/>
              <a:t>Lesson 1</a:t>
            </a:r>
          </a:p>
        </p:txBody>
      </p:sp>
      <p:sp>
        <p:nvSpPr>
          <p:cNvPr id="8" name="Subtitle 7">
            <a:extLst>
              <a:ext uri="{FF2B5EF4-FFF2-40B4-BE49-F238E27FC236}">
                <a16:creationId xmlns:a16="http://schemas.microsoft.com/office/drawing/2014/main" id="{0A127A9D-4AE4-05BF-E5D2-C7DA24061594}"/>
              </a:ext>
            </a:extLst>
          </p:cNvPr>
          <p:cNvSpPr>
            <a:spLocks noGrp="1"/>
          </p:cNvSpPr>
          <p:nvPr>
            <p:ph type="subTitle" idx="1"/>
          </p:nvPr>
        </p:nvSpPr>
        <p:spPr>
          <a:xfrm>
            <a:off x="3261360" y="4344000"/>
            <a:ext cx="8546640" cy="2136480"/>
          </a:xfrm>
        </p:spPr>
        <p:txBody>
          <a:bodyPr/>
          <a:lstStyle/>
          <a:p>
            <a:r>
              <a:rPr lang="en-US"/>
              <a:t>Gaining consent</a:t>
            </a:r>
          </a:p>
        </p:txBody>
      </p:sp>
    </p:spTree>
    <p:extLst>
      <p:ext uri="{BB962C8B-B14F-4D97-AF65-F5344CB8AC3E}">
        <p14:creationId xmlns:p14="http://schemas.microsoft.com/office/powerpoint/2010/main" val="2710035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B5FC3-B530-4781-8A44-B5CC60774D9C}"/>
              </a:ext>
            </a:extLst>
          </p:cNvPr>
          <p:cNvSpPr>
            <a:spLocks noGrp="1"/>
          </p:cNvSpPr>
          <p:nvPr>
            <p:ph type="title"/>
          </p:nvPr>
        </p:nvSpPr>
        <p:spPr/>
        <p:txBody>
          <a:bodyPr>
            <a:normAutofit/>
          </a:bodyPr>
          <a:lstStyle/>
          <a:p>
            <a:r>
              <a:rPr lang="en-GB" sz="2800" b="1"/>
              <a:t>What do you do while taking the physiological measurement?</a:t>
            </a:r>
          </a:p>
        </p:txBody>
      </p:sp>
      <p:sp>
        <p:nvSpPr>
          <p:cNvPr id="3" name="Content Placeholder 2">
            <a:extLst>
              <a:ext uri="{FF2B5EF4-FFF2-40B4-BE49-F238E27FC236}">
                <a16:creationId xmlns:a16="http://schemas.microsoft.com/office/drawing/2014/main" id="{036B0821-28F9-4E60-BF67-CA115B5C4CC7}"/>
              </a:ext>
            </a:extLst>
          </p:cNvPr>
          <p:cNvSpPr>
            <a:spLocks noGrp="1"/>
          </p:cNvSpPr>
          <p:nvPr>
            <p:ph idx="1"/>
          </p:nvPr>
        </p:nvSpPr>
        <p:spPr>
          <a:xfrm>
            <a:off x="336126" y="1417639"/>
            <a:ext cx="11231457" cy="4525963"/>
          </a:xfrm>
        </p:spPr>
        <p:txBody>
          <a:bodyPr>
            <a:normAutofit/>
          </a:bodyPr>
          <a:lstStyle/>
          <a:p>
            <a:pPr marL="0" indent="0">
              <a:buNone/>
            </a:pPr>
            <a:r>
              <a:rPr lang="en-GB"/>
              <a:t>Keep these top tips in mind (remember this links to your core skills).</a:t>
            </a:r>
          </a:p>
          <a:p>
            <a:pPr marL="0" indent="0">
              <a:buNone/>
            </a:pPr>
            <a:endParaRPr lang="en-GB"/>
          </a:p>
          <a:p>
            <a:r>
              <a:rPr lang="en-GB"/>
              <a:t>Talk to the patient professionally. </a:t>
            </a:r>
          </a:p>
          <a:p>
            <a:r>
              <a:rPr lang="en-GB"/>
              <a:t>Explain to the patient what you are doing.</a:t>
            </a:r>
          </a:p>
          <a:p>
            <a:r>
              <a:rPr lang="en-GB"/>
              <a:t>Explain how to use the equipment during your industry placement and during your occupational specialism.</a:t>
            </a:r>
          </a:p>
          <a:p>
            <a:r>
              <a:rPr lang="en-GB"/>
              <a:t>Explain the results to the patient. </a:t>
            </a:r>
          </a:p>
        </p:txBody>
      </p:sp>
      <p:sp>
        <p:nvSpPr>
          <p:cNvPr id="6" name="Footer Placeholder 5">
            <a:extLst>
              <a:ext uri="{FF2B5EF4-FFF2-40B4-BE49-F238E27FC236}">
                <a16:creationId xmlns:a16="http://schemas.microsoft.com/office/drawing/2014/main" id="{41085601-4803-CA7B-7B97-A8059B1C9CC9}"/>
              </a:ext>
            </a:extLst>
          </p:cNvPr>
          <p:cNvSpPr>
            <a:spLocks noGrp="1"/>
          </p:cNvSpPr>
          <p:nvPr>
            <p:ph type="ftr" sz="quarter" idx="11"/>
          </p:nvPr>
        </p:nvSpPr>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BA76D5D6-4B45-0813-C3E4-A5262C8BE76D}"/>
              </a:ext>
            </a:extLst>
          </p:cNvPr>
          <p:cNvSpPr>
            <a:spLocks noGrp="1"/>
          </p:cNvSpPr>
          <p:nvPr>
            <p:ph type="sldNum" sz="quarter" idx="12"/>
          </p:nvPr>
        </p:nvSpPr>
        <p:spPr/>
        <p:txBody>
          <a:bodyPr/>
          <a:lstStyle/>
          <a:p>
            <a:fld id="{FBB22DFD-CD8D-4488-9E0B-F606D83543F8}" type="slidenum">
              <a:rPr lang="en-GB" smtClean="0"/>
              <a:t>20</a:t>
            </a:fld>
            <a:endParaRPr lang="en-GB"/>
          </a:p>
        </p:txBody>
      </p:sp>
    </p:spTree>
    <p:extLst>
      <p:ext uri="{BB962C8B-B14F-4D97-AF65-F5344CB8AC3E}">
        <p14:creationId xmlns:p14="http://schemas.microsoft.com/office/powerpoint/2010/main" val="1118255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5729"/>
            <a:ext cx="11250084" cy="932567"/>
          </a:xfrm>
        </p:spPr>
        <p:txBody>
          <a:bodyPr>
            <a:normAutofit/>
          </a:bodyPr>
          <a:lstStyle/>
          <a:p>
            <a:r>
              <a:rPr lang="en-GB" sz="2800"/>
              <a:t>Task 3: Developing oracy and reading</a:t>
            </a:r>
          </a:p>
        </p:txBody>
      </p:sp>
      <p:sp>
        <p:nvSpPr>
          <p:cNvPr id="5" name="Text Placeholder 4"/>
          <p:cNvSpPr>
            <a:spLocks noGrp="1"/>
          </p:cNvSpPr>
          <p:nvPr>
            <p:ph type="body" sz="quarter" idx="12"/>
          </p:nvPr>
        </p:nvSpPr>
        <p:spPr/>
        <p:txBody>
          <a:bodyPr vert="horz" lIns="0" tIns="0" rIns="0" bIns="0" rtlCol="0" anchor="t">
            <a:noAutofit/>
          </a:bodyPr>
          <a:lstStyle/>
          <a:p>
            <a:r>
              <a:rPr lang="en-GB" sz="2800"/>
              <a:t>Note:</a:t>
            </a:r>
          </a:p>
          <a:p>
            <a:endParaRPr lang="en-GB" sz="2800"/>
          </a:p>
          <a:p>
            <a:pPr marL="609585" indent="-609585">
              <a:buFont typeface="Arial" panose="020B0604020202020204" pitchFamily="34" charset="0"/>
              <a:buChar char="•"/>
            </a:pPr>
            <a:r>
              <a:rPr lang="en-GB" sz="2800"/>
              <a:t>Did they apply “Hello. My name is…”?</a:t>
            </a:r>
          </a:p>
          <a:p>
            <a:pPr marL="609585" indent="-609585">
              <a:buFont typeface="Arial" panose="020B0604020202020204" pitchFamily="34" charset="0"/>
              <a:buChar char="•"/>
            </a:pPr>
            <a:r>
              <a:rPr lang="en-GB" sz="2800"/>
              <a:t>Where did they ensure the patient was providing consent?</a:t>
            </a:r>
          </a:p>
          <a:p>
            <a:pPr marL="609585" indent="-609585">
              <a:buFont typeface="Arial" panose="020B0604020202020204" pitchFamily="34" charset="0"/>
              <a:buChar char="•"/>
            </a:pPr>
            <a:r>
              <a:rPr lang="en-GB" sz="2800"/>
              <a:t>Voluntary?</a:t>
            </a:r>
          </a:p>
          <a:p>
            <a:pPr marL="609585" indent="-609585">
              <a:buFont typeface="Arial" panose="020B0604020202020204" pitchFamily="34" charset="0"/>
              <a:buChar char="•"/>
            </a:pPr>
            <a:r>
              <a:rPr lang="en-GB" sz="2800"/>
              <a:t>Capacity?</a:t>
            </a:r>
          </a:p>
          <a:p>
            <a:pPr marL="609585" indent="-609585">
              <a:buFont typeface="Arial" panose="020B0604020202020204" pitchFamily="34" charset="0"/>
              <a:buChar char="•"/>
            </a:pPr>
            <a:r>
              <a:rPr lang="en-GB" sz="2800"/>
              <a:t>Informed?</a:t>
            </a:r>
          </a:p>
          <a:p>
            <a:r>
              <a:rPr lang="en-GB" sz="2800">
                <a:solidFill>
                  <a:srgbClr val="E51C41"/>
                </a:solidFill>
              </a:rPr>
              <a:t> </a:t>
            </a:r>
            <a:br>
              <a:rPr lang="en-GB" sz="2800">
                <a:solidFill>
                  <a:schemeClr val="accent1"/>
                </a:solidFill>
              </a:rPr>
            </a:br>
            <a:endParaRPr lang="en-GB" sz="28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Tree>
    <p:extLst>
      <p:ext uri="{BB962C8B-B14F-4D97-AF65-F5344CB8AC3E}">
        <p14:creationId xmlns:p14="http://schemas.microsoft.com/office/powerpoint/2010/main" val="2732720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a:t>
            </a:r>
          </a:p>
        </p:txBody>
      </p:sp>
    </p:spTree>
    <p:extLst>
      <p:ext uri="{BB962C8B-B14F-4D97-AF65-F5344CB8AC3E}">
        <p14:creationId xmlns:p14="http://schemas.microsoft.com/office/powerpoint/2010/main" val="3472510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pPr>
              <a:lnSpc>
                <a:spcPct val="100000"/>
              </a:lnSpc>
            </a:pPr>
            <a:r>
              <a:rPr lang="en-GB" sz="2800"/>
              <a:t>Task 4: Create your own script on how to take a physiological measurement</a:t>
            </a:r>
          </a:p>
        </p:txBody>
      </p:sp>
      <p:sp>
        <p:nvSpPr>
          <p:cNvPr id="5" name="Text Placeholder 4"/>
          <p:cNvSpPr>
            <a:spLocks noGrp="1"/>
          </p:cNvSpPr>
          <p:nvPr>
            <p:ph type="body" sz="quarter" idx="12"/>
          </p:nvPr>
        </p:nvSpPr>
        <p:spPr>
          <a:xfrm>
            <a:off x="310600" y="1097100"/>
            <a:ext cx="5280000" cy="4514067"/>
          </a:xfrm>
        </p:spPr>
        <p:txBody>
          <a:bodyPr/>
          <a:lstStyle/>
          <a:p>
            <a:pPr>
              <a:lnSpc>
                <a:spcPct val="100000"/>
              </a:lnSpc>
            </a:pPr>
            <a:endParaRPr lang="en-GB" sz="2133" b="0"/>
          </a:p>
          <a:p>
            <a:pPr>
              <a:lnSpc>
                <a:spcPct val="100000"/>
              </a:lnSpc>
            </a:pPr>
            <a:r>
              <a:rPr lang="en-GB" sz="2133" b="0"/>
              <a:t>Your script should include:</a:t>
            </a:r>
          </a:p>
          <a:p>
            <a:pPr marL="455989" indent="-455989">
              <a:lnSpc>
                <a:spcPct val="100000"/>
              </a:lnSpc>
              <a:buAutoNum type="arabicParenR"/>
            </a:pPr>
            <a:r>
              <a:rPr lang="en-GB" sz="2133" b="0"/>
              <a:t>“Hello, my name is…”</a:t>
            </a:r>
          </a:p>
          <a:p>
            <a:pPr marL="455989" indent="-455989">
              <a:lnSpc>
                <a:spcPct val="100000"/>
              </a:lnSpc>
              <a:buAutoNum type="arabicParenR"/>
            </a:pPr>
            <a:r>
              <a:rPr lang="en-GB" sz="2133" b="0"/>
              <a:t>Confirmation of the patient’s identity.</a:t>
            </a:r>
          </a:p>
          <a:p>
            <a:pPr marL="455989" indent="-455989">
              <a:lnSpc>
                <a:spcPct val="100000"/>
              </a:lnSpc>
              <a:buAutoNum type="arabicParenR"/>
            </a:pPr>
            <a:r>
              <a:rPr lang="en-GB" sz="2133" b="0"/>
              <a:t>Informed, voluntary and with capacity consent is achieved.</a:t>
            </a:r>
          </a:p>
          <a:p>
            <a:pPr marL="455989" indent="-455989">
              <a:lnSpc>
                <a:spcPct val="100000"/>
              </a:lnSpc>
              <a:buAutoNum type="arabicParenR"/>
            </a:pPr>
            <a:r>
              <a:rPr lang="en-GB" sz="2133" b="0"/>
              <a:t>Assent.</a:t>
            </a:r>
          </a:p>
          <a:p>
            <a:endParaRPr lang="en-GB"/>
          </a:p>
        </p:txBody>
      </p:sp>
      <p:sp>
        <p:nvSpPr>
          <p:cNvPr id="6" name="Content Placeholder 5"/>
          <p:cNvSpPr>
            <a:spLocks noGrp="1"/>
          </p:cNvSpPr>
          <p:nvPr>
            <p:ph sz="quarter" idx="13"/>
          </p:nvPr>
        </p:nvSpPr>
        <p:spPr>
          <a:xfrm>
            <a:off x="5781675" y="1097100"/>
            <a:ext cx="5463100" cy="4851400"/>
          </a:xfrm>
        </p:spPr>
        <p:txBody>
          <a:bodyPr>
            <a:normAutofit fontScale="92500" lnSpcReduction="10000"/>
          </a:bodyPr>
          <a:lstStyle/>
          <a:p>
            <a:pPr>
              <a:lnSpc>
                <a:spcPct val="100000"/>
              </a:lnSpc>
            </a:pPr>
            <a:r>
              <a:rPr lang="en-GB" sz="2133"/>
              <a:t>Additional guidelines:</a:t>
            </a:r>
          </a:p>
          <a:p>
            <a:pPr marL="457189" indent="-457189">
              <a:lnSpc>
                <a:spcPct val="100000"/>
              </a:lnSpc>
              <a:buAutoNum type="arabicParenR"/>
            </a:pPr>
            <a:r>
              <a:rPr lang="en-GB" sz="2133"/>
              <a:t>Identify who the service user might be.</a:t>
            </a:r>
          </a:p>
          <a:p>
            <a:pPr marL="457189" indent="-457189">
              <a:lnSpc>
                <a:spcPct val="100000"/>
              </a:lnSpc>
              <a:buAutoNum type="arabicParenR"/>
            </a:pPr>
            <a:r>
              <a:rPr lang="en-GB" sz="2133"/>
              <a:t>Identify the type of physiological measurement to be taken.</a:t>
            </a:r>
          </a:p>
          <a:p>
            <a:pPr marL="457189" indent="-457189">
              <a:lnSpc>
                <a:spcPct val="100000"/>
              </a:lnSpc>
              <a:buAutoNum type="arabicParenR"/>
            </a:pPr>
            <a:r>
              <a:rPr lang="en-GB" sz="2133"/>
              <a:t>Identify the health and social care setting you would be taking the measurement in.</a:t>
            </a:r>
          </a:p>
          <a:p>
            <a:pPr marL="457189" indent="-457189">
              <a:lnSpc>
                <a:spcPct val="100000"/>
              </a:lnSpc>
              <a:buAutoNum type="arabicParenR"/>
            </a:pPr>
            <a:r>
              <a:rPr lang="en-GB" sz="2133"/>
              <a:t>Identify the role you are playing in this situation to take the measurement. </a:t>
            </a:r>
          </a:p>
          <a:p>
            <a:pPr marL="457189" indent="-457189">
              <a:lnSpc>
                <a:spcPct val="100000"/>
              </a:lnSpc>
              <a:buAutoNum type="arabicParenR"/>
            </a:pPr>
            <a:r>
              <a:rPr lang="en-GB" sz="2133"/>
              <a:t>Make sure that the patient agrees or provides assent. </a:t>
            </a:r>
          </a:p>
          <a:p>
            <a:pPr marL="457189" indent="-457189">
              <a:lnSpc>
                <a:spcPct val="100000"/>
              </a:lnSpc>
              <a:buAutoNum type="arabicParenR"/>
            </a:pPr>
            <a:r>
              <a:rPr lang="en-GB" sz="2133" b="1" u="sng"/>
              <a:t>Challenge</a:t>
            </a:r>
            <a:r>
              <a:rPr lang="en-GB" sz="2133" b="1"/>
              <a:t>: </a:t>
            </a:r>
            <a:r>
              <a:rPr lang="en-GB" sz="2133"/>
              <a:t>Explain the procedure you are undertaking. </a:t>
            </a:r>
          </a:p>
          <a:p>
            <a:pPr marL="457189" indent="-457189">
              <a:lnSpc>
                <a:spcPct val="100000"/>
              </a:lnSpc>
              <a:buAutoNum type="arabicParenR"/>
            </a:pPr>
            <a:r>
              <a:rPr lang="en-GB" sz="2133"/>
              <a:t>Provide feedback on the measurement.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a:p>
        </p:txBody>
      </p:sp>
    </p:spTree>
    <p:extLst>
      <p:ext uri="{BB962C8B-B14F-4D97-AF65-F5344CB8AC3E}">
        <p14:creationId xmlns:p14="http://schemas.microsoft.com/office/powerpoint/2010/main" val="1872682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742B3-85CA-519B-BECE-88E4F9DAA8C3}"/>
              </a:ext>
            </a:extLst>
          </p:cNvPr>
          <p:cNvSpPr>
            <a:spLocks noGrp="1"/>
          </p:cNvSpPr>
          <p:nvPr>
            <p:ph type="title"/>
          </p:nvPr>
        </p:nvSpPr>
        <p:spPr>
          <a:xfrm>
            <a:off x="248575" y="41660"/>
            <a:ext cx="11514339" cy="1188720"/>
          </a:xfrm>
        </p:spPr>
        <p:txBody>
          <a:bodyPr>
            <a:normAutofit/>
          </a:bodyPr>
          <a:lstStyle/>
          <a:p>
            <a:r>
              <a:rPr lang="en-GB" sz="2800" b="1"/>
              <a:t>Additional guidance for best practice</a:t>
            </a:r>
            <a:br>
              <a:rPr lang="en-GB" sz="2800" b="1"/>
            </a:br>
            <a:endParaRPr lang="en-GB" sz="2800" b="1"/>
          </a:p>
        </p:txBody>
      </p:sp>
      <p:sp>
        <p:nvSpPr>
          <p:cNvPr id="3" name="Content Placeholder 2">
            <a:extLst>
              <a:ext uri="{FF2B5EF4-FFF2-40B4-BE49-F238E27FC236}">
                <a16:creationId xmlns:a16="http://schemas.microsoft.com/office/drawing/2014/main" id="{7B20DBF8-B45A-BB5B-E33E-FE741CD69B3D}"/>
              </a:ext>
            </a:extLst>
          </p:cNvPr>
          <p:cNvSpPr>
            <a:spLocks noGrp="1"/>
          </p:cNvSpPr>
          <p:nvPr>
            <p:ph idx="1"/>
          </p:nvPr>
        </p:nvSpPr>
        <p:spPr>
          <a:xfrm>
            <a:off x="582908" y="778772"/>
            <a:ext cx="10845672" cy="5672443"/>
          </a:xfrm>
        </p:spPr>
        <p:txBody>
          <a:bodyPr vert="horz" lIns="0" tIns="0" rIns="0" bIns="0" rtlCol="0" anchor="t">
            <a:noAutofit/>
          </a:bodyPr>
          <a:lstStyle/>
          <a:p>
            <a:pPr marL="0" indent="0">
              <a:buNone/>
            </a:pPr>
            <a:r>
              <a:rPr lang="en-US" sz="2400" b="1"/>
              <a:t>Before:</a:t>
            </a:r>
          </a:p>
          <a:p>
            <a:pPr marL="455989" lvl="1" indent="-455989"/>
            <a:r>
              <a:rPr lang="en-US"/>
              <a:t>Consent – informed, voluntary, with capacity (describe each in detail.</a:t>
            </a:r>
            <a:endParaRPr lang="en-US">
              <a:cs typeface="Arial"/>
            </a:endParaRPr>
          </a:p>
          <a:p>
            <a:pPr marL="455989" lvl="1" indent="-455989"/>
            <a:r>
              <a:rPr lang="en-US"/>
              <a:t>Assent – saying yes, giving permission either written or verbal. </a:t>
            </a:r>
            <a:endParaRPr lang="en-US">
              <a:cs typeface="Arial"/>
            </a:endParaRPr>
          </a:p>
          <a:p>
            <a:pPr marL="455989" lvl="1" indent="-455989"/>
            <a:r>
              <a:rPr lang="en-US"/>
              <a:t>Explain the procedure and what you will do next: Put two fingers on your wrist or on your neck and count the number of pulse beats or use a pulse oximeter to measure the pulse electronically.</a:t>
            </a:r>
            <a:endParaRPr lang="en-US">
              <a:cs typeface="Arial"/>
            </a:endParaRPr>
          </a:p>
          <a:p>
            <a:pPr marL="0" lvl="1" indent="0">
              <a:buNone/>
            </a:pPr>
            <a:r>
              <a:rPr lang="en-US" b="1"/>
              <a:t>During: </a:t>
            </a:r>
            <a:r>
              <a:rPr lang="en-US" i="1"/>
              <a:t>Reassure, </a:t>
            </a:r>
            <a:r>
              <a:rPr lang="en-US"/>
              <a:t>act </a:t>
            </a:r>
            <a:r>
              <a:rPr lang="en-US" i="1"/>
              <a:t>professionally</a:t>
            </a:r>
            <a:r>
              <a:rPr lang="en-US"/>
              <a:t> with politeness and kindness, </a:t>
            </a:r>
            <a:r>
              <a:rPr lang="en-US" i="1"/>
              <a:t>explain </a:t>
            </a:r>
            <a:r>
              <a:rPr lang="en-US"/>
              <a:t>what you are doing, how you are taking the measurements and what the measurements are.</a:t>
            </a:r>
            <a:endParaRPr lang="en-US">
              <a:cs typeface="Arial"/>
            </a:endParaRPr>
          </a:p>
          <a:p>
            <a:pPr marL="0" lvl="1" indent="0">
              <a:buNone/>
            </a:pPr>
            <a:r>
              <a:rPr lang="en-US" b="1"/>
              <a:t>After: </a:t>
            </a:r>
            <a:r>
              <a:rPr lang="en-US"/>
              <a:t>Report – provide the patient with the measurements. </a:t>
            </a:r>
            <a:endParaRPr lang="en-US">
              <a:cs typeface="Arial"/>
            </a:endParaRPr>
          </a:p>
          <a:p>
            <a:pPr marL="0" lvl="1" indent="0">
              <a:buNone/>
            </a:pPr>
            <a:r>
              <a:rPr lang="en-US" b="1"/>
              <a:t>Challenge: </a:t>
            </a:r>
            <a:r>
              <a:rPr lang="en-US"/>
              <a:t>How and when do you report physiological measurements? What do you do if they are outside of the normal ranges?</a:t>
            </a:r>
            <a:endParaRPr lang="en-US">
              <a:cs typeface="Arial"/>
            </a:endParaRPr>
          </a:p>
          <a:p>
            <a:pPr marL="228594" lvl="1" indent="0">
              <a:buNone/>
            </a:pPr>
            <a:endParaRPr lang="en-GB"/>
          </a:p>
        </p:txBody>
      </p:sp>
      <p:sp>
        <p:nvSpPr>
          <p:cNvPr id="7" name="Footer Placeholder 6">
            <a:extLst>
              <a:ext uri="{FF2B5EF4-FFF2-40B4-BE49-F238E27FC236}">
                <a16:creationId xmlns:a16="http://schemas.microsoft.com/office/drawing/2014/main" id="{952AB271-25C0-8227-44E0-34F859E7129B}"/>
              </a:ext>
            </a:extLst>
          </p:cNvPr>
          <p:cNvSpPr>
            <a:spLocks noGrp="1"/>
          </p:cNvSpPr>
          <p:nvPr>
            <p:ph type="ftr" sz="quarter" idx="11"/>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58D3B6FA-F8F1-69DA-F700-54D90F64366E}"/>
              </a:ext>
            </a:extLst>
          </p:cNvPr>
          <p:cNvSpPr>
            <a:spLocks noGrp="1"/>
          </p:cNvSpPr>
          <p:nvPr>
            <p:ph type="sldNum" sz="quarter" idx="12"/>
          </p:nvPr>
        </p:nvSpPr>
        <p:spPr/>
        <p:txBody>
          <a:bodyPr/>
          <a:lstStyle/>
          <a:p>
            <a:fld id="{FBB22DFD-CD8D-4488-9E0B-F606D83543F8}" type="slidenum">
              <a:rPr lang="en-GB" smtClean="0"/>
              <a:t>24</a:t>
            </a:fld>
            <a:endParaRPr lang="en-GB"/>
          </a:p>
        </p:txBody>
      </p:sp>
    </p:spTree>
    <p:extLst>
      <p:ext uri="{BB962C8B-B14F-4D97-AF65-F5344CB8AC3E}">
        <p14:creationId xmlns:p14="http://schemas.microsoft.com/office/powerpoint/2010/main" val="28952302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8D04C-6C06-5813-E6F6-791D61221C2A}"/>
              </a:ext>
            </a:extLst>
          </p:cNvPr>
          <p:cNvSpPr>
            <a:spLocks noGrp="1"/>
          </p:cNvSpPr>
          <p:nvPr>
            <p:ph type="title"/>
          </p:nvPr>
        </p:nvSpPr>
        <p:spPr/>
        <p:txBody>
          <a:bodyPr>
            <a:normAutofit/>
          </a:bodyPr>
          <a:lstStyle/>
          <a:p>
            <a:r>
              <a:rPr lang="en-US" sz="2800" b="1"/>
              <a:t>Apply gaining consent in practice</a:t>
            </a:r>
            <a:endParaRPr lang="en-GB" sz="2800" b="1"/>
          </a:p>
        </p:txBody>
      </p:sp>
      <p:sp>
        <p:nvSpPr>
          <p:cNvPr id="3" name="Content Placeholder 2">
            <a:extLst>
              <a:ext uri="{FF2B5EF4-FFF2-40B4-BE49-F238E27FC236}">
                <a16:creationId xmlns:a16="http://schemas.microsoft.com/office/drawing/2014/main" id="{A2E1A3DC-CC78-585B-3487-C9FC495DAF68}"/>
              </a:ext>
            </a:extLst>
          </p:cNvPr>
          <p:cNvSpPr>
            <a:spLocks noGrp="1"/>
          </p:cNvSpPr>
          <p:nvPr>
            <p:ph idx="1"/>
          </p:nvPr>
        </p:nvSpPr>
        <p:spPr/>
        <p:txBody>
          <a:bodyPr/>
          <a:lstStyle/>
          <a:p>
            <a:pPr marL="0" indent="0">
              <a:buNone/>
            </a:pPr>
            <a:r>
              <a:rPr lang="en-US" b="1"/>
              <a:t>Challenge: </a:t>
            </a:r>
            <a:r>
              <a:rPr lang="en-US"/>
              <a:t>Can you gain consent using good practice to touch the arm of your partner?</a:t>
            </a:r>
            <a:endParaRPr lang="en-GB"/>
          </a:p>
        </p:txBody>
      </p:sp>
      <p:sp>
        <p:nvSpPr>
          <p:cNvPr id="5" name="Slide Number Placeholder 4">
            <a:extLst>
              <a:ext uri="{FF2B5EF4-FFF2-40B4-BE49-F238E27FC236}">
                <a16:creationId xmlns:a16="http://schemas.microsoft.com/office/drawing/2014/main" id="{DE1BA1CF-CFC2-03C6-25DD-31611774AB83}"/>
              </a:ext>
            </a:extLst>
          </p:cNvPr>
          <p:cNvSpPr>
            <a:spLocks noGrp="1"/>
          </p:cNvSpPr>
          <p:nvPr>
            <p:ph type="sldNum" sz="quarter" idx="12"/>
          </p:nvPr>
        </p:nvSpPr>
        <p:spPr/>
        <p:txBody>
          <a:bodyPr/>
          <a:lstStyle/>
          <a:p>
            <a:fld id="{FBB22DFD-CD8D-4488-9E0B-F606D83543F8}" type="slidenum">
              <a:rPr lang="en-GB" smtClean="0"/>
              <a:t>25</a:t>
            </a:fld>
            <a:endParaRPr lang="en-GB"/>
          </a:p>
        </p:txBody>
      </p:sp>
      <p:sp>
        <p:nvSpPr>
          <p:cNvPr id="7" name="Footer Placeholder 6">
            <a:extLst>
              <a:ext uri="{FF2B5EF4-FFF2-40B4-BE49-F238E27FC236}">
                <a16:creationId xmlns:a16="http://schemas.microsoft.com/office/drawing/2014/main" id="{2276DAC2-D98D-08E8-938B-8A276CCD803E}"/>
              </a:ext>
            </a:extLst>
          </p:cNvPr>
          <p:cNvSpPr>
            <a:spLocks noGrp="1"/>
          </p:cNvSpPr>
          <p:nvPr>
            <p:ph type="ftr" sz="quarter" idx="11"/>
          </p:nvPr>
        </p:nvSpPr>
        <p:spPr/>
        <p:txBody>
          <a:bodyPr/>
          <a:lstStyle/>
          <a:p>
            <a:r>
              <a:rPr lang="en-GB" cap="none"/>
              <a:t>Education and Training Foundation</a:t>
            </a:r>
          </a:p>
        </p:txBody>
      </p:sp>
    </p:spTree>
    <p:extLst>
      <p:ext uri="{BB962C8B-B14F-4D97-AF65-F5344CB8AC3E}">
        <p14:creationId xmlns:p14="http://schemas.microsoft.com/office/powerpoint/2010/main" val="41744779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Review </a:t>
            </a:r>
          </a:p>
        </p:txBody>
      </p:sp>
    </p:spTree>
    <p:extLst>
      <p:ext uri="{BB962C8B-B14F-4D97-AF65-F5344CB8AC3E}">
        <p14:creationId xmlns:p14="http://schemas.microsoft.com/office/powerpoint/2010/main" val="3006996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1671" y="350935"/>
            <a:ext cx="11250084" cy="932567"/>
          </a:xfrm>
        </p:spPr>
        <p:txBody>
          <a:bodyPr>
            <a:normAutofit/>
          </a:bodyPr>
          <a:lstStyle/>
          <a:p>
            <a:r>
              <a:rPr lang="en-GB" sz="2800"/>
              <a:t>Task 5: True or false </a:t>
            </a:r>
          </a:p>
        </p:txBody>
      </p:sp>
      <p:sp>
        <p:nvSpPr>
          <p:cNvPr id="5" name="Text Placeholder 4"/>
          <p:cNvSpPr>
            <a:spLocks noGrp="1"/>
          </p:cNvSpPr>
          <p:nvPr>
            <p:ph type="body" sz="quarter" idx="12"/>
          </p:nvPr>
        </p:nvSpPr>
        <p:spPr>
          <a:xfrm>
            <a:off x="231671" y="932237"/>
            <a:ext cx="11736661" cy="4802099"/>
          </a:xfrm>
        </p:spPr>
        <p:txBody>
          <a:bodyPr/>
          <a:lstStyle/>
          <a:p>
            <a:pPr>
              <a:lnSpc>
                <a:spcPct val="100000"/>
              </a:lnSpc>
            </a:pPr>
            <a:r>
              <a:rPr lang="en-GB" sz="2800"/>
              <a:t>For each statement, note down whether you think it is true or false:</a:t>
            </a:r>
          </a:p>
          <a:p>
            <a:pPr>
              <a:lnSpc>
                <a:spcPct val="100000"/>
              </a:lnSpc>
            </a:pPr>
            <a:endParaRPr lang="en-GB" sz="2800"/>
          </a:p>
          <a:p>
            <a:pPr marL="685783" lvl="1" indent="-455989">
              <a:lnSpc>
                <a:spcPct val="100000"/>
              </a:lnSpc>
              <a:buFont typeface="+mj-lt"/>
              <a:buAutoNum type="arabicPeriod"/>
            </a:pPr>
            <a:r>
              <a:rPr lang="en-GB" sz="2800"/>
              <a:t>Consent can be provided after the physiological measurement is taken. </a:t>
            </a:r>
          </a:p>
          <a:p>
            <a:pPr marL="685783" lvl="1" indent="-455989">
              <a:lnSpc>
                <a:spcPct val="100000"/>
              </a:lnSpc>
              <a:buFont typeface="+mj-lt"/>
              <a:buAutoNum type="arabicPeriod"/>
            </a:pPr>
            <a:r>
              <a:rPr lang="en-GB" sz="2800"/>
              <a:t>Consent can be provided by a family member who is forcing their relative to take the measurement. </a:t>
            </a:r>
          </a:p>
          <a:p>
            <a:pPr marL="685783" lvl="1" indent="-455989">
              <a:lnSpc>
                <a:spcPct val="100000"/>
              </a:lnSpc>
              <a:buFont typeface="+mj-lt"/>
              <a:buAutoNum type="arabicPeriod"/>
            </a:pPr>
            <a:r>
              <a:rPr lang="en-GB" sz="2800"/>
              <a:t>Consent can be provided without knowing the risks of the procedure to be undertaken. </a:t>
            </a:r>
          </a:p>
          <a:p>
            <a:pPr marL="685783" lvl="1" indent="-455989">
              <a:lnSpc>
                <a:spcPct val="100000"/>
              </a:lnSpc>
              <a:buFont typeface="+mj-lt"/>
              <a:buAutoNum type="arabicPeriod"/>
            </a:pPr>
            <a:r>
              <a:rPr lang="en-GB" sz="2800"/>
              <a:t>Consent can be provided with capacity and voluntarily. </a:t>
            </a:r>
          </a:p>
          <a:p>
            <a:pPr marL="685783" lvl="1" indent="-455989">
              <a:lnSpc>
                <a:spcPct val="100000"/>
              </a:lnSpc>
              <a:buFont typeface="+mj-lt"/>
              <a:buAutoNum type="arabicPeriod"/>
            </a:pPr>
            <a:r>
              <a:rPr lang="en-GB" sz="2800"/>
              <a:t>Consent can be provided by a patient diagnosed with dementia. </a:t>
            </a:r>
          </a:p>
          <a:p>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spTree>
    <p:extLst>
      <p:ext uri="{BB962C8B-B14F-4D97-AF65-F5344CB8AC3E}">
        <p14:creationId xmlns:p14="http://schemas.microsoft.com/office/powerpoint/2010/main" val="3588426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09933" y="379690"/>
            <a:ext cx="11250084" cy="932567"/>
          </a:xfrm>
        </p:spPr>
        <p:txBody>
          <a:bodyPr>
            <a:normAutofit/>
          </a:bodyPr>
          <a:lstStyle/>
          <a:p>
            <a:r>
              <a:rPr lang="en-GB" sz="2800">
                <a:solidFill>
                  <a:srgbClr val="00B050"/>
                </a:solidFill>
              </a:rPr>
              <a:t>True</a:t>
            </a:r>
            <a:r>
              <a:rPr lang="en-GB" sz="2800"/>
              <a:t> or </a:t>
            </a:r>
            <a:r>
              <a:rPr lang="en-GB" sz="2800">
                <a:solidFill>
                  <a:srgbClr val="FF0000"/>
                </a:solidFill>
              </a:rPr>
              <a:t>false</a:t>
            </a:r>
            <a:r>
              <a:rPr lang="en-GB" sz="2800"/>
              <a:t> </a:t>
            </a:r>
          </a:p>
        </p:txBody>
      </p:sp>
      <p:sp>
        <p:nvSpPr>
          <p:cNvPr id="5" name="Text Placeholder 4"/>
          <p:cNvSpPr>
            <a:spLocks noGrp="1"/>
          </p:cNvSpPr>
          <p:nvPr>
            <p:ph type="body" sz="quarter" idx="12"/>
          </p:nvPr>
        </p:nvSpPr>
        <p:spPr>
          <a:xfrm>
            <a:off x="312000" y="1032879"/>
            <a:ext cx="11736661" cy="4802099"/>
          </a:xfrm>
        </p:spPr>
        <p:txBody>
          <a:bodyPr/>
          <a:lstStyle/>
          <a:p>
            <a:pPr>
              <a:lnSpc>
                <a:spcPct val="100000"/>
              </a:lnSpc>
            </a:pPr>
            <a:r>
              <a:rPr lang="en-GB" sz="2800"/>
              <a:t>For each statement, note down whether you think it is true or false:</a:t>
            </a:r>
          </a:p>
          <a:p>
            <a:pPr>
              <a:lnSpc>
                <a:spcPct val="100000"/>
              </a:lnSpc>
            </a:pPr>
            <a:endParaRPr lang="en-GB" sz="2800">
              <a:solidFill>
                <a:srgbClr val="FF0000"/>
              </a:solidFill>
            </a:endParaRPr>
          </a:p>
          <a:p>
            <a:pPr marL="685783" lvl="1" indent="-685783">
              <a:lnSpc>
                <a:spcPct val="100000"/>
              </a:lnSpc>
              <a:buFont typeface="+mj-lt"/>
              <a:buAutoNum type="arabicPeriod"/>
            </a:pPr>
            <a:r>
              <a:rPr lang="en-GB" sz="2800">
                <a:solidFill>
                  <a:srgbClr val="FF0000"/>
                </a:solidFill>
              </a:rPr>
              <a:t>Consent can be provided after the physiological measurement is taken. </a:t>
            </a:r>
          </a:p>
          <a:p>
            <a:pPr marL="685783" lvl="1" indent="-685783">
              <a:lnSpc>
                <a:spcPct val="100000"/>
              </a:lnSpc>
              <a:buFont typeface="+mj-lt"/>
              <a:buAutoNum type="arabicPeriod"/>
            </a:pPr>
            <a:r>
              <a:rPr lang="en-GB" sz="2800">
                <a:solidFill>
                  <a:srgbClr val="FF0000"/>
                </a:solidFill>
              </a:rPr>
              <a:t>Consent can be provided by a family member who is forcing their relative to take the measurement. </a:t>
            </a:r>
          </a:p>
          <a:p>
            <a:pPr marL="685783" lvl="1" indent="-685783">
              <a:lnSpc>
                <a:spcPct val="100000"/>
              </a:lnSpc>
              <a:buFont typeface="+mj-lt"/>
              <a:buAutoNum type="arabicPeriod"/>
            </a:pPr>
            <a:r>
              <a:rPr lang="en-GB" sz="2800">
                <a:solidFill>
                  <a:srgbClr val="FF0000"/>
                </a:solidFill>
              </a:rPr>
              <a:t>Consent can be provided without knowing the risks of the procedure to be undertaken. </a:t>
            </a:r>
          </a:p>
          <a:p>
            <a:pPr marL="685783" lvl="1" indent="-685783">
              <a:lnSpc>
                <a:spcPct val="100000"/>
              </a:lnSpc>
              <a:buFont typeface="+mj-lt"/>
              <a:buAutoNum type="arabicPeriod"/>
            </a:pPr>
            <a:r>
              <a:rPr lang="en-GB" sz="2800">
                <a:solidFill>
                  <a:srgbClr val="FF0000"/>
                </a:solidFill>
              </a:rPr>
              <a:t>Consent can be provided with capacity and voluntarily. </a:t>
            </a:r>
          </a:p>
          <a:p>
            <a:pPr marL="685783" lvl="1" indent="-685783">
              <a:lnSpc>
                <a:spcPct val="100000"/>
              </a:lnSpc>
              <a:buFont typeface="+mj-lt"/>
              <a:buAutoNum type="arabicPeriod"/>
            </a:pPr>
            <a:r>
              <a:rPr lang="en-GB" sz="2800">
                <a:solidFill>
                  <a:srgbClr val="00B050"/>
                </a:solidFill>
              </a:rPr>
              <a:t>Consent can be provided by a patient diagnosed with dementia. </a:t>
            </a:r>
          </a:p>
          <a:p>
            <a:endParaRPr lang="en-GB" sz="28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a:p>
        </p:txBody>
      </p:sp>
    </p:spTree>
    <p:extLst>
      <p:ext uri="{BB962C8B-B14F-4D97-AF65-F5344CB8AC3E}">
        <p14:creationId xmlns:p14="http://schemas.microsoft.com/office/powerpoint/2010/main" val="19760717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2001" y="309053"/>
            <a:ext cx="11250084" cy="932567"/>
          </a:xfrm>
        </p:spPr>
        <p:txBody>
          <a:bodyPr>
            <a:normAutofit fontScale="90000"/>
          </a:bodyPr>
          <a:lstStyle/>
          <a:p>
            <a:pPr>
              <a:lnSpc>
                <a:spcPct val="100000"/>
              </a:lnSpc>
            </a:pPr>
            <a:r>
              <a:rPr lang="en-GB" sz="3067">
                <a:solidFill>
                  <a:schemeClr val="dk1"/>
                </a:solidFill>
                <a:latin typeface="+mn-lt"/>
                <a:ea typeface="+mn-ea"/>
                <a:cs typeface="+mn-cs"/>
              </a:rPr>
              <a:t>Aim: </a:t>
            </a:r>
            <a:r>
              <a:rPr lang="en-GB" sz="3067" b="0">
                <a:solidFill>
                  <a:schemeClr val="dk1"/>
                </a:solidFill>
                <a:latin typeface="+mn-lt"/>
                <a:ea typeface="+mn-ea"/>
                <a:cs typeface="+mn-cs"/>
              </a:rPr>
              <a:t>To apply current policy and good practice techniques when gaining consent. </a:t>
            </a:r>
            <a:br>
              <a:rPr lang="en-GB">
                <a:solidFill>
                  <a:schemeClr val="dk1"/>
                </a:solidFill>
                <a:latin typeface="+mn-lt"/>
                <a:ea typeface="+mn-ea"/>
                <a:cs typeface="+mn-cs"/>
              </a:rPr>
            </a:br>
            <a:br>
              <a:rPr lang="en-GB" sz="3733">
                <a:solidFill>
                  <a:schemeClr val="dk1"/>
                </a:solidFill>
                <a:latin typeface="+mn-lt"/>
                <a:ea typeface="+mn-ea"/>
                <a:cs typeface="+mn-cs"/>
              </a:rPr>
            </a:br>
            <a:r>
              <a:rPr lang="en-GB" sz="3067"/>
              <a:t>Learning outcomes</a:t>
            </a:r>
            <a:br>
              <a:rPr lang="en-GB" sz="3067"/>
            </a:br>
            <a:r>
              <a:rPr lang="en-US" sz="3067" b="0">
                <a:ea typeface="+mn-lt"/>
                <a:cs typeface="+mn-lt"/>
              </a:rPr>
              <a:t>Am I now able to</a:t>
            </a:r>
            <a:r>
              <a:rPr lang="en-US" sz="3067">
                <a:ea typeface="+mn-lt"/>
                <a:cs typeface="+mn-lt"/>
              </a:rPr>
              <a:t>…</a:t>
            </a:r>
            <a:endParaRPr lang="en-GB" sz="3600"/>
          </a:p>
        </p:txBody>
      </p:sp>
      <p:sp>
        <p:nvSpPr>
          <p:cNvPr id="5" name="Text Placeholder 4"/>
          <p:cNvSpPr>
            <a:spLocks noGrp="1"/>
          </p:cNvSpPr>
          <p:nvPr>
            <p:ph type="body" sz="quarter" idx="12"/>
          </p:nvPr>
        </p:nvSpPr>
        <p:spPr>
          <a:xfrm>
            <a:off x="312000" y="2722137"/>
            <a:ext cx="11509120" cy="3816776"/>
          </a:xfrm>
        </p:spPr>
        <p:txBody>
          <a:bodyPr/>
          <a:lstStyle/>
          <a:p>
            <a:pPr marL="457189" indent="-457189">
              <a:buFont typeface="Wingdings" panose="05000000000000000000" pitchFamily="2" charset="2"/>
              <a:buChar char="ü"/>
            </a:pPr>
            <a:r>
              <a:rPr lang="en-GB" sz="2800">
                <a:ea typeface="Calibri" panose="020F0502020204030204" pitchFamily="34" charset="0"/>
                <a:cs typeface="Arial" panose="020B0604020202020204" pitchFamily="34" charset="0"/>
              </a:rPr>
              <a:t>describe the requirements for consent to be provided? </a:t>
            </a:r>
          </a:p>
          <a:p>
            <a:pPr marL="457189" indent="-457189">
              <a:buFont typeface="Wingdings" panose="05000000000000000000" pitchFamily="2" charset="2"/>
              <a:buChar char="ü"/>
            </a:pPr>
            <a:r>
              <a:rPr lang="en-GB" sz="2800">
                <a:ea typeface="Calibri" panose="020F0502020204030204" pitchFamily="34" charset="0"/>
                <a:cs typeface="Arial" panose="020B0604020202020204" pitchFamily="34" charset="0"/>
              </a:rPr>
              <a:t>explain the importance of roles and responsibilities for gaining consent?</a:t>
            </a:r>
          </a:p>
          <a:p>
            <a:pPr marL="457189" indent="-457189">
              <a:buFont typeface="Wingdings" panose="05000000000000000000" pitchFamily="2" charset="2"/>
              <a:buChar char="ü"/>
            </a:pPr>
            <a:r>
              <a:rPr lang="en-US" sz="2800"/>
              <a:t>plan to gain consent using current policy and good practice techniques?  </a:t>
            </a:r>
          </a:p>
          <a:p>
            <a:pPr marL="457189" indent="-457189">
              <a:buFont typeface="Wingdings" panose="05000000000000000000" pitchFamily="2" charset="2"/>
              <a:buChar char="ü"/>
            </a:pPr>
            <a:r>
              <a:rPr lang="en-GB" sz="2800">
                <a:ea typeface="Calibri" panose="020F0502020204030204" pitchFamily="34" charset="0"/>
                <a:cs typeface="Arial" panose="020B0604020202020204" pitchFamily="34" charset="0"/>
              </a:rPr>
              <a:t>apply gaining consent in practice? </a:t>
            </a:r>
          </a:p>
          <a:p>
            <a:endParaRPr lang="en-GB" b="1" u="sng"/>
          </a:p>
          <a:p>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29</a:t>
            </a:fld>
            <a:endParaRPr lang="en-GB"/>
          </a:p>
        </p:txBody>
      </p:sp>
    </p:spTree>
    <p:extLst>
      <p:ext uri="{BB962C8B-B14F-4D97-AF65-F5344CB8AC3E}">
        <p14:creationId xmlns:p14="http://schemas.microsoft.com/office/powerpoint/2010/main" val="2419589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a:xfrm>
            <a:off x="302494" y="195393"/>
            <a:ext cx="11250084" cy="932567"/>
          </a:xfrm>
        </p:spPr>
        <p:txBody>
          <a:bodyPr/>
          <a:lstStyle/>
          <a:p>
            <a:r>
              <a:rPr lang="en-US"/>
              <a:t>L</a:t>
            </a:r>
            <a:r>
              <a:rPr lang="en-GB" err="1"/>
              <a:t>esson</a:t>
            </a:r>
            <a:r>
              <a:rPr lang="en-GB"/>
              <a:t> outline: Tutor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200243" y="549541"/>
          <a:ext cx="11699396" cy="5663201"/>
        </p:xfrm>
        <a:graphic>
          <a:graphicData uri="http://schemas.openxmlformats.org/drawingml/2006/table">
            <a:tbl>
              <a:tblPr firstRow="1" bandRow="1">
                <a:tableStyleId>{21E4AEA4-8DFA-4A89-87EB-49C32662AFE0}</a:tableStyleId>
              </a:tblPr>
              <a:tblGrid>
                <a:gridCol w="1955660">
                  <a:extLst>
                    <a:ext uri="{9D8B030D-6E8A-4147-A177-3AD203B41FA5}">
                      <a16:colId xmlns:a16="http://schemas.microsoft.com/office/drawing/2014/main" val="346630619"/>
                    </a:ext>
                  </a:extLst>
                </a:gridCol>
                <a:gridCol w="1944139">
                  <a:extLst>
                    <a:ext uri="{9D8B030D-6E8A-4147-A177-3AD203B41FA5}">
                      <a16:colId xmlns:a16="http://schemas.microsoft.com/office/drawing/2014/main" val="1098180410"/>
                    </a:ext>
                  </a:extLst>
                </a:gridCol>
                <a:gridCol w="921367">
                  <a:extLst>
                    <a:ext uri="{9D8B030D-6E8A-4147-A177-3AD203B41FA5}">
                      <a16:colId xmlns:a16="http://schemas.microsoft.com/office/drawing/2014/main" val="847170278"/>
                    </a:ext>
                  </a:extLst>
                </a:gridCol>
                <a:gridCol w="2146679">
                  <a:extLst>
                    <a:ext uri="{9D8B030D-6E8A-4147-A177-3AD203B41FA5}">
                      <a16:colId xmlns:a16="http://schemas.microsoft.com/office/drawing/2014/main" val="2399357076"/>
                    </a:ext>
                  </a:extLst>
                </a:gridCol>
                <a:gridCol w="2898015">
                  <a:extLst>
                    <a:ext uri="{9D8B030D-6E8A-4147-A177-3AD203B41FA5}">
                      <a16:colId xmlns:a16="http://schemas.microsoft.com/office/drawing/2014/main" val="3333028173"/>
                    </a:ext>
                  </a:extLst>
                </a:gridCol>
                <a:gridCol w="1833537">
                  <a:extLst>
                    <a:ext uri="{9D8B030D-6E8A-4147-A177-3AD203B41FA5}">
                      <a16:colId xmlns:a16="http://schemas.microsoft.com/office/drawing/2014/main" val="3581277042"/>
                    </a:ext>
                  </a:extLst>
                </a:gridCol>
              </a:tblGrid>
              <a:tr h="853440">
                <a:tc>
                  <a:txBody>
                    <a:bodyPr/>
                    <a:lstStyle/>
                    <a:p>
                      <a:r>
                        <a:rPr lang="en-US" sz="1600"/>
                        <a:t>Topic: Gaining consent </a:t>
                      </a:r>
                      <a:endParaRPr lang="en-GB" sz="1600"/>
                    </a:p>
                  </a:txBody>
                  <a:tcPr marL="121920" marR="121920" marT="60960" marB="60960"/>
                </a:tc>
                <a:tc gridSpan="2">
                  <a:txBody>
                    <a:bodyPr/>
                    <a:lstStyle/>
                    <a:p>
                      <a:r>
                        <a:rPr lang="en-US" sz="1600"/>
                        <a:t>Occupational specialism core performance outcome 3</a:t>
                      </a:r>
                      <a:endParaRPr lang="en-GB" sz="1600"/>
                    </a:p>
                  </a:txBody>
                  <a:tcPr marL="121920" marR="121920" marT="60960" marB="60960"/>
                </a:tc>
                <a:tc hMerge="1">
                  <a:txBody>
                    <a:bodyPr/>
                    <a:lstStyle/>
                    <a:p>
                      <a:endParaRPr lang="en-GB"/>
                    </a:p>
                  </a:txBody>
                  <a:tcPr/>
                </a:tc>
                <a:tc>
                  <a:txBody>
                    <a:bodyPr/>
                    <a:lstStyle/>
                    <a:p>
                      <a:r>
                        <a:rPr lang="en-US" sz="1600"/>
                        <a:t>Lesson 1</a:t>
                      </a:r>
                      <a:endParaRPr lang="en-GB" sz="1600"/>
                    </a:p>
                  </a:txBody>
                  <a:tcPr marL="121920" marR="121920" marT="60960" marB="60960"/>
                </a:tc>
                <a:tc gridSpan="2">
                  <a:txBody>
                    <a:bodyPr/>
                    <a:lstStyle/>
                    <a:p>
                      <a:r>
                        <a:rPr lang="en-US" sz="1600"/>
                        <a:t>Gaining consent </a:t>
                      </a:r>
                      <a:r>
                        <a:rPr lang="en-US" sz="1600" i="0"/>
                        <a:t>(</a:t>
                      </a:r>
                      <a:r>
                        <a:rPr lang="en-GB" sz="1600" b="1" i="0" kern="1200">
                          <a:solidFill>
                            <a:schemeClr val="lt1"/>
                          </a:solidFill>
                          <a:effectLst/>
                          <a:latin typeface="+mn-lt"/>
                          <a:ea typeface="+mn-ea"/>
                          <a:cs typeface="+mn-cs"/>
                        </a:rPr>
                        <a:t>K3.14, S3.20, K 3.15):</a:t>
                      </a:r>
                    </a:p>
                    <a:p>
                      <a:r>
                        <a:rPr lang="en-GB" sz="1600" b="1" i="0" kern="1200">
                          <a:solidFill>
                            <a:schemeClr val="lt1"/>
                          </a:solidFill>
                          <a:effectLst/>
                          <a:latin typeface="+mn-lt"/>
                          <a:ea typeface="+mn-ea"/>
                          <a:cs typeface="+mn-cs"/>
                        </a:rPr>
                        <a:t>2 hours</a:t>
                      </a:r>
                      <a:endParaRPr lang="en-GB" sz="1600" i="0"/>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628539">
                <a:tc gridSpan="3">
                  <a:txBody>
                    <a:bodyPr/>
                    <a:lstStyle/>
                    <a:p>
                      <a:r>
                        <a:rPr lang="en-US" sz="1600" b="1"/>
                        <a:t>Aim:</a:t>
                      </a:r>
                      <a:endParaRPr lang="en-GB" sz="1600" b="1"/>
                    </a:p>
                  </a:txBody>
                  <a:tcPr marL="121920" marR="121920" marT="60960" marB="60960"/>
                </a:tc>
                <a:tc hMerge="1">
                  <a:txBody>
                    <a:bodyPr/>
                    <a:lstStyle/>
                    <a:p>
                      <a:endParaRPr lang="en-GB"/>
                    </a:p>
                  </a:txBody>
                  <a:tcPr/>
                </a:tc>
                <a:tc hMerge="1">
                  <a:txBody>
                    <a:bodyPr/>
                    <a:lstStyle/>
                    <a:p>
                      <a:endParaRPr lang="en-GB"/>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a:solidFill>
                            <a:schemeClr val="dk1"/>
                          </a:solidFill>
                          <a:effectLst/>
                          <a:latin typeface="+mn-lt"/>
                          <a:ea typeface="+mn-ea"/>
                          <a:cs typeface="+mn-cs"/>
                        </a:rPr>
                        <a:t>To apply current policy and good practice techniques when gaining consent.</a:t>
                      </a: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415443">
                <a:tc gridSpan="2">
                  <a:txBody>
                    <a:bodyPr/>
                    <a:lstStyle/>
                    <a:p>
                      <a:r>
                        <a:rPr lang="en-US" sz="1600" b="1"/>
                        <a:t>Component</a:t>
                      </a:r>
                      <a:endParaRPr lang="en-GB" sz="1600" b="1"/>
                    </a:p>
                  </a:txBody>
                  <a:tcPr marL="121920" marR="121920" marT="60960" marB="60960"/>
                </a:tc>
                <a:tc hMerge="1">
                  <a:txBody>
                    <a:bodyPr/>
                    <a:lstStyle/>
                    <a:p>
                      <a:endParaRPr lang="en-GB"/>
                    </a:p>
                  </a:txBody>
                  <a:tcPr/>
                </a:tc>
                <a:tc gridSpan="3">
                  <a:txBody>
                    <a:bodyPr/>
                    <a:lstStyle/>
                    <a:p>
                      <a:r>
                        <a:rPr lang="en-US" sz="1600" b="1"/>
                        <a:t>Activity</a:t>
                      </a:r>
                      <a:endParaRPr lang="en-GB" sz="1600" b="1"/>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b="1"/>
                        <a:t>Timings </a:t>
                      </a:r>
                      <a:endParaRPr lang="en-GB" sz="1600" b="1"/>
                    </a:p>
                  </a:txBody>
                  <a:tcPr marL="121920" marR="121920" marT="60960" marB="60960"/>
                </a:tc>
                <a:extLst>
                  <a:ext uri="{0D108BD9-81ED-4DB2-BD59-A6C34878D82A}">
                    <a16:rowId xmlns:a16="http://schemas.microsoft.com/office/drawing/2014/main" val="1626249464"/>
                  </a:ext>
                </a:extLst>
              </a:tr>
              <a:tr h="588004">
                <a:tc gridSpan="2">
                  <a:txBody>
                    <a:bodyPr/>
                    <a:lstStyle/>
                    <a:p>
                      <a:r>
                        <a:rPr lang="en-US" sz="1600" b="1"/>
                        <a:t>Recall and connect</a:t>
                      </a:r>
                      <a:endParaRPr lang="en-GB" sz="1600" b="1"/>
                    </a:p>
                  </a:txBody>
                  <a:tcPr marL="121920" marR="121920" marT="60960" marB="60960"/>
                </a:tc>
                <a:tc hMerge="1">
                  <a:txBody>
                    <a:bodyPr/>
                    <a:lstStyle/>
                    <a:p>
                      <a:endParaRPr lang="en-GB"/>
                    </a:p>
                  </a:txBody>
                  <a:tcPr/>
                </a:tc>
                <a:tc gridSpan="3">
                  <a:txBody>
                    <a:bodyPr/>
                    <a:lstStyle/>
                    <a:p>
                      <a:r>
                        <a:rPr lang="en-US" sz="1600"/>
                        <a:t>Identify the key components of the Mental Capacity Act.</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20 minutes</a:t>
                      </a:r>
                      <a:endParaRPr lang="en-GB" sz="1600"/>
                    </a:p>
                  </a:txBody>
                  <a:tcPr marL="121920" marR="121920" marT="60960" marB="60960"/>
                </a:tc>
                <a:extLst>
                  <a:ext uri="{0D108BD9-81ED-4DB2-BD59-A6C34878D82A}">
                    <a16:rowId xmlns:a16="http://schemas.microsoft.com/office/drawing/2014/main" val="1457640557"/>
                  </a:ext>
                </a:extLst>
              </a:tr>
              <a:tr h="883883">
                <a:tc gridSpan="2">
                  <a:txBody>
                    <a:bodyPr/>
                    <a:lstStyle/>
                    <a:p>
                      <a:r>
                        <a:rPr lang="en-US" sz="1600" b="1"/>
                        <a:t>Present new information</a:t>
                      </a:r>
                      <a:endParaRPr lang="en-GB" sz="1600" b="1"/>
                    </a:p>
                  </a:txBody>
                  <a:tcPr marL="121920" marR="121920" marT="60960" marB="60960"/>
                </a:tc>
                <a:tc hMerge="1">
                  <a:txBody>
                    <a:bodyPr/>
                    <a:lstStyle/>
                    <a:p>
                      <a:endParaRPr lang="en-GB"/>
                    </a:p>
                  </a:txBody>
                  <a:tcPr/>
                </a:tc>
                <a:tc gridSpan="3">
                  <a:txBody>
                    <a:bodyPr/>
                    <a:lstStyle/>
                    <a:p>
                      <a:r>
                        <a:rPr lang="en-US" sz="1600"/>
                        <a:t>Describe the requirements for consent to be provided. </a:t>
                      </a:r>
                    </a:p>
                    <a:p>
                      <a:r>
                        <a:rPr lang="en-US" sz="1600"/>
                        <a:t>Explain the importance of roles and responsibilities for gaining consent.</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a:t>
                      </a:r>
                    </a:p>
                    <a:p>
                      <a:r>
                        <a:rPr lang="en-US" sz="1600"/>
                        <a:t>10 minutes</a:t>
                      </a:r>
                      <a:endParaRPr lang="en-GB" sz="1600"/>
                    </a:p>
                  </a:txBody>
                  <a:tcPr marL="121920" marR="121920" marT="60960" marB="60960"/>
                </a:tc>
                <a:extLst>
                  <a:ext uri="{0D108BD9-81ED-4DB2-BD59-A6C34878D82A}">
                    <a16:rowId xmlns:a16="http://schemas.microsoft.com/office/drawing/2014/main" val="1741999525"/>
                  </a:ext>
                </a:extLst>
              </a:tr>
              <a:tr h="822007">
                <a:tc gridSpan="2">
                  <a:txBody>
                    <a:bodyPr/>
                    <a:lstStyle/>
                    <a:p>
                      <a:r>
                        <a:rPr lang="en-US" sz="1600" b="1"/>
                        <a:t>Guided practice </a:t>
                      </a:r>
                      <a:endParaRPr lang="en-GB" sz="1600" b="1"/>
                    </a:p>
                  </a:txBody>
                  <a:tcPr marL="121920" marR="121920" marT="60960" marB="60960"/>
                </a:tc>
                <a:tc hMerge="1">
                  <a:txBody>
                    <a:bodyPr/>
                    <a:lstStyle/>
                    <a:p>
                      <a:endParaRPr lang="en-GB"/>
                    </a:p>
                  </a:txBody>
                  <a:tcPr/>
                </a:tc>
                <a:tc gridSpan="3">
                  <a:txBody>
                    <a:bodyPr/>
                    <a:lstStyle/>
                    <a:p>
                      <a:r>
                        <a:rPr lang="en-US" sz="1600"/>
                        <a:t>Developing oracy: Reading a model script to gain consent.</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30 minutes</a:t>
                      </a:r>
                      <a:endParaRPr lang="en-GB" sz="1600"/>
                    </a:p>
                  </a:txBody>
                  <a:tcPr marL="121920" marR="121920" marT="60960" marB="60960"/>
                </a:tc>
                <a:extLst>
                  <a:ext uri="{0D108BD9-81ED-4DB2-BD59-A6C34878D82A}">
                    <a16:rowId xmlns:a16="http://schemas.microsoft.com/office/drawing/2014/main" val="4033886473"/>
                  </a:ext>
                </a:extLst>
              </a:tr>
              <a:tr h="883883">
                <a:tc gridSpan="2">
                  <a:txBody>
                    <a:bodyPr/>
                    <a:lstStyle/>
                    <a:p>
                      <a:r>
                        <a:rPr lang="en-US" sz="1600" b="1"/>
                        <a:t>Independent practice </a:t>
                      </a:r>
                      <a:endParaRPr lang="en-GB" sz="1600" b="1"/>
                    </a:p>
                  </a:txBody>
                  <a:tcPr marL="121920" marR="121920" marT="60960" marB="60960"/>
                </a:tc>
                <a:tc hMerge="1">
                  <a:txBody>
                    <a:bodyPr/>
                    <a:lstStyle/>
                    <a:p>
                      <a:endParaRPr lang="en-GB"/>
                    </a:p>
                  </a:txBody>
                  <a:tcPr/>
                </a:tc>
                <a:tc gridSpan="3">
                  <a:txBody>
                    <a:bodyPr/>
                    <a:lstStyle/>
                    <a:p>
                      <a:r>
                        <a:rPr lang="en-US" sz="1600"/>
                        <a:t>Plan to gain consent using current policy and good practice techniques. </a:t>
                      </a:r>
                    </a:p>
                    <a:p>
                      <a:r>
                        <a:rPr lang="en-US" sz="1600"/>
                        <a:t>Apply the script in practice. </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 </a:t>
                      </a:r>
                      <a:endParaRPr lang="en-GB" sz="1600"/>
                    </a:p>
                    <a:p>
                      <a:pPr lvl="0">
                        <a:buNone/>
                      </a:pPr>
                      <a:endParaRPr lang="en-US" sz="1600"/>
                    </a:p>
                    <a:p>
                      <a:pPr lvl="0">
                        <a:buNone/>
                      </a:pPr>
                      <a:r>
                        <a:rPr lang="en-US" sz="1600"/>
                        <a:t>15 minutes </a:t>
                      </a:r>
                      <a:endParaRPr lang="en-GB" sz="1600"/>
                    </a:p>
                  </a:txBody>
                  <a:tcPr marL="121920" marR="121920" marT="60960" marB="60960"/>
                </a:tc>
                <a:extLst>
                  <a:ext uri="{0D108BD9-81ED-4DB2-BD59-A6C34878D82A}">
                    <a16:rowId xmlns:a16="http://schemas.microsoft.com/office/drawing/2014/main" val="1955350770"/>
                  </a:ext>
                </a:extLst>
              </a:tr>
              <a:tr h="588004">
                <a:tc gridSpan="2">
                  <a:txBody>
                    <a:bodyPr/>
                    <a:lstStyle/>
                    <a:p>
                      <a:r>
                        <a:rPr lang="en-US" sz="1600" b="1"/>
                        <a:t>Review </a:t>
                      </a:r>
                      <a:endParaRPr lang="en-GB" sz="1600" b="1"/>
                    </a:p>
                  </a:txBody>
                  <a:tcPr marL="121920" marR="121920" marT="60960" marB="60960"/>
                </a:tc>
                <a:tc hMerge="1">
                  <a:txBody>
                    <a:bodyPr/>
                    <a:lstStyle/>
                    <a:p>
                      <a:endParaRPr lang="en-GB"/>
                    </a:p>
                  </a:txBody>
                  <a:tcPr/>
                </a:tc>
                <a:tc gridSpan="3">
                  <a:txBody>
                    <a:bodyPr/>
                    <a:lstStyle/>
                    <a:p>
                      <a:r>
                        <a:rPr lang="en-US" sz="1600"/>
                        <a:t>True or false: Key features of gaining consent.</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 15 minutes</a:t>
                      </a:r>
                      <a:endParaRPr lang="en-GB" sz="1600"/>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3054069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a:t>Recall and connect</a:t>
            </a:r>
          </a:p>
        </p:txBody>
      </p:sp>
    </p:spTree>
    <p:extLst>
      <p:ext uri="{BB962C8B-B14F-4D97-AF65-F5344CB8AC3E}">
        <p14:creationId xmlns:p14="http://schemas.microsoft.com/office/powerpoint/2010/main" val="1105227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800"/>
              <a:t>Recall and connect</a:t>
            </a:r>
            <a:r>
              <a:rPr lang="en-GB" sz="2800"/>
              <a:t>: Task 1</a:t>
            </a:r>
          </a:p>
        </p:txBody>
      </p:sp>
      <p:sp>
        <p:nvSpPr>
          <p:cNvPr id="5" name="Text Placeholder 4"/>
          <p:cNvSpPr>
            <a:spLocks noGrp="1"/>
          </p:cNvSpPr>
          <p:nvPr>
            <p:ph type="body" sz="quarter" idx="12"/>
          </p:nvPr>
        </p:nvSpPr>
        <p:spPr>
          <a:xfrm>
            <a:off x="312000" y="1315200"/>
            <a:ext cx="11509120" cy="4802099"/>
          </a:xfrm>
        </p:spPr>
        <p:txBody>
          <a:bodyPr/>
          <a:lstStyle/>
          <a:p>
            <a:pPr>
              <a:lnSpc>
                <a:spcPct val="100000"/>
              </a:lnSpc>
            </a:pPr>
            <a:r>
              <a:rPr lang="en-GB" sz="2800"/>
              <a:t>Identify five key principles in the </a:t>
            </a:r>
            <a:r>
              <a:rPr lang="en-GB" sz="2800" b="1"/>
              <a:t>Mental Capacity Act</a:t>
            </a:r>
            <a:r>
              <a:rPr lang="en-GB" sz="2800">
                <a:solidFill>
                  <a:srgbClr val="FF0000"/>
                </a:solidFill>
              </a:rPr>
              <a:t>.</a:t>
            </a:r>
            <a:br>
              <a:rPr lang="en-GB" sz="2800"/>
            </a:br>
            <a:r>
              <a:rPr lang="en-GB" sz="2800">
                <a:solidFill>
                  <a:srgbClr val="E51C41"/>
                </a:solidFill>
              </a:rPr>
              <a:t> </a:t>
            </a:r>
            <a:br>
              <a:rPr lang="en-GB" sz="2800">
                <a:solidFill>
                  <a:schemeClr val="accent1"/>
                </a:solidFill>
              </a:rPr>
            </a:br>
            <a:r>
              <a:rPr lang="en-GB" sz="2800"/>
              <a:t>(5 marks)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1187365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Recall and connect: Task 1</a:t>
            </a:r>
            <a:br>
              <a:rPr lang="en-GB" sz="2800"/>
            </a:br>
            <a:endParaRPr lang="en-GB" sz="2800"/>
          </a:p>
        </p:txBody>
      </p:sp>
      <p:sp>
        <p:nvSpPr>
          <p:cNvPr id="5" name="Text Placeholder 4"/>
          <p:cNvSpPr>
            <a:spLocks noGrp="1"/>
          </p:cNvSpPr>
          <p:nvPr>
            <p:ph type="body" sz="quarter" idx="12"/>
          </p:nvPr>
        </p:nvSpPr>
        <p:spPr>
          <a:xfrm>
            <a:off x="312000" y="1315200"/>
            <a:ext cx="11509120" cy="4802099"/>
          </a:xfrm>
        </p:spPr>
        <p:txBody>
          <a:bodyPr/>
          <a:lstStyle/>
          <a:p>
            <a:pPr>
              <a:lnSpc>
                <a:spcPct val="100000"/>
              </a:lnSpc>
            </a:pPr>
            <a:r>
              <a:rPr lang="en-GB" sz="2800"/>
              <a:t>Identify five key principles in the </a:t>
            </a:r>
            <a:r>
              <a:rPr lang="en-GB" sz="2800" b="1"/>
              <a:t>Mental Capacity Act.</a:t>
            </a:r>
          </a:p>
          <a:p>
            <a:pPr>
              <a:lnSpc>
                <a:spcPct val="100000"/>
              </a:lnSpc>
            </a:pPr>
            <a:endParaRPr lang="en-GB" sz="2800"/>
          </a:p>
          <a:p>
            <a:pPr>
              <a:lnSpc>
                <a:spcPct val="100000"/>
              </a:lnSpc>
            </a:pPr>
            <a:r>
              <a:rPr lang="en-GB" sz="2800" b="1"/>
              <a:t>Hint: </a:t>
            </a:r>
          </a:p>
          <a:p>
            <a:pPr>
              <a:lnSpc>
                <a:spcPct val="100000"/>
              </a:lnSpc>
            </a:pPr>
            <a:endParaRPr lang="en-GB" sz="2800" b="1"/>
          </a:p>
          <a:p>
            <a:pPr>
              <a:lnSpc>
                <a:spcPct val="100000"/>
              </a:lnSpc>
            </a:pPr>
            <a:r>
              <a:rPr lang="en-GB" sz="2800"/>
              <a:t>What is the main assumption of this act?</a:t>
            </a:r>
          </a:p>
          <a:p>
            <a:pPr>
              <a:lnSpc>
                <a:spcPct val="100000"/>
              </a:lnSpc>
            </a:pPr>
            <a:r>
              <a:rPr lang="en-GB" sz="2800"/>
              <a:t>How can you determine capacity? </a:t>
            </a:r>
          </a:p>
          <a:p>
            <a:pPr>
              <a:lnSpc>
                <a:spcPct val="100000"/>
              </a:lnSpc>
            </a:pPr>
            <a:r>
              <a:rPr lang="en-GB" sz="2800"/>
              <a:t>How many medical professionals are involved to determine capacity?</a:t>
            </a:r>
            <a:br>
              <a:rPr lang="en-GB"/>
            </a:br>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Tree>
    <p:extLst>
      <p:ext uri="{BB962C8B-B14F-4D97-AF65-F5344CB8AC3E}">
        <p14:creationId xmlns:p14="http://schemas.microsoft.com/office/powerpoint/2010/main" val="3368810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5CA3F-7D89-9BC7-CADD-AEADFB228224}"/>
              </a:ext>
            </a:extLst>
          </p:cNvPr>
          <p:cNvSpPr>
            <a:spLocks noGrp="1"/>
          </p:cNvSpPr>
          <p:nvPr>
            <p:ph type="title"/>
          </p:nvPr>
        </p:nvSpPr>
        <p:spPr>
          <a:xfrm>
            <a:off x="312001" y="342108"/>
            <a:ext cx="11231457" cy="1143000"/>
          </a:xfrm>
        </p:spPr>
        <p:txBody>
          <a:bodyPr>
            <a:normAutofit/>
          </a:bodyPr>
          <a:lstStyle/>
          <a:p>
            <a:r>
              <a:rPr lang="en-US" sz="2800" b="1"/>
              <a:t>Task 1: Self-assessment </a:t>
            </a:r>
            <a:br>
              <a:rPr lang="en-US" sz="2800" b="1"/>
            </a:br>
            <a:endParaRPr lang="en-GB" sz="2800" b="1">
              <a:solidFill>
                <a:srgbClr val="00B050"/>
              </a:solidFill>
            </a:endParaRPr>
          </a:p>
        </p:txBody>
      </p:sp>
      <p:sp>
        <p:nvSpPr>
          <p:cNvPr id="3" name="Content Placeholder 2">
            <a:extLst>
              <a:ext uri="{FF2B5EF4-FFF2-40B4-BE49-F238E27FC236}">
                <a16:creationId xmlns:a16="http://schemas.microsoft.com/office/drawing/2014/main" id="{BFB46111-BE29-B68D-035D-C69AE7458457}"/>
              </a:ext>
            </a:extLst>
          </p:cNvPr>
          <p:cNvSpPr>
            <a:spLocks noGrp="1"/>
          </p:cNvSpPr>
          <p:nvPr>
            <p:ph idx="1"/>
          </p:nvPr>
        </p:nvSpPr>
        <p:spPr>
          <a:xfrm>
            <a:off x="312001" y="1485108"/>
            <a:ext cx="11231457" cy="4525963"/>
          </a:xfrm>
        </p:spPr>
        <p:txBody>
          <a:bodyPr/>
          <a:lstStyle/>
          <a:p>
            <a:r>
              <a:rPr lang="en-GB"/>
              <a:t>Aims to </a:t>
            </a:r>
            <a:r>
              <a:rPr lang="en-GB" b="1"/>
              <a:t>protect and empower </a:t>
            </a:r>
            <a:r>
              <a:rPr lang="en-GB"/>
              <a:t>service users.</a:t>
            </a:r>
          </a:p>
          <a:p>
            <a:r>
              <a:rPr lang="en-GB"/>
              <a:t>This </a:t>
            </a:r>
            <a:r>
              <a:rPr lang="en-GB" b="1"/>
              <a:t>applies to anyone </a:t>
            </a:r>
            <a:r>
              <a:rPr lang="en-GB"/>
              <a:t>who potentially may lack the mental capacity to make their own decisions. </a:t>
            </a:r>
          </a:p>
          <a:p>
            <a:r>
              <a:rPr lang="en-GB"/>
              <a:t>Applies if you are </a:t>
            </a:r>
            <a:r>
              <a:rPr lang="en-GB" b="1"/>
              <a:t>over the age of 16</a:t>
            </a:r>
            <a:r>
              <a:rPr lang="en-GB"/>
              <a:t>. </a:t>
            </a:r>
          </a:p>
          <a:p>
            <a:r>
              <a:rPr lang="en-GB"/>
              <a:t>For example, service users with dementia:</a:t>
            </a:r>
          </a:p>
          <a:p>
            <a:pPr lvl="1">
              <a:buFont typeface="Courier New" panose="02070309020205020404" pitchFamily="49" charset="0"/>
              <a:buChar char="o"/>
            </a:pPr>
            <a:r>
              <a:rPr lang="en-GB" sz="2800"/>
              <a:t>Having one of these conditions </a:t>
            </a:r>
            <a:r>
              <a:rPr lang="en-GB" sz="2800" b="1"/>
              <a:t>does not automatically mean that they lack the capacity</a:t>
            </a:r>
            <a:r>
              <a:rPr lang="en-GB" sz="2800"/>
              <a:t> to make their own decisions. </a:t>
            </a:r>
          </a:p>
          <a:p>
            <a:pPr lvl="1"/>
            <a:endParaRPr lang="en-GB" sz="2800"/>
          </a:p>
          <a:p>
            <a:endParaRPr lang="en-GB"/>
          </a:p>
        </p:txBody>
      </p:sp>
      <p:sp>
        <p:nvSpPr>
          <p:cNvPr id="4" name="Footer Placeholder 3">
            <a:extLst>
              <a:ext uri="{FF2B5EF4-FFF2-40B4-BE49-F238E27FC236}">
                <a16:creationId xmlns:a16="http://schemas.microsoft.com/office/drawing/2014/main" id="{C453076D-5D84-5EAD-05CE-B45FC9CC9F74}"/>
              </a:ext>
            </a:extLst>
          </p:cNvPr>
          <p:cNvSpPr>
            <a:spLocks noGrp="1"/>
          </p:cNvSpPr>
          <p:nvPr>
            <p:ph type="ftr" sz="quarter" idx="11"/>
          </p:nvPr>
        </p:nvSpPr>
        <p:spPr/>
        <p:txBody>
          <a:bodyPr/>
          <a:lstStyle/>
          <a:p>
            <a:r>
              <a:rPr lang="en-GB" cap="none"/>
              <a:t>Education and Training Foundation</a:t>
            </a:r>
          </a:p>
        </p:txBody>
      </p:sp>
      <p:sp>
        <p:nvSpPr>
          <p:cNvPr id="5" name="Slide Number Placeholder 4">
            <a:extLst>
              <a:ext uri="{FF2B5EF4-FFF2-40B4-BE49-F238E27FC236}">
                <a16:creationId xmlns:a16="http://schemas.microsoft.com/office/drawing/2014/main" id="{14FCAB7B-8608-0E13-0D7F-1B1CE181E429}"/>
              </a:ext>
            </a:extLst>
          </p:cNvPr>
          <p:cNvSpPr>
            <a:spLocks noGrp="1"/>
          </p:cNvSpPr>
          <p:nvPr>
            <p:ph type="sldNum" sz="quarter" idx="12"/>
          </p:nvPr>
        </p:nvSpPr>
        <p:spPr/>
        <p:txBody>
          <a:bodyPr/>
          <a:lstStyle/>
          <a:p>
            <a:fld id="{FBB22DFD-CD8D-4488-9E0B-F606D83543F8}" type="slidenum">
              <a:rPr lang="en-GB" smtClean="0"/>
              <a:t>7</a:t>
            </a:fld>
            <a:endParaRPr lang="en-GB"/>
          </a:p>
        </p:txBody>
      </p:sp>
    </p:spTree>
    <p:extLst>
      <p:ext uri="{BB962C8B-B14F-4D97-AF65-F5344CB8AC3E}">
        <p14:creationId xmlns:p14="http://schemas.microsoft.com/office/powerpoint/2010/main" val="4160223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pPr>
              <a:lnSpc>
                <a:spcPct val="100000"/>
              </a:lnSpc>
            </a:pPr>
            <a:r>
              <a:rPr lang="en-GB" sz="3067">
                <a:solidFill>
                  <a:schemeClr val="dk1"/>
                </a:solidFill>
                <a:latin typeface="+mn-lt"/>
                <a:ea typeface="+mn-ea"/>
                <a:cs typeface="+mn-cs"/>
              </a:rPr>
              <a:t>Aim: </a:t>
            </a:r>
            <a:r>
              <a:rPr lang="en-GB" sz="3067" b="0">
                <a:solidFill>
                  <a:schemeClr val="dk1"/>
                </a:solidFill>
                <a:latin typeface="+mn-lt"/>
                <a:ea typeface="+mn-ea"/>
                <a:cs typeface="+mn-cs"/>
              </a:rPr>
              <a:t>To apply current policy and good practice techniques when gaining consent. </a:t>
            </a:r>
            <a:br>
              <a:rPr lang="en-GB">
                <a:solidFill>
                  <a:schemeClr val="dk1"/>
                </a:solidFill>
                <a:latin typeface="+mn-lt"/>
                <a:ea typeface="+mn-ea"/>
                <a:cs typeface="+mn-cs"/>
              </a:rPr>
            </a:br>
            <a:br>
              <a:rPr lang="en-GB" sz="3733">
                <a:solidFill>
                  <a:schemeClr val="dk1"/>
                </a:solidFill>
                <a:latin typeface="+mn-lt"/>
                <a:ea typeface="+mn-ea"/>
                <a:cs typeface="+mn-cs"/>
              </a:rPr>
            </a:br>
            <a:endParaRPr lang="en-GB" sz="3067"/>
          </a:p>
        </p:txBody>
      </p:sp>
      <p:sp>
        <p:nvSpPr>
          <p:cNvPr id="5" name="Text Placeholder 4"/>
          <p:cNvSpPr>
            <a:spLocks noGrp="1"/>
          </p:cNvSpPr>
          <p:nvPr>
            <p:ph type="body" sz="quarter" idx="12"/>
          </p:nvPr>
        </p:nvSpPr>
        <p:spPr>
          <a:xfrm>
            <a:off x="310600" y="1520612"/>
            <a:ext cx="11509120" cy="3816776"/>
          </a:xfrm>
        </p:spPr>
        <p:txBody>
          <a:bodyPr/>
          <a:lstStyle/>
          <a:p>
            <a:pPr>
              <a:lnSpc>
                <a:spcPct val="100000"/>
              </a:lnSpc>
            </a:pPr>
            <a:r>
              <a:rPr lang="en-GB" sz="2667" b="1"/>
              <a:t>Learning outcomes </a:t>
            </a:r>
          </a:p>
          <a:p>
            <a:pPr>
              <a:lnSpc>
                <a:spcPct val="100000"/>
              </a:lnSpc>
            </a:pPr>
            <a:r>
              <a:rPr lang="en-US" sz="2800">
                <a:ea typeface="+mn-lt"/>
                <a:cs typeface="+mn-lt"/>
              </a:rPr>
              <a:t>By the end of this lesson, you will be able to:</a:t>
            </a:r>
            <a:r>
              <a:rPr lang="en-US" sz="2800">
                <a:cs typeface="Arial"/>
              </a:rPr>
              <a:t> </a:t>
            </a:r>
          </a:p>
          <a:p>
            <a:pPr>
              <a:lnSpc>
                <a:spcPct val="100000"/>
              </a:lnSpc>
            </a:pPr>
            <a:endParaRPr lang="en-US" sz="2800">
              <a:cs typeface="Arial"/>
            </a:endParaRPr>
          </a:p>
          <a:p>
            <a:pPr marL="457189" indent="-457189">
              <a:lnSpc>
                <a:spcPct val="100000"/>
              </a:lnSpc>
              <a:buFont typeface="Arial" panose="020B0604020202020204" pitchFamily="34" charset="0"/>
              <a:buChar char="•"/>
            </a:pPr>
            <a:r>
              <a:rPr lang="en-GB" sz="2800">
                <a:ea typeface="Calibri" panose="020F0502020204030204" pitchFamily="34" charset="0"/>
                <a:cs typeface="Arial" panose="020B0604020202020204" pitchFamily="34" charset="0"/>
              </a:rPr>
              <a:t>describe the requirements for consent to be provided </a:t>
            </a:r>
          </a:p>
          <a:p>
            <a:pPr marL="457189" indent="-457189">
              <a:lnSpc>
                <a:spcPct val="100000"/>
              </a:lnSpc>
              <a:buFont typeface="Arial" panose="020B0604020202020204" pitchFamily="34" charset="0"/>
              <a:buChar char="•"/>
            </a:pPr>
            <a:r>
              <a:rPr lang="en-GB" sz="2800">
                <a:ea typeface="Calibri" panose="020F0502020204030204" pitchFamily="34" charset="0"/>
                <a:cs typeface="Arial" panose="020B0604020202020204" pitchFamily="34" charset="0"/>
              </a:rPr>
              <a:t>explain the importance of roles and responsibilities for gaining consent</a:t>
            </a:r>
          </a:p>
          <a:p>
            <a:pPr marL="457189" indent="-457189">
              <a:lnSpc>
                <a:spcPct val="100000"/>
              </a:lnSpc>
              <a:buFont typeface="Arial" panose="020B0604020202020204" pitchFamily="34" charset="0"/>
              <a:buChar char="•"/>
            </a:pPr>
            <a:r>
              <a:rPr lang="en-US" sz="2800"/>
              <a:t>plan to gain consent using current policy and good practice techniques  </a:t>
            </a:r>
          </a:p>
          <a:p>
            <a:pPr marL="457189" indent="-457189">
              <a:lnSpc>
                <a:spcPct val="100000"/>
              </a:lnSpc>
              <a:buFont typeface="Arial" panose="020B0604020202020204" pitchFamily="34" charset="0"/>
              <a:buChar char="•"/>
            </a:pPr>
            <a:r>
              <a:rPr lang="en-GB" sz="2800">
                <a:ea typeface="Calibri" panose="020F0502020204030204" pitchFamily="34" charset="0"/>
                <a:cs typeface="Arial" panose="020B0604020202020204" pitchFamily="34" charset="0"/>
              </a:rPr>
              <a:t>apply gaining consent in practice. </a:t>
            </a:r>
          </a:p>
          <a:p>
            <a:endParaRPr lang="en-GB" b="1" u="sng"/>
          </a:p>
          <a:p>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Tree>
    <p:extLst>
      <p:ext uri="{BB962C8B-B14F-4D97-AF65-F5344CB8AC3E}">
        <p14:creationId xmlns:p14="http://schemas.microsoft.com/office/powerpoint/2010/main" val="2089602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Present new information </a:t>
            </a:r>
          </a:p>
        </p:txBody>
      </p:sp>
    </p:spTree>
    <p:extLst>
      <p:ext uri="{BB962C8B-B14F-4D97-AF65-F5344CB8AC3E}">
        <p14:creationId xmlns:p14="http://schemas.microsoft.com/office/powerpoint/2010/main" val="2668985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8" ma:contentTypeDescription="Create a new document." ma:contentTypeScope="" ma:versionID="b8a82ae03f6bbf2f5bae4b1083aff19d">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2214009479b4e339fdd27a5b62ff05ba"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173CA42-86CD-4B24-8E91-7C7AB6F4DE6F}"/>
</file>

<file path=customXml/itemProps2.xml><?xml version="1.0" encoding="utf-8"?>
<ds:datastoreItem xmlns:ds="http://schemas.openxmlformats.org/officeDocument/2006/customXml" ds:itemID="{DA500E51-AE49-49B8-A026-CD39C4BC25A7}"/>
</file>

<file path=customXml/itemProps3.xml><?xml version="1.0" encoding="utf-8"?>
<ds:datastoreItem xmlns:ds="http://schemas.openxmlformats.org/officeDocument/2006/customXml" ds:itemID="{B5868731-98EF-435B-826E-6F4A0DFF9025}"/>
</file>

<file path=docProps/app.xml><?xml version="1.0" encoding="utf-8"?>
<Properties xmlns="http://schemas.openxmlformats.org/officeDocument/2006/extended-properties" xmlns:vt="http://schemas.openxmlformats.org/officeDocument/2006/docPropsVTypes">
  <Template>blank</Template>
  <TotalTime>5</TotalTime>
  <Words>1762</Words>
  <Application>Microsoft Office PowerPoint</Application>
  <PresentationFormat>Widescreen</PresentationFormat>
  <Paragraphs>257</Paragraphs>
  <Slides>29</Slides>
  <Notes>25</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Courier New</vt:lpstr>
      <vt:lpstr>Open Sans</vt:lpstr>
      <vt:lpstr>Wingdings</vt:lpstr>
      <vt:lpstr>Office Theme</vt:lpstr>
      <vt:lpstr>Block 2</vt:lpstr>
      <vt:lpstr>Lesson 1</vt:lpstr>
      <vt:lpstr>Lesson outline: Tutor use only  </vt:lpstr>
      <vt:lpstr>01</vt:lpstr>
      <vt:lpstr>Recall and connect: Task 1</vt:lpstr>
      <vt:lpstr>Recall and connect: Task 1 </vt:lpstr>
      <vt:lpstr>Task 1: Self-assessment  </vt:lpstr>
      <vt:lpstr>Aim: To apply current policy and good practice techniques when gaining consent.   </vt:lpstr>
      <vt:lpstr>02</vt:lpstr>
      <vt:lpstr> Gaining consent for physiological measurements</vt:lpstr>
      <vt:lpstr>PowerPoint Presentation</vt:lpstr>
      <vt:lpstr>02</vt:lpstr>
      <vt:lpstr>How to gain consent prior to obtaining physiological measurements</vt:lpstr>
      <vt:lpstr>PowerPoint Presentation</vt:lpstr>
      <vt:lpstr>Task 2: Expectations for registered nurses</vt:lpstr>
      <vt:lpstr>03</vt:lpstr>
      <vt:lpstr>Introduction to gaining consent to physiological measurement</vt:lpstr>
      <vt:lpstr>Hear direct from this placement provider:</vt:lpstr>
      <vt:lpstr>What do you do before you take a physiological measurement?</vt:lpstr>
      <vt:lpstr>What do you do while taking the physiological measurement?</vt:lpstr>
      <vt:lpstr>Task 3: Developing oracy and reading</vt:lpstr>
      <vt:lpstr>04</vt:lpstr>
      <vt:lpstr>Task 4: Create your own script on how to take a physiological measurement</vt:lpstr>
      <vt:lpstr>Additional guidance for best practice </vt:lpstr>
      <vt:lpstr>Apply gaining consent in practice</vt:lpstr>
      <vt:lpstr>05</vt:lpstr>
      <vt:lpstr>Task 5: True or false </vt:lpstr>
      <vt:lpstr>True or false </vt:lpstr>
      <vt:lpstr>Aim: To apply current policy and good practice techniques when gaining consent.   Learning outcomes Am I now able to…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 1, lesson 1</dc:title>
  <dc:creator>Gemma Brezinski</dc:creator>
  <cp:lastModifiedBy>Gemma Brezinski</cp:lastModifiedBy>
  <cp:revision>6</cp:revision>
  <dcterms:created xsi:type="dcterms:W3CDTF">2024-01-25T15:00:43Z</dcterms:created>
  <dcterms:modified xsi:type="dcterms:W3CDTF">2024-01-25T15:06:12Z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