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entation.xml" ContentType="application/vnd.openxmlformats-officedocument.presentationml.presentation.main+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67" r:id="rId2"/>
    <p:sldId id="450" r:id="rId3"/>
    <p:sldId id="635" r:id="rId4"/>
    <p:sldId id="448" r:id="rId5"/>
    <p:sldId id="447" r:id="rId6"/>
    <p:sldId id="457" r:id="rId7"/>
    <p:sldId id="645" r:id="rId8"/>
    <p:sldId id="445" r:id="rId9"/>
    <p:sldId id="444" r:id="rId10"/>
    <p:sldId id="443" r:id="rId11"/>
    <p:sldId id="442" r:id="rId12"/>
    <p:sldId id="441" r:id="rId13"/>
    <p:sldId id="440" r:id="rId14"/>
    <p:sldId id="439" r:id="rId15"/>
    <p:sldId id="438" r:id="rId16"/>
    <p:sldId id="437" r:id="rId17"/>
    <p:sldId id="436" r:id="rId18"/>
    <p:sldId id="435" r:id="rId19"/>
    <p:sldId id="434" r:id="rId20"/>
    <p:sldId id="433" r:id="rId21"/>
    <p:sldId id="432" r:id="rId22"/>
    <p:sldId id="429" r:id="rId23"/>
    <p:sldId id="485" r:id="rId24"/>
    <p:sldId id="454" r:id="rId25"/>
    <p:sldId id="451" r:id="rId26"/>
    <p:sldId id="459" r:id="rId27"/>
    <p:sldId id="483" r:id="rId28"/>
    <p:sldId id="460" r:id="rId29"/>
    <p:sldId id="470" r:id="rId30"/>
    <p:sldId id="636" r:id="rId31"/>
    <p:sldId id="465" r:id="rId32"/>
    <p:sldId id="644"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6592A-7D6B-4888-ACEE-E62BC37648BC}" type="datetimeFigureOut">
              <a:rPr lang="en-GB" smtClean="0"/>
              <a:t>25/01/2024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3259F-E49B-490D-BFA7-C7E01BD2202E}" type="slidenum">
              <a:rPr lang="en-GB" smtClean="0"/>
              <a:t>‹#›</a:t>
            </a:fld>
            <a:endParaRPr lang="en-GB"/>
          </a:p>
        </p:txBody>
      </p:sp>
    </p:spTree>
    <p:extLst>
      <p:ext uri="{BB962C8B-B14F-4D97-AF65-F5344CB8AC3E}">
        <p14:creationId xmlns:p14="http://schemas.microsoft.com/office/powerpoint/2010/main" val="247285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103627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3198235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3277741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2864896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994013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17</a:t>
            </a:fld>
            <a:endParaRPr lang="en-GB"/>
          </a:p>
        </p:txBody>
      </p:sp>
    </p:spTree>
    <p:extLst>
      <p:ext uri="{BB962C8B-B14F-4D97-AF65-F5344CB8AC3E}">
        <p14:creationId xmlns:p14="http://schemas.microsoft.com/office/powerpoint/2010/main" val="1110347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690418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a:p>
        </p:txBody>
      </p:sp>
    </p:spTree>
    <p:extLst>
      <p:ext uri="{BB962C8B-B14F-4D97-AF65-F5344CB8AC3E}">
        <p14:creationId xmlns:p14="http://schemas.microsoft.com/office/powerpoint/2010/main" val="29271624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a:p>
        </p:txBody>
      </p:sp>
    </p:spTree>
    <p:extLst>
      <p:ext uri="{BB962C8B-B14F-4D97-AF65-F5344CB8AC3E}">
        <p14:creationId xmlns:p14="http://schemas.microsoft.com/office/powerpoint/2010/main" val="19024303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22</a:t>
            </a:fld>
            <a:endParaRPr lang="en-GB"/>
          </a:p>
        </p:txBody>
      </p:sp>
    </p:spTree>
    <p:extLst>
      <p:ext uri="{BB962C8B-B14F-4D97-AF65-F5344CB8AC3E}">
        <p14:creationId xmlns:p14="http://schemas.microsoft.com/office/powerpoint/2010/main" val="2535160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35862578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a:p>
        </p:txBody>
      </p:sp>
    </p:spTree>
    <p:extLst>
      <p:ext uri="{BB962C8B-B14F-4D97-AF65-F5344CB8AC3E}">
        <p14:creationId xmlns:p14="http://schemas.microsoft.com/office/powerpoint/2010/main" val="21452491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25</a:t>
            </a:fld>
            <a:endParaRPr lang="en-GB"/>
          </a:p>
        </p:txBody>
      </p:sp>
    </p:spTree>
    <p:extLst>
      <p:ext uri="{BB962C8B-B14F-4D97-AF65-F5344CB8AC3E}">
        <p14:creationId xmlns:p14="http://schemas.microsoft.com/office/powerpoint/2010/main" val="39435764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endParaRPr lang="en-GB"/>
          </a:p>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26</a:t>
            </a:fld>
            <a:endParaRPr lang="en-GB"/>
          </a:p>
        </p:txBody>
      </p:sp>
    </p:spTree>
    <p:extLst>
      <p:ext uri="{BB962C8B-B14F-4D97-AF65-F5344CB8AC3E}">
        <p14:creationId xmlns:p14="http://schemas.microsoft.com/office/powerpoint/2010/main" val="39708041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endParaRPr lang="en-GB"/>
          </a:p>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27</a:t>
            </a:fld>
            <a:endParaRPr lang="en-GB"/>
          </a:p>
        </p:txBody>
      </p:sp>
    </p:spTree>
    <p:extLst>
      <p:ext uri="{BB962C8B-B14F-4D97-AF65-F5344CB8AC3E}">
        <p14:creationId xmlns:p14="http://schemas.microsoft.com/office/powerpoint/2010/main" val="10596717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a:p>
        </p:txBody>
      </p:sp>
    </p:spTree>
    <p:extLst>
      <p:ext uri="{BB962C8B-B14F-4D97-AF65-F5344CB8AC3E}">
        <p14:creationId xmlns:p14="http://schemas.microsoft.com/office/powerpoint/2010/main" val="42914855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29</a:t>
            </a:fld>
            <a:endParaRPr lang="en-GB"/>
          </a:p>
        </p:txBody>
      </p:sp>
    </p:spTree>
    <p:extLst>
      <p:ext uri="{BB962C8B-B14F-4D97-AF65-F5344CB8AC3E}">
        <p14:creationId xmlns:p14="http://schemas.microsoft.com/office/powerpoint/2010/main" val="2451335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30</a:t>
            </a:fld>
            <a:endParaRPr lang="en-GB"/>
          </a:p>
        </p:txBody>
      </p:sp>
    </p:spTree>
    <p:extLst>
      <p:ext uri="{BB962C8B-B14F-4D97-AF65-F5344CB8AC3E}">
        <p14:creationId xmlns:p14="http://schemas.microsoft.com/office/powerpoint/2010/main" val="37929703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31</a:t>
            </a:fld>
            <a:endParaRPr lang="en-GB"/>
          </a:p>
        </p:txBody>
      </p:sp>
    </p:spTree>
    <p:extLst>
      <p:ext uri="{BB962C8B-B14F-4D97-AF65-F5344CB8AC3E}">
        <p14:creationId xmlns:p14="http://schemas.microsoft.com/office/powerpoint/2010/main" val="1656778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880807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1683677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488383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a:p>
        </p:txBody>
      </p:sp>
    </p:spTree>
    <p:extLst>
      <p:ext uri="{BB962C8B-B14F-4D97-AF65-F5344CB8AC3E}">
        <p14:creationId xmlns:p14="http://schemas.microsoft.com/office/powerpoint/2010/main" val="1594129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1470218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3865222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296800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10519594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413519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10.sv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0.sv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0.sv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0.sv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Lesson 5 </a:t>
            </a:r>
          </a:p>
        </p:txBody>
      </p:sp>
      <p:sp>
        <p:nvSpPr>
          <p:cNvPr id="9" name="Subtitle 8">
            <a:extLst>
              <a:ext uri="{FF2B5EF4-FFF2-40B4-BE49-F238E27FC236}">
                <a16:creationId xmlns:a16="http://schemas.microsoft.com/office/drawing/2014/main" id="{C1948954-1957-9FD8-9E2D-E0831AF167D9}"/>
              </a:ext>
            </a:extLst>
          </p:cNvPr>
          <p:cNvSpPr>
            <a:spLocks noGrp="1"/>
          </p:cNvSpPr>
          <p:nvPr>
            <p:ph type="subTitle" idx="1"/>
          </p:nvPr>
        </p:nvSpPr>
        <p:spPr/>
        <p:txBody>
          <a:bodyPr/>
          <a:lstStyle/>
          <a:p>
            <a:r>
              <a:rPr lang="en-US"/>
              <a:t>Duty of care</a:t>
            </a:r>
          </a:p>
        </p:txBody>
      </p:sp>
    </p:spTree>
    <p:extLst>
      <p:ext uri="{BB962C8B-B14F-4D97-AF65-F5344CB8AC3E}">
        <p14:creationId xmlns:p14="http://schemas.microsoft.com/office/powerpoint/2010/main" val="1342644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Guided practice</a:t>
            </a:r>
          </a:p>
        </p:txBody>
      </p:sp>
    </p:spTree>
    <p:extLst>
      <p:ext uri="{BB962C8B-B14F-4D97-AF65-F5344CB8AC3E}">
        <p14:creationId xmlns:p14="http://schemas.microsoft.com/office/powerpoint/2010/main" val="591924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10608501" y="6356351"/>
            <a:ext cx="1212619" cy="365125"/>
          </a:xfrm>
        </p:spPr>
        <p:txBody>
          <a:bodyPr/>
          <a:lstStyle/>
          <a:p>
            <a:fld id="{DA2C159E-F13C-4A85-9A41-E7669D3E0D70}" type="slidenum">
              <a:rPr lang="en-GB" smtClean="0"/>
              <a:pPr/>
              <a:t>11</a:t>
            </a:fld>
            <a:endParaRPr lang="en-GB"/>
          </a:p>
        </p:txBody>
      </p:sp>
      <p:sp>
        <p:nvSpPr>
          <p:cNvPr id="12" name="Title 11"/>
          <p:cNvSpPr>
            <a:spLocks noGrp="1"/>
          </p:cNvSpPr>
          <p:nvPr>
            <p:ph type="title"/>
          </p:nvPr>
        </p:nvSpPr>
        <p:spPr>
          <a:xfrm>
            <a:off x="310601" y="333201"/>
            <a:ext cx="11250084" cy="932567"/>
          </a:xfrm>
        </p:spPr>
        <p:txBody>
          <a:bodyPr>
            <a:normAutofit/>
          </a:bodyPr>
          <a:lstStyle/>
          <a:p>
            <a:r>
              <a:rPr lang="en-US"/>
              <a:t>Duty of care and health and safety regulations</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7" name="Rectangle 6">
            <a:extLst>
              <a:ext uri="{FF2B5EF4-FFF2-40B4-BE49-F238E27FC236}">
                <a16:creationId xmlns:a16="http://schemas.microsoft.com/office/drawing/2014/main" id="{66394671-2B5F-D479-6BF0-E0DEE6BFBD9F}"/>
              </a:ext>
            </a:extLst>
          </p:cNvPr>
          <p:cNvSpPr/>
          <p:nvPr/>
        </p:nvSpPr>
        <p:spPr>
          <a:xfrm>
            <a:off x="3695734" y="2948947"/>
            <a:ext cx="4800533" cy="768085"/>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Health and safety regulations</a:t>
            </a:r>
            <a:endParaRPr lang="en-GB" sz="2400" b="1">
              <a:solidFill>
                <a:schemeClr val="tx1"/>
              </a:solidFill>
            </a:endParaRPr>
          </a:p>
        </p:txBody>
      </p:sp>
      <p:pic>
        <p:nvPicPr>
          <p:cNvPr id="8" name="Picture 7">
            <a:extLst>
              <a:ext uri="{FF2B5EF4-FFF2-40B4-BE49-F238E27FC236}">
                <a16:creationId xmlns:a16="http://schemas.microsoft.com/office/drawing/2014/main" id="{4A2433A7-4E16-41D2-8AC6-79EF2B357D4E}"/>
              </a:ext>
            </a:extLst>
          </p:cNvPr>
          <p:cNvPicPr>
            <a:picLocks noChangeAspect="1"/>
          </p:cNvPicPr>
          <p:nvPr/>
        </p:nvPicPr>
        <p:blipFill rotWithShape="1">
          <a:blip r:embed="rId3"/>
          <a:srcRect l="59586" b="-11594"/>
          <a:stretch/>
        </p:blipFill>
        <p:spPr>
          <a:xfrm rot="20297055" flipH="1" flipV="1">
            <a:off x="3007546" y="2831842"/>
            <a:ext cx="605357" cy="651863"/>
          </a:xfrm>
          <a:prstGeom prst="rect">
            <a:avLst/>
          </a:prstGeom>
        </p:spPr>
      </p:pic>
      <p:pic>
        <p:nvPicPr>
          <p:cNvPr id="9" name="Picture 8">
            <a:extLst>
              <a:ext uri="{FF2B5EF4-FFF2-40B4-BE49-F238E27FC236}">
                <a16:creationId xmlns:a16="http://schemas.microsoft.com/office/drawing/2014/main" id="{B45AB967-0C3E-A0B2-B338-2BC23869A80C}"/>
              </a:ext>
            </a:extLst>
          </p:cNvPr>
          <p:cNvPicPr>
            <a:picLocks noChangeAspect="1"/>
          </p:cNvPicPr>
          <p:nvPr/>
        </p:nvPicPr>
        <p:blipFill rotWithShape="1">
          <a:blip r:embed="rId3"/>
          <a:srcRect l="59586" b="-11594"/>
          <a:stretch/>
        </p:blipFill>
        <p:spPr>
          <a:xfrm rot="3917054" flipH="1" flipV="1">
            <a:off x="7092996" y="2259875"/>
            <a:ext cx="605357" cy="651863"/>
          </a:xfrm>
          <a:prstGeom prst="rect">
            <a:avLst/>
          </a:prstGeom>
        </p:spPr>
      </p:pic>
      <p:pic>
        <p:nvPicPr>
          <p:cNvPr id="10" name="Picture 9">
            <a:extLst>
              <a:ext uri="{FF2B5EF4-FFF2-40B4-BE49-F238E27FC236}">
                <a16:creationId xmlns:a16="http://schemas.microsoft.com/office/drawing/2014/main" id="{15EDA5CC-ACAB-B400-6721-A3855D391A94}"/>
              </a:ext>
            </a:extLst>
          </p:cNvPr>
          <p:cNvPicPr>
            <a:picLocks noChangeAspect="1"/>
          </p:cNvPicPr>
          <p:nvPr/>
        </p:nvPicPr>
        <p:blipFill rotWithShape="1">
          <a:blip r:embed="rId3"/>
          <a:srcRect l="59586" b="-11594"/>
          <a:stretch/>
        </p:blipFill>
        <p:spPr>
          <a:xfrm rot="7401323" flipV="1">
            <a:off x="6111000" y="3808659"/>
            <a:ext cx="605357" cy="651863"/>
          </a:xfrm>
          <a:prstGeom prst="rect">
            <a:avLst/>
          </a:prstGeom>
        </p:spPr>
      </p:pic>
      <p:pic>
        <p:nvPicPr>
          <p:cNvPr id="11" name="Picture 10">
            <a:extLst>
              <a:ext uri="{FF2B5EF4-FFF2-40B4-BE49-F238E27FC236}">
                <a16:creationId xmlns:a16="http://schemas.microsoft.com/office/drawing/2014/main" id="{A2C3B69C-9671-8134-5FBB-8FFDE8141CA3}"/>
              </a:ext>
            </a:extLst>
          </p:cNvPr>
          <p:cNvPicPr>
            <a:picLocks noChangeAspect="1"/>
          </p:cNvPicPr>
          <p:nvPr/>
        </p:nvPicPr>
        <p:blipFill rotWithShape="1">
          <a:blip r:embed="rId3"/>
          <a:srcRect l="59586" b="-11594"/>
          <a:stretch/>
        </p:blipFill>
        <p:spPr>
          <a:xfrm rot="21353544" flipV="1">
            <a:off x="8497946" y="2498669"/>
            <a:ext cx="605357" cy="651863"/>
          </a:xfrm>
          <a:prstGeom prst="rect">
            <a:avLst/>
          </a:prstGeom>
        </p:spPr>
      </p:pic>
      <p:pic>
        <p:nvPicPr>
          <p:cNvPr id="13" name="Picture 12">
            <a:extLst>
              <a:ext uri="{FF2B5EF4-FFF2-40B4-BE49-F238E27FC236}">
                <a16:creationId xmlns:a16="http://schemas.microsoft.com/office/drawing/2014/main" id="{901B52BD-693F-C7D2-0B63-6FE33CDA1DE2}"/>
              </a:ext>
            </a:extLst>
          </p:cNvPr>
          <p:cNvPicPr>
            <a:picLocks noChangeAspect="1"/>
          </p:cNvPicPr>
          <p:nvPr/>
        </p:nvPicPr>
        <p:blipFill rotWithShape="1">
          <a:blip r:embed="rId3"/>
          <a:srcRect l="59586" b="-11594"/>
          <a:stretch/>
        </p:blipFill>
        <p:spPr>
          <a:xfrm rot="16200000" flipH="1" flipV="1">
            <a:off x="3938470" y="3723622"/>
            <a:ext cx="605357" cy="651863"/>
          </a:xfrm>
          <a:prstGeom prst="rect">
            <a:avLst/>
          </a:prstGeom>
        </p:spPr>
      </p:pic>
      <p:pic>
        <p:nvPicPr>
          <p:cNvPr id="14" name="Picture 13">
            <a:extLst>
              <a:ext uri="{FF2B5EF4-FFF2-40B4-BE49-F238E27FC236}">
                <a16:creationId xmlns:a16="http://schemas.microsoft.com/office/drawing/2014/main" id="{64DE8731-F18C-F171-4AE0-EE8F0137F6B0}"/>
              </a:ext>
            </a:extLst>
          </p:cNvPr>
          <p:cNvPicPr>
            <a:picLocks noChangeAspect="1"/>
          </p:cNvPicPr>
          <p:nvPr/>
        </p:nvPicPr>
        <p:blipFill rotWithShape="1">
          <a:blip r:embed="rId3"/>
          <a:srcRect l="59586" b="-11594"/>
          <a:stretch/>
        </p:blipFill>
        <p:spPr>
          <a:xfrm rot="11426144" flipH="1" flipV="1">
            <a:off x="8172698" y="3723621"/>
            <a:ext cx="605357" cy="651863"/>
          </a:xfrm>
          <a:prstGeom prst="rect">
            <a:avLst/>
          </a:prstGeom>
        </p:spPr>
      </p:pic>
      <p:pic>
        <p:nvPicPr>
          <p:cNvPr id="16" name="Picture 15">
            <a:extLst>
              <a:ext uri="{FF2B5EF4-FFF2-40B4-BE49-F238E27FC236}">
                <a16:creationId xmlns:a16="http://schemas.microsoft.com/office/drawing/2014/main" id="{5E69333E-FF9C-F592-9117-E0FC3A667E58}"/>
              </a:ext>
            </a:extLst>
          </p:cNvPr>
          <p:cNvPicPr>
            <a:picLocks noChangeAspect="1"/>
          </p:cNvPicPr>
          <p:nvPr/>
        </p:nvPicPr>
        <p:blipFill rotWithShape="1">
          <a:blip r:embed="rId3"/>
          <a:srcRect l="59586" b="-11594"/>
          <a:stretch/>
        </p:blipFill>
        <p:spPr>
          <a:xfrm rot="5913149" flipH="1">
            <a:off x="4196642" y="2273849"/>
            <a:ext cx="605357" cy="651863"/>
          </a:xfrm>
          <a:prstGeom prst="rect">
            <a:avLst/>
          </a:prstGeom>
        </p:spPr>
      </p:pic>
      <p:sp>
        <p:nvSpPr>
          <p:cNvPr id="17" name="TextBox 16">
            <a:extLst>
              <a:ext uri="{FF2B5EF4-FFF2-40B4-BE49-F238E27FC236}">
                <a16:creationId xmlns:a16="http://schemas.microsoft.com/office/drawing/2014/main" id="{54C4BCC5-5E6F-FA95-7ECB-1AD41C341654}"/>
              </a:ext>
            </a:extLst>
          </p:cNvPr>
          <p:cNvSpPr txBox="1"/>
          <p:nvPr/>
        </p:nvSpPr>
        <p:spPr>
          <a:xfrm>
            <a:off x="6411652" y="1812445"/>
            <a:ext cx="3028555" cy="369332"/>
          </a:xfrm>
          <a:prstGeom prst="rect">
            <a:avLst/>
          </a:prstGeom>
          <a:noFill/>
        </p:spPr>
        <p:txBody>
          <a:bodyPr wrap="square" lIns="0" tIns="0" rIns="0" bIns="0" rtlCol="0" anchor="t">
            <a:spAutoFit/>
          </a:bodyPr>
          <a:lstStyle/>
          <a:p>
            <a:r>
              <a:rPr lang="en-US" sz="2400" b="1"/>
              <a:t>The Care Act </a:t>
            </a:r>
            <a:endParaRPr lang="en-GB" sz="2400" b="1">
              <a:cs typeface="Arial"/>
            </a:endParaRPr>
          </a:p>
        </p:txBody>
      </p:sp>
      <p:sp>
        <p:nvSpPr>
          <p:cNvPr id="19" name="TextBox 18">
            <a:extLst>
              <a:ext uri="{FF2B5EF4-FFF2-40B4-BE49-F238E27FC236}">
                <a16:creationId xmlns:a16="http://schemas.microsoft.com/office/drawing/2014/main" id="{90934509-64D2-4A5F-0B2F-99E0AE877624}"/>
              </a:ext>
            </a:extLst>
          </p:cNvPr>
          <p:cNvSpPr txBox="1"/>
          <p:nvPr/>
        </p:nvSpPr>
        <p:spPr>
          <a:xfrm>
            <a:off x="1894806" y="1482042"/>
            <a:ext cx="4087668" cy="861774"/>
          </a:xfrm>
          <a:prstGeom prst="rect">
            <a:avLst/>
          </a:prstGeom>
          <a:noFill/>
        </p:spPr>
        <p:txBody>
          <a:bodyPr wrap="square" lIns="121920" tIns="60960" rIns="121920" bIns="60960" anchor="t">
            <a:spAutoFit/>
          </a:bodyPr>
          <a:lstStyle/>
          <a:p>
            <a:pPr algn="l"/>
            <a:r>
              <a:rPr lang="en-US" sz="2400" b="1"/>
              <a:t>Manual Handling Operations Regulations </a:t>
            </a:r>
            <a:endParaRPr lang="en-US" sz="2400" b="1">
              <a:cs typeface="Arial"/>
            </a:endParaRPr>
          </a:p>
        </p:txBody>
      </p:sp>
      <p:sp>
        <p:nvSpPr>
          <p:cNvPr id="21" name="TextBox 20">
            <a:extLst>
              <a:ext uri="{FF2B5EF4-FFF2-40B4-BE49-F238E27FC236}">
                <a16:creationId xmlns:a16="http://schemas.microsoft.com/office/drawing/2014/main" id="{C6EE062C-932E-FA9C-A8F8-817A3B062AE5}"/>
              </a:ext>
            </a:extLst>
          </p:cNvPr>
          <p:cNvSpPr txBox="1"/>
          <p:nvPr/>
        </p:nvSpPr>
        <p:spPr>
          <a:xfrm>
            <a:off x="926773" y="4391280"/>
            <a:ext cx="4304048" cy="1107996"/>
          </a:xfrm>
          <a:prstGeom prst="rect">
            <a:avLst/>
          </a:prstGeom>
          <a:noFill/>
        </p:spPr>
        <p:txBody>
          <a:bodyPr wrap="square" lIns="0" tIns="0" rIns="0" bIns="0" rtlCol="0" anchor="t">
            <a:spAutoFit/>
          </a:bodyPr>
          <a:lstStyle>
            <a:defPPr>
              <a:defRPr lang="en-US"/>
            </a:defPPr>
            <a:lvl1pPr>
              <a:defRPr b="1"/>
            </a:lvl1pPr>
          </a:lstStyle>
          <a:p>
            <a:r>
              <a:rPr lang="en-US" sz="2400"/>
              <a:t>Control of Substances Hazardous to Health (COSHH)</a:t>
            </a:r>
          </a:p>
        </p:txBody>
      </p:sp>
      <p:sp>
        <p:nvSpPr>
          <p:cNvPr id="23" name="TextBox 22">
            <a:extLst>
              <a:ext uri="{FF2B5EF4-FFF2-40B4-BE49-F238E27FC236}">
                <a16:creationId xmlns:a16="http://schemas.microsoft.com/office/drawing/2014/main" id="{8E8326FC-DACC-E30D-0B85-D43A9C83F4AB}"/>
              </a:ext>
            </a:extLst>
          </p:cNvPr>
          <p:cNvSpPr txBox="1"/>
          <p:nvPr/>
        </p:nvSpPr>
        <p:spPr>
          <a:xfrm>
            <a:off x="8064896" y="4389107"/>
            <a:ext cx="3983765" cy="1477328"/>
          </a:xfrm>
          <a:prstGeom prst="rect">
            <a:avLst/>
          </a:prstGeom>
          <a:noFill/>
        </p:spPr>
        <p:txBody>
          <a:bodyPr wrap="square" lIns="0" tIns="0" rIns="0" bIns="0" rtlCol="0" anchor="t">
            <a:spAutoFit/>
          </a:bodyPr>
          <a:lstStyle>
            <a:defPPr>
              <a:defRPr lang="en-US"/>
            </a:defPPr>
            <a:lvl1pPr>
              <a:defRPr b="1"/>
            </a:lvl1pPr>
          </a:lstStyle>
          <a:p>
            <a:r>
              <a:rPr lang="en-US" sz="2400"/>
              <a:t>Reporting of Injuries, Diseases and Dangerous Occurrences Regulations (RIDDOR) </a:t>
            </a:r>
          </a:p>
        </p:txBody>
      </p:sp>
      <p:sp>
        <p:nvSpPr>
          <p:cNvPr id="25" name="TextBox 24">
            <a:extLst>
              <a:ext uri="{FF2B5EF4-FFF2-40B4-BE49-F238E27FC236}">
                <a16:creationId xmlns:a16="http://schemas.microsoft.com/office/drawing/2014/main" id="{84AD6804-B92D-BD19-F367-523953B7FA7C}"/>
              </a:ext>
            </a:extLst>
          </p:cNvPr>
          <p:cNvSpPr txBox="1"/>
          <p:nvPr/>
        </p:nvSpPr>
        <p:spPr>
          <a:xfrm>
            <a:off x="8475377" y="1798995"/>
            <a:ext cx="3573284" cy="738664"/>
          </a:xfrm>
          <a:prstGeom prst="rect">
            <a:avLst/>
          </a:prstGeom>
          <a:noFill/>
        </p:spPr>
        <p:txBody>
          <a:bodyPr wrap="square" lIns="0" tIns="0" rIns="0" bIns="0" rtlCol="0" anchor="t">
            <a:spAutoFit/>
          </a:bodyPr>
          <a:lstStyle>
            <a:defPPr>
              <a:defRPr lang="en-US"/>
            </a:defPPr>
            <a:lvl1pPr>
              <a:defRPr b="1"/>
            </a:lvl1pPr>
          </a:lstStyle>
          <a:p>
            <a:r>
              <a:rPr lang="en-US" sz="2400"/>
              <a:t>Food Safety Act and food safety regulations</a:t>
            </a:r>
            <a:endParaRPr lang="en-US" sz="2400">
              <a:cs typeface="Arial"/>
            </a:endParaRPr>
          </a:p>
        </p:txBody>
      </p:sp>
      <p:sp>
        <p:nvSpPr>
          <p:cNvPr id="26" name="TextBox 25">
            <a:extLst>
              <a:ext uri="{FF2B5EF4-FFF2-40B4-BE49-F238E27FC236}">
                <a16:creationId xmlns:a16="http://schemas.microsoft.com/office/drawing/2014/main" id="{87D63870-4C98-9DB5-DDAF-E68573D0AE17}"/>
              </a:ext>
            </a:extLst>
          </p:cNvPr>
          <p:cNvSpPr txBox="1"/>
          <p:nvPr/>
        </p:nvSpPr>
        <p:spPr>
          <a:xfrm>
            <a:off x="9274435" y="3217282"/>
            <a:ext cx="2591547" cy="738664"/>
          </a:xfrm>
          <a:prstGeom prst="rect">
            <a:avLst/>
          </a:prstGeom>
          <a:noFill/>
        </p:spPr>
        <p:txBody>
          <a:bodyPr wrap="square" lIns="0" tIns="0" rIns="0" bIns="0" rtlCol="0" anchor="t">
            <a:spAutoFit/>
          </a:bodyPr>
          <a:lstStyle>
            <a:defPPr>
              <a:defRPr lang="en-US"/>
            </a:defPPr>
            <a:lvl1pPr>
              <a:defRPr b="1"/>
            </a:lvl1pPr>
          </a:lstStyle>
          <a:p>
            <a:r>
              <a:rPr lang="en-US" sz="2400"/>
              <a:t>The Human Rights Act </a:t>
            </a:r>
          </a:p>
        </p:txBody>
      </p:sp>
      <p:sp>
        <p:nvSpPr>
          <p:cNvPr id="27" name="TextBox 26">
            <a:extLst>
              <a:ext uri="{FF2B5EF4-FFF2-40B4-BE49-F238E27FC236}">
                <a16:creationId xmlns:a16="http://schemas.microsoft.com/office/drawing/2014/main" id="{1ED4B7E4-1E3C-D2B0-2264-9954E4AE401A}"/>
              </a:ext>
            </a:extLst>
          </p:cNvPr>
          <p:cNvSpPr txBox="1"/>
          <p:nvPr/>
        </p:nvSpPr>
        <p:spPr>
          <a:xfrm>
            <a:off x="477517" y="2824599"/>
            <a:ext cx="2601281" cy="369332"/>
          </a:xfrm>
          <a:prstGeom prst="rect">
            <a:avLst/>
          </a:prstGeom>
          <a:noFill/>
        </p:spPr>
        <p:txBody>
          <a:bodyPr wrap="square" lIns="0" tIns="0" rIns="0" bIns="0" rtlCol="0" anchor="t">
            <a:spAutoFit/>
          </a:bodyPr>
          <a:lstStyle>
            <a:defPPr>
              <a:defRPr lang="en-US"/>
            </a:defPPr>
            <a:lvl1pPr>
              <a:defRPr b="1"/>
            </a:lvl1pPr>
          </a:lstStyle>
          <a:p>
            <a:r>
              <a:rPr lang="en-US" sz="2400"/>
              <a:t>The Equality Act </a:t>
            </a:r>
            <a:endParaRPr lang="en-US" sz="2400">
              <a:cs typeface="Arial"/>
            </a:endParaRPr>
          </a:p>
        </p:txBody>
      </p:sp>
      <p:sp>
        <p:nvSpPr>
          <p:cNvPr id="28" name="TextBox 27">
            <a:extLst>
              <a:ext uri="{FF2B5EF4-FFF2-40B4-BE49-F238E27FC236}">
                <a16:creationId xmlns:a16="http://schemas.microsoft.com/office/drawing/2014/main" id="{1495AC05-C1DA-7E1A-E291-400F3B154641}"/>
              </a:ext>
            </a:extLst>
          </p:cNvPr>
          <p:cNvSpPr txBox="1"/>
          <p:nvPr/>
        </p:nvSpPr>
        <p:spPr>
          <a:xfrm>
            <a:off x="5056030" y="4566617"/>
            <a:ext cx="2845485" cy="1107996"/>
          </a:xfrm>
          <a:prstGeom prst="rect">
            <a:avLst/>
          </a:prstGeom>
          <a:noFill/>
        </p:spPr>
        <p:txBody>
          <a:bodyPr wrap="square" lIns="0" tIns="0" rIns="0" bIns="0" rtlCol="0" anchor="t">
            <a:spAutoFit/>
          </a:bodyPr>
          <a:lstStyle>
            <a:defPPr>
              <a:defRPr lang="en-US"/>
            </a:defPPr>
            <a:lvl1pPr>
              <a:defRPr b="1"/>
            </a:lvl1pPr>
          </a:lstStyle>
          <a:p>
            <a:r>
              <a:rPr lang="en-US" sz="2400"/>
              <a:t>The General Data Protection Act (GDPR) </a:t>
            </a:r>
          </a:p>
        </p:txBody>
      </p:sp>
      <p:pic>
        <p:nvPicPr>
          <p:cNvPr id="29" name="Picture 28">
            <a:extLst>
              <a:ext uri="{FF2B5EF4-FFF2-40B4-BE49-F238E27FC236}">
                <a16:creationId xmlns:a16="http://schemas.microsoft.com/office/drawing/2014/main" id="{0A431C2D-267D-9321-D209-4D5A7E2BA599}"/>
              </a:ext>
            </a:extLst>
          </p:cNvPr>
          <p:cNvPicPr>
            <a:picLocks noChangeAspect="1"/>
          </p:cNvPicPr>
          <p:nvPr/>
        </p:nvPicPr>
        <p:blipFill rotWithShape="1">
          <a:blip r:embed="rId3"/>
          <a:srcRect l="59586" b="-11594"/>
          <a:stretch/>
        </p:blipFill>
        <p:spPr>
          <a:xfrm rot="20297055">
            <a:off x="8590824" y="3138438"/>
            <a:ext cx="605357" cy="651863"/>
          </a:xfrm>
          <a:prstGeom prst="rect">
            <a:avLst/>
          </a:prstGeom>
        </p:spPr>
      </p:pic>
    </p:spTree>
    <p:extLst>
      <p:ext uri="{BB962C8B-B14F-4D97-AF65-F5344CB8AC3E}">
        <p14:creationId xmlns:p14="http://schemas.microsoft.com/office/powerpoint/2010/main" val="4204657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790A23-F1F8-296A-C269-B9FA761CD3AA}"/>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A0E6FE95-D683-5CA3-1436-6ECC3B94C717}"/>
              </a:ext>
            </a:extLst>
          </p:cNvPr>
          <p:cNvSpPr>
            <a:spLocks noGrp="1"/>
          </p:cNvSpPr>
          <p:nvPr>
            <p:ph type="title"/>
          </p:nvPr>
        </p:nvSpPr>
        <p:spPr/>
        <p:txBody>
          <a:bodyPr>
            <a:normAutofit/>
          </a:bodyPr>
          <a:lstStyle/>
          <a:p>
            <a:r>
              <a:rPr lang="en-US" sz="2800"/>
              <a:t>Duty of care and health and safety regulations</a:t>
            </a:r>
            <a:endParaRPr lang="en-GB" sz="2800"/>
          </a:p>
        </p:txBody>
      </p:sp>
      <p:sp>
        <p:nvSpPr>
          <p:cNvPr id="4" name="Text Placeholder 3">
            <a:extLst>
              <a:ext uri="{FF2B5EF4-FFF2-40B4-BE49-F238E27FC236}">
                <a16:creationId xmlns:a16="http://schemas.microsoft.com/office/drawing/2014/main" id="{316D0B72-C4C0-FC71-D651-C5E1C4B0CD5B}"/>
              </a:ext>
            </a:extLst>
          </p:cNvPr>
          <p:cNvSpPr>
            <a:spLocks noGrp="1"/>
          </p:cNvSpPr>
          <p:nvPr>
            <p:ph type="body" sz="quarter" idx="12"/>
          </p:nvPr>
        </p:nvSpPr>
        <p:spPr>
          <a:xfrm>
            <a:off x="310600" y="3178197"/>
            <a:ext cx="11736661" cy="2880320"/>
          </a:xfrm>
        </p:spPr>
        <p:txBody>
          <a:bodyPr vert="horz" lIns="0" tIns="0" rIns="0" bIns="0" rtlCol="0" anchor="t">
            <a:noAutofit/>
          </a:bodyPr>
          <a:lstStyle/>
          <a:p>
            <a:pPr>
              <a:lnSpc>
                <a:spcPct val="100000"/>
              </a:lnSpc>
            </a:pPr>
            <a:r>
              <a:rPr lang="en-GB" sz="2667" b="1">
                <a:latin typeface="Arial"/>
                <a:ea typeface="Calibri" panose="020F0502020204030204" pitchFamily="34" charset="0"/>
                <a:cs typeface="Arial"/>
              </a:rPr>
              <a:t>Task 25 </a:t>
            </a:r>
          </a:p>
          <a:p>
            <a:pPr marL="609585" indent="-609585">
              <a:lnSpc>
                <a:spcPct val="100000"/>
              </a:lnSpc>
              <a:buFont typeface="+mj-lt"/>
              <a:buAutoNum type="alphaLcParenR"/>
            </a:pPr>
            <a:r>
              <a:rPr lang="en-GB" sz="2667">
                <a:latin typeface="Arial"/>
                <a:cs typeface="Arial"/>
              </a:rPr>
              <a:t>Recall each of the health and safety regulations and the legislation. Outline their key principles.</a:t>
            </a:r>
          </a:p>
          <a:p>
            <a:pPr marL="609585" indent="-609585">
              <a:lnSpc>
                <a:spcPct val="100000"/>
              </a:lnSpc>
              <a:buFont typeface="+mj-lt"/>
              <a:buAutoNum type="alphaLcParenR"/>
            </a:pPr>
            <a:r>
              <a:rPr lang="en-GB" sz="2667">
                <a:latin typeface="Arial"/>
                <a:cs typeface="Arial"/>
              </a:rPr>
              <a:t>Outline how these can instruct your own practice and duty of care to service users. </a:t>
            </a:r>
          </a:p>
          <a:p>
            <a:pPr marL="609585" indent="-609585">
              <a:lnSpc>
                <a:spcPct val="100000"/>
              </a:lnSpc>
              <a:buFont typeface="+mj-lt"/>
              <a:buAutoNum type="alphaLcParenR"/>
            </a:pPr>
            <a:endParaRPr lang="en-GB" sz="2667">
              <a:latin typeface="Arial"/>
              <a:cs typeface="Arial"/>
            </a:endParaRPr>
          </a:p>
          <a:p>
            <a:pPr>
              <a:lnSpc>
                <a:spcPct val="100000"/>
              </a:lnSpc>
            </a:pPr>
            <a:r>
              <a:rPr lang="en-GB" sz="2667">
                <a:latin typeface="Arial"/>
                <a:cs typeface="Arial"/>
              </a:rPr>
              <a:t>Tip: Do this in a different colour to make it clearer.</a:t>
            </a:r>
          </a:p>
          <a:p>
            <a:pPr marL="457189" indent="-457189">
              <a:buAutoNum type="arabicParenR"/>
            </a:pPr>
            <a:endParaRPr lang="en-GB" sz="2267">
              <a:latin typeface="Arial"/>
              <a:cs typeface="Arial"/>
            </a:endParaRPr>
          </a:p>
        </p:txBody>
      </p:sp>
      <p:sp>
        <p:nvSpPr>
          <p:cNvPr id="5" name="Footer Placeholder 4">
            <a:extLst>
              <a:ext uri="{FF2B5EF4-FFF2-40B4-BE49-F238E27FC236}">
                <a16:creationId xmlns:a16="http://schemas.microsoft.com/office/drawing/2014/main" id="{FE0C19B1-9BFA-4C2D-C084-45E91FDBD917}"/>
              </a:ext>
            </a:extLst>
          </p:cNvPr>
          <p:cNvSpPr>
            <a:spLocks noGrp="1"/>
          </p:cNvSpPr>
          <p:nvPr>
            <p:ph type="ftr" sz="quarter" idx="10"/>
          </p:nvPr>
        </p:nvSpPr>
        <p:spPr/>
        <p:txBody>
          <a:bodyPr/>
          <a:lstStyle/>
          <a:p>
            <a:r>
              <a:rPr lang="en-GB" cap="none"/>
              <a:t>Education and Training Foundation</a:t>
            </a:r>
          </a:p>
        </p:txBody>
      </p:sp>
      <p:pic>
        <p:nvPicPr>
          <p:cNvPr id="8" name="Picture 7" descr="A diagram of health and safety regulations&#10;&#10;Description automatically generated">
            <a:extLst>
              <a:ext uri="{FF2B5EF4-FFF2-40B4-BE49-F238E27FC236}">
                <a16:creationId xmlns:a16="http://schemas.microsoft.com/office/drawing/2014/main" id="{027B3156-B47F-4270-5D6C-495364FAE5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5695" y="799483"/>
            <a:ext cx="7914807" cy="2748189"/>
          </a:xfrm>
          <a:prstGeom prst="rect">
            <a:avLst/>
          </a:prstGeom>
        </p:spPr>
      </p:pic>
    </p:spTree>
    <p:extLst>
      <p:ext uri="{BB962C8B-B14F-4D97-AF65-F5344CB8AC3E}">
        <p14:creationId xmlns:p14="http://schemas.microsoft.com/office/powerpoint/2010/main" val="2235258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790A23-F1F8-296A-C269-B9FA761CD3AA}"/>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a:extLst>
              <a:ext uri="{FF2B5EF4-FFF2-40B4-BE49-F238E27FC236}">
                <a16:creationId xmlns:a16="http://schemas.microsoft.com/office/drawing/2014/main" id="{A0E6FE95-D683-5CA3-1436-6ECC3B94C717}"/>
              </a:ext>
            </a:extLst>
          </p:cNvPr>
          <p:cNvSpPr>
            <a:spLocks noGrp="1"/>
          </p:cNvSpPr>
          <p:nvPr>
            <p:ph type="title"/>
          </p:nvPr>
        </p:nvSpPr>
        <p:spPr/>
        <p:txBody>
          <a:bodyPr>
            <a:normAutofit/>
          </a:bodyPr>
          <a:lstStyle/>
          <a:p>
            <a:r>
              <a:rPr lang="en-US" sz="2800"/>
              <a:t>Duty of care and health and safety regulations</a:t>
            </a:r>
            <a:endParaRPr lang="en-GB" sz="2800"/>
          </a:p>
        </p:txBody>
      </p:sp>
      <p:sp>
        <p:nvSpPr>
          <p:cNvPr id="4" name="Text Placeholder 3">
            <a:extLst>
              <a:ext uri="{FF2B5EF4-FFF2-40B4-BE49-F238E27FC236}">
                <a16:creationId xmlns:a16="http://schemas.microsoft.com/office/drawing/2014/main" id="{316D0B72-C4C0-FC71-D651-C5E1C4B0CD5B}"/>
              </a:ext>
            </a:extLst>
          </p:cNvPr>
          <p:cNvSpPr>
            <a:spLocks noGrp="1"/>
          </p:cNvSpPr>
          <p:nvPr>
            <p:ph type="body" sz="quarter" idx="12"/>
          </p:nvPr>
        </p:nvSpPr>
        <p:spPr>
          <a:xfrm>
            <a:off x="316706" y="797412"/>
            <a:ext cx="11736661" cy="2184787"/>
          </a:xfrm>
        </p:spPr>
        <p:txBody>
          <a:bodyPr vert="horz" lIns="0" tIns="0" rIns="0" bIns="0" rtlCol="0" anchor="t">
            <a:noAutofit/>
          </a:bodyPr>
          <a:lstStyle/>
          <a:p>
            <a:pPr>
              <a:lnSpc>
                <a:spcPct val="100000"/>
              </a:lnSpc>
            </a:pPr>
            <a:r>
              <a:rPr lang="en-GB" sz="2267">
                <a:latin typeface="Arial"/>
                <a:ea typeface="Calibri" panose="020F0502020204030204" pitchFamily="34" charset="0"/>
                <a:cs typeface="Arial"/>
              </a:rPr>
              <a:t>Health and safety regulations and duty of care.</a:t>
            </a:r>
            <a:endParaRPr lang="en-US" sz="2267">
              <a:latin typeface="Arial"/>
              <a:ea typeface="Calibri" panose="020F0502020204030204" pitchFamily="34" charset="0"/>
              <a:cs typeface="Arial"/>
            </a:endParaRPr>
          </a:p>
          <a:p>
            <a:pPr marL="609585" indent="-609585">
              <a:lnSpc>
                <a:spcPct val="100000"/>
              </a:lnSpc>
              <a:buFont typeface="+mj-lt"/>
              <a:buAutoNum type="alphaLcParenR"/>
            </a:pPr>
            <a:r>
              <a:rPr lang="en-GB" sz="2400">
                <a:latin typeface="Arial"/>
                <a:cs typeface="Arial"/>
              </a:rPr>
              <a:t>Recall each of the health and safety regulations and the legislation. Outline their key principles.</a:t>
            </a:r>
          </a:p>
          <a:p>
            <a:pPr marL="609585" indent="-609585">
              <a:lnSpc>
                <a:spcPct val="100000"/>
              </a:lnSpc>
              <a:buFont typeface="+mj-lt"/>
              <a:buAutoNum type="alphaLcParenR"/>
            </a:pPr>
            <a:r>
              <a:rPr lang="en-GB" sz="2400">
                <a:latin typeface="Arial"/>
                <a:cs typeface="Arial"/>
              </a:rPr>
              <a:t>Outline how these can instruct your own practice and duty of care to service users. </a:t>
            </a:r>
            <a:r>
              <a:rPr lang="en-GB" sz="2267">
                <a:latin typeface="Arial"/>
                <a:ea typeface="Calibri" panose="020F0502020204030204" pitchFamily="34" charset="0"/>
                <a:cs typeface="Arial"/>
              </a:rPr>
              <a:t>Include examples from your placement. </a:t>
            </a:r>
          </a:p>
          <a:p>
            <a:pPr>
              <a:lnSpc>
                <a:spcPct val="100000"/>
              </a:lnSpc>
            </a:pPr>
            <a:r>
              <a:rPr lang="en-GB" sz="2267">
                <a:latin typeface="Arial"/>
                <a:ea typeface="Calibri" panose="020F0502020204030204" pitchFamily="34" charset="0"/>
                <a:cs typeface="Arial"/>
              </a:rPr>
              <a:t>Tip: Do this in a different colour to make it clearer.</a:t>
            </a:r>
            <a:endParaRPr lang="en-GB" sz="2267">
              <a:latin typeface="Arial"/>
              <a:cs typeface="Arial"/>
            </a:endParaRPr>
          </a:p>
        </p:txBody>
      </p:sp>
      <p:sp>
        <p:nvSpPr>
          <p:cNvPr id="5" name="Footer Placeholder 4">
            <a:extLst>
              <a:ext uri="{FF2B5EF4-FFF2-40B4-BE49-F238E27FC236}">
                <a16:creationId xmlns:a16="http://schemas.microsoft.com/office/drawing/2014/main" id="{FE0C19B1-9BFA-4C2D-C084-45E91FDBD917}"/>
              </a:ext>
            </a:extLst>
          </p:cNvPr>
          <p:cNvSpPr>
            <a:spLocks noGrp="1"/>
          </p:cNvSpPr>
          <p:nvPr>
            <p:ph type="ftr" sz="quarter" idx="10"/>
          </p:nvPr>
        </p:nvSpPr>
        <p:spPr/>
        <p:txBody>
          <a:bodyPr/>
          <a:lstStyle/>
          <a:p>
            <a:r>
              <a:rPr lang="en-GB" cap="none"/>
              <a:t>Education and Training Foundation</a:t>
            </a:r>
          </a:p>
        </p:txBody>
      </p:sp>
      <p:pic>
        <p:nvPicPr>
          <p:cNvPr id="8" name="Picture 7">
            <a:extLst>
              <a:ext uri="{FF2B5EF4-FFF2-40B4-BE49-F238E27FC236}">
                <a16:creationId xmlns:a16="http://schemas.microsoft.com/office/drawing/2014/main" id="{79EE7318-EADB-F15B-A6C5-5CAD88AD3143}"/>
              </a:ext>
            </a:extLst>
          </p:cNvPr>
          <p:cNvPicPr>
            <a:picLocks noChangeAspect="1"/>
          </p:cNvPicPr>
          <p:nvPr/>
        </p:nvPicPr>
        <p:blipFill rotWithShape="1">
          <a:blip r:embed="rId3"/>
          <a:srcRect l="59586" b="-11594"/>
          <a:stretch/>
        </p:blipFill>
        <p:spPr>
          <a:xfrm rot="20297055" flipH="1" flipV="1">
            <a:off x="4731778" y="4042118"/>
            <a:ext cx="605357" cy="651863"/>
          </a:xfrm>
          <a:prstGeom prst="rect">
            <a:avLst/>
          </a:prstGeom>
        </p:spPr>
      </p:pic>
      <p:sp>
        <p:nvSpPr>
          <p:cNvPr id="9" name="TextBox 8">
            <a:extLst>
              <a:ext uri="{FF2B5EF4-FFF2-40B4-BE49-F238E27FC236}">
                <a16:creationId xmlns:a16="http://schemas.microsoft.com/office/drawing/2014/main" id="{76D23060-B594-5A79-2659-449151F6AA2E}"/>
              </a:ext>
            </a:extLst>
          </p:cNvPr>
          <p:cNvSpPr txBox="1"/>
          <p:nvPr/>
        </p:nvSpPr>
        <p:spPr>
          <a:xfrm>
            <a:off x="2274966" y="3327505"/>
            <a:ext cx="3910071" cy="1046633"/>
          </a:xfrm>
          <a:prstGeom prst="rect">
            <a:avLst/>
          </a:prstGeom>
          <a:noFill/>
        </p:spPr>
        <p:txBody>
          <a:bodyPr wrap="square" lIns="0" tIns="0" rIns="0" bIns="0" rtlCol="0" anchor="t">
            <a:spAutoFit/>
          </a:bodyPr>
          <a:lstStyle/>
          <a:p>
            <a:r>
              <a:rPr lang="en-US" sz="2267" b="1"/>
              <a:t>First, let us tackle </a:t>
            </a:r>
          </a:p>
          <a:p>
            <a:r>
              <a:rPr lang="en-US" sz="2267" b="1"/>
              <a:t>the Equality Act </a:t>
            </a:r>
            <a:endParaRPr lang="en-GB" sz="2267" b="1"/>
          </a:p>
          <a:p>
            <a:r>
              <a:rPr lang="en-US" sz="2267" b="1"/>
              <a:t>together…</a:t>
            </a:r>
            <a:endParaRPr lang="en-GB" sz="2267" b="1">
              <a:cs typeface="Arial"/>
            </a:endParaRPr>
          </a:p>
        </p:txBody>
      </p:sp>
      <p:pic>
        <p:nvPicPr>
          <p:cNvPr id="11" name="Picture 10" descr="A diagram of health and safety regulations&#10;&#10;Description automatically generated">
            <a:extLst>
              <a:ext uri="{FF2B5EF4-FFF2-40B4-BE49-F238E27FC236}">
                <a16:creationId xmlns:a16="http://schemas.microsoft.com/office/drawing/2014/main" id="{EF8ECE78-6941-DE6D-113D-C860F4026ED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42315" y="3623268"/>
            <a:ext cx="5946099" cy="2437321"/>
          </a:xfrm>
          <a:prstGeom prst="rect">
            <a:avLst/>
          </a:prstGeom>
        </p:spPr>
      </p:pic>
    </p:spTree>
    <p:extLst>
      <p:ext uri="{BB962C8B-B14F-4D97-AF65-F5344CB8AC3E}">
        <p14:creationId xmlns:p14="http://schemas.microsoft.com/office/powerpoint/2010/main" val="4268055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29CCC6-63B5-C972-2C2A-45521B957FA6}"/>
              </a:ext>
            </a:extLst>
          </p:cNvPr>
          <p:cNvSpPr>
            <a:spLocks noGrp="1"/>
          </p:cNvSpPr>
          <p:nvPr>
            <p:ph type="sldNum" sz="quarter" idx="11"/>
          </p:nvPr>
        </p:nvSpPr>
        <p:spPr>
          <a:xfrm>
            <a:off x="10608501" y="6356351"/>
            <a:ext cx="1212619" cy="365125"/>
          </a:xfrm>
        </p:spPr>
        <p:txBody>
          <a:bodyPr/>
          <a:lstStyle/>
          <a:p>
            <a:fld id="{DA2C159E-F13C-4A85-9A41-E7669D3E0D70}" type="slidenum">
              <a:rPr lang="en-GB" smtClean="0"/>
              <a:pPr/>
              <a:t>14</a:t>
            </a:fld>
            <a:endParaRPr lang="en-GB"/>
          </a:p>
        </p:txBody>
      </p:sp>
      <p:sp>
        <p:nvSpPr>
          <p:cNvPr id="7" name="Title 2">
            <a:extLst>
              <a:ext uri="{FF2B5EF4-FFF2-40B4-BE49-F238E27FC236}">
                <a16:creationId xmlns:a16="http://schemas.microsoft.com/office/drawing/2014/main" id="{4046510E-B1D6-BBF7-E288-C39E13DEEA2E}"/>
              </a:ext>
            </a:extLst>
          </p:cNvPr>
          <p:cNvSpPr>
            <a:spLocks noGrp="1"/>
          </p:cNvSpPr>
          <p:nvPr>
            <p:ph type="title"/>
          </p:nvPr>
        </p:nvSpPr>
        <p:spPr>
          <a:xfrm>
            <a:off x="310601" y="333201"/>
            <a:ext cx="11250084" cy="932567"/>
          </a:xfrm>
        </p:spPr>
        <p:txBody>
          <a:bodyPr>
            <a:normAutofit/>
          </a:bodyPr>
          <a:lstStyle/>
          <a:p>
            <a:r>
              <a:rPr lang="en-US" sz="2800"/>
              <a:t>Duty of care and health and safety regulations</a:t>
            </a:r>
            <a:endParaRPr lang="en-GB" sz="2800"/>
          </a:p>
        </p:txBody>
      </p:sp>
      <p:sp>
        <p:nvSpPr>
          <p:cNvPr id="9" name="Text Placeholder 8">
            <a:extLst>
              <a:ext uri="{FF2B5EF4-FFF2-40B4-BE49-F238E27FC236}">
                <a16:creationId xmlns:a16="http://schemas.microsoft.com/office/drawing/2014/main" id="{B2FCF610-E243-7F6C-5C34-DE9A3C14B296}"/>
              </a:ext>
            </a:extLst>
          </p:cNvPr>
          <p:cNvSpPr>
            <a:spLocks noGrp="1"/>
          </p:cNvSpPr>
          <p:nvPr>
            <p:ph type="body" sz="quarter" idx="12"/>
          </p:nvPr>
        </p:nvSpPr>
        <p:spPr/>
        <p:txBody>
          <a:bodyPr/>
          <a:lstStyle/>
          <a:p>
            <a:pPr>
              <a:lnSpc>
                <a:spcPct val="100000"/>
              </a:lnSpc>
            </a:pPr>
            <a:r>
              <a:rPr lang="en-US" sz="2800" b="1">
                <a:cs typeface="Arial"/>
              </a:rPr>
              <a:t>Watch the video and add notes on the Equality Act.</a:t>
            </a:r>
            <a:endParaRPr lang="en-US" sz="2800" b="1"/>
          </a:p>
          <a:p>
            <a:pPr>
              <a:lnSpc>
                <a:spcPct val="100000"/>
              </a:lnSpc>
            </a:pPr>
            <a:endParaRPr lang="en-US" sz="2800" b="1">
              <a:cs typeface="Arial"/>
            </a:endParaRPr>
          </a:p>
          <a:p>
            <a:pPr marL="457189" indent="-457189">
              <a:lnSpc>
                <a:spcPct val="100000"/>
              </a:lnSpc>
              <a:buAutoNum type="arabicParenR"/>
            </a:pPr>
            <a:r>
              <a:rPr lang="en-US" sz="2800">
                <a:cs typeface="Arial"/>
              </a:rPr>
              <a:t>Outline legislation key principle of the Act.</a:t>
            </a:r>
          </a:p>
          <a:p>
            <a:pPr marL="457189" indent="-457189">
              <a:lnSpc>
                <a:spcPct val="100000"/>
              </a:lnSpc>
              <a:buAutoNum type="arabicParenR"/>
            </a:pPr>
            <a:endParaRPr lang="en-US" sz="2800">
              <a:cs typeface="Arial"/>
            </a:endParaRPr>
          </a:p>
          <a:p>
            <a:pPr marL="457189" indent="-457189">
              <a:lnSpc>
                <a:spcPct val="100000"/>
              </a:lnSpc>
              <a:buAutoNum type="arabicParenR"/>
            </a:pPr>
            <a:r>
              <a:rPr lang="en-US" sz="2800">
                <a:cs typeface="Arial"/>
              </a:rPr>
              <a:t>Outline how this legislation instructs duty of care in your own practice?</a:t>
            </a:r>
          </a:p>
          <a:p>
            <a:endParaRPr lang="en-US"/>
          </a:p>
        </p:txBody>
      </p:sp>
      <p:sp>
        <p:nvSpPr>
          <p:cNvPr id="5" name="Footer Placeholder 4">
            <a:extLst>
              <a:ext uri="{FF2B5EF4-FFF2-40B4-BE49-F238E27FC236}">
                <a16:creationId xmlns:a16="http://schemas.microsoft.com/office/drawing/2014/main" id="{FB2BA8E6-85E3-D4A3-A1FD-46404A5DE413}"/>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Tree>
    <p:extLst>
      <p:ext uri="{BB962C8B-B14F-4D97-AF65-F5344CB8AC3E}">
        <p14:creationId xmlns:p14="http://schemas.microsoft.com/office/powerpoint/2010/main" val="2984078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a:p>
        </p:txBody>
      </p:sp>
      <p:sp>
        <p:nvSpPr>
          <p:cNvPr id="7" name="Title 6">
            <a:extLst>
              <a:ext uri="{FF2B5EF4-FFF2-40B4-BE49-F238E27FC236}">
                <a16:creationId xmlns:a16="http://schemas.microsoft.com/office/drawing/2014/main" id="{0D0841E9-936E-089F-8764-CC271535DE73}"/>
              </a:ext>
            </a:extLst>
          </p:cNvPr>
          <p:cNvSpPr>
            <a:spLocks noGrp="1"/>
          </p:cNvSpPr>
          <p:nvPr>
            <p:ph type="title"/>
          </p:nvPr>
        </p:nvSpPr>
        <p:spPr>
          <a:xfrm>
            <a:off x="385002" y="333199"/>
            <a:ext cx="11250084" cy="932567"/>
          </a:xfrm>
        </p:spPr>
        <p:txBody>
          <a:bodyPr>
            <a:normAutofit/>
          </a:bodyPr>
          <a:lstStyle/>
          <a:p>
            <a:r>
              <a:rPr lang="en-GB" sz="2800"/>
              <a:t>Discussion</a:t>
            </a:r>
            <a:endParaRPr lang="en-US" sz="2800"/>
          </a:p>
        </p:txBody>
      </p:sp>
      <p:sp>
        <p:nvSpPr>
          <p:cNvPr id="5" name="Text Placeholder 4"/>
          <p:cNvSpPr>
            <a:spLocks noGrp="1"/>
          </p:cNvSpPr>
          <p:nvPr>
            <p:ph type="body" sz="quarter" idx="12"/>
          </p:nvPr>
        </p:nvSpPr>
        <p:spPr>
          <a:xfrm>
            <a:off x="385002" y="799483"/>
            <a:ext cx="10223500" cy="4802099"/>
          </a:xfrm>
        </p:spPr>
        <p:txBody>
          <a:bodyPr vert="horz" lIns="0" tIns="0" rIns="0" bIns="0" rtlCol="0" anchor="t">
            <a:noAutofit/>
          </a:bodyPr>
          <a:lstStyle/>
          <a:p>
            <a:pPr>
              <a:lnSpc>
                <a:spcPct val="100000"/>
              </a:lnSpc>
            </a:pPr>
            <a:r>
              <a:rPr lang="en-GB" sz="2800" b="1"/>
              <a:t>How does the Equality Act help instruct duty of care in your own practice?</a:t>
            </a:r>
          </a:p>
          <a:p>
            <a:pPr>
              <a:lnSpc>
                <a:spcPct val="100000"/>
              </a:lnSpc>
            </a:pPr>
            <a:r>
              <a:rPr lang="en-US" sz="2800"/>
              <a:t>Reminder: Duty of care is the legal obligation to look out for the welfare of the service user. </a:t>
            </a:r>
            <a:endParaRPr lang="en-US" sz="2800">
              <a:cs typeface="Arial"/>
            </a:endParaRPr>
          </a:p>
          <a:p>
            <a:pPr>
              <a:lnSpc>
                <a:spcPct val="100000"/>
              </a:lnSpc>
            </a:pPr>
            <a:endParaRPr lang="en-US" sz="2800" i="1" u="sng"/>
          </a:p>
          <a:p>
            <a:pPr>
              <a:lnSpc>
                <a:spcPct val="100000"/>
              </a:lnSpc>
            </a:pPr>
            <a:r>
              <a:rPr lang="en-US" sz="2800"/>
              <a:t>The Equality Act and duty of care: This piece of legislation protects individuals from discriminatory practice in the healthcare sector. This ensures that no matter an individual’s background, they cannot be restricted in the care that they receive. All individuals need to receive equal access to treatment so that their welfare needs are met.</a:t>
            </a:r>
            <a:endParaRPr lang="en-GB" sz="2800"/>
          </a:p>
          <a:p>
            <a:endParaRPr lang="en-GB" sz="2800" b="1">
              <a:cs typeface="Arial"/>
            </a:endParaRPr>
          </a:p>
          <a:p>
            <a:endParaRPr lang="en-GB" sz="320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609203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Independent practice A</a:t>
            </a:r>
          </a:p>
        </p:txBody>
      </p:sp>
    </p:spTree>
    <p:extLst>
      <p:ext uri="{BB962C8B-B14F-4D97-AF65-F5344CB8AC3E}">
        <p14:creationId xmlns:p14="http://schemas.microsoft.com/office/powerpoint/2010/main" val="3698626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790A23-F1F8-296A-C269-B9FA761CD3AA}"/>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3" name="Title 2">
            <a:extLst>
              <a:ext uri="{FF2B5EF4-FFF2-40B4-BE49-F238E27FC236}">
                <a16:creationId xmlns:a16="http://schemas.microsoft.com/office/drawing/2014/main" id="{A0E6FE95-D683-5CA3-1436-6ECC3B94C717}"/>
              </a:ext>
            </a:extLst>
          </p:cNvPr>
          <p:cNvSpPr>
            <a:spLocks noGrp="1"/>
          </p:cNvSpPr>
          <p:nvPr>
            <p:ph type="title"/>
          </p:nvPr>
        </p:nvSpPr>
        <p:spPr>
          <a:xfrm>
            <a:off x="312001" y="261667"/>
            <a:ext cx="11250084" cy="932567"/>
          </a:xfrm>
        </p:spPr>
        <p:txBody>
          <a:bodyPr/>
          <a:lstStyle/>
          <a:p>
            <a:r>
              <a:rPr lang="en-US"/>
              <a:t>Duty of care and health and safety regulations</a:t>
            </a:r>
            <a:endParaRPr lang="en-GB"/>
          </a:p>
        </p:txBody>
      </p:sp>
      <p:sp>
        <p:nvSpPr>
          <p:cNvPr id="4" name="Text Placeholder 3">
            <a:extLst>
              <a:ext uri="{FF2B5EF4-FFF2-40B4-BE49-F238E27FC236}">
                <a16:creationId xmlns:a16="http://schemas.microsoft.com/office/drawing/2014/main" id="{316D0B72-C4C0-FC71-D651-C5E1C4B0CD5B}"/>
              </a:ext>
            </a:extLst>
          </p:cNvPr>
          <p:cNvSpPr>
            <a:spLocks noGrp="1"/>
          </p:cNvSpPr>
          <p:nvPr>
            <p:ph type="body" sz="quarter" idx="12"/>
          </p:nvPr>
        </p:nvSpPr>
        <p:spPr>
          <a:xfrm>
            <a:off x="227670" y="811240"/>
            <a:ext cx="11736661" cy="2184787"/>
          </a:xfrm>
        </p:spPr>
        <p:txBody>
          <a:bodyPr vert="horz" lIns="0" tIns="0" rIns="0" bIns="0" rtlCol="0" anchor="t">
            <a:noAutofit/>
          </a:bodyPr>
          <a:lstStyle/>
          <a:p>
            <a:pPr>
              <a:lnSpc>
                <a:spcPct val="100000"/>
              </a:lnSpc>
            </a:pPr>
            <a:r>
              <a:rPr lang="en-GB" sz="2800" b="1">
                <a:latin typeface="Arial" panose="020B0604020202020204" pitchFamily="34" charset="0"/>
                <a:ea typeface="Calibri" panose="020F0502020204030204" pitchFamily="34" charset="0"/>
                <a:cs typeface="Arial" panose="020B0604020202020204" pitchFamily="34" charset="0"/>
              </a:rPr>
              <a:t>Task 26: </a:t>
            </a:r>
            <a:r>
              <a:rPr lang="en-GB" sz="2800">
                <a:latin typeface="Arial" panose="020B0604020202020204" pitchFamily="34" charset="0"/>
                <a:ea typeface="Calibri" panose="020F0502020204030204" pitchFamily="34" charset="0"/>
                <a:cs typeface="Arial" panose="020B0604020202020204" pitchFamily="34" charset="0"/>
              </a:rPr>
              <a:t>Health and safety regulations and duty of care</a:t>
            </a:r>
          </a:p>
          <a:p>
            <a:pPr>
              <a:lnSpc>
                <a:spcPct val="100000"/>
              </a:lnSpc>
            </a:pPr>
            <a:r>
              <a:rPr lang="en-GB" sz="2800">
                <a:latin typeface="Arial"/>
                <a:ea typeface="Calibri" panose="020F0502020204030204" pitchFamily="34" charset="0"/>
                <a:cs typeface="Arial"/>
              </a:rPr>
              <a:t>Health and safety regulations and duty of care.</a:t>
            </a:r>
            <a:endParaRPr lang="en-US" sz="2800">
              <a:latin typeface="Arial"/>
              <a:ea typeface="Calibri" panose="020F0502020204030204" pitchFamily="34" charset="0"/>
              <a:cs typeface="Arial"/>
            </a:endParaRPr>
          </a:p>
          <a:p>
            <a:pPr marL="609585" indent="-609585">
              <a:lnSpc>
                <a:spcPct val="100000"/>
              </a:lnSpc>
              <a:buFont typeface="+mj-lt"/>
              <a:buAutoNum type="alphaLcParenR"/>
            </a:pPr>
            <a:r>
              <a:rPr lang="en-GB" sz="2800">
                <a:latin typeface="Arial"/>
                <a:cs typeface="Arial"/>
              </a:rPr>
              <a:t>Recall each of the health and safety regulations and the legislation. Outline their key principles.</a:t>
            </a:r>
          </a:p>
          <a:p>
            <a:pPr marL="609585" indent="-609585">
              <a:lnSpc>
                <a:spcPct val="100000"/>
              </a:lnSpc>
              <a:buFont typeface="+mj-lt"/>
              <a:buAutoNum type="alphaLcParenR"/>
            </a:pPr>
            <a:r>
              <a:rPr lang="en-GB" sz="2800">
                <a:latin typeface="Arial"/>
                <a:cs typeface="Arial"/>
              </a:rPr>
              <a:t>Outline how these can instruct your own practice and duty of care to service users. </a:t>
            </a:r>
            <a:r>
              <a:rPr lang="en-GB" sz="2800">
                <a:latin typeface="Arial"/>
                <a:ea typeface="Calibri" panose="020F0502020204030204" pitchFamily="34" charset="0"/>
                <a:cs typeface="Arial"/>
              </a:rPr>
              <a:t>Include examples from your placement. </a:t>
            </a:r>
          </a:p>
          <a:p>
            <a:pPr>
              <a:lnSpc>
                <a:spcPct val="100000"/>
              </a:lnSpc>
            </a:pPr>
            <a:r>
              <a:rPr lang="en-GB" sz="2800">
                <a:latin typeface="Arial"/>
                <a:ea typeface="Calibri" panose="020F0502020204030204" pitchFamily="34" charset="0"/>
                <a:cs typeface="Arial"/>
              </a:rPr>
              <a:t>Tip: Do this in a different colour to make it clearer.</a:t>
            </a:r>
            <a:endParaRPr lang="en-GB" sz="2800">
              <a:latin typeface="Arial"/>
              <a:cs typeface="Arial"/>
            </a:endParaRPr>
          </a:p>
        </p:txBody>
      </p:sp>
      <p:sp>
        <p:nvSpPr>
          <p:cNvPr id="5" name="Footer Placeholder 4">
            <a:extLst>
              <a:ext uri="{FF2B5EF4-FFF2-40B4-BE49-F238E27FC236}">
                <a16:creationId xmlns:a16="http://schemas.microsoft.com/office/drawing/2014/main" id="{FE0C19B1-9BFA-4C2D-C084-45E91FDBD917}"/>
              </a:ext>
            </a:extLst>
          </p:cNvPr>
          <p:cNvSpPr>
            <a:spLocks noGrp="1"/>
          </p:cNvSpPr>
          <p:nvPr>
            <p:ph type="ftr" sz="quarter" idx="10"/>
          </p:nvPr>
        </p:nvSpPr>
        <p:spPr/>
        <p:txBody>
          <a:bodyPr/>
          <a:lstStyle/>
          <a:p>
            <a:r>
              <a:rPr lang="en-GB" cap="none"/>
              <a:t>Education and Training Foundation</a:t>
            </a:r>
          </a:p>
        </p:txBody>
      </p:sp>
      <p:pic>
        <p:nvPicPr>
          <p:cNvPr id="8" name="Picture 7">
            <a:extLst>
              <a:ext uri="{FF2B5EF4-FFF2-40B4-BE49-F238E27FC236}">
                <a16:creationId xmlns:a16="http://schemas.microsoft.com/office/drawing/2014/main" id="{79EE7318-EADB-F15B-A6C5-5CAD88AD3143}"/>
              </a:ext>
            </a:extLst>
          </p:cNvPr>
          <p:cNvPicPr>
            <a:picLocks noChangeAspect="1"/>
          </p:cNvPicPr>
          <p:nvPr/>
        </p:nvPicPr>
        <p:blipFill rotWithShape="1">
          <a:blip r:embed="rId3"/>
          <a:srcRect l="59586" b="-11594"/>
          <a:stretch/>
        </p:blipFill>
        <p:spPr>
          <a:xfrm rot="20297055" flipH="1" flipV="1">
            <a:off x="4145786" y="4554142"/>
            <a:ext cx="605357" cy="651863"/>
          </a:xfrm>
          <a:prstGeom prst="rect">
            <a:avLst/>
          </a:prstGeom>
        </p:spPr>
      </p:pic>
      <p:pic>
        <p:nvPicPr>
          <p:cNvPr id="11" name="Graphic 10" descr="Badge Tick with solid fill">
            <a:extLst>
              <a:ext uri="{FF2B5EF4-FFF2-40B4-BE49-F238E27FC236}">
                <a16:creationId xmlns:a16="http://schemas.microsoft.com/office/drawing/2014/main" id="{7F86095E-E72F-BEDF-36EB-EA1E79E14A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53008" y="4020513"/>
            <a:ext cx="1151499" cy="1151499"/>
          </a:xfrm>
          <a:prstGeom prst="rect">
            <a:avLst/>
          </a:prstGeom>
        </p:spPr>
      </p:pic>
      <p:sp>
        <p:nvSpPr>
          <p:cNvPr id="12" name="TextBox 11">
            <a:extLst>
              <a:ext uri="{FF2B5EF4-FFF2-40B4-BE49-F238E27FC236}">
                <a16:creationId xmlns:a16="http://schemas.microsoft.com/office/drawing/2014/main" id="{5978EACA-E0A4-39A2-9DC9-46BEBA47BD74}"/>
              </a:ext>
            </a:extLst>
          </p:cNvPr>
          <p:cNvSpPr txBox="1"/>
          <p:nvPr/>
        </p:nvSpPr>
        <p:spPr>
          <a:xfrm>
            <a:off x="565618" y="5171745"/>
            <a:ext cx="4974781" cy="430887"/>
          </a:xfrm>
          <a:prstGeom prst="rect">
            <a:avLst/>
          </a:prstGeom>
          <a:noFill/>
        </p:spPr>
        <p:txBody>
          <a:bodyPr wrap="square" lIns="0" tIns="0" rIns="0" bIns="0" rtlCol="0">
            <a:spAutoFit/>
          </a:bodyPr>
          <a:lstStyle/>
          <a:p>
            <a:r>
              <a:rPr lang="en-US" sz="2800" u="sng"/>
              <a:t>Now it is your turn</a:t>
            </a:r>
            <a:endParaRPr lang="en-GB" sz="2800" u="sng"/>
          </a:p>
        </p:txBody>
      </p:sp>
      <p:pic>
        <p:nvPicPr>
          <p:cNvPr id="9" name="Picture 8" descr="A diagram of health and safety regulations&#10;&#10;Description automatically generated">
            <a:extLst>
              <a:ext uri="{FF2B5EF4-FFF2-40B4-BE49-F238E27FC236}">
                <a16:creationId xmlns:a16="http://schemas.microsoft.com/office/drawing/2014/main" id="{4EC6246E-F3E6-0AAB-1010-1B80F55A48B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79789" y="4097567"/>
            <a:ext cx="6096000" cy="2498767"/>
          </a:xfrm>
          <a:prstGeom prst="rect">
            <a:avLst/>
          </a:prstGeom>
        </p:spPr>
      </p:pic>
    </p:spTree>
    <p:extLst>
      <p:ext uri="{BB962C8B-B14F-4D97-AF65-F5344CB8AC3E}">
        <p14:creationId xmlns:p14="http://schemas.microsoft.com/office/powerpoint/2010/main" val="201411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
        <p:nvSpPr>
          <p:cNvPr id="2" name="Title 2">
            <a:extLst>
              <a:ext uri="{FF2B5EF4-FFF2-40B4-BE49-F238E27FC236}">
                <a16:creationId xmlns:a16="http://schemas.microsoft.com/office/drawing/2014/main" id="{E8A64F1B-85DC-7D83-302A-2DAF0AD208B3}"/>
              </a:ext>
            </a:extLst>
          </p:cNvPr>
          <p:cNvSpPr txBox="1">
            <a:spLocks/>
          </p:cNvSpPr>
          <p:nvPr/>
        </p:nvSpPr>
        <p:spPr>
          <a:xfrm>
            <a:off x="277814" y="384199"/>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800"/>
              <a:t>Duty of care and health and safety regulations</a:t>
            </a:r>
            <a:endParaRPr lang="en-GB" sz="2800"/>
          </a:p>
        </p:txBody>
      </p:sp>
      <p:sp>
        <p:nvSpPr>
          <p:cNvPr id="12" name="Rectangle 11">
            <a:extLst>
              <a:ext uri="{FF2B5EF4-FFF2-40B4-BE49-F238E27FC236}">
                <a16:creationId xmlns:a16="http://schemas.microsoft.com/office/drawing/2014/main" id="{4A618F0E-ECAD-C469-0668-F9B16C96E301}"/>
              </a:ext>
            </a:extLst>
          </p:cNvPr>
          <p:cNvSpPr/>
          <p:nvPr/>
        </p:nvSpPr>
        <p:spPr>
          <a:xfrm>
            <a:off x="761606" y="1990164"/>
            <a:ext cx="5141249" cy="4060808"/>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marL="609585" indent="-609585">
              <a:buFont typeface="+mj-lt"/>
              <a:buAutoNum type="arabicPeriod"/>
            </a:pPr>
            <a:r>
              <a:rPr lang="en-US" sz="2800">
                <a:solidFill>
                  <a:schemeClr val="tx1"/>
                </a:solidFill>
              </a:rPr>
              <a:t>This legislation instructs healthcare practice in various ways (</a:t>
            </a:r>
            <a:r>
              <a:rPr lang="en-GB" sz="2800">
                <a:solidFill>
                  <a:schemeClr val="tx1"/>
                </a:solidFill>
              </a:rPr>
              <a:t>Articles 5 and 8).</a:t>
            </a:r>
            <a:endParaRPr lang="en-GB" sz="2800">
              <a:solidFill>
                <a:schemeClr val="tx1"/>
              </a:solidFill>
              <a:cs typeface="Arial"/>
            </a:endParaRPr>
          </a:p>
          <a:p>
            <a:pPr marL="609585" indent="-609585">
              <a:buFont typeface="+mj-lt"/>
              <a:buAutoNum type="arabicPeriod"/>
            </a:pPr>
            <a:endParaRPr lang="en-GB" sz="1333">
              <a:solidFill>
                <a:schemeClr val="tx1"/>
              </a:solidFill>
            </a:endParaRPr>
          </a:p>
          <a:p>
            <a:pPr marL="609585" indent="-609585">
              <a:buFont typeface="+mj-lt"/>
              <a:buAutoNum type="arabicPeriod"/>
            </a:pPr>
            <a:r>
              <a:rPr lang="en-GB" sz="2800">
                <a:solidFill>
                  <a:schemeClr val="tx1"/>
                </a:solidFill>
              </a:rPr>
              <a:t>This helps to ensure duty of care by ensuring that the holistic wellbeing of your service user is protected. </a:t>
            </a:r>
            <a:endParaRPr lang="en-GB" sz="2800">
              <a:solidFill>
                <a:schemeClr val="tx1"/>
              </a:solidFill>
              <a:cs typeface="Arial"/>
            </a:endParaRPr>
          </a:p>
        </p:txBody>
      </p:sp>
      <p:sp>
        <p:nvSpPr>
          <p:cNvPr id="14" name="Rectangle 13">
            <a:extLst>
              <a:ext uri="{FF2B5EF4-FFF2-40B4-BE49-F238E27FC236}">
                <a16:creationId xmlns:a16="http://schemas.microsoft.com/office/drawing/2014/main" id="{14517001-CF70-1EDC-2F9B-5023F951997F}"/>
              </a:ext>
            </a:extLst>
          </p:cNvPr>
          <p:cNvSpPr/>
          <p:nvPr/>
        </p:nvSpPr>
        <p:spPr>
          <a:xfrm>
            <a:off x="6289145" y="2032000"/>
            <a:ext cx="5141249" cy="4060808"/>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marL="609585" indent="-609585">
              <a:buFont typeface="+mj-lt"/>
              <a:buAutoNum type="arabicPeriod"/>
            </a:pPr>
            <a:r>
              <a:rPr lang="en-US" sz="2800">
                <a:solidFill>
                  <a:schemeClr val="tx1"/>
                </a:solidFill>
              </a:rPr>
              <a:t>This legislation covers the preparation, storage and service of food. </a:t>
            </a:r>
          </a:p>
          <a:p>
            <a:pPr marL="609585" indent="-609585">
              <a:buFont typeface="+mj-lt"/>
              <a:buAutoNum type="arabicPeriod"/>
            </a:pPr>
            <a:endParaRPr lang="en-US" sz="1333">
              <a:solidFill>
                <a:schemeClr val="tx1"/>
              </a:solidFill>
            </a:endParaRPr>
          </a:p>
          <a:p>
            <a:pPr marL="609585" indent="-609585">
              <a:buFont typeface="+mj-lt"/>
              <a:buAutoNum type="arabicPeriod"/>
            </a:pPr>
            <a:r>
              <a:rPr lang="en-US" sz="2800">
                <a:solidFill>
                  <a:schemeClr val="tx1"/>
                </a:solidFill>
              </a:rPr>
              <a:t>Instructs on the procedures that must be followed in your practice when handling food. </a:t>
            </a:r>
            <a:endParaRPr lang="en-US" sz="2800">
              <a:solidFill>
                <a:schemeClr val="tx1"/>
              </a:solidFill>
              <a:cs typeface="Arial"/>
            </a:endParaRPr>
          </a:p>
        </p:txBody>
      </p:sp>
      <p:sp>
        <p:nvSpPr>
          <p:cNvPr id="5" name="TextBox 4">
            <a:extLst>
              <a:ext uri="{FF2B5EF4-FFF2-40B4-BE49-F238E27FC236}">
                <a16:creationId xmlns:a16="http://schemas.microsoft.com/office/drawing/2014/main" id="{08128566-3648-4432-F9EE-42F616D80405}"/>
              </a:ext>
            </a:extLst>
          </p:cNvPr>
          <p:cNvSpPr txBox="1"/>
          <p:nvPr/>
        </p:nvSpPr>
        <p:spPr>
          <a:xfrm>
            <a:off x="6310071" y="1177820"/>
            <a:ext cx="5043744" cy="861774"/>
          </a:xfrm>
          <a:prstGeom prst="rect">
            <a:avLst/>
          </a:prstGeom>
          <a:noFill/>
        </p:spPr>
        <p:txBody>
          <a:bodyPr wrap="square" lIns="0" tIns="0" rIns="0" bIns="0" rtlCol="0" anchor="t">
            <a:spAutoFit/>
          </a:bodyPr>
          <a:lstStyle>
            <a:defPPr>
              <a:defRPr lang="en-US"/>
            </a:defPPr>
            <a:lvl1pPr>
              <a:defRPr b="1"/>
            </a:lvl1pPr>
          </a:lstStyle>
          <a:p>
            <a:pPr algn="ctr"/>
            <a:r>
              <a:rPr lang="en-US" sz="2800"/>
              <a:t>Food Safety Act and food safety regulations </a:t>
            </a:r>
          </a:p>
        </p:txBody>
      </p:sp>
      <p:sp>
        <p:nvSpPr>
          <p:cNvPr id="6" name="TextBox 5">
            <a:extLst>
              <a:ext uri="{FF2B5EF4-FFF2-40B4-BE49-F238E27FC236}">
                <a16:creationId xmlns:a16="http://schemas.microsoft.com/office/drawing/2014/main" id="{221E726B-6D2A-4E61-EA02-B8D473C9A54D}"/>
              </a:ext>
            </a:extLst>
          </p:cNvPr>
          <p:cNvSpPr txBox="1"/>
          <p:nvPr/>
        </p:nvSpPr>
        <p:spPr>
          <a:xfrm>
            <a:off x="1315625" y="1253899"/>
            <a:ext cx="4587231" cy="430887"/>
          </a:xfrm>
          <a:prstGeom prst="rect">
            <a:avLst/>
          </a:prstGeom>
          <a:noFill/>
        </p:spPr>
        <p:txBody>
          <a:bodyPr wrap="square" lIns="0" tIns="0" rIns="0" bIns="0" rtlCol="0" anchor="t">
            <a:spAutoFit/>
          </a:bodyPr>
          <a:lstStyle>
            <a:defPPr>
              <a:defRPr lang="en-US"/>
            </a:defPPr>
            <a:lvl1pPr>
              <a:defRPr b="1"/>
            </a:lvl1pPr>
          </a:lstStyle>
          <a:p>
            <a:r>
              <a:rPr lang="en-US" sz="2800"/>
              <a:t>The Human Rights Act </a:t>
            </a:r>
          </a:p>
        </p:txBody>
      </p:sp>
    </p:spTree>
    <p:extLst>
      <p:ext uri="{BB962C8B-B14F-4D97-AF65-F5344CB8AC3E}">
        <p14:creationId xmlns:p14="http://schemas.microsoft.com/office/powerpoint/2010/main" val="1011718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a:p>
        </p:txBody>
      </p:sp>
      <p:sp>
        <p:nvSpPr>
          <p:cNvPr id="2" name="Title 2">
            <a:extLst>
              <a:ext uri="{FF2B5EF4-FFF2-40B4-BE49-F238E27FC236}">
                <a16:creationId xmlns:a16="http://schemas.microsoft.com/office/drawing/2014/main" id="{E8A64F1B-85DC-7D83-302A-2DAF0AD208B3}"/>
              </a:ext>
            </a:extLst>
          </p:cNvPr>
          <p:cNvSpPr txBox="1">
            <a:spLocks/>
          </p:cNvSpPr>
          <p:nvPr/>
        </p:nvSpPr>
        <p:spPr>
          <a:xfrm>
            <a:off x="325103" y="178407"/>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800"/>
              <a:t>Duty of care and health and safety regulations</a:t>
            </a:r>
            <a:endParaRPr lang="en-GB" sz="2800"/>
          </a:p>
        </p:txBody>
      </p:sp>
      <p:sp>
        <p:nvSpPr>
          <p:cNvPr id="9" name="Rectangle 8">
            <a:extLst>
              <a:ext uri="{FF2B5EF4-FFF2-40B4-BE49-F238E27FC236}">
                <a16:creationId xmlns:a16="http://schemas.microsoft.com/office/drawing/2014/main" id="{DB69F900-D9B5-D9A3-21BF-3B7F5F4A9253}"/>
              </a:ext>
            </a:extLst>
          </p:cNvPr>
          <p:cNvSpPr/>
          <p:nvPr/>
        </p:nvSpPr>
        <p:spPr>
          <a:xfrm>
            <a:off x="435905" y="1412117"/>
            <a:ext cx="3648404" cy="4643088"/>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r>
              <a:rPr lang="en-US" sz="2400" i="1">
                <a:solidFill>
                  <a:schemeClr val="tx1"/>
                </a:solidFill>
              </a:rPr>
              <a:t>1. A legal obligation to report deaths, serious accidents, occupational diseases and any other dangers.</a:t>
            </a:r>
            <a:endParaRPr lang="en-US" sz="2400" i="1">
              <a:solidFill>
                <a:schemeClr val="tx1"/>
              </a:solidFill>
              <a:cs typeface="Arial"/>
            </a:endParaRPr>
          </a:p>
          <a:p>
            <a:endParaRPr lang="en-US" sz="1333" i="1">
              <a:solidFill>
                <a:schemeClr val="tx1"/>
              </a:solidFill>
              <a:cs typeface="Arial"/>
            </a:endParaRPr>
          </a:p>
          <a:p>
            <a:r>
              <a:rPr lang="en-US" sz="2400" i="1">
                <a:solidFill>
                  <a:schemeClr val="tx1"/>
                </a:solidFill>
              </a:rPr>
              <a:t>2. To protect your service users, all dangerous occurrences must be reported to prevent further risk. </a:t>
            </a:r>
            <a:endParaRPr lang="en-US" sz="2400" i="1">
              <a:solidFill>
                <a:schemeClr val="tx1"/>
              </a:solidFill>
              <a:cs typeface="Arial"/>
            </a:endParaRPr>
          </a:p>
        </p:txBody>
      </p:sp>
      <p:sp>
        <p:nvSpPr>
          <p:cNvPr id="12" name="Rectangle 11">
            <a:extLst>
              <a:ext uri="{FF2B5EF4-FFF2-40B4-BE49-F238E27FC236}">
                <a16:creationId xmlns:a16="http://schemas.microsoft.com/office/drawing/2014/main" id="{4A618F0E-ECAD-C469-0668-F9B16C96E301}"/>
              </a:ext>
            </a:extLst>
          </p:cNvPr>
          <p:cNvSpPr/>
          <p:nvPr/>
        </p:nvSpPr>
        <p:spPr>
          <a:xfrm>
            <a:off x="4166097" y="1414272"/>
            <a:ext cx="3429523" cy="4649216"/>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r>
              <a:rPr lang="en-US" sz="2400" i="1">
                <a:solidFill>
                  <a:schemeClr val="tx1"/>
                </a:solidFill>
              </a:rPr>
              <a:t>1. GDPR rules that confidentiality must be kept while providing care. </a:t>
            </a:r>
          </a:p>
          <a:p>
            <a:endParaRPr lang="en-US" sz="1333" i="1">
              <a:solidFill>
                <a:schemeClr val="tx1"/>
              </a:solidFill>
            </a:endParaRPr>
          </a:p>
          <a:p>
            <a:r>
              <a:rPr lang="en-US" sz="2400" i="1">
                <a:solidFill>
                  <a:schemeClr val="tx1"/>
                </a:solidFill>
              </a:rPr>
              <a:t>2. You must always take the necessary action and follow the procedures when dealing with your service users’ information. </a:t>
            </a:r>
            <a:endParaRPr lang="en-US" sz="2400" i="1">
              <a:solidFill>
                <a:schemeClr val="tx1"/>
              </a:solidFill>
              <a:cs typeface="Arial"/>
            </a:endParaRPr>
          </a:p>
        </p:txBody>
      </p:sp>
      <p:sp>
        <p:nvSpPr>
          <p:cNvPr id="13" name="Rectangle 12">
            <a:extLst>
              <a:ext uri="{FF2B5EF4-FFF2-40B4-BE49-F238E27FC236}">
                <a16:creationId xmlns:a16="http://schemas.microsoft.com/office/drawing/2014/main" id="{BC5CB5C3-42A4-ED44-68B2-8C92E8149572}"/>
              </a:ext>
            </a:extLst>
          </p:cNvPr>
          <p:cNvSpPr/>
          <p:nvPr/>
        </p:nvSpPr>
        <p:spPr>
          <a:xfrm>
            <a:off x="7660208" y="1406701"/>
            <a:ext cx="4160913" cy="4664760"/>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r>
              <a:rPr lang="en-US" sz="2400" i="1">
                <a:solidFill>
                  <a:schemeClr val="tx1"/>
                </a:solidFill>
              </a:rPr>
              <a:t>1. This legislation outlines how cleaning materials and medications are stored and used to prevent them causing harm. </a:t>
            </a:r>
            <a:endParaRPr lang="en-GB" sz="2400" i="1">
              <a:solidFill>
                <a:schemeClr val="tx1"/>
              </a:solidFill>
            </a:endParaRPr>
          </a:p>
          <a:p>
            <a:endParaRPr lang="en-GB" sz="1333" i="1">
              <a:solidFill>
                <a:schemeClr val="tx1"/>
              </a:solidFill>
            </a:endParaRPr>
          </a:p>
          <a:p>
            <a:r>
              <a:rPr lang="en-GB" sz="2400" i="1">
                <a:solidFill>
                  <a:schemeClr val="tx1"/>
                </a:solidFill>
              </a:rPr>
              <a:t>2. This protects the physical wellbeing of service users by ensuring that you follow policy when using and storing cleaning products and medications. </a:t>
            </a:r>
            <a:endParaRPr lang="en-GB" sz="2400" i="1">
              <a:solidFill>
                <a:schemeClr val="tx1"/>
              </a:solidFill>
              <a:cs typeface="Arial"/>
            </a:endParaRPr>
          </a:p>
        </p:txBody>
      </p:sp>
      <p:sp>
        <p:nvSpPr>
          <p:cNvPr id="5" name="TextBox 4">
            <a:extLst>
              <a:ext uri="{FF2B5EF4-FFF2-40B4-BE49-F238E27FC236}">
                <a16:creationId xmlns:a16="http://schemas.microsoft.com/office/drawing/2014/main" id="{62B02B90-3843-15FF-B5AD-B79120BBEE6B}"/>
              </a:ext>
            </a:extLst>
          </p:cNvPr>
          <p:cNvSpPr txBox="1"/>
          <p:nvPr/>
        </p:nvSpPr>
        <p:spPr>
          <a:xfrm>
            <a:off x="7684336" y="1026531"/>
            <a:ext cx="4112653" cy="369332"/>
          </a:xfrm>
          <a:prstGeom prst="rect">
            <a:avLst/>
          </a:prstGeom>
          <a:noFill/>
        </p:spPr>
        <p:txBody>
          <a:bodyPr wrap="square" lIns="0" tIns="0" rIns="0" bIns="0" rtlCol="0" anchor="t">
            <a:spAutoFit/>
          </a:bodyPr>
          <a:lstStyle>
            <a:defPPr>
              <a:defRPr lang="en-US"/>
            </a:defPPr>
            <a:lvl1pPr>
              <a:defRPr b="1"/>
            </a:lvl1pPr>
          </a:lstStyle>
          <a:p>
            <a:pPr algn="ctr"/>
            <a:r>
              <a:rPr lang="en-US" sz="2400"/>
              <a:t>COSHH</a:t>
            </a:r>
          </a:p>
        </p:txBody>
      </p:sp>
      <p:sp>
        <p:nvSpPr>
          <p:cNvPr id="6" name="TextBox 5">
            <a:extLst>
              <a:ext uri="{FF2B5EF4-FFF2-40B4-BE49-F238E27FC236}">
                <a16:creationId xmlns:a16="http://schemas.microsoft.com/office/drawing/2014/main" id="{205A4939-E1F9-5A7B-0E92-88A770DC3642}"/>
              </a:ext>
            </a:extLst>
          </p:cNvPr>
          <p:cNvSpPr txBox="1"/>
          <p:nvPr/>
        </p:nvSpPr>
        <p:spPr>
          <a:xfrm>
            <a:off x="1452486" y="1038833"/>
            <a:ext cx="3983765" cy="369332"/>
          </a:xfrm>
          <a:prstGeom prst="rect">
            <a:avLst/>
          </a:prstGeom>
          <a:noFill/>
        </p:spPr>
        <p:txBody>
          <a:bodyPr wrap="square" lIns="0" tIns="0" rIns="0" bIns="0" rtlCol="0" anchor="t">
            <a:spAutoFit/>
          </a:bodyPr>
          <a:lstStyle>
            <a:defPPr>
              <a:defRPr lang="en-US"/>
            </a:defPPr>
            <a:lvl1pPr>
              <a:defRPr b="1"/>
            </a:lvl1pPr>
          </a:lstStyle>
          <a:p>
            <a:r>
              <a:rPr lang="en-US" sz="2400"/>
              <a:t>RIDDOR </a:t>
            </a:r>
          </a:p>
        </p:txBody>
      </p:sp>
      <p:sp>
        <p:nvSpPr>
          <p:cNvPr id="7" name="TextBox 6">
            <a:extLst>
              <a:ext uri="{FF2B5EF4-FFF2-40B4-BE49-F238E27FC236}">
                <a16:creationId xmlns:a16="http://schemas.microsoft.com/office/drawing/2014/main" id="{0D52F2F9-D72E-78BB-7F58-1E68A7594A2A}"/>
              </a:ext>
            </a:extLst>
          </p:cNvPr>
          <p:cNvSpPr txBox="1"/>
          <p:nvPr/>
        </p:nvSpPr>
        <p:spPr>
          <a:xfrm>
            <a:off x="5159127" y="1038835"/>
            <a:ext cx="2845485" cy="369332"/>
          </a:xfrm>
          <a:prstGeom prst="rect">
            <a:avLst/>
          </a:prstGeom>
          <a:noFill/>
        </p:spPr>
        <p:txBody>
          <a:bodyPr wrap="square" lIns="0" tIns="0" rIns="0" bIns="0" rtlCol="0" anchor="t">
            <a:spAutoFit/>
          </a:bodyPr>
          <a:lstStyle>
            <a:defPPr>
              <a:defRPr lang="en-US"/>
            </a:defPPr>
            <a:lvl1pPr>
              <a:defRPr b="1"/>
            </a:lvl1pPr>
          </a:lstStyle>
          <a:p>
            <a:r>
              <a:rPr lang="en-US" sz="2400"/>
              <a:t>GDPR</a:t>
            </a:r>
          </a:p>
        </p:txBody>
      </p:sp>
    </p:spTree>
    <p:extLst>
      <p:ext uri="{BB962C8B-B14F-4D97-AF65-F5344CB8AC3E}">
        <p14:creationId xmlns:p14="http://schemas.microsoft.com/office/powerpoint/2010/main" val="2319194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a:xfrm>
            <a:off x="168361" y="160481"/>
            <a:ext cx="11250084" cy="932567"/>
          </a:xfrm>
        </p:spPr>
        <p:txBody>
          <a:bodyPr/>
          <a:lstStyle/>
          <a:p>
            <a:r>
              <a:rPr lang="en-US"/>
              <a:t>L</a:t>
            </a:r>
            <a:r>
              <a:rPr lang="en-GB" err="1"/>
              <a:t>esson</a:t>
            </a:r>
            <a:r>
              <a:rPr lang="en-GB"/>
              <a:t> outline: Tutor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40672" y="551462"/>
          <a:ext cx="11910657" cy="5549873"/>
        </p:xfrm>
        <a:graphic>
          <a:graphicData uri="http://schemas.openxmlformats.org/drawingml/2006/table">
            <a:tbl>
              <a:tblPr firstRow="1" bandRow="1">
                <a:tableStyleId>{21E4AEA4-8DFA-4A89-87EB-49C32662AFE0}</a:tableStyleId>
              </a:tblPr>
              <a:tblGrid>
                <a:gridCol w="1487375">
                  <a:extLst>
                    <a:ext uri="{9D8B030D-6E8A-4147-A177-3AD203B41FA5}">
                      <a16:colId xmlns:a16="http://schemas.microsoft.com/office/drawing/2014/main" val="346630619"/>
                    </a:ext>
                  </a:extLst>
                </a:gridCol>
                <a:gridCol w="2028892">
                  <a:extLst>
                    <a:ext uri="{9D8B030D-6E8A-4147-A177-3AD203B41FA5}">
                      <a16:colId xmlns:a16="http://schemas.microsoft.com/office/drawing/2014/main" val="1098180410"/>
                    </a:ext>
                  </a:extLst>
                </a:gridCol>
                <a:gridCol w="1427491">
                  <a:extLst>
                    <a:ext uri="{9D8B030D-6E8A-4147-A177-3AD203B41FA5}">
                      <a16:colId xmlns:a16="http://schemas.microsoft.com/office/drawing/2014/main" val="1325703965"/>
                    </a:ext>
                  </a:extLst>
                </a:gridCol>
                <a:gridCol w="4922097">
                  <a:extLst>
                    <a:ext uri="{9D8B030D-6E8A-4147-A177-3AD203B41FA5}">
                      <a16:colId xmlns:a16="http://schemas.microsoft.com/office/drawing/2014/main" val="3333028173"/>
                    </a:ext>
                  </a:extLst>
                </a:gridCol>
                <a:gridCol w="2044803">
                  <a:extLst>
                    <a:ext uri="{9D8B030D-6E8A-4147-A177-3AD203B41FA5}">
                      <a16:colId xmlns:a16="http://schemas.microsoft.com/office/drawing/2014/main" val="3581277042"/>
                    </a:ext>
                  </a:extLst>
                </a:gridCol>
              </a:tblGrid>
              <a:tr h="1097280">
                <a:tc>
                  <a:txBody>
                    <a:bodyPr/>
                    <a:lstStyle/>
                    <a:p>
                      <a:r>
                        <a:rPr lang="en-US" sz="1600"/>
                        <a:t>Topic: Duty of care</a:t>
                      </a:r>
                      <a:endParaRPr lang="en-GB" sz="1600"/>
                    </a:p>
                  </a:txBody>
                  <a:tcPr marL="121920" marR="121920" marT="60960" marB="60960"/>
                </a:tc>
                <a:tc>
                  <a:txBody>
                    <a:bodyPr/>
                    <a:lstStyle/>
                    <a:p>
                      <a:r>
                        <a:rPr lang="en-US" sz="1600"/>
                        <a:t>Occupational specialism core</a:t>
                      </a:r>
                    </a:p>
                    <a:p>
                      <a:r>
                        <a:rPr lang="en-US" sz="1600"/>
                        <a:t>performance outcome 1</a:t>
                      </a:r>
                      <a:endParaRPr lang="en-GB" sz="1600"/>
                    </a:p>
                  </a:txBody>
                  <a:tcPr marL="121920" marR="121920" marT="60960" marB="60960"/>
                </a:tc>
                <a:tc>
                  <a:txBody>
                    <a:bodyPr/>
                    <a:lstStyle/>
                    <a:p>
                      <a:r>
                        <a:rPr lang="en-US" sz="1600"/>
                        <a:t>Lesson 5</a:t>
                      </a:r>
                      <a:endParaRPr lang="en-GB" sz="1600"/>
                    </a:p>
                  </a:txBody>
                  <a:tcPr marL="121920" marR="121920" marT="60960" marB="60960"/>
                </a:tc>
                <a:tc gridSpan="2">
                  <a:txBody>
                    <a:bodyPr/>
                    <a:lstStyle/>
                    <a:p>
                      <a:r>
                        <a:rPr lang="en-US" sz="1600"/>
                        <a:t>Duty of care (K1.1, K1.2, K1.3, S1.25, S1.26, S1.27, S1.28, S1.30, S1.32, GEC1, GEC2): 3 hours, 10 minutes</a:t>
                      </a:r>
                      <a:endParaRPr lang="en-GB" sz="1600"/>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388215">
                <a:tc gridSpan="2">
                  <a:txBody>
                    <a:bodyPr/>
                    <a:lstStyle/>
                    <a:p>
                      <a:r>
                        <a:rPr lang="en-US" sz="1600" b="1"/>
                        <a:t>Aim</a:t>
                      </a:r>
                      <a:endParaRPr lang="en-GB" sz="1600" b="1"/>
                    </a:p>
                  </a:txBody>
                  <a:tcPr marL="121920" marR="121920" marT="60960" marB="60960"/>
                </a:tc>
                <a:tc hMerge="1">
                  <a:txBody>
                    <a:bodyPr/>
                    <a:lstStyle/>
                    <a:p>
                      <a:endParaRPr lang="en-GB"/>
                    </a:p>
                  </a:txBody>
                  <a:tcPr/>
                </a:tc>
                <a:tc gridSpan="3">
                  <a:txBody>
                    <a:bodyPr/>
                    <a:lstStyle/>
                    <a:p>
                      <a:r>
                        <a:rPr lang="en-US" sz="1600"/>
                        <a:t>To implement duty of care in practice in line with health and safety legislation.</a:t>
                      </a:r>
                      <a:endParaRPr lang="en-GB" sz="1600" b="1"/>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441456">
                <a:tc gridSpan="2">
                  <a:txBody>
                    <a:bodyPr/>
                    <a:lstStyle/>
                    <a:p>
                      <a:r>
                        <a:rPr lang="en-US" sz="1600" b="1"/>
                        <a:t>Component</a:t>
                      </a:r>
                      <a:endParaRPr lang="en-GB" sz="1600" b="1"/>
                    </a:p>
                  </a:txBody>
                  <a:tcPr marL="121920" marR="121920" marT="60960" marB="60960"/>
                </a:tc>
                <a:tc hMerge="1">
                  <a:txBody>
                    <a:bodyPr/>
                    <a:lstStyle/>
                    <a:p>
                      <a:endParaRPr lang="en-GB"/>
                    </a:p>
                  </a:txBody>
                  <a:tcPr/>
                </a:tc>
                <a:tc gridSpan="2">
                  <a:txBody>
                    <a:bodyPr/>
                    <a:lstStyle/>
                    <a:p>
                      <a:r>
                        <a:rPr lang="en-US" sz="1600" b="1"/>
                        <a:t> Activity</a:t>
                      </a:r>
                      <a:endParaRPr lang="en-GB" sz="1600"/>
                    </a:p>
                  </a:txBody>
                  <a:tcPr marL="121920" marR="121920" marT="60960" marB="60960"/>
                </a:tc>
                <a:tc hMerge="1">
                  <a:txBody>
                    <a:bodyPr/>
                    <a:lstStyle/>
                    <a:p>
                      <a:endParaRPr lang="en-GB"/>
                    </a:p>
                  </a:txBody>
                  <a:tcPr/>
                </a:tc>
                <a:tc>
                  <a:txBody>
                    <a:bodyPr/>
                    <a:lstStyle/>
                    <a:p>
                      <a:r>
                        <a:rPr lang="en-US" sz="1600" b="1"/>
                        <a:t>Timings </a:t>
                      </a:r>
                      <a:endParaRPr lang="en-GB" sz="1600" b="1"/>
                    </a:p>
                  </a:txBody>
                  <a:tcPr marL="121920" marR="121920" marT="60960" marB="60960"/>
                </a:tc>
                <a:extLst>
                  <a:ext uri="{0D108BD9-81ED-4DB2-BD59-A6C34878D82A}">
                    <a16:rowId xmlns:a16="http://schemas.microsoft.com/office/drawing/2014/main" val="1626249464"/>
                  </a:ext>
                </a:extLst>
              </a:tr>
              <a:tr h="466632">
                <a:tc gridSpan="2">
                  <a:txBody>
                    <a:bodyPr/>
                    <a:lstStyle/>
                    <a:p>
                      <a:r>
                        <a:rPr lang="en-US" sz="1600" b="1"/>
                        <a:t>Recall and connect</a:t>
                      </a:r>
                      <a:endParaRPr lang="en-GB" sz="1600" b="1"/>
                    </a:p>
                  </a:txBody>
                  <a:tcPr marL="121920" marR="121920" marT="60960" marB="60960"/>
                </a:tc>
                <a:tc hMerge="1">
                  <a:txBody>
                    <a:bodyPr/>
                    <a:lstStyle/>
                    <a:p>
                      <a:endParaRPr lang="en-GB"/>
                    </a:p>
                  </a:txBody>
                  <a:tcPr/>
                </a:tc>
                <a:tc gridSpan="2">
                  <a:txBody>
                    <a:bodyPr/>
                    <a:lstStyle/>
                    <a:p>
                      <a:r>
                        <a:rPr lang="en-US" sz="1600"/>
                        <a:t>Effective communication.</a:t>
                      </a:r>
                      <a:endParaRPr lang="en-GB" sz="1600"/>
                    </a:p>
                  </a:txBody>
                  <a:tcPr marL="121920" marR="121920" marT="60960" marB="60960"/>
                </a:tc>
                <a:tc hMerge="1">
                  <a:txBody>
                    <a:bodyPr/>
                    <a:lstStyle/>
                    <a:p>
                      <a:endParaRPr lang="en-GB"/>
                    </a:p>
                  </a:txBody>
                  <a:tcPr/>
                </a:tc>
                <a:tc>
                  <a:txBody>
                    <a:bodyPr/>
                    <a:lstStyle/>
                    <a:p>
                      <a:r>
                        <a:rPr lang="en-US" sz="1600"/>
                        <a:t>10 minutes</a:t>
                      </a:r>
                      <a:endParaRPr lang="en-GB" sz="1600"/>
                    </a:p>
                  </a:txBody>
                  <a:tcPr marL="121920" marR="121920" marT="60960" marB="60960"/>
                </a:tc>
                <a:extLst>
                  <a:ext uri="{0D108BD9-81ED-4DB2-BD59-A6C34878D82A}">
                    <a16:rowId xmlns:a16="http://schemas.microsoft.com/office/drawing/2014/main" val="1457640557"/>
                  </a:ext>
                </a:extLst>
              </a:tr>
              <a:tr h="446049">
                <a:tc gridSpan="2">
                  <a:txBody>
                    <a:bodyPr/>
                    <a:lstStyle/>
                    <a:p>
                      <a:r>
                        <a:rPr lang="en-US" sz="1600" b="1"/>
                        <a:t>Present new information</a:t>
                      </a:r>
                      <a:endParaRPr lang="en-GB" sz="1600" b="1"/>
                    </a:p>
                  </a:txBody>
                  <a:tcPr marL="121920" marR="121920" marT="60960" marB="60960"/>
                </a:tc>
                <a:tc hMerge="1">
                  <a:txBody>
                    <a:bodyPr/>
                    <a:lstStyle/>
                    <a:p>
                      <a:endParaRPr lang="en-GB"/>
                    </a:p>
                  </a:txBody>
                  <a:tcPr/>
                </a:tc>
                <a:tc gridSpan="2">
                  <a:txBody>
                    <a:bodyPr/>
                    <a:lstStyle/>
                    <a:p>
                      <a:r>
                        <a:rPr lang="en-US" sz="1600"/>
                        <a:t>What is duty of care?</a:t>
                      </a:r>
                      <a:endParaRPr lang="en-GB" sz="1600"/>
                    </a:p>
                  </a:txBody>
                  <a:tcPr marL="121920" marR="121920" marT="60960" marB="60960"/>
                </a:tc>
                <a:tc hMerge="1">
                  <a:txBody>
                    <a:bodyPr/>
                    <a:lstStyle/>
                    <a:p>
                      <a:endParaRPr lang="en-GB"/>
                    </a:p>
                  </a:txBody>
                  <a:tcPr/>
                </a:tc>
                <a:tc>
                  <a:txBody>
                    <a:bodyPr/>
                    <a:lstStyle/>
                    <a:p>
                      <a:r>
                        <a:rPr lang="en-US" sz="1600"/>
                        <a:t>10 minutes</a:t>
                      </a:r>
                      <a:endParaRPr lang="en-GB" sz="1600"/>
                    </a:p>
                  </a:txBody>
                  <a:tcPr marL="121920" marR="121920" marT="60960" marB="60960"/>
                </a:tc>
                <a:extLst>
                  <a:ext uri="{0D108BD9-81ED-4DB2-BD59-A6C34878D82A}">
                    <a16:rowId xmlns:a16="http://schemas.microsoft.com/office/drawing/2014/main" val="1741999525"/>
                  </a:ext>
                </a:extLst>
              </a:tr>
              <a:tr h="732511">
                <a:tc gridSpan="2">
                  <a:txBody>
                    <a:bodyPr/>
                    <a:lstStyle/>
                    <a:p>
                      <a:r>
                        <a:rPr lang="en-US" sz="1600" b="1"/>
                        <a:t>Guided practice A</a:t>
                      </a:r>
                      <a:endParaRPr lang="en-GB" sz="1600" b="1"/>
                    </a:p>
                  </a:txBody>
                  <a:tcPr marL="121920" marR="121920" marT="60960" marB="60960"/>
                </a:tc>
                <a:tc hMerge="1">
                  <a:txBody>
                    <a:bodyPr/>
                    <a:lstStyle/>
                    <a:p>
                      <a:endParaRPr lang="en-GB"/>
                    </a:p>
                  </a:txBody>
                  <a:tcPr/>
                </a:tc>
                <a:tc gridSpan="2">
                  <a:txBody>
                    <a:bodyPr/>
                    <a:lstStyle/>
                    <a:p>
                      <a:r>
                        <a:rPr lang="en-US" sz="1600"/>
                        <a:t>Duty of care and health and safety regulations. Video task.</a:t>
                      </a:r>
                      <a:endParaRPr lang="en-GB" sz="1600"/>
                    </a:p>
                  </a:txBody>
                  <a:tcPr marL="121920" marR="121920" marT="60960" marB="60960"/>
                </a:tc>
                <a:tc hMerge="1">
                  <a:txBody>
                    <a:bodyPr/>
                    <a:lstStyle/>
                    <a:p>
                      <a:endParaRPr lang="en-GB"/>
                    </a:p>
                  </a:txBody>
                  <a:tcPr/>
                </a:tc>
                <a:tc>
                  <a:txBody>
                    <a:bodyPr/>
                    <a:lstStyle/>
                    <a:p>
                      <a:r>
                        <a:rPr lang="en-US" sz="1600"/>
                        <a:t>40 minutes</a:t>
                      </a:r>
                      <a:endParaRPr lang="en-GB" sz="1600"/>
                    </a:p>
                  </a:txBody>
                  <a:tcPr marL="121920" marR="121920" marT="60960" marB="60960"/>
                </a:tc>
                <a:extLst>
                  <a:ext uri="{0D108BD9-81ED-4DB2-BD59-A6C34878D82A}">
                    <a16:rowId xmlns:a16="http://schemas.microsoft.com/office/drawing/2014/main" val="4033886473"/>
                  </a:ext>
                </a:extLst>
              </a:tr>
              <a:tr h="783469">
                <a:tc gridSpan="2">
                  <a:txBody>
                    <a:bodyPr/>
                    <a:lstStyle/>
                    <a:p>
                      <a:r>
                        <a:rPr lang="en-US" sz="1600" b="1"/>
                        <a:t>Independent practice A</a:t>
                      </a:r>
                      <a:endParaRPr lang="en-GB" sz="1600" b="1"/>
                    </a:p>
                  </a:txBody>
                  <a:tcPr marL="121920" marR="121920" marT="60960" marB="60960"/>
                </a:tc>
                <a:tc hMerge="1">
                  <a:txBody>
                    <a:bodyPr/>
                    <a:lstStyle/>
                    <a:p>
                      <a:endParaRPr lang="en-GB"/>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Duty of care and health and safety regulations.</a:t>
                      </a:r>
                      <a:r>
                        <a:rPr lang="en-GB" sz="1600"/>
                        <a:t> Research task.</a:t>
                      </a:r>
                    </a:p>
                  </a:txBody>
                  <a:tcPr marL="121920" marR="121920" marT="60960" marB="60960"/>
                </a:tc>
                <a:tc hMerge="1">
                  <a:txBody>
                    <a:bodyPr/>
                    <a:lstStyle/>
                    <a:p>
                      <a:endParaRPr lang="en-GB"/>
                    </a:p>
                  </a:txBody>
                  <a:tcPr/>
                </a:tc>
                <a:tc>
                  <a:txBody>
                    <a:bodyPr/>
                    <a:lstStyle/>
                    <a:p>
                      <a:r>
                        <a:rPr lang="en-US" sz="1600"/>
                        <a:t>30 minutes</a:t>
                      </a:r>
                      <a:endParaRPr lang="en-GB" sz="1600"/>
                    </a:p>
                  </a:txBody>
                  <a:tcPr marL="121920" marR="121920" marT="60960" marB="60960"/>
                </a:tc>
                <a:extLst>
                  <a:ext uri="{0D108BD9-81ED-4DB2-BD59-A6C34878D82A}">
                    <a16:rowId xmlns:a16="http://schemas.microsoft.com/office/drawing/2014/main" val="1955350770"/>
                  </a:ext>
                </a:extLst>
              </a:tr>
              <a:tr h="36576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a:t>Independent practice B</a:t>
                      </a:r>
                      <a:endParaRPr lang="en-GB" sz="1600" b="1"/>
                    </a:p>
                  </a:txBody>
                  <a:tcPr marL="121920" marR="121920" marT="60960" marB="60960"/>
                </a:tc>
                <a:tc hMerge="1">
                  <a:txBody>
                    <a:bodyPr/>
                    <a:lstStyle/>
                    <a:p>
                      <a:endParaRPr lang="en-GB"/>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Duty of care and person-centred care. Scenario task.</a:t>
                      </a:r>
                    </a:p>
                  </a:txBody>
                  <a:tcPr marL="121920" marR="121920" marT="60960" marB="60960"/>
                </a:tc>
                <a:tc hMerge="1">
                  <a:txBody>
                    <a:bodyPr/>
                    <a:lstStyle/>
                    <a:p>
                      <a:endParaRPr lang="en-GB"/>
                    </a:p>
                  </a:txBody>
                  <a:tcPr/>
                </a:tc>
                <a:tc>
                  <a:txBody>
                    <a:bodyPr/>
                    <a:lstStyle/>
                    <a:p>
                      <a:r>
                        <a:rPr lang="en-US" sz="1600"/>
                        <a:t>40 minutes</a:t>
                      </a:r>
                      <a:endParaRPr lang="en-GB" sz="1600"/>
                    </a:p>
                  </a:txBody>
                  <a:tcPr marL="121920" marR="121920" marT="60960" marB="60960"/>
                </a:tc>
                <a:extLst>
                  <a:ext uri="{0D108BD9-81ED-4DB2-BD59-A6C34878D82A}">
                    <a16:rowId xmlns:a16="http://schemas.microsoft.com/office/drawing/2014/main" val="1844617414"/>
                  </a:ext>
                </a:extLst>
              </a:tr>
              <a:tr h="36576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a:t>Guided practice B</a:t>
                      </a:r>
                    </a:p>
                  </a:txBody>
                  <a:tcPr marL="121920" marR="121920" marT="60960" marB="60960"/>
                </a:tc>
                <a:tc hMerge="1">
                  <a:txBody>
                    <a:bodyPr/>
                    <a:lstStyle/>
                    <a:p>
                      <a:endParaRPr lang="en-GB"/>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Consequences of not meeting duty of care. Video task.</a:t>
                      </a:r>
                    </a:p>
                  </a:txBody>
                  <a:tcPr marL="121920" marR="121920" marT="60960" marB="60960"/>
                </a:tc>
                <a:tc hMerge="1">
                  <a:txBody>
                    <a:bodyPr/>
                    <a:lstStyle/>
                    <a:p>
                      <a:endParaRPr lang="en-GB"/>
                    </a:p>
                  </a:txBody>
                  <a:tcPr/>
                </a:tc>
                <a:tc>
                  <a:txBody>
                    <a:bodyPr/>
                    <a:lstStyle/>
                    <a:p>
                      <a:r>
                        <a:rPr lang="en-GB" sz="1600"/>
                        <a:t>40 minutes</a:t>
                      </a:r>
                    </a:p>
                  </a:txBody>
                  <a:tcPr marL="121920" marR="121920" marT="60960" marB="60960"/>
                </a:tc>
                <a:extLst>
                  <a:ext uri="{0D108BD9-81ED-4DB2-BD59-A6C34878D82A}">
                    <a16:rowId xmlns:a16="http://schemas.microsoft.com/office/drawing/2014/main" val="1949259718"/>
                  </a:ext>
                </a:extLst>
              </a:tr>
              <a:tr h="462741">
                <a:tc gridSpan="2">
                  <a:txBody>
                    <a:bodyPr/>
                    <a:lstStyle/>
                    <a:p>
                      <a:r>
                        <a:rPr lang="en-US" sz="1600" b="1"/>
                        <a:t>Review </a:t>
                      </a:r>
                      <a:endParaRPr lang="en-GB" sz="1600" b="1"/>
                    </a:p>
                  </a:txBody>
                  <a:tcPr marL="121920" marR="121920" marT="60960" marB="60960"/>
                </a:tc>
                <a:tc hMerge="1">
                  <a:txBody>
                    <a:bodyPr/>
                    <a:lstStyle/>
                    <a:p>
                      <a:endParaRPr lang="en-GB"/>
                    </a:p>
                  </a:txBody>
                  <a:tcPr/>
                </a:tc>
                <a:tc gridSpan="2">
                  <a:txBody>
                    <a:bodyPr/>
                    <a:lstStyle/>
                    <a:p>
                      <a:r>
                        <a:rPr lang="en-US" sz="1600"/>
                        <a:t>Duty of care scenario.</a:t>
                      </a:r>
                      <a:endParaRPr lang="en-GB" sz="1600"/>
                    </a:p>
                  </a:txBody>
                  <a:tcPr marL="121920" marR="121920" marT="60960" marB="60960"/>
                </a:tc>
                <a:tc hMerge="1">
                  <a:txBody>
                    <a:bodyPr/>
                    <a:lstStyle/>
                    <a:p>
                      <a:endParaRPr lang="en-GB"/>
                    </a:p>
                  </a:txBody>
                  <a:tcPr/>
                </a:tc>
                <a:tc>
                  <a:txBody>
                    <a:bodyPr/>
                    <a:lstStyle/>
                    <a:p>
                      <a:r>
                        <a:rPr lang="en-US" sz="1600"/>
                        <a:t>20 minutes</a:t>
                      </a:r>
                      <a:endParaRPr lang="en-GB" sz="1600"/>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3806196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790A23-F1F8-296A-C269-B9FA761CD3AA}"/>
              </a:ext>
            </a:extLst>
          </p:cNvPr>
          <p:cNvSpPr>
            <a:spLocks noGrp="1"/>
          </p:cNvSpPr>
          <p:nvPr>
            <p:ph type="sldNum" sz="quarter" idx="11"/>
          </p:nvPr>
        </p:nvSpPr>
        <p:spPr/>
        <p:txBody>
          <a:bodyPr/>
          <a:lstStyle/>
          <a:p>
            <a:fld id="{DA2C159E-F13C-4A85-9A41-E7669D3E0D70}" type="slidenum">
              <a:rPr lang="en-GB" smtClean="0"/>
              <a:pPr/>
              <a:t>20</a:t>
            </a:fld>
            <a:endParaRPr lang="en-GB"/>
          </a:p>
        </p:txBody>
      </p:sp>
      <p:sp>
        <p:nvSpPr>
          <p:cNvPr id="3" name="Title 2">
            <a:extLst>
              <a:ext uri="{FF2B5EF4-FFF2-40B4-BE49-F238E27FC236}">
                <a16:creationId xmlns:a16="http://schemas.microsoft.com/office/drawing/2014/main" id="{A0E6FE95-D683-5CA3-1436-6ECC3B94C717}"/>
              </a:ext>
            </a:extLst>
          </p:cNvPr>
          <p:cNvSpPr>
            <a:spLocks noGrp="1"/>
          </p:cNvSpPr>
          <p:nvPr>
            <p:ph type="title"/>
          </p:nvPr>
        </p:nvSpPr>
        <p:spPr/>
        <p:txBody>
          <a:bodyPr>
            <a:normAutofit/>
          </a:bodyPr>
          <a:lstStyle/>
          <a:p>
            <a:r>
              <a:rPr lang="en-US" sz="2800"/>
              <a:t>Duty of care and health and safety regulations</a:t>
            </a:r>
            <a:endParaRPr lang="en-GB" sz="2800"/>
          </a:p>
        </p:txBody>
      </p:sp>
      <p:sp>
        <p:nvSpPr>
          <p:cNvPr id="4" name="Text Placeholder 3">
            <a:extLst>
              <a:ext uri="{FF2B5EF4-FFF2-40B4-BE49-F238E27FC236}">
                <a16:creationId xmlns:a16="http://schemas.microsoft.com/office/drawing/2014/main" id="{316D0B72-C4C0-FC71-D651-C5E1C4B0CD5B}"/>
              </a:ext>
            </a:extLst>
          </p:cNvPr>
          <p:cNvSpPr>
            <a:spLocks noGrp="1"/>
          </p:cNvSpPr>
          <p:nvPr>
            <p:ph type="body" sz="quarter" idx="12"/>
          </p:nvPr>
        </p:nvSpPr>
        <p:spPr>
          <a:xfrm>
            <a:off x="227670" y="3429000"/>
            <a:ext cx="11736661" cy="2880320"/>
          </a:xfrm>
        </p:spPr>
        <p:txBody>
          <a:bodyPr vert="horz" lIns="0" tIns="0" rIns="0" bIns="0" rtlCol="0" anchor="t">
            <a:noAutofit/>
          </a:bodyPr>
          <a:lstStyle/>
          <a:p>
            <a:r>
              <a:rPr lang="en-GB" sz="2800">
                <a:latin typeface="Arial"/>
                <a:ea typeface="Calibri" panose="020F0502020204030204" pitchFamily="34" charset="0"/>
                <a:cs typeface="Arial"/>
              </a:rPr>
              <a:t> </a:t>
            </a:r>
            <a:r>
              <a:rPr lang="en-GB" sz="2800" b="1">
                <a:latin typeface="Arial"/>
                <a:ea typeface="Calibri" panose="020F0502020204030204" pitchFamily="34" charset="0"/>
                <a:cs typeface="Arial"/>
              </a:rPr>
              <a:t>Let us share our answers</a:t>
            </a:r>
            <a:endParaRPr lang="en-GB" sz="2800" b="1">
              <a:latin typeface="Arial" panose="020B0604020202020204" pitchFamily="34" charset="0"/>
              <a:ea typeface="Calibri" panose="020F0502020204030204" pitchFamily="34" charset="0"/>
              <a:cs typeface="Arial" panose="020B0604020202020204" pitchFamily="34" charset="0"/>
            </a:endParaRPr>
          </a:p>
          <a:p>
            <a:pPr marL="457189" indent="-457189">
              <a:buAutoNum type="arabicParenR"/>
            </a:pPr>
            <a:r>
              <a:rPr lang="en-GB" sz="2800">
                <a:ea typeface="+mn-lt"/>
                <a:cs typeface="+mn-lt"/>
              </a:rPr>
              <a:t>Recall each of the health and safety regulations and the legislation. Outline their key principles.</a:t>
            </a:r>
          </a:p>
          <a:p>
            <a:pPr marL="457189" indent="-457189">
              <a:buAutoNum type="arabicParenR"/>
            </a:pPr>
            <a:r>
              <a:rPr lang="en-GB" sz="2800">
                <a:ea typeface="+mn-lt"/>
                <a:cs typeface="+mn-lt"/>
              </a:rPr>
              <a:t>Outline how these instruct your own practice and duty of care to service users. Include examples from your placement. </a:t>
            </a:r>
          </a:p>
        </p:txBody>
      </p:sp>
      <p:sp>
        <p:nvSpPr>
          <p:cNvPr id="5" name="Footer Placeholder 4">
            <a:extLst>
              <a:ext uri="{FF2B5EF4-FFF2-40B4-BE49-F238E27FC236}">
                <a16:creationId xmlns:a16="http://schemas.microsoft.com/office/drawing/2014/main" id="{FE0C19B1-9BFA-4C2D-C084-45E91FDBD917}"/>
              </a:ext>
            </a:extLst>
          </p:cNvPr>
          <p:cNvSpPr>
            <a:spLocks noGrp="1"/>
          </p:cNvSpPr>
          <p:nvPr>
            <p:ph type="ftr" sz="quarter" idx="10"/>
          </p:nvPr>
        </p:nvSpPr>
        <p:spPr/>
        <p:txBody>
          <a:bodyPr/>
          <a:lstStyle/>
          <a:p>
            <a:r>
              <a:rPr lang="en-GB" cap="none"/>
              <a:t>Education and Training Foundation</a:t>
            </a:r>
          </a:p>
        </p:txBody>
      </p:sp>
      <p:pic>
        <p:nvPicPr>
          <p:cNvPr id="10" name="Graphic 9" descr="Badge Tick with solid fill">
            <a:extLst>
              <a:ext uri="{FF2B5EF4-FFF2-40B4-BE49-F238E27FC236}">
                <a16:creationId xmlns:a16="http://schemas.microsoft.com/office/drawing/2014/main" id="{0A32B2DF-5F0C-A422-27BC-D5D99341351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163661" y="1318361"/>
            <a:ext cx="2048425" cy="2048425"/>
          </a:xfrm>
          <a:prstGeom prst="rect">
            <a:avLst/>
          </a:prstGeom>
        </p:spPr>
      </p:pic>
      <p:pic>
        <p:nvPicPr>
          <p:cNvPr id="7" name="Picture 6" descr="A diagram of health and safety regulations&#10;&#10;Description automatically generated">
            <a:extLst>
              <a:ext uri="{FF2B5EF4-FFF2-40B4-BE49-F238E27FC236}">
                <a16:creationId xmlns:a16="http://schemas.microsoft.com/office/drawing/2014/main" id="{C2DBAD79-DBF6-EF77-F600-8F68CB89D5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2460" y="1256515"/>
            <a:ext cx="5148225" cy="2110271"/>
          </a:xfrm>
          <a:prstGeom prst="rect">
            <a:avLst/>
          </a:prstGeom>
        </p:spPr>
      </p:pic>
    </p:spTree>
    <p:extLst>
      <p:ext uri="{BB962C8B-B14F-4D97-AF65-F5344CB8AC3E}">
        <p14:creationId xmlns:p14="http://schemas.microsoft.com/office/powerpoint/2010/main" val="12893783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Independent practice B</a:t>
            </a:r>
          </a:p>
        </p:txBody>
      </p:sp>
    </p:spTree>
    <p:extLst>
      <p:ext uri="{BB962C8B-B14F-4D97-AF65-F5344CB8AC3E}">
        <p14:creationId xmlns:p14="http://schemas.microsoft.com/office/powerpoint/2010/main" val="1031570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8D5F40-1ADF-EF34-E2A8-3E728D246431}"/>
              </a:ext>
            </a:extLst>
          </p:cNvPr>
          <p:cNvSpPr>
            <a:spLocks noGrp="1"/>
          </p:cNvSpPr>
          <p:nvPr>
            <p:ph type="title"/>
          </p:nvPr>
        </p:nvSpPr>
        <p:spPr/>
        <p:txBody>
          <a:bodyPr>
            <a:normAutofit/>
          </a:bodyPr>
          <a:lstStyle/>
          <a:p>
            <a:r>
              <a:rPr lang="en-US" sz="2800"/>
              <a:t>Task 27: Duty of care</a:t>
            </a:r>
            <a:endParaRPr lang="en-GB" sz="2800"/>
          </a:p>
        </p:txBody>
      </p:sp>
      <p:sp>
        <p:nvSpPr>
          <p:cNvPr id="8" name="TextBox 7">
            <a:extLst>
              <a:ext uri="{FF2B5EF4-FFF2-40B4-BE49-F238E27FC236}">
                <a16:creationId xmlns:a16="http://schemas.microsoft.com/office/drawing/2014/main" id="{9CBD0277-D664-F7E9-558F-B78D161EC880}"/>
              </a:ext>
            </a:extLst>
          </p:cNvPr>
          <p:cNvSpPr txBox="1"/>
          <p:nvPr/>
        </p:nvSpPr>
        <p:spPr>
          <a:xfrm>
            <a:off x="310601" y="923267"/>
            <a:ext cx="11250084" cy="5170646"/>
          </a:xfrm>
          <a:prstGeom prst="rect">
            <a:avLst/>
          </a:prstGeom>
          <a:noFill/>
        </p:spPr>
        <p:txBody>
          <a:bodyPr wrap="square" lIns="0" tIns="0" rIns="0" bIns="0" rtlCol="0">
            <a:spAutoFit/>
          </a:bodyPr>
          <a:lstStyle/>
          <a:p>
            <a:pPr algn="ctr"/>
            <a:r>
              <a:rPr lang="en-US" sz="2800" b="1" i="1"/>
              <a:t>Scenario</a:t>
            </a:r>
          </a:p>
          <a:p>
            <a:pPr algn="ctr"/>
            <a:r>
              <a:rPr lang="en-US" sz="2800" i="1"/>
              <a:t>Aubrey is a 76-year-old dementia patient who has recently been moved to a residential care home. She is experiencing a lot of distress when being treated by the nurses. As part of her care plan, Aubrey must be accompanied when taking her medication and when she is eating following previous incidents of choking. She sometimes also requires assistance. However, Aubrey often lashes out at staff, refuses to take her medication and becomes extremely aggressive when staff attempt to aid her. Aubrey has also been requesting to see her family, but they have been prohibited from visiting because of an ongoing safeguarding investigation. This is also causing difficulties, and Aubrey is becoming increasingly hostile. </a:t>
            </a:r>
          </a:p>
        </p:txBody>
      </p:sp>
      <p:sp>
        <p:nvSpPr>
          <p:cNvPr id="6" name="Footer Placeholder 5">
            <a:extLst>
              <a:ext uri="{FF2B5EF4-FFF2-40B4-BE49-F238E27FC236}">
                <a16:creationId xmlns:a16="http://schemas.microsoft.com/office/drawing/2014/main" id="{498B82E7-B035-6FA1-CDE3-42ABBBC295E5}"/>
              </a:ext>
            </a:extLst>
          </p:cNvPr>
          <p:cNvSpPr>
            <a:spLocks noGrp="1"/>
          </p:cNvSpPr>
          <p:nvPr>
            <p:ph type="ftr" sz="quarter" idx="14"/>
          </p:nvPr>
        </p:nvSpPr>
        <p:spPr/>
        <p:txBody>
          <a:bodyPr/>
          <a:lstStyle/>
          <a:p>
            <a:r>
              <a:rPr lang="en-GB" cap="none"/>
              <a:t>Education and Training Foundation</a:t>
            </a:r>
          </a:p>
        </p:txBody>
      </p:sp>
      <p:sp>
        <p:nvSpPr>
          <p:cNvPr id="7" name="Slide Number Placeholder 6">
            <a:extLst>
              <a:ext uri="{FF2B5EF4-FFF2-40B4-BE49-F238E27FC236}">
                <a16:creationId xmlns:a16="http://schemas.microsoft.com/office/drawing/2014/main" id="{D11195D7-5E28-3910-E7E7-D67A47D9DA82}"/>
              </a:ext>
            </a:extLst>
          </p:cNvPr>
          <p:cNvSpPr>
            <a:spLocks noGrp="1"/>
          </p:cNvSpPr>
          <p:nvPr>
            <p:ph type="sldNum" sz="quarter" idx="12"/>
          </p:nvPr>
        </p:nvSpPr>
        <p:spPr/>
        <p:txBody>
          <a:bodyPr/>
          <a:lstStyle/>
          <a:p>
            <a:fld id="{DA2C159E-F13C-4A85-9A41-E7669D3E0D70}" type="slidenum">
              <a:rPr lang="en-GB" smtClean="0"/>
              <a:pPr/>
              <a:t>22</a:t>
            </a:fld>
            <a:endParaRPr lang="en-GB"/>
          </a:p>
        </p:txBody>
      </p:sp>
    </p:spTree>
    <p:extLst>
      <p:ext uri="{BB962C8B-B14F-4D97-AF65-F5344CB8AC3E}">
        <p14:creationId xmlns:p14="http://schemas.microsoft.com/office/powerpoint/2010/main" val="3003813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8D5F40-1ADF-EF34-E2A8-3E728D246431}"/>
              </a:ext>
            </a:extLst>
          </p:cNvPr>
          <p:cNvSpPr>
            <a:spLocks noGrp="1"/>
          </p:cNvSpPr>
          <p:nvPr>
            <p:ph type="title"/>
          </p:nvPr>
        </p:nvSpPr>
        <p:spPr/>
        <p:txBody>
          <a:bodyPr>
            <a:normAutofit/>
          </a:bodyPr>
          <a:lstStyle/>
          <a:p>
            <a:r>
              <a:rPr lang="en-US" sz="2800"/>
              <a:t>Task 27: Duty of care</a:t>
            </a:r>
            <a:endParaRPr lang="en-GB" sz="2800"/>
          </a:p>
        </p:txBody>
      </p:sp>
      <p:sp>
        <p:nvSpPr>
          <p:cNvPr id="2" name="Text Placeholder 3">
            <a:extLst>
              <a:ext uri="{FF2B5EF4-FFF2-40B4-BE49-F238E27FC236}">
                <a16:creationId xmlns:a16="http://schemas.microsoft.com/office/drawing/2014/main" id="{3EB7A48C-43E8-1C1B-731F-3CEB94183D85}"/>
              </a:ext>
            </a:extLst>
          </p:cNvPr>
          <p:cNvSpPr txBox="1">
            <a:spLocks/>
          </p:cNvSpPr>
          <p:nvPr/>
        </p:nvSpPr>
        <p:spPr>
          <a:xfrm>
            <a:off x="477006" y="1624159"/>
            <a:ext cx="10917271" cy="2687848"/>
          </a:xfrm>
          <a:prstGeom prst="rect">
            <a:avLst/>
          </a:prstGeom>
        </p:spPr>
        <p:txBody>
          <a:bodyPr vert="horz" lIns="0" tIns="0" rIns="0" bIns="0" rtlCol="0" anchor="t" anchorCtr="0"/>
          <a:lstStyle>
            <a:defPPr>
              <a:defRPr lang="en-US"/>
            </a:defPPr>
            <a:lvl1pPr marL="0" algn="r" defTabSz="914400" rtl="0" eaLnBrk="1" latinLnBrk="0" hangingPunct="1">
              <a:defRPr sz="7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b="0">
                <a:latin typeface="Arial" panose="020B0604020202020204" pitchFamily="34" charset="0"/>
                <a:cs typeface="Arial" panose="020B0604020202020204" pitchFamily="34" charset="0"/>
              </a:rPr>
              <a:t>Use the Aubrey scenario.</a:t>
            </a:r>
          </a:p>
          <a:p>
            <a:pPr algn="l"/>
            <a:endParaRPr lang="en-US" sz="2800" b="0">
              <a:latin typeface="Arial" panose="020B0604020202020204" pitchFamily="34" charset="0"/>
              <a:cs typeface="Arial" panose="020B0604020202020204" pitchFamily="34" charset="0"/>
            </a:endParaRPr>
          </a:p>
          <a:p>
            <a:pPr algn="l"/>
            <a:r>
              <a:rPr lang="en-US" sz="2800" b="0">
                <a:latin typeface="Arial" panose="020B0604020202020204" pitchFamily="34" charset="0"/>
                <a:cs typeface="Arial" panose="020B0604020202020204" pitchFamily="34" charset="0"/>
              </a:rPr>
              <a:t>In pairs, discuss:</a:t>
            </a:r>
          </a:p>
          <a:p>
            <a:pPr marL="457189" indent="-457189" algn="l">
              <a:buAutoNum type="alphaLcParenR"/>
            </a:pPr>
            <a:r>
              <a:rPr lang="en-GB" sz="2800" b="0">
                <a:latin typeface="Arial" panose="020B0604020202020204" pitchFamily="34" charset="0"/>
                <a:ea typeface="Calibri" panose="020F0502020204030204" pitchFamily="34" charset="0"/>
                <a:cs typeface="Arial" panose="020B0604020202020204" pitchFamily="34" charset="0"/>
              </a:rPr>
              <a:t>what the professionals in the care home could be doing to ensure that they are following their duty of care in this scenario</a:t>
            </a:r>
          </a:p>
          <a:p>
            <a:pPr marL="457189" indent="-457189" algn="l">
              <a:buAutoNum type="alphaLcParenR"/>
            </a:pPr>
            <a:r>
              <a:rPr lang="en-GB" sz="2800" b="0">
                <a:latin typeface="Arial" panose="020B0604020202020204" pitchFamily="34" charset="0"/>
                <a:ea typeface="Calibri" panose="020F0502020204030204" pitchFamily="34" charset="0"/>
                <a:cs typeface="Arial" panose="020B0604020202020204" pitchFamily="34" charset="0"/>
              </a:rPr>
              <a:t>why providing person-centred care could be problematic in this scenario</a:t>
            </a:r>
          </a:p>
          <a:p>
            <a:pPr marL="457189" indent="-457189" algn="l">
              <a:buAutoNum type="alphaLcParenR"/>
            </a:pPr>
            <a:r>
              <a:rPr lang="en-GB" sz="2800" b="0">
                <a:latin typeface="Arial" panose="020B0604020202020204" pitchFamily="34" charset="0"/>
                <a:ea typeface="Calibri" panose="020F0502020204030204" pitchFamily="34" charset="0"/>
                <a:cs typeface="Arial" panose="020B0604020202020204" pitchFamily="34" charset="0"/>
              </a:rPr>
              <a:t>identify and describe health and safety legislation that needs to be considered to ensure practitioners fulfil their duty of care in this scenario. </a:t>
            </a:r>
          </a:p>
          <a:p>
            <a:pPr marL="457189" indent="-457189" algn="l">
              <a:buAutoNum type="alphaLcParenR"/>
            </a:pPr>
            <a:endParaRPr lang="en-GB" sz="2800" b="0">
              <a:latin typeface="Arial" panose="020B0604020202020204" pitchFamily="34" charset="0"/>
              <a:ea typeface="Calibri" panose="020F0502020204030204" pitchFamily="34" charset="0"/>
              <a:cs typeface="Arial" panose="020B0604020202020204" pitchFamily="34" charset="0"/>
            </a:endParaRPr>
          </a:p>
          <a:p>
            <a:pPr algn="l"/>
            <a:endParaRPr lang="en-GB" sz="2400">
              <a:latin typeface="Arial" panose="020B0604020202020204" pitchFamily="34" charset="0"/>
              <a:ea typeface="Calibri" panose="020F0502020204030204" pitchFamily="34" charset="0"/>
              <a:cs typeface="Arial" panose="020B0604020202020204" pitchFamily="34" charset="0"/>
            </a:endParaRPr>
          </a:p>
          <a:p>
            <a:r>
              <a:rPr lang="en-GB" sz="2400">
                <a:latin typeface="Arial" panose="020B0604020202020204" pitchFamily="34" charset="0"/>
                <a:ea typeface="Calibri" panose="020F0502020204030204" pitchFamily="34" charset="0"/>
                <a:cs typeface="Arial" panose="020B0604020202020204" pitchFamily="34" charset="0"/>
              </a:rPr>
              <a:t> </a:t>
            </a:r>
          </a:p>
        </p:txBody>
      </p:sp>
      <p:sp>
        <p:nvSpPr>
          <p:cNvPr id="7" name="Footer Placeholder 6">
            <a:extLst>
              <a:ext uri="{FF2B5EF4-FFF2-40B4-BE49-F238E27FC236}">
                <a16:creationId xmlns:a16="http://schemas.microsoft.com/office/drawing/2014/main" id="{CCB5CE09-DFEC-7A8B-C6E3-B187E35B2E34}"/>
              </a:ext>
            </a:extLst>
          </p:cNvPr>
          <p:cNvSpPr>
            <a:spLocks noGrp="1"/>
          </p:cNvSpPr>
          <p:nvPr>
            <p:ph type="ftr" sz="quarter" idx="14"/>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76188281-2C85-AB32-96F9-4E34265D0125}"/>
              </a:ext>
            </a:extLst>
          </p:cNvPr>
          <p:cNvSpPr>
            <a:spLocks noGrp="1"/>
          </p:cNvSpPr>
          <p:nvPr>
            <p:ph type="sldNum" sz="quarter" idx="12"/>
          </p:nvPr>
        </p:nvSpPr>
        <p:spPr/>
        <p:txBody>
          <a:bodyPr/>
          <a:lstStyle/>
          <a:p>
            <a:fld id="{DA2C159E-F13C-4A85-9A41-E7669D3E0D70}" type="slidenum">
              <a:rPr lang="en-GB" smtClean="0"/>
              <a:pPr/>
              <a:t>23</a:t>
            </a:fld>
            <a:endParaRPr lang="en-GB"/>
          </a:p>
        </p:txBody>
      </p:sp>
    </p:spTree>
    <p:extLst>
      <p:ext uri="{BB962C8B-B14F-4D97-AF65-F5344CB8AC3E}">
        <p14:creationId xmlns:p14="http://schemas.microsoft.com/office/powerpoint/2010/main" val="41561309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06</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Guided practice</a:t>
            </a:r>
          </a:p>
        </p:txBody>
      </p:sp>
    </p:spTree>
    <p:extLst>
      <p:ext uri="{BB962C8B-B14F-4D97-AF65-F5344CB8AC3E}">
        <p14:creationId xmlns:p14="http://schemas.microsoft.com/office/powerpoint/2010/main" val="33496107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A8B617-4D6D-E0F6-739C-B08E67BC2AF6}"/>
              </a:ext>
            </a:extLst>
          </p:cNvPr>
          <p:cNvSpPr>
            <a:spLocks noGrp="1"/>
          </p:cNvSpPr>
          <p:nvPr>
            <p:ph type="sldNum" sz="quarter" idx="11"/>
          </p:nvPr>
        </p:nvSpPr>
        <p:spPr/>
        <p:txBody>
          <a:bodyPr/>
          <a:lstStyle/>
          <a:p>
            <a:fld id="{DA2C159E-F13C-4A85-9A41-E7669D3E0D70}" type="slidenum">
              <a:rPr lang="en-GB" smtClean="0"/>
              <a:pPr/>
              <a:t>25</a:t>
            </a:fld>
            <a:endParaRPr lang="en-GB"/>
          </a:p>
        </p:txBody>
      </p:sp>
      <p:sp>
        <p:nvSpPr>
          <p:cNvPr id="3" name="Title 2">
            <a:extLst>
              <a:ext uri="{FF2B5EF4-FFF2-40B4-BE49-F238E27FC236}">
                <a16:creationId xmlns:a16="http://schemas.microsoft.com/office/drawing/2014/main" id="{EE98BB76-3532-AC8B-574B-1EEE5E3BBE6A}"/>
              </a:ext>
            </a:extLst>
          </p:cNvPr>
          <p:cNvSpPr>
            <a:spLocks noGrp="1"/>
          </p:cNvSpPr>
          <p:nvPr>
            <p:ph type="title"/>
          </p:nvPr>
        </p:nvSpPr>
        <p:spPr/>
        <p:txBody>
          <a:bodyPr>
            <a:normAutofit/>
          </a:bodyPr>
          <a:lstStyle/>
          <a:p>
            <a:r>
              <a:rPr lang="en-US" sz="2800"/>
              <a:t>Task 28</a:t>
            </a:r>
            <a:endParaRPr lang="en-GB" sz="2800"/>
          </a:p>
        </p:txBody>
      </p:sp>
      <p:sp>
        <p:nvSpPr>
          <p:cNvPr id="4" name="Text Placeholder 3">
            <a:extLst>
              <a:ext uri="{FF2B5EF4-FFF2-40B4-BE49-F238E27FC236}">
                <a16:creationId xmlns:a16="http://schemas.microsoft.com/office/drawing/2014/main" id="{79EFA684-4280-B527-A8C4-CEF6838F28E7}"/>
              </a:ext>
            </a:extLst>
          </p:cNvPr>
          <p:cNvSpPr>
            <a:spLocks noGrp="1"/>
          </p:cNvSpPr>
          <p:nvPr>
            <p:ph type="body" sz="quarter" idx="12"/>
          </p:nvPr>
        </p:nvSpPr>
        <p:spPr>
          <a:xfrm>
            <a:off x="628375" y="1506416"/>
            <a:ext cx="10223500" cy="1922585"/>
          </a:xfrm>
        </p:spPr>
        <p:txBody>
          <a:bodyPr vert="horz" lIns="0" tIns="0" rIns="0" bIns="0" rtlCol="0" anchor="t">
            <a:noAutofit/>
          </a:bodyPr>
          <a:lstStyle/>
          <a:p>
            <a:pPr>
              <a:lnSpc>
                <a:spcPct val="100000"/>
              </a:lnSpc>
            </a:pPr>
            <a:r>
              <a:rPr lang="en-US" sz="2800">
                <a:ea typeface="+mn-lt"/>
                <a:cs typeface="+mn-lt"/>
              </a:rPr>
              <a:t>Watch the video and take notes on examples where staff were not fulfilling their duty of care.</a:t>
            </a:r>
            <a:endParaRPr lang="en-GB" sz="2800">
              <a:cs typeface="Arial"/>
            </a:endParaRPr>
          </a:p>
          <a:p>
            <a:pPr>
              <a:lnSpc>
                <a:spcPts val="5333"/>
              </a:lnSpc>
            </a:pPr>
            <a:endParaRPr lang="en-GB" sz="3200"/>
          </a:p>
        </p:txBody>
      </p:sp>
      <p:sp>
        <p:nvSpPr>
          <p:cNvPr id="5" name="Footer Placeholder 4">
            <a:extLst>
              <a:ext uri="{FF2B5EF4-FFF2-40B4-BE49-F238E27FC236}">
                <a16:creationId xmlns:a16="http://schemas.microsoft.com/office/drawing/2014/main" id="{80ACE67E-BCAB-D447-5965-87A5962436A0}"/>
              </a:ext>
            </a:extLst>
          </p:cNvPr>
          <p:cNvSpPr>
            <a:spLocks noGrp="1"/>
          </p:cNvSpPr>
          <p:nvPr>
            <p:ph type="ftr" sz="quarter" idx="10"/>
          </p:nvPr>
        </p:nvSpPr>
        <p:spPr/>
        <p:txBody>
          <a:bodyPr/>
          <a:lstStyle/>
          <a:p>
            <a:r>
              <a:rPr lang="en-GB" cap="none"/>
              <a:t>Education and Training Foundation</a:t>
            </a:r>
          </a:p>
        </p:txBody>
      </p:sp>
      <p:pic>
        <p:nvPicPr>
          <p:cNvPr id="7" name="Graphic 6" descr="Clapper board with solid fill">
            <a:extLst>
              <a:ext uri="{FF2B5EF4-FFF2-40B4-BE49-F238E27FC236}">
                <a16:creationId xmlns:a16="http://schemas.microsoft.com/office/drawing/2014/main" id="{E49BB792-D1B7-1FCF-5204-1DFA06448FF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656" y="3148897"/>
            <a:ext cx="2202688" cy="2202688"/>
          </a:xfrm>
          <a:prstGeom prst="rect">
            <a:avLst/>
          </a:prstGeom>
        </p:spPr>
      </p:pic>
    </p:spTree>
    <p:extLst>
      <p:ext uri="{BB962C8B-B14F-4D97-AF65-F5344CB8AC3E}">
        <p14:creationId xmlns:p14="http://schemas.microsoft.com/office/powerpoint/2010/main" val="26710259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A8B617-4D6D-E0F6-739C-B08E67BC2AF6}"/>
              </a:ext>
            </a:extLst>
          </p:cNvPr>
          <p:cNvSpPr>
            <a:spLocks noGrp="1"/>
          </p:cNvSpPr>
          <p:nvPr>
            <p:ph type="sldNum" sz="quarter" idx="11"/>
          </p:nvPr>
        </p:nvSpPr>
        <p:spPr/>
        <p:txBody>
          <a:bodyPr/>
          <a:lstStyle/>
          <a:p>
            <a:fld id="{DA2C159E-F13C-4A85-9A41-E7669D3E0D70}" type="slidenum">
              <a:rPr lang="en-GB" smtClean="0"/>
              <a:pPr/>
              <a:t>26</a:t>
            </a:fld>
            <a:endParaRPr lang="en-GB"/>
          </a:p>
        </p:txBody>
      </p:sp>
      <p:sp>
        <p:nvSpPr>
          <p:cNvPr id="3" name="Title 2">
            <a:extLst>
              <a:ext uri="{FF2B5EF4-FFF2-40B4-BE49-F238E27FC236}">
                <a16:creationId xmlns:a16="http://schemas.microsoft.com/office/drawing/2014/main" id="{EE98BB76-3532-AC8B-574B-1EEE5E3BBE6A}"/>
              </a:ext>
            </a:extLst>
          </p:cNvPr>
          <p:cNvSpPr>
            <a:spLocks noGrp="1"/>
          </p:cNvSpPr>
          <p:nvPr>
            <p:ph type="title"/>
          </p:nvPr>
        </p:nvSpPr>
        <p:spPr/>
        <p:txBody>
          <a:bodyPr>
            <a:normAutofit/>
          </a:bodyPr>
          <a:lstStyle/>
          <a:p>
            <a:r>
              <a:rPr lang="en-US" sz="2800"/>
              <a:t>Guided practice</a:t>
            </a:r>
            <a:endParaRPr lang="en-GB" sz="2800"/>
          </a:p>
        </p:txBody>
      </p:sp>
      <p:sp>
        <p:nvSpPr>
          <p:cNvPr id="4" name="Text Placeholder 3">
            <a:extLst>
              <a:ext uri="{FF2B5EF4-FFF2-40B4-BE49-F238E27FC236}">
                <a16:creationId xmlns:a16="http://schemas.microsoft.com/office/drawing/2014/main" id="{79EFA684-4280-B527-A8C4-CEF6838F28E7}"/>
              </a:ext>
            </a:extLst>
          </p:cNvPr>
          <p:cNvSpPr>
            <a:spLocks noGrp="1"/>
          </p:cNvSpPr>
          <p:nvPr>
            <p:ph type="body" sz="quarter" idx="12"/>
          </p:nvPr>
        </p:nvSpPr>
        <p:spPr>
          <a:xfrm>
            <a:off x="3305292" y="2219710"/>
            <a:ext cx="5581417" cy="764117"/>
          </a:xfrm>
        </p:spPr>
        <p:txBody>
          <a:bodyPr vert="horz" lIns="0" tIns="0" rIns="0" bIns="0" rtlCol="0" anchor="t">
            <a:noAutofit/>
          </a:bodyPr>
          <a:lstStyle/>
          <a:p>
            <a:pPr algn="ctr">
              <a:lnSpc>
                <a:spcPct val="100000"/>
              </a:lnSpc>
            </a:pPr>
            <a:r>
              <a:rPr lang="en-US" sz="2800">
                <a:ea typeface="+mn-lt"/>
                <a:cs typeface="+mn-lt"/>
              </a:rPr>
              <a:t>Examples of staff not fulfilling their duty of care.</a:t>
            </a:r>
            <a:endParaRPr lang="en-GB" sz="2800"/>
          </a:p>
        </p:txBody>
      </p:sp>
      <p:sp>
        <p:nvSpPr>
          <p:cNvPr id="5" name="Footer Placeholder 4">
            <a:extLst>
              <a:ext uri="{FF2B5EF4-FFF2-40B4-BE49-F238E27FC236}">
                <a16:creationId xmlns:a16="http://schemas.microsoft.com/office/drawing/2014/main" id="{80ACE67E-BCAB-D447-5965-87A5962436A0}"/>
              </a:ext>
            </a:extLst>
          </p:cNvPr>
          <p:cNvSpPr>
            <a:spLocks noGrp="1"/>
          </p:cNvSpPr>
          <p:nvPr>
            <p:ph type="ftr" sz="quarter" idx="10"/>
          </p:nvPr>
        </p:nvSpPr>
        <p:spPr/>
        <p:txBody>
          <a:bodyPr/>
          <a:lstStyle/>
          <a:p>
            <a:r>
              <a:rPr lang="en-GB" cap="none"/>
              <a:t>Education and Training Foundation</a:t>
            </a:r>
          </a:p>
        </p:txBody>
      </p:sp>
      <p:pic>
        <p:nvPicPr>
          <p:cNvPr id="7" name="Graphic 6" descr="Clapper board with solid fill">
            <a:extLst>
              <a:ext uri="{FF2B5EF4-FFF2-40B4-BE49-F238E27FC236}">
                <a16:creationId xmlns:a16="http://schemas.microsoft.com/office/drawing/2014/main" id="{E49BB792-D1B7-1FCF-5204-1DFA06448FF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656" y="3486209"/>
            <a:ext cx="1865376" cy="1865376"/>
          </a:xfrm>
          <a:prstGeom prst="rect">
            <a:avLst/>
          </a:prstGeom>
        </p:spPr>
      </p:pic>
      <p:pic>
        <p:nvPicPr>
          <p:cNvPr id="6" name="Picture 5">
            <a:extLst>
              <a:ext uri="{FF2B5EF4-FFF2-40B4-BE49-F238E27FC236}">
                <a16:creationId xmlns:a16="http://schemas.microsoft.com/office/drawing/2014/main" id="{B155EC10-F229-438F-F171-3640EBEF6A97}"/>
              </a:ext>
            </a:extLst>
          </p:cNvPr>
          <p:cNvPicPr>
            <a:picLocks noChangeAspect="1"/>
          </p:cNvPicPr>
          <p:nvPr/>
        </p:nvPicPr>
        <p:blipFill rotWithShape="1">
          <a:blip r:embed="rId5"/>
          <a:srcRect l="59586" b="-11594"/>
          <a:stretch/>
        </p:blipFill>
        <p:spPr>
          <a:xfrm rot="5913149" flipH="1">
            <a:off x="2847391" y="1596818"/>
            <a:ext cx="605357" cy="651863"/>
          </a:xfrm>
          <a:prstGeom prst="rect">
            <a:avLst/>
          </a:prstGeom>
        </p:spPr>
      </p:pic>
      <p:pic>
        <p:nvPicPr>
          <p:cNvPr id="8" name="Picture 7">
            <a:extLst>
              <a:ext uri="{FF2B5EF4-FFF2-40B4-BE49-F238E27FC236}">
                <a16:creationId xmlns:a16="http://schemas.microsoft.com/office/drawing/2014/main" id="{50091A53-63AA-83F4-891A-0FC2456314A8}"/>
              </a:ext>
            </a:extLst>
          </p:cNvPr>
          <p:cNvPicPr>
            <a:picLocks noChangeAspect="1"/>
          </p:cNvPicPr>
          <p:nvPr/>
        </p:nvPicPr>
        <p:blipFill rotWithShape="1">
          <a:blip r:embed="rId5"/>
          <a:srcRect l="59586" b="-11594"/>
          <a:stretch/>
        </p:blipFill>
        <p:spPr>
          <a:xfrm rot="407035" flipH="1">
            <a:off x="2819131" y="3462474"/>
            <a:ext cx="605357" cy="651863"/>
          </a:xfrm>
          <a:prstGeom prst="rect">
            <a:avLst/>
          </a:prstGeom>
        </p:spPr>
      </p:pic>
      <p:pic>
        <p:nvPicPr>
          <p:cNvPr id="9" name="Picture 8">
            <a:extLst>
              <a:ext uri="{FF2B5EF4-FFF2-40B4-BE49-F238E27FC236}">
                <a16:creationId xmlns:a16="http://schemas.microsoft.com/office/drawing/2014/main" id="{C7DD19F5-3460-50BE-026C-11B2557DB0D6}"/>
              </a:ext>
            </a:extLst>
          </p:cNvPr>
          <p:cNvPicPr>
            <a:picLocks noChangeAspect="1"/>
          </p:cNvPicPr>
          <p:nvPr/>
        </p:nvPicPr>
        <p:blipFill rotWithShape="1">
          <a:blip r:embed="rId5"/>
          <a:srcRect l="59586" b="-11594"/>
          <a:stretch/>
        </p:blipFill>
        <p:spPr>
          <a:xfrm rot="1022752">
            <a:off x="8373204" y="3587171"/>
            <a:ext cx="605357" cy="651863"/>
          </a:xfrm>
          <a:prstGeom prst="rect">
            <a:avLst/>
          </a:prstGeom>
        </p:spPr>
      </p:pic>
      <p:pic>
        <p:nvPicPr>
          <p:cNvPr id="10" name="Picture 9">
            <a:extLst>
              <a:ext uri="{FF2B5EF4-FFF2-40B4-BE49-F238E27FC236}">
                <a16:creationId xmlns:a16="http://schemas.microsoft.com/office/drawing/2014/main" id="{6BF56A92-47DB-99FB-7699-A7C365385144}"/>
              </a:ext>
            </a:extLst>
          </p:cNvPr>
          <p:cNvPicPr>
            <a:picLocks noChangeAspect="1"/>
          </p:cNvPicPr>
          <p:nvPr/>
        </p:nvPicPr>
        <p:blipFill rotWithShape="1">
          <a:blip r:embed="rId5"/>
          <a:srcRect l="59586" b="-11594"/>
          <a:stretch/>
        </p:blipFill>
        <p:spPr>
          <a:xfrm rot="16647512">
            <a:off x="8734399" y="1761642"/>
            <a:ext cx="605357" cy="651863"/>
          </a:xfrm>
          <a:prstGeom prst="rect">
            <a:avLst/>
          </a:prstGeom>
        </p:spPr>
      </p:pic>
    </p:spTree>
    <p:extLst>
      <p:ext uri="{BB962C8B-B14F-4D97-AF65-F5344CB8AC3E}">
        <p14:creationId xmlns:p14="http://schemas.microsoft.com/office/powerpoint/2010/main" val="40493724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A8B617-4D6D-E0F6-739C-B08E67BC2AF6}"/>
              </a:ext>
            </a:extLst>
          </p:cNvPr>
          <p:cNvSpPr>
            <a:spLocks noGrp="1"/>
          </p:cNvSpPr>
          <p:nvPr>
            <p:ph type="sldNum" sz="quarter" idx="11"/>
          </p:nvPr>
        </p:nvSpPr>
        <p:spPr/>
        <p:txBody>
          <a:bodyPr/>
          <a:lstStyle/>
          <a:p>
            <a:fld id="{DA2C159E-F13C-4A85-9A41-E7669D3E0D70}" type="slidenum">
              <a:rPr lang="en-GB" smtClean="0"/>
              <a:pPr/>
              <a:t>27</a:t>
            </a:fld>
            <a:endParaRPr lang="en-GB"/>
          </a:p>
        </p:txBody>
      </p:sp>
      <p:sp>
        <p:nvSpPr>
          <p:cNvPr id="3" name="Title 2">
            <a:extLst>
              <a:ext uri="{FF2B5EF4-FFF2-40B4-BE49-F238E27FC236}">
                <a16:creationId xmlns:a16="http://schemas.microsoft.com/office/drawing/2014/main" id="{EE98BB76-3532-AC8B-574B-1EEE5E3BBE6A}"/>
              </a:ext>
            </a:extLst>
          </p:cNvPr>
          <p:cNvSpPr>
            <a:spLocks noGrp="1"/>
          </p:cNvSpPr>
          <p:nvPr>
            <p:ph type="title"/>
          </p:nvPr>
        </p:nvSpPr>
        <p:spPr/>
        <p:txBody>
          <a:bodyPr>
            <a:normAutofit/>
          </a:bodyPr>
          <a:lstStyle/>
          <a:p>
            <a:r>
              <a:rPr lang="en-US" sz="2800"/>
              <a:t>Guided practice</a:t>
            </a:r>
            <a:endParaRPr lang="en-GB" sz="2800"/>
          </a:p>
        </p:txBody>
      </p:sp>
      <p:sp>
        <p:nvSpPr>
          <p:cNvPr id="4" name="Text Placeholder 3">
            <a:extLst>
              <a:ext uri="{FF2B5EF4-FFF2-40B4-BE49-F238E27FC236}">
                <a16:creationId xmlns:a16="http://schemas.microsoft.com/office/drawing/2014/main" id="{79EFA684-4280-B527-A8C4-CEF6838F28E7}"/>
              </a:ext>
            </a:extLst>
          </p:cNvPr>
          <p:cNvSpPr>
            <a:spLocks noGrp="1"/>
          </p:cNvSpPr>
          <p:nvPr>
            <p:ph type="body" sz="quarter" idx="12"/>
          </p:nvPr>
        </p:nvSpPr>
        <p:spPr>
          <a:xfrm>
            <a:off x="2564788" y="2390858"/>
            <a:ext cx="7062425" cy="764117"/>
          </a:xfrm>
        </p:spPr>
        <p:txBody>
          <a:bodyPr vert="horz" lIns="0" tIns="0" rIns="0" bIns="0" rtlCol="0" anchor="t">
            <a:noAutofit/>
          </a:bodyPr>
          <a:lstStyle/>
          <a:p>
            <a:pPr algn="ctr">
              <a:lnSpc>
                <a:spcPct val="100000"/>
              </a:lnSpc>
            </a:pPr>
            <a:r>
              <a:rPr lang="en-US" sz="2800">
                <a:ea typeface="+mn-lt"/>
                <a:cs typeface="+mn-lt"/>
              </a:rPr>
              <a:t>Which health and safety legislation are not being met here?</a:t>
            </a:r>
            <a:endParaRPr lang="en-GB" sz="2800"/>
          </a:p>
        </p:txBody>
      </p:sp>
      <p:sp>
        <p:nvSpPr>
          <p:cNvPr id="5" name="Footer Placeholder 4">
            <a:extLst>
              <a:ext uri="{FF2B5EF4-FFF2-40B4-BE49-F238E27FC236}">
                <a16:creationId xmlns:a16="http://schemas.microsoft.com/office/drawing/2014/main" id="{80ACE67E-BCAB-D447-5965-87A5962436A0}"/>
              </a:ext>
            </a:extLst>
          </p:cNvPr>
          <p:cNvSpPr>
            <a:spLocks noGrp="1"/>
          </p:cNvSpPr>
          <p:nvPr>
            <p:ph type="ftr" sz="quarter" idx="10"/>
          </p:nvPr>
        </p:nvSpPr>
        <p:spPr/>
        <p:txBody>
          <a:bodyPr/>
          <a:lstStyle/>
          <a:p>
            <a:r>
              <a:rPr lang="en-GB" cap="none"/>
              <a:t>Education and Training Foundation</a:t>
            </a:r>
          </a:p>
        </p:txBody>
      </p:sp>
      <p:pic>
        <p:nvPicPr>
          <p:cNvPr id="7" name="Graphic 6" descr="Clapper board with solid fill">
            <a:extLst>
              <a:ext uri="{FF2B5EF4-FFF2-40B4-BE49-F238E27FC236}">
                <a16:creationId xmlns:a16="http://schemas.microsoft.com/office/drawing/2014/main" id="{E49BB792-D1B7-1FCF-5204-1DFA06448FF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02953" y="3788404"/>
            <a:ext cx="1865376" cy="1865376"/>
          </a:xfrm>
          <a:prstGeom prst="rect">
            <a:avLst/>
          </a:prstGeom>
        </p:spPr>
      </p:pic>
      <p:pic>
        <p:nvPicPr>
          <p:cNvPr id="6" name="Picture 5">
            <a:extLst>
              <a:ext uri="{FF2B5EF4-FFF2-40B4-BE49-F238E27FC236}">
                <a16:creationId xmlns:a16="http://schemas.microsoft.com/office/drawing/2014/main" id="{B155EC10-F229-438F-F171-3640EBEF6A97}"/>
              </a:ext>
            </a:extLst>
          </p:cNvPr>
          <p:cNvPicPr>
            <a:picLocks noChangeAspect="1"/>
          </p:cNvPicPr>
          <p:nvPr/>
        </p:nvPicPr>
        <p:blipFill rotWithShape="1">
          <a:blip r:embed="rId5"/>
          <a:srcRect l="59586" b="-11594"/>
          <a:stretch/>
        </p:blipFill>
        <p:spPr>
          <a:xfrm rot="5913149" flipH="1">
            <a:off x="2847391" y="1596818"/>
            <a:ext cx="605357" cy="651863"/>
          </a:xfrm>
          <a:prstGeom prst="rect">
            <a:avLst/>
          </a:prstGeom>
        </p:spPr>
      </p:pic>
      <p:pic>
        <p:nvPicPr>
          <p:cNvPr id="8" name="Picture 7">
            <a:extLst>
              <a:ext uri="{FF2B5EF4-FFF2-40B4-BE49-F238E27FC236}">
                <a16:creationId xmlns:a16="http://schemas.microsoft.com/office/drawing/2014/main" id="{50091A53-63AA-83F4-891A-0FC2456314A8}"/>
              </a:ext>
            </a:extLst>
          </p:cNvPr>
          <p:cNvPicPr>
            <a:picLocks noChangeAspect="1"/>
          </p:cNvPicPr>
          <p:nvPr/>
        </p:nvPicPr>
        <p:blipFill rotWithShape="1">
          <a:blip r:embed="rId5"/>
          <a:srcRect l="59586" b="-11594"/>
          <a:stretch/>
        </p:blipFill>
        <p:spPr>
          <a:xfrm rot="407035" flipH="1">
            <a:off x="2819131" y="3462474"/>
            <a:ext cx="605357" cy="651863"/>
          </a:xfrm>
          <a:prstGeom prst="rect">
            <a:avLst/>
          </a:prstGeom>
        </p:spPr>
      </p:pic>
      <p:pic>
        <p:nvPicPr>
          <p:cNvPr id="9" name="Picture 8">
            <a:extLst>
              <a:ext uri="{FF2B5EF4-FFF2-40B4-BE49-F238E27FC236}">
                <a16:creationId xmlns:a16="http://schemas.microsoft.com/office/drawing/2014/main" id="{C7DD19F5-3460-50BE-026C-11B2557DB0D6}"/>
              </a:ext>
            </a:extLst>
          </p:cNvPr>
          <p:cNvPicPr>
            <a:picLocks noChangeAspect="1"/>
          </p:cNvPicPr>
          <p:nvPr/>
        </p:nvPicPr>
        <p:blipFill rotWithShape="1">
          <a:blip r:embed="rId5"/>
          <a:srcRect l="59586" b="-11594"/>
          <a:stretch/>
        </p:blipFill>
        <p:spPr>
          <a:xfrm rot="1022752">
            <a:off x="8373204" y="3587171"/>
            <a:ext cx="605357" cy="651863"/>
          </a:xfrm>
          <a:prstGeom prst="rect">
            <a:avLst/>
          </a:prstGeom>
        </p:spPr>
      </p:pic>
      <p:pic>
        <p:nvPicPr>
          <p:cNvPr id="10" name="Picture 9">
            <a:extLst>
              <a:ext uri="{FF2B5EF4-FFF2-40B4-BE49-F238E27FC236}">
                <a16:creationId xmlns:a16="http://schemas.microsoft.com/office/drawing/2014/main" id="{6BF56A92-47DB-99FB-7699-A7C365385144}"/>
              </a:ext>
            </a:extLst>
          </p:cNvPr>
          <p:cNvPicPr>
            <a:picLocks noChangeAspect="1"/>
          </p:cNvPicPr>
          <p:nvPr/>
        </p:nvPicPr>
        <p:blipFill rotWithShape="1">
          <a:blip r:embed="rId5"/>
          <a:srcRect l="59586" b="-11594"/>
          <a:stretch/>
        </p:blipFill>
        <p:spPr>
          <a:xfrm rot="16647512">
            <a:off x="8734399" y="1761642"/>
            <a:ext cx="605357" cy="651863"/>
          </a:xfrm>
          <a:prstGeom prst="rect">
            <a:avLst/>
          </a:prstGeom>
        </p:spPr>
      </p:pic>
    </p:spTree>
    <p:extLst>
      <p:ext uri="{BB962C8B-B14F-4D97-AF65-F5344CB8AC3E}">
        <p14:creationId xmlns:p14="http://schemas.microsoft.com/office/powerpoint/2010/main" val="318973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A8B617-4D6D-E0F6-739C-B08E67BC2AF6}"/>
              </a:ext>
            </a:extLst>
          </p:cNvPr>
          <p:cNvSpPr>
            <a:spLocks noGrp="1"/>
          </p:cNvSpPr>
          <p:nvPr>
            <p:ph type="sldNum" sz="quarter" idx="11"/>
          </p:nvPr>
        </p:nvSpPr>
        <p:spPr/>
        <p:txBody>
          <a:bodyPr/>
          <a:lstStyle/>
          <a:p>
            <a:fld id="{DA2C159E-F13C-4A85-9A41-E7669D3E0D70}" type="slidenum">
              <a:rPr lang="en-GB" smtClean="0"/>
              <a:pPr/>
              <a:t>28</a:t>
            </a:fld>
            <a:endParaRPr lang="en-GB"/>
          </a:p>
        </p:txBody>
      </p:sp>
      <p:sp>
        <p:nvSpPr>
          <p:cNvPr id="3" name="Title 2">
            <a:extLst>
              <a:ext uri="{FF2B5EF4-FFF2-40B4-BE49-F238E27FC236}">
                <a16:creationId xmlns:a16="http://schemas.microsoft.com/office/drawing/2014/main" id="{EE98BB76-3532-AC8B-574B-1EEE5E3BBE6A}"/>
              </a:ext>
            </a:extLst>
          </p:cNvPr>
          <p:cNvSpPr>
            <a:spLocks noGrp="1"/>
          </p:cNvSpPr>
          <p:nvPr>
            <p:ph type="title"/>
          </p:nvPr>
        </p:nvSpPr>
        <p:spPr/>
        <p:txBody>
          <a:bodyPr>
            <a:normAutofit/>
          </a:bodyPr>
          <a:lstStyle/>
          <a:p>
            <a:r>
              <a:rPr lang="en-US" sz="2800"/>
              <a:t>Guided practice</a:t>
            </a:r>
            <a:endParaRPr lang="en-GB" sz="2800"/>
          </a:p>
        </p:txBody>
      </p:sp>
      <p:sp>
        <p:nvSpPr>
          <p:cNvPr id="4" name="Text Placeholder 3">
            <a:extLst>
              <a:ext uri="{FF2B5EF4-FFF2-40B4-BE49-F238E27FC236}">
                <a16:creationId xmlns:a16="http://schemas.microsoft.com/office/drawing/2014/main" id="{79EFA684-4280-B527-A8C4-CEF6838F28E7}"/>
              </a:ext>
            </a:extLst>
          </p:cNvPr>
          <p:cNvSpPr>
            <a:spLocks noGrp="1"/>
          </p:cNvSpPr>
          <p:nvPr>
            <p:ph type="body" sz="quarter" idx="12"/>
          </p:nvPr>
        </p:nvSpPr>
        <p:spPr>
          <a:xfrm>
            <a:off x="3455661" y="2283766"/>
            <a:ext cx="5581417" cy="2049820"/>
          </a:xfrm>
        </p:spPr>
        <p:txBody>
          <a:bodyPr vert="horz" lIns="0" tIns="0" rIns="0" bIns="0" rtlCol="0" anchor="t">
            <a:noAutofit/>
          </a:bodyPr>
          <a:lstStyle/>
          <a:p>
            <a:pPr algn="ctr">
              <a:lnSpc>
                <a:spcPct val="100000"/>
              </a:lnSpc>
            </a:pPr>
            <a:r>
              <a:rPr lang="en-US" sz="2800">
                <a:ea typeface="+mn-lt"/>
                <a:cs typeface="+mn-lt"/>
              </a:rPr>
              <a:t>What are the potential impacts on the holistic wellbeing of the residents?</a:t>
            </a:r>
            <a:endParaRPr lang="en-GB" sz="2800"/>
          </a:p>
        </p:txBody>
      </p:sp>
      <p:sp>
        <p:nvSpPr>
          <p:cNvPr id="5" name="Footer Placeholder 4">
            <a:extLst>
              <a:ext uri="{FF2B5EF4-FFF2-40B4-BE49-F238E27FC236}">
                <a16:creationId xmlns:a16="http://schemas.microsoft.com/office/drawing/2014/main" id="{80ACE67E-BCAB-D447-5965-87A5962436A0}"/>
              </a:ext>
            </a:extLst>
          </p:cNvPr>
          <p:cNvSpPr>
            <a:spLocks noGrp="1"/>
          </p:cNvSpPr>
          <p:nvPr>
            <p:ph type="ftr" sz="quarter" idx="10"/>
          </p:nvPr>
        </p:nvSpPr>
        <p:spPr/>
        <p:txBody>
          <a:bodyPr/>
          <a:lstStyle/>
          <a:p>
            <a:r>
              <a:rPr lang="en-GB" cap="none"/>
              <a:t>Education and Training Foundation</a:t>
            </a:r>
          </a:p>
        </p:txBody>
      </p:sp>
      <p:pic>
        <p:nvPicPr>
          <p:cNvPr id="7" name="Graphic 6" descr="Clapper board with solid fill">
            <a:extLst>
              <a:ext uri="{FF2B5EF4-FFF2-40B4-BE49-F238E27FC236}">
                <a16:creationId xmlns:a16="http://schemas.microsoft.com/office/drawing/2014/main" id="{E49BB792-D1B7-1FCF-5204-1DFA06448FF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02953" y="4147809"/>
            <a:ext cx="1865376" cy="1865376"/>
          </a:xfrm>
          <a:prstGeom prst="rect">
            <a:avLst/>
          </a:prstGeom>
        </p:spPr>
      </p:pic>
      <p:pic>
        <p:nvPicPr>
          <p:cNvPr id="6" name="Picture 5">
            <a:extLst>
              <a:ext uri="{FF2B5EF4-FFF2-40B4-BE49-F238E27FC236}">
                <a16:creationId xmlns:a16="http://schemas.microsoft.com/office/drawing/2014/main" id="{B155EC10-F229-438F-F171-3640EBEF6A97}"/>
              </a:ext>
            </a:extLst>
          </p:cNvPr>
          <p:cNvPicPr>
            <a:picLocks noChangeAspect="1"/>
          </p:cNvPicPr>
          <p:nvPr/>
        </p:nvPicPr>
        <p:blipFill rotWithShape="1">
          <a:blip r:embed="rId5"/>
          <a:srcRect l="59586" b="-11594"/>
          <a:stretch/>
        </p:blipFill>
        <p:spPr>
          <a:xfrm rot="5913149" flipH="1">
            <a:off x="2847391" y="1596818"/>
            <a:ext cx="605357" cy="651863"/>
          </a:xfrm>
          <a:prstGeom prst="rect">
            <a:avLst/>
          </a:prstGeom>
        </p:spPr>
      </p:pic>
      <p:pic>
        <p:nvPicPr>
          <p:cNvPr id="8" name="Picture 7">
            <a:extLst>
              <a:ext uri="{FF2B5EF4-FFF2-40B4-BE49-F238E27FC236}">
                <a16:creationId xmlns:a16="http://schemas.microsoft.com/office/drawing/2014/main" id="{50091A53-63AA-83F4-891A-0FC2456314A8}"/>
              </a:ext>
            </a:extLst>
          </p:cNvPr>
          <p:cNvPicPr>
            <a:picLocks noChangeAspect="1"/>
          </p:cNvPicPr>
          <p:nvPr/>
        </p:nvPicPr>
        <p:blipFill rotWithShape="1">
          <a:blip r:embed="rId5"/>
          <a:srcRect l="59586" b="-11594"/>
          <a:stretch/>
        </p:blipFill>
        <p:spPr>
          <a:xfrm rot="407035" flipH="1">
            <a:off x="2819131" y="3462474"/>
            <a:ext cx="605357" cy="651863"/>
          </a:xfrm>
          <a:prstGeom prst="rect">
            <a:avLst/>
          </a:prstGeom>
        </p:spPr>
      </p:pic>
      <p:pic>
        <p:nvPicPr>
          <p:cNvPr id="9" name="Picture 8">
            <a:extLst>
              <a:ext uri="{FF2B5EF4-FFF2-40B4-BE49-F238E27FC236}">
                <a16:creationId xmlns:a16="http://schemas.microsoft.com/office/drawing/2014/main" id="{C7DD19F5-3460-50BE-026C-11B2557DB0D6}"/>
              </a:ext>
            </a:extLst>
          </p:cNvPr>
          <p:cNvPicPr>
            <a:picLocks noChangeAspect="1"/>
          </p:cNvPicPr>
          <p:nvPr/>
        </p:nvPicPr>
        <p:blipFill rotWithShape="1">
          <a:blip r:embed="rId5"/>
          <a:srcRect l="59586" b="-11594"/>
          <a:stretch/>
        </p:blipFill>
        <p:spPr>
          <a:xfrm rot="1022752">
            <a:off x="8813379" y="3607315"/>
            <a:ext cx="605357" cy="651863"/>
          </a:xfrm>
          <a:prstGeom prst="rect">
            <a:avLst/>
          </a:prstGeom>
        </p:spPr>
      </p:pic>
      <p:pic>
        <p:nvPicPr>
          <p:cNvPr id="10" name="Picture 9">
            <a:extLst>
              <a:ext uri="{FF2B5EF4-FFF2-40B4-BE49-F238E27FC236}">
                <a16:creationId xmlns:a16="http://schemas.microsoft.com/office/drawing/2014/main" id="{6BF56A92-47DB-99FB-7699-A7C365385144}"/>
              </a:ext>
            </a:extLst>
          </p:cNvPr>
          <p:cNvPicPr>
            <a:picLocks noChangeAspect="1"/>
          </p:cNvPicPr>
          <p:nvPr/>
        </p:nvPicPr>
        <p:blipFill rotWithShape="1">
          <a:blip r:embed="rId5"/>
          <a:srcRect l="59586" b="-11594"/>
          <a:stretch/>
        </p:blipFill>
        <p:spPr>
          <a:xfrm rot="16647512">
            <a:off x="8734399" y="1761642"/>
            <a:ext cx="605357" cy="651863"/>
          </a:xfrm>
          <a:prstGeom prst="rect">
            <a:avLst/>
          </a:prstGeom>
        </p:spPr>
      </p:pic>
    </p:spTree>
    <p:extLst>
      <p:ext uri="{BB962C8B-B14F-4D97-AF65-F5344CB8AC3E}">
        <p14:creationId xmlns:p14="http://schemas.microsoft.com/office/powerpoint/2010/main" val="16942949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A8B617-4D6D-E0F6-739C-B08E67BC2AF6}"/>
              </a:ext>
            </a:extLst>
          </p:cNvPr>
          <p:cNvSpPr>
            <a:spLocks noGrp="1"/>
          </p:cNvSpPr>
          <p:nvPr>
            <p:ph type="sldNum" sz="quarter" idx="11"/>
          </p:nvPr>
        </p:nvSpPr>
        <p:spPr/>
        <p:txBody>
          <a:bodyPr/>
          <a:lstStyle/>
          <a:p>
            <a:fld id="{DA2C159E-F13C-4A85-9A41-E7669D3E0D70}" type="slidenum">
              <a:rPr lang="en-GB" smtClean="0"/>
              <a:pPr/>
              <a:t>29</a:t>
            </a:fld>
            <a:endParaRPr lang="en-GB"/>
          </a:p>
        </p:txBody>
      </p:sp>
      <p:sp>
        <p:nvSpPr>
          <p:cNvPr id="3" name="Title 2">
            <a:extLst>
              <a:ext uri="{FF2B5EF4-FFF2-40B4-BE49-F238E27FC236}">
                <a16:creationId xmlns:a16="http://schemas.microsoft.com/office/drawing/2014/main" id="{EE98BB76-3532-AC8B-574B-1EEE5E3BBE6A}"/>
              </a:ext>
            </a:extLst>
          </p:cNvPr>
          <p:cNvSpPr>
            <a:spLocks noGrp="1"/>
          </p:cNvSpPr>
          <p:nvPr>
            <p:ph type="title"/>
          </p:nvPr>
        </p:nvSpPr>
        <p:spPr/>
        <p:txBody>
          <a:bodyPr>
            <a:normAutofit/>
          </a:bodyPr>
          <a:lstStyle/>
          <a:p>
            <a:r>
              <a:rPr lang="en-US" sz="2800"/>
              <a:t>Independent practice</a:t>
            </a:r>
            <a:endParaRPr lang="en-GB" sz="2800"/>
          </a:p>
        </p:txBody>
      </p:sp>
      <p:sp>
        <p:nvSpPr>
          <p:cNvPr id="5" name="Footer Placeholder 4">
            <a:extLst>
              <a:ext uri="{FF2B5EF4-FFF2-40B4-BE49-F238E27FC236}">
                <a16:creationId xmlns:a16="http://schemas.microsoft.com/office/drawing/2014/main" id="{80ACE67E-BCAB-D447-5965-87A5962436A0}"/>
              </a:ext>
            </a:extLst>
          </p:cNvPr>
          <p:cNvSpPr>
            <a:spLocks noGrp="1"/>
          </p:cNvSpPr>
          <p:nvPr>
            <p:ph type="ftr" sz="quarter" idx="10"/>
          </p:nvPr>
        </p:nvSpPr>
        <p:spPr/>
        <p:txBody>
          <a:bodyPr/>
          <a:lstStyle/>
          <a:p>
            <a:r>
              <a:rPr lang="en-GB" cap="none"/>
              <a:t>Education and Training Foundation</a:t>
            </a:r>
          </a:p>
        </p:txBody>
      </p:sp>
      <p:sp>
        <p:nvSpPr>
          <p:cNvPr id="8" name="Text Placeholder 3">
            <a:extLst>
              <a:ext uri="{FF2B5EF4-FFF2-40B4-BE49-F238E27FC236}">
                <a16:creationId xmlns:a16="http://schemas.microsoft.com/office/drawing/2014/main" id="{228E6034-74C3-2295-4EE2-2D97C2A68072}"/>
              </a:ext>
            </a:extLst>
          </p:cNvPr>
          <p:cNvSpPr>
            <a:spLocks noGrp="1"/>
          </p:cNvSpPr>
          <p:nvPr>
            <p:ph type="body" sz="quarter" idx="12"/>
          </p:nvPr>
        </p:nvSpPr>
        <p:spPr>
          <a:xfrm>
            <a:off x="3305292" y="3081976"/>
            <a:ext cx="5581417" cy="718811"/>
          </a:xfrm>
        </p:spPr>
        <p:txBody>
          <a:bodyPr vert="horz" lIns="0" tIns="0" rIns="0" bIns="0" rtlCol="0" anchor="t">
            <a:noAutofit/>
          </a:bodyPr>
          <a:lstStyle/>
          <a:p>
            <a:pPr algn="ctr">
              <a:lnSpc>
                <a:spcPts val="5333"/>
              </a:lnSpc>
            </a:pPr>
            <a:r>
              <a:rPr lang="en-US" sz="2800" b="1"/>
              <a:t>Recommendations</a:t>
            </a:r>
            <a:endParaRPr lang="en-GB" sz="2800" b="1"/>
          </a:p>
        </p:txBody>
      </p:sp>
      <p:pic>
        <p:nvPicPr>
          <p:cNvPr id="9" name="Picture 8">
            <a:extLst>
              <a:ext uri="{FF2B5EF4-FFF2-40B4-BE49-F238E27FC236}">
                <a16:creationId xmlns:a16="http://schemas.microsoft.com/office/drawing/2014/main" id="{A78C5E25-503B-4150-CD1F-B932ECEE8B32}"/>
              </a:ext>
            </a:extLst>
          </p:cNvPr>
          <p:cNvPicPr>
            <a:picLocks noChangeAspect="1"/>
          </p:cNvPicPr>
          <p:nvPr/>
        </p:nvPicPr>
        <p:blipFill rotWithShape="1">
          <a:blip r:embed="rId3"/>
          <a:srcRect l="59586" b="-11594"/>
          <a:stretch/>
        </p:blipFill>
        <p:spPr>
          <a:xfrm rot="5913149" flipH="1">
            <a:off x="3096420" y="2234393"/>
            <a:ext cx="605357" cy="651863"/>
          </a:xfrm>
          <a:prstGeom prst="rect">
            <a:avLst/>
          </a:prstGeom>
        </p:spPr>
      </p:pic>
      <p:pic>
        <p:nvPicPr>
          <p:cNvPr id="10" name="Picture 9">
            <a:extLst>
              <a:ext uri="{FF2B5EF4-FFF2-40B4-BE49-F238E27FC236}">
                <a16:creationId xmlns:a16="http://schemas.microsoft.com/office/drawing/2014/main" id="{FE699792-CAF6-3656-1EE8-C3CA54361FF6}"/>
              </a:ext>
            </a:extLst>
          </p:cNvPr>
          <p:cNvPicPr>
            <a:picLocks noChangeAspect="1"/>
          </p:cNvPicPr>
          <p:nvPr/>
        </p:nvPicPr>
        <p:blipFill rotWithShape="1">
          <a:blip r:embed="rId3"/>
          <a:srcRect l="59586" b="-11594"/>
          <a:stretch/>
        </p:blipFill>
        <p:spPr>
          <a:xfrm rot="20616017" flipH="1">
            <a:off x="3069290" y="3864301"/>
            <a:ext cx="605357" cy="651863"/>
          </a:xfrm>
          <a:prstGeom prst="rect">
            <a:avLst/>
          </a:prstGeom>
        </p:spPr>
      </p:pic>
      <p:pic>
        <p:nvPicPr>
          <p:cNvPr id="11" name="Picture 10">
            <a:extLst>
              <a:ext uri="{FF2B5EF4-FFF2-40B4-BE49-F238E27FC236}">
                <a16:creationId xmlns:a16="http://schemas.microsoft.com/office/drawing/2014/main" id="{04503BD5-60E4-6119-E344-E22A799369CD}"/>
              </a:ext>
            </a:extLst>
          </p:cNvPr>
          <p:cNvPicPr>
            <a:picLocks noChangeAspect="1"/>
          </p:cNvPicPr>
          <p:nvPr/>
        </p:nvPicPr>
        <p:blipFill rotWithShape="1">
          <a:blip r:embed="rId3"/>
          <a:srcRect l="59586" b="-11594"/>
          <a:stretch/>
        </p:blipFill>
        <p:spPr>
          <a:xfrm rot="1022752">
            <a:off x="8241648" y="3866513"/>
            <a:ext cx="605357" cy="651863"/>
          </a:xfrm>
          <a:prstGeom prst="rect">
            <a:avLst/>
          </a:prstGeom>
        </p:spPr>
      </p:pic>
      <p:pic>
        <p:nvPicPr>
          <p:cNvPr id="12" name="Picture 11">
            <a:extLst>
              <a:ext uri="{FF2B5EF4-FFF2-40B4-BE49-F238E27FC236}">
                <a16:creationId xmlns:a16="http://schemas.microsoft.com/office/drawing/2014/main" id="{B67A87BF-35DB-2101-5B7F-699BDE43838E}"/>
              </a:ext>
            </a:extLst>
          </p:cNvPr>
          <p:cNvPicPr>
            <a:picLocks noChangeAspect="1"/>
          </p:cNvPicPr>
          <p:nvPr/>
        </p:nvPicPr>
        <p:blipFill rotWithShape="1">
          <a:blip r:embed="rId3"/>
          <a:srcRect l="59586" b="-11594"/>
          <a:stretch/>
        </p:blipFill>
        <p:spPr>
          <a:xfrm rot="16647512">
            <a:off x="8264111" y="2326686"/>
            <a:ext cx="605357" cy="651863"/>
          </a:xfrm>
          <a:prstGeom prst="rect">
            <a:avLst/>
          </a:prstGeom>
        </p:spPr>
      </p:pic>
    </p:spTree>
    <p:extLst>
      <p:ext uri="{BB962C8B-B14F-4D97-AF65-F5344CB8AC3E}">
        <p14:creationId xmlns:p14="http://schemas.microsoft.com/office/powerpoint/2010/main" val="3863735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Recall and connect</a:t>
            </a:r>
          </a:p>
        </p:txBody>
      </p:sp>
    </p:spTree>
    <p:extLst>
      <p:ext uri="{BB962C8B-B14F-4D97-AF65-F5344CB8AC3E}">
        <p14:creationId xmlns:p14="http://schemas.microsoft.com/office/powerpoint/2010/main" val="9502848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07</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lstStyle/>
          <a:p>
            <a:r>
              <a:rPr lang="en-US"/>
              <a:t>Review </a:t>
            </a:r>
          </a:p>
        </p:txBody>
      </p:sp>
    </p:spTree>
    <p:extLst>
      <p:ext uri="{BB962C8B-B14F-4D97-AF65-F5344CB8AC3E}">
        <p14:creationId xmlns:p14="http://schemas.microsoft.com/office/powerpoint/2010/main" val="1263084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A8B617-4D6D-E0F6-739C-B08E67BC2AF6}"/>
              </a:ext>
            </a:extLst>
          </p:cNvPr>
          <p:cNvSpPr>
            <a:spLocks noGrp="1"/>
          </p:cNvSpPr>
          <p:nvPr>
            <p:ph type="sldNum" sz="quarter" idx="11"/>
          </p:nvPr>
        </p:nvSpPr>
        <p:spPr/>
        <p:txBody>
          <a:bodyPr/>
          <a:lstStyle/>
          <a:p>
            <a:fld id="{DA2C159E-F13C-4A85-9A41-E7669D3E0D70}" type="slidenum">
              <a:rPr lang="en-GB" smtClean="0"/>
              <a:pPr/>
              <a:t>31</a:t>
            </a:fld>
            <a:endParaRPr lang="en-GB"/>
          </a:p>
        </p:txBody>
      </p:sp>
      <p:sp>
        <p:nvSpPr>
          <p:cNvPr id="3" name="Title 2">
            <a:extLst>
              <a:ext uri="{FF2B5EF4-FFF2-40B4-BE49-F238E27FC236}">
                <a16:creationId xmlns:a16="http://schemas.microsoft.com/office/drawing/2014/main" id="{EE98BB76-3532-AC8B-574B-1EEE5E3BBE6A}"/>
              </a:ext>
            </a:extLst>
          </p:cNvPr>
          <p:cNvSpPr>
            <a:spLocks noGrp="1"/>
          </p:cNvSpPr>
          <p:nvPr>
            <p:ph type="title"/>
          </p:nvPr>
        </p:nvSpPr>
        <p:spPr/>
        <p:txBody>
          <a:bodyPr>
            <a:normAutofit/>
          </a:bodyPr>
          <a:lstStyle/>
          <a:p>
            <a:r>
              <a:rPr lang="en-US" sz="2800"/>
              <a:t>Consequences of not meeting duty of care</a:t>
            </a:r>
            <a:endParaRPr lang="en-GB" sz="2800"/>
          </a:p>
        </p:txBody>
      </p:sp>
      <p:sp>
        <p:nvSpPr>
          <p:cNvPr id="4" name="Text Placeholder 3">
            <a:extLst>
              <a:ext uri="{FF2B5EF4-FFF2-40B4-BE49-F238E27FC236}">
                <a16:creationId xmlns:a16="http://schemas.microsoft.com/office/drawing/2014/main" id="{79EFA684-4280-B527-A8C4-CEF6838F28E7}"/>
              </a:ext>
            </a:extLst>
          </p:cNvPr>
          <p:cNvSpPr>
            <a:spLocks noGrp="1"/>
          </p:cNvSpPr>
          <p:nvPr>
            <p:ph type="body" sz="quarter" idx="12"/>
          </p:nvPr>
        </p:nvSpPr>
        <p:spPr>
          <a:xfrm>
            <a:off x="310601" y="934271"/>
            <a:ext cx="11712103" cy="4901732"/>
          </a:xfrm>
        </p:spPr>
        <p:txBody>
          <a:bodyPr vert="horz" lIns="0" tIns="0" rIns="0" bIns="0" rtlCol="0" anchor="t">
            <a:noAutofit/>
          </a:bodyPr>
          <a:lstStyle/>
          <a:p>
            <a:pPr>
              <a:lnSpc>
                <a:spcPct val="100000"/>
              </a:lnSpc>
            </a:pPr>
            <a:r>
              <a:rPr lang="en-US" sz="2400" b="1">
                <a:ea typeface="+mn-lt"/>
                <a:cs typeface="+mn-lt"/>
              </a:rPr>
              <a:t>Task 29</a:t>
            </a:r>
          </a:p>
          <a:p>
            <a:pPr>
              <a:lnSpc>
                <a:spcPct val="100000"/>
              </a:lnSpc>
            </a:pPr>
            <a:r>
              <a:rPr lang="en-US" sz="2400">
                <a:ea typeface="+mn-lt"/>
                <a:cs typeface="+mn-lt"/>
              </a:rPr>
              <a:t>Write a report on the discussing the issue of the duty of care not being met in this service as if you are an inspector from the </a:t>
            </a:r>
            <a:r>
              <a:rPr lang="en-US" sz="2400">
                <a:latin typeface="Arial" panose="020B0604020202020204" pitchFamily="34" charset="0"/>
                <a:ea typeface="Calibri" panose="020F0502020204030204" pitchFamily="34" charset="0"/>
              </a:rPr>
              <a:t>Care Quality Commission</a:t>
            </a:r>
            <a:r>
              <a:rPr lang="en-US" sz="2400">
                <a:latin typeface="Arial" panose="020B0604020202020204" pitchFamily="34" charset="0"/>
                <a:ea typeface="+mn-lt"/>
                <a:cs typeface="+mn-lt"/>
              </a:rPr>
              <a:t> (</a:t>
            </a:r>
            <a:r>
              <a:rPr lang="en-US" sz="2400">
                <a:ea typeface="+mn-lt"/>
                <a:cs typeface="+mn-lt"/>
              </a:rPr>
              <a:t>CQC).</a:t>
            </a:r>
          </a:p>
          <a:p>
            <a:pPr>
              <a:lnSpc>
                <a:spcPct val="100000"/>
              </a:lnSpc>
            </a:pPr>
            <a:endParaRPr lang="en-US" sz="2400">
              <a:ea typeface="+mn-lt"/>
              <a:cs typeface="+mn-lt"/>
            </a:endParaRPr>
          </a:p>
          <a:p>
            <a:pPr>
              <a:lnSpc>
                <a:spcPct val="100000"/>
              </a:lnSpc>
            </a:pPr>
            <a:r>
              <a:rPr lang="en-US" sz="2400">
                <a:ea typeface="+mn-lt"/>
                <a:cs typeface="+mn-lt"/>
              </a:rPr>
              <a:t>You must include:</a:t>
            </a:r>
          </a:p>
          <a:p>
            <a:pPr>
              <a:lnSpc>
                <a:spcPct val="100000"/>
              </a:lnSpc>
            </a:pPr>
            <a:endParaRPr lang="en-US" sz="2400">
              <a:ea typeface="+mn-lt"/>
              <a:cs typeface="+mn-lt"/>
            </a:endParaRPr>
          </a:p>
          <a:p>
            <a:pPr marL="457189" indent="-457189">
              <a:lnSpc>
                <a:spcPct val="100000"/>
              </a:lnSpc>
              <a:buFont typeface="Arial" panose="020B0604020202020204" pitchFamily="34" charset="0"/>
              <a:buChar char="•"/>
            </a:pPr>
            <a:r>
              <a:rPr lang="en-US" sz="2400">
                <a:ea typeface="+mn-lt"/>
                <a:cs typeface="+mn-lt"/>
              </a:rPr>
              <a:t>examples of where duty of care requirements were not met</a:t>
            </a:r>
          </a:p>
          <a:p>
            <a:pPr marL="457189" indent="-457189">
              <a:lnSpc>
                <a:spcPct val="100000"/>
              </a:lnSpc>
              <a:buFont typeface="Arial" panose="020B0604020202020204" pitchFamily="34" charset="0"/>
              <a:buChar char="•"/>
            </a:pPr>
            <a:r>
              <a:rPr lang="en-US" sz="2400">
                <a:ea typeface="+mn-lt"/>
                <a:cs typeface="+mn-lt"/>
              </a:rPr>
              <a:t>links to a minimum of three pieces of legislation that were breached</a:t>
            </a:r>
          </a:p>
          <a:p>
            <a:pPr marL="457189" indent="-457189">
              <a:lnSpc>
                <a:spcPct val="100000"/>
              </a:lnSpc>
              <a:buFont typeface="Arial" panose="020B0604020202020204" pitchFamily="34" charset="0"/>
              <a:buChar char="•"/>
            </a:pPr>
            <a:r>
              <a:rPr lang="en-US" sz="2400">
                <a:ea typeface="+mn-lt"/>
                <a:cs typeface="+mn-lt"/>
              </a:rPr>
              <a:t>a holistic analysis of the impact these examples of poor practice have on the residents </a:t>
            </a:r>
          </a:p>
          <a:p>
            <a:pPr marL="457189" indent="-457189">
              <a:lnSpc>
                <a:spcPct val="100000"/>
              </a:lnSpc>
              <a:buFont typeface="Arial" panose="020B0604020202020204" pitchFamily="34" charset="0"/>
              <a:buChar char="•"/>
            </a:pPr>
            <a:r>
              <a:rPr lang="en-US" sz="2400">
                <a:ea typeface="+mn-lt"/>
                <a:cs typeface="+mn-lt"/>
              </a:rPr>
              <a:t>recommendations.</a:t>
            </a:r>
          </a:p>
        </p:txBody>
      </p:sp>
      <p:sp>
        <p:nvSpPr>
          <p:cNvPr id="5" name="Footer Placeholder 4">
            <a:extLst>
              <a:ext uri="{FF2B5EF4-FFF2-40B4-BE49-F238E27FC236}">
                <a16:creationId xmlns:a16="http://schemas.microsoft.com/office/drawing/2014/main" id="{80ACE67E-BCAB-D447-5965-87A5962436A0}"/>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35567373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6928DF-DE4B-5FAC-28B8-DBC8FF9F9BD7}"/>
              </a:ext>
            </a:extLst>
          </p:cNvPr>
          <p:cNvSpPr>
            <a:spLocks noGrp="1"/>
          </p:cNvSpPr>
          <p:nvPr>
            <p:ph type="sldNum" sz="quarter" idx="11"/>
          </p:nvPr>
        </p:nvSpPr>
        <p:spPr/>
        <p:txBody>
          <a:bodyPr/>
          <a:lstStyle/>
          <a:p>
            <a:fld id="{DA2C159E-F13C-4A85-9A41-E7669D3E0D70}" type="slidenum">
              <a:rPr lang="en-GB" smtClean="0"/>
              <a:pPr/>
              <a:t>32</a:t>
            </a:fld>
            <a:endParaRPr lang="en-GB"/>
          </a:p>
        </p:txBody>
      </p:sp>
      <p:sp>
        <p:nvSpPr>
          <p:cNvPr id="3" name="Title 2">
            <a:extLst>
              <a:ext uri="{FF2B5EF4-FFF2-40B4-BE49-F238E27FC236}">
                <a16:creationId xmlns:a16="http://schemas.microsoft.com/office/drawing/2014/main" id="{E48492BE-2B96-C71B-0EC3-5D8110AE6762}"/>
              </a:ext>
            </a:extLst>
          </p:cNvPr>
          <p:cNvSpPr>
            <a:spLocks noGrp="1"/>
          </p:cNvSpPr>
          <p:nvPr>
            <p:ph type="title"/>
          </p:nvPr>
        </p:nvSpPr>
        <p:spPr>
          <a:xfrm>
            <a:off x="470958" y="394242"/>
            <a:ext cx="11250084" cy="932567"/>
          </a:xfrm>
        </p:spPr>
        <p:txBody>
          <a:bodyPr>
            <a:noAutofit/>
          </a:bodyPr>
          <a:lstStyle/>
          <a:p>
            <a:pPr>
              <a:lnSpc>
                <a:spcPct val="100000"/>
              </a:lnSpc>
            </a:pPr>
            <a:r>
              <a:rPr lang="en-US" sz="2800">
                <a:latin typeface="+mn-lt"/>
                <a:ea typeface="+mn-ea"/>
                <a:cs typeface="Arial"/>
              </a:rPr>
              <a:t>Aim:</a:t>
            </a:r>
            <a:r>
              <a:rPr lang="en-US" sz="2800" b="0">
                <a:latin typeface="+mn-lt"/>
                <a:ea typeface="+mn-ea"/>
                <a:cs typeface="Arial"/>
              </a:rPr>
              <a:t> </a:t>
            </a:r>
            <a:r>
              <a:rPr lang="en-GB" sz="2800" b="0">
                <a:latin typeface="+mn-lt"/>
                <a:ea typeface="+mn-ea"/>
                <a:cs typeface="Arial"/>
              </a:rPr>
              <a:t>To </a:t>
            </a:r>
            <a:r>
              <a:rPr lang="en-US" sz="2800" b="0"/>
              <a:t>implement duty of care in practice, in line with health and safety legislation.</a:t>
            </a:r>
            <a:r>
              <a:rPr lang="en-GB" sz="2800" b="0">
                <a:latin typeface="+mn-lt"/>
                <a:ea typeface="Calibri" panose="020F0502020204030204" pitchFamily="34" charset="0"/>
              </a:rPr>
              <a:t> </a:t>
            </a:r>
            <a:endParaRPr lang="en-GB" sz="2800"/>
          </a:p>
        </p:txBody>
      </p:sp>
      <p:sp>
        <p:nvSpPr>
          <p:cNvPr id="4" name="Text Placeholder 3">
            <a:extLst>
              <a:ext uri="{FF2B5EF4-FFF2-40B4-BE49-F238E27FC236}">
                <a16:creationId xmlns:a16="http://schemas.microsoft.com/office/drawing/2014/main" id="{B155DBFC-FEBC-0757-B154-5B18AC914997}"/>
              </a:ext>
            </a:extLst>
          </p:cNvPr>
          <p:cNvSpPr>
            <a:spLocks noGrp="1"/>
          </p:cNvSpPr>
          <p:nvPr>
            <p:ph type="body" sz="quarter" idx="12"/>
          </p:nvPr>
        </p:nvSpPr>
        <p:spPr>
          <a:xfrm>
            <a:off x="470958" y="1554252"/>
            <a:ext cx="11250084" cy="4802099"/>
          </a:xfrm>
        </p:spPr>
        <p:txBody>
          <a:bodyPr vert="horz" lIns="0" tIns="0" rIns="0" bIns="0" rtlCol="0" anchor="t">
            <a:noAutofit/>
          </a:bodyPr>
          <a:lstStyle/>
          <a:p>
            <a:pPr>
              <a:lnSpc>
                <a:spcPct val="100000"/>
              </a:lnSpc>
            </a:pPr>
            <a:r>
              <a:rPr lang="en-US" sz="2800" b="1"/>
              <a:t>Learning outcomes</a:t>
            </a:r>
          </a:p>
          <a:p>
            <a:pPr>
              <a:lnSpc>
                <a:spcPct val="100000"/>
              </a:lnSpc>
            </a:pPr>
            <a:r>
              <a:rPr lang="en-US" sz="2800">
                <a:ea typeface="+mn-lt"/>
                <a:cs typeface="+mn-lt"/>
              </a:rPr>
              <a:t>Am I now able to…</a:t>
            </a:r>
            <a:endParaRPr lang="en-US" sz="2800">
              <a:ea typeface="+mn-lt"/>
              <a:cs typeface="Arial"/>
            </a:endParaRPr>
          </a:p>
          <a:p>
            <a:pPr>
              <a:lnSpc>
                <a:spcPct val="100000"/>
              </a:lnSpc>
            </a:pPr>
            <a:endParaRPr lang="en-GB" sz="2800" b="1">
              <a:cs typeface="Arial"/>
            </a:endParaRPr>
          </a:p>
          <a:p>
            <a:pPr marL="457189" indent="-457189">
              <a:lnSpc>
                <a:spcPct val="100000"/>
              </a:lnSpc>
              <a:buFont typeface="Wingdings" pitchFamily="2" charset="2"/>
              <a:buChar char="ü"/>
            </a:pPr>
            <a:r>
              <a:rPr lang="en-GB" sz="2800">
                <a:cs typeface="Arial"/>
              </a:rPr>
              <a:t>recall key barriers to effective communication?</a:t>
            </a:r>
            <a:endParaRPr lang="en-GB" sz="2800" b="1">
              <a:cs typeface="Arial"/>
            </a:endParaRPr>
          </a:p>
          <a:p>
            <a:pPr marL="457189" indent="-457189">
              <a:lnSpc>
                <a:spcPct val="100000"/>
              </a:lnSpc>
              <a:buFont typeface="Wingdings" pitchFamily="2" charset="2"/>
              <a:buChar char="ü"/>
            </a:pPr>
            <a:r>
              <a:rPr lang="en-GB" sz="2800">
                <a:cs typeface="Arial"/>
              </a:rPr>
              <a:t>identify how key legislations and regulations instruct duty of care?</a:t>
            </a:r>
          </a:p>
          <a:p>
            <a:pPr marL="457189" indent="-457189">
              <a:lnSpc>
                <a:spcPct val="100000"/>
              </a:lnSpc>
              <a:buFont typeface="Wingdings" pitchFamily="2" charset="2"/>
              <a:buChar char="ü"/>
            </a:pPr>
            <a:r>
              <a:rPr lang="en-GB" sz="2800">
                <a:cs typeface="Arial"/>
              </a:rPr>
              <a:t>demonstrate how to implement duty of care in my practice while following health and safety legislation? </a:t>
            </a:r>
          </a:p>
          <a:p>
            <a:pPr>
              <a:lnSpc>
                <a:spcPct val="100000"/>
              </a:lnSpc>
            </a:pPr>
            <a:endParaRPr lang="en-GB" sz="3200"/>
          </a:p>
        </p:txBody>
      </p:sp>
      <p:sp>
        <p:nvSpPr>
          <p:cNvPr id="5" name="Footer Placeholder 4">
            <a:extLst>
              <a:ext uri="{FF2B5EF4-FFF2-40B4-BE49-F238E27FC236}">
                <a16:creationId xmlns:a16="http://schemas.microsoft.com/office/drawing/2014/main" id="{A0C1E58F-9F6A-E96E-6F66-69A8B57A5745}"/>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2386873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r>
              <a:rPr lang="en-GB" sz="2800"/>
              <a:t>Recall and connect</a:t>
            </a:r>
            <a:br>
              <a:rPr lang="en-GB" sz="2800">
                <a:cs typeface="Arial"/>
              </a:rPr>
            </a:br>
            <a:br>
              <a:rPr lang="en-GB" sz="2800"/>
            </a:br>
            <a:r>
              <a:rPr lang="en-GB" sz="2800"/>
              <a:t>Task 23: Effective communication</a:t>
            </a:r>
          </a:p>
        </p:txBody>
      </p:sp>
      <p:sp>
        <p:nvSpPr>
          <p:cNvPr id="5" name="Text Placeholder 4"/>
          <p:cNvSpPr>
            <a:spLocks noGrp="1"/>
          </p:cNvSpPr>
          <p:nvPr>
            <p:ph type="body" sz="quarter" idx="12"/>
          </p:nvPr>
        </p:nvSpPr>
        <p:spPr>
          <a:xfrm>
            <a:off x="313187" y="1510181"/>
            <a:ext cx="11064587" cy="4802099"/>
          </a:xfrm>
        </p:spPr>
        <p:txBody>
          <a:bodyPr/>
          <a:lstStyle/>
          <a:p>
            <a:pPr>
              <a:lnSpc>
                <a:spcPct val="100000"/>
              </a:lnSpc>
            </a:pPr>
            <a:r>
              <a:rPr lang="en-GB" sz="2800"/>
              <a:t>Recall key barriers to effective communication in practice. </a:t>
            </a:r>
          </a:p>
          <a:p>
            <a:pPr>
              <a:lnSpc>
                <a:spcPct val="100000"/>
              </a:lnSpc>
            </a:pPr>
            <a:endParaRPr lang="en-GB" sz="2800"/>
          </a:p>
          <a:p>
            <a:pPr>
              <a:lnSpc>
                <a:spcPct val="100000"/>
              </a:lnSpc>
            </a:pPr>
            <a:r>
              <a:rPr lang="en-GB" sz="2800" b="1"/>
              <a:t>Challenge:</a:t>
            </a:r>
            <a:r>
              <a:rPr lang="en-GB" sz="2800"/>
              <a:t> Evaluate the risks of ineffective communication with the service user.</a:t>
            </a:r>
            <a:br>
              <a:rPr lang="en-GB" sz="4800"/>
            </a:br>
            <a:endParaRPr lang="en-GB" sz="480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Tree>
    <p:extLst>
      <p:ext uri="{BB962C8B-B14F-4D97-AF65-F5344CB8AC3E}">
        <p14:creationId xmlns:p14="http://schemas.microsoft.com/office/powerpoint/2010/main" val="776127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Recall and connect: Effective communication</a:t>
            </a:r>
          </a:p>
        </p:txBody>
      </p:sp>
      <p:sp>
        <p:nvSpPr>
          <p:cNvPr id="5" name="Text Placeholder 4"/>
          <p:cNvSpPr>
            <a:spLocks noGrp="1"/>
          </p:cNvSpPr>
          <p:nvPr>
            <p:ph type="body" sz="quarter" idx="12"/>
          </p:nvPr>
        </p:nvSpPr>
        <p:spPr>
          <a:xfrm>
            <a:off x="365377" y="1265767"/>
            <a:ext cx="11064587" cy="4802099"/>
          </a:xfrm>
        </p:spPr>
        <p:txBody>
          <a:bodyPr vert="horz" lIns="0" tIns="0" rIns="0" bIns="0" rtlCol="0" anchor="t">
            <a:noAutofit/>
          </a:bodyPr>
          <a:lstStyle/>
          <a:p>
            <a:pPr>
              <a:lnSpc>
                <a:spcPct val="100000"/>
              </a:lnSpc>
            </a:pPr>
            <a:r>
              <a:rPr lang="en-GB" sz="2800"/>
              <a:t>Recall key barriers to effective communication in practice. </a:t>
            </a:r>
          </a:p>
          <a:p>
            <a:pPr>
              <a:lnSpc>
                <a:spcPct val="100000"/>
              </a:lnSpc>
            </a:pPr>
            <a:r>
              <a:rPr lang="en-GB" sz="2800" b="1"/>
              <a:t>Language, time, mental disorders and individual needs.</a:t>
            </a:r>
            <a:endParaRPr lang="en-GB" sz="2800" b="1">
              <a:cs typeface="Arial"/>
            </a:endParaRPr>
          </a:p>
          <a:p>
            <a:pPr marL="359824" lvl="2" indent="0">
              <a:lnSpc>
                <a:spcPct val="100000"/>
              </a:lnSpc>
              <a:buNone/>
            </a:pPr>
            <a:endParaRPr lang="en-GB" sz="2800">
              <a:cs typeface="Arial"/>
            </a:endParaRPr>
          </a:p>
          <a:p>
            <a:pPr>
              <a:lnSpc>
                <a:spcPct val="100000"/>
              </a:lnSpc>
            </a:pPr>
            <a:r>
              <a:rPr lang="en-GB" sz="2800" b="1">
                <a:cs typeface="Arial"/>
              </a:rPr>
              <a:t>Remember:</a:t>
            </a:r>
            <a:r>
              <a:rPr lang="en-GB" sz="2800">
                <a:cs typeface="Arial"/>
              </a:rPr>
              <a:t> You must be able to demonstrate effective communication during your industry placements and your occupational specialism assessment. </a:t>
            </a:r>
          </a:p>
          <a:p>
            <a:endParaRPr lang="en-GB" sz="2800">
              <a:cs typeface="Arial"/>
            </a:endParaRPr>
          </a:p>
          <a:p>
            <a:pPr marL="0" lvl="1" indent="0">
              <a:buNone/>
            </a:pPr>
            <a:br>
              <a:rPr lang="en-GB" sz="3733"/>
            </a:br>
            <a:endParaRPr lang="en-GB" sz="3733"/>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Tree>
    <p:extLst>
      <p:ext uri="{BB962C8B-B14F-4D97-AF65-F5344CB8AC3E}">
        <p14:creationId xmlns:p14="http://schemas.microsoft.com/office/powerpoint/2010/main" val="93024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Recall and connect: Effective communication</a:t>
            </a:r>
          </a:p>
        </p:txBody>
      </p:sp>
      <p:sp>
        <p:nvSpPr>
          <p:cNvPr id="5" name="Text Placeholder 4"/>
          <p:cNvSpPr>
            <a:spLocks noGrp="1"/>
          </p:cNvSpPr>
          <p:nvPr>
            <p:ph type="body" sz="quarter" idx="12"/>
          </p:nvPr>
        </p:nvSpPr>
        <p:spPr>
          <a:xfrm>
            <a:off x="308207" y="1131304"/>
            <a:ext cx="11064587" cy="4802099"/>
          </a:xfrm>
        </p:spPr>
        <p:txBody>
          <a:bodyPr vert="horz" lIns="0" tIns="0" rIns="0" bIns="0" rtlCol="0" anchor="t">
            <a:noAutofit/>
          </a:bodyPr>
          <a:lstStyle/>
          <a:p>
            <a:pPr>
              <a:lnSpc>
                <a:spcPct val="100000"/>
              </a:lnSpc>
            </a:pPr>
            <a:r>
              <a:rPr lang="en-GB" sz="2800" b="1"/>
              <a:t>Challenge:</a:t>
            </a:r>
            <a:r>
              <a:rPr lang="en-GB" sz="2800"/>
              <a:t> Evaluate the risks of ineffective communication with the service user.</a:t>
            </a:r>
          </a:p>
          <a:p>
            <a:pPr>
              <a:lnSpc>
                <a:spcPct val="100000"/>
              </a:lnSpc>
            </a:pPr>
            <a:endParaRPr lang="en-GB" sz="2800" i="1"/>
          </a:p>
          <a:p>
            <a:pPr>
              <a:lnSpc>
                <a:spcPct val="100000"/>
              </a:lnSpc>
            </a:pPr>
            <a:r>
              <a:rPr lang="en-GB" sz="2800" b="1" i="1"/>
              <a:t>Lose trust in the practitioner, confusion over the diagnosis, treatment or care plan, holistic needs are not taken into account, mistakes occur (e.g. taking medication incorrectly or missing future appointments) and may prohibit future access to the service. </a:t>
            </a:r>
            <a:endParaRPr lang="en-GB" sz="2800" b="1">
              <a:cs typeface="Arial"/>
            </a:endParaRPr>
          </a:p>
          <a:p>
            <a:pPr marL="0" lvl="1" indent="0">
              <a:buNone/>
            </a:pPr>
            <a:br>
              <a:rPr lang="en-GB" sz="3733"/>
            </a:br>
            <a:endParaRPr lang="en-GB" sz="3733"/>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spTree>
    <p:extLst>
      <p:ext uri="{BB962C8B-B14F-4D97-AF65-F5344CB8AC3E}">
        <p14:creationId xmlns:p14="http://schemas.microsoft.com/office/powerpoint/2010/main" val="563778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6928DF-DE4B-5FAC-28B8-DBC8FF9F9BD7}"/>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3" name="Title 2">
            <a:extLst>
              <a:ext uri="{FF2B5EF4-FFF2-40B4-BE49-F238E27FC236}">
                <a16:creationId xmlns:a16="http://schemas.microsoft.com/office/drawing/2014/main" id="{E48492BE-2B96-C71B-0EC3-5D8110AE6762}"/>
              </a:ext>
            </a:extLst>
          </p:cNvPr>
          <p:cNvSpPr>
            <a:spLocks noGrp="1"/>
          </p:cNvSpPr>
          <p:nvPr>
            <p:ph type="title"/>
          </p:nvPr>
        </p:nvSpPr>
        <p:spPr>
          <a:xfrm>
            <a:off x="465175" y="425113"/>
            <a:ext cx="11250084" cy="932567"/>
          </a:xfrm>
        </p:spPr>
        <p:txBody>
          <a:bodyPr>
            <a:noAutofit/>
          </a:bodyPr>
          <a:lstStyle/>
          <a:p>
            <a:pPr>
              <a:lnSpc>
                <a:spcPct val="100000"/>
              </a:lnSpc>
            </a:pPr>
            <a:r>
              <a:rPr lang="en-US" sz="2800">
                <a:latin typeface="+mn-lt"/>
                <a:ea typeface="+mn-ea"/>
                <a:cs typeface="Arial"/>
              </a:rPr>
              <a:t>Aim:</a:t>
            </a:r>
            <a:r>
              <a:rPr lang="en-US" sz="2800" b="0">
                <a:ea typeface="+mn-ea"/>
                <a:cs typeface="Arial"/>
              </a:rPr>
              <a:t> </a:t>
            </a:r>
            <a:r>
              <a:rPr lang="en-GB" sz="2800" b="0">
                <a:latin typeface="+mn-lt"/>
                <a:ea typeface="+mn-ea"/>
                <a:cs typeface="Arial"/>
              </a:rPr>
              <a:t>To </a:t>
            </a:r>
            <a:r>
              <a:rPr lang="en-US" sz="2800" b="0"/>
              <a:t>implement duty of care in practice in line with health and safety legislation.</a:t>
            </a:r>
            <a:br>
              <a:rPr lang="en-GB" sz="3200"/>
            </a:br>
            <a:endParaRPr lang="en-GB" sz="2800" b="0">
              <a:latin typeface="+mn-lt"/>
            </a:endParaRPr>
          </a:p>
        </p:txBody>
      </p:sp>
      <p:sp>
        <p:nvSpPr>
          <p:cNvPr id="4" name="Text Placeholder 3">
            <a:extLst>
              <a:ext uri="{FF2B5EF4-FFF2-40B4-BE49-F238E27FC236}">
                <a16:creationId xmlns:a16="http://schemas.microsoft.com/office/drawing/2014/main" id="{B155DBFC-FEBC-0757-B154-5B18AC914997}"/>
              </a:ext>
            </a:extLst>
          </p:cNvPr>
          <p:cNvSpPr>
            <a:spLocks noGrp="1"/>
          </p:cNvSpPr>
          <p:nvPr>
            <p:ph type="body" sz="quarter" idx="12"/>
          </p:nvPr>
        </p:nvSpPr>
        <p:spPr>
          <a:xfrm>
            <a:off x="465175" y="1739630"/>
            <a:ext cx="11244293" cy="3378741"/>
          </a:xfrm>
        </p:spPr>
        <p:txBody>
          <a:bodyPr vert="horz" lIns="0" tIns="0" rIns="0" bIns="0" rtlCol="0" anchor="t">
            <a:noAutofit/>
          </a:bodyPr>
          <a:lstStyle/>
          <a:p>
            <a:pPr>
              <a:lnSpc>
                <a:spcPct val="100000"/>
              </a:lnSpc>
            </a:pPr>
            <a:r>
              <a:rPr lang="en-US" sz="2800" b="1"/>
              <a:t>Learning outcomes: </a:t>
            </a:r>
            <a:endParaRPr lang="en-US" sz="2800" b="1">
              <a:cs typeface="Arial"/>
            </a:endParaRPr>
          </a:p>
          <a:p>
            <a:pPr>
              <a:lnSpc>
                <a:spcPct val="100000"/>
              </a:lnSpc>
            </a:pPr>
            <a:r>
              <a:rPr lang="en-US" sz="2800">
                <a:ea typeface="+mn-lt"/>
                <a:cs typeface="+mn-lt"/>
              </a:rPr>
              <a:t>By the end of this lesson, you will be able to:</a:t>
            </a:r>
            <a:r>
              <a:rPr lang="en-US" sz="2800">
                <a:cs typeface="Arial"/>
              </a:rPr>
              <a:t> </a:t>
            </a:r>
          </a:p>
          <a:p>
            <a:pPr>
              <a:lnSpc>
                <a:spcPct val="100000"/>
              </a:lnSpc>
            </a:pPr>
            <a:endParaRPr lang="en-GB" sz="2800" b="1">
              <a:cs typeface="Arial"/>
            </a:endParaRPr>
          </a:p>
          <a:p>
            <a:pPr marL="457189" indent="-457189">
              <a:lnSpc>
                <a:spcPct val="100000"/>
              </a:lnSpc>
              <a:buFont typeface="Arial" panose="020B0604020202020204" pitchFamily="34" charset="0"/>
              <a:buChar char="•"/>
            </a:pPr>
            <a:r>
              <a:rPr lang="en-GB" sz="2800">
                <a:cs typeface="Arial"/>
              </a:rPr>
              <a:t>recall key barriers to effective communication</a:t>
            </a:r>
          </a:p>
          <a:p>
            <a:pPr marL="457189" indent="-457189">
              <a:lnSpc>
                <a:spcPct val="100000"/>
              </a:lnSpc>
              <a:buFont typeface="Arial" panose="020B0604020202020204" pitchFamily="34" charset="0"/>
              <a:buChar char="•"/>
            </a:pPr>
            <a:r>
              <a:rPr lang="en-GB" sz="2800">
                <a:cs typeface="Arial"/>
              </a:rPr>
              <a:t>identify how key legislation and regulations instruct duty of care</a:t>
            </a:r>
          </a:p>
          <a:p>
            <a:pPr marL="457189" indent="-457189">
              <a:lnSpc>
                <a:spcPct val="100000"/>
              </a:lnSpc>
              <a:buFont typeface="Arial" panose="020B0604020202020204" pitchFamily="34" charset="0"/>
              <a:buChar char="•"/>
            </a:pPr>
            <a:r>
              <a:rPr lang="en-GB" sz="2800">
                <a:cs typeface="Arial"/>
              </a:rPr>
              <a:t>demonstrate how to implement duty of care in your practice while following health and safety legislative requirements. </a:t>
            </a:r>
          </a:p>
        </p:txBody>
      </p:sp>
      <p:sp>
        <p:nvSpPr>
          <p:cNvPr id="5" name="Footer Placeholder 4">
            <a:extLst>
              <a:ext uri="{FF2B5EF4-FFF2-40B4-BE49-F238E27FC236}">
                <a16:creationId xmlns:a16="http://schemas.microsoft.com/office/drawing/2014/main" id="{A0C1E58F-9F6A-E96E-6F66-69A8B57A5745}"/>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912108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02</a:t>
            </a:r>
            <a:endParaRPr lang="en-GB"/>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Present new information</a:t>
            </a:r>
          </a:p>
        </p:txBody>
      </p:sp>
    </p:spTree>
    <p:extLst>
      <p:ext uri="{BB962C8B-B14F-4D97-AF65-F5344CB8AC3E}">
        <p14:creationId xmlns:p14="http://schemas.microsoft.com/office/powerpoint/2010/main" val="1679265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46121" y="219218"/>
            <a:ext cx="11250084" cy="932567"/>
          </a:xfrm>
        </p:spPr>
        <p:txBody>
          <a:bodyPr>
            <a:normAutofit/>
          </a:bodyPr>
          <a:lstStyle/>
          <a:p>
            <a:r>
              <a:rPr lang="en-GB" sz="2800"/>
              <a:t>What is duty of care?</a:t>
            </a:r>
          </a:p>
        </p:txBody>
      </p:sp>
      <p:sp>
        <p:nvSpPr>
          <p:cNvPr id="5" name="Text Placeholder 4"/>
          <p:cNvSpPr>
            <a:spLocks noGrp="1"/>
          </p:cNvSpPr>
          <p:nvPr>
            <p:ph type="body" sz="quarter" idx="12"/>
          </p:nvPr>
        </p:nvSpPr>
        <p:spPr>
          <a:xfrm>
            <a:off x="1015091" y="2675247"/>
            <a:ext cx="10148667" cy="3083452"/>
          </a:xfrm>
          <a:ln w="57150">
            <a:solidFill>
              <a:schemeClr val="tx1"/>
            </a:solidFill>
          </a:ln>
        </p:spPr>
        <p:txBody>
          <a:bodyPr anchor="ctr"/>
          <a:lstStyle/>
          <a:p>
            <a:pPr algn="ctr">
              <a:lnSpc>
                <a:spcPct val="100000"/>
              </a:lnSpc>
            </a:pPr>
            <a:r>
              <a:rPr lang="en-GB" sz="3733" i="1"/>
              <a:t>The legal obligation professionals have to protect individuals they care for from danger, harm and abuse. You must always act in the best interests of the individuals when carrying out your responsibilities. </a:t>
            </a:r>
            <a:endParaRPr lang="en-GB" sz="3733"/>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sp>
        <p:nvSpPr>
          <p:cNvPr id="2" name="Rectangle 1">
            <a:extLst>
              <a:ext uri="{FF2B5EF4-FFF2-40B4-BE49-F238E27FC236}">
                <a16:creationId xmlns:a16="http://schemas.microsoft.com/office/drawing/2014/main" id="{F8DD4D79-3586-E2C6-7AF8-37D64F7C34EA}"/>
              </a:ext>
            </a:extLst>
          </p:cNvPr>
          <p:cNvSpPr/>
          <p:nvPr/>
        </p:nvSpPr>
        <p:spPr>
          <a:xfrm>
            <a:off x="1015091" y="2275903"/>
            <a:ext cx="1752952" cy="365125"/>
          </a:xfrm>
          <a:prstGeom prst="rec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Key term!</a:t>
            </a:r>
            <a:endParaRPr lang="en-GB" sz="2400"/>
          </a:p>
        </p:txBody>
      </p:sp>
      <p:sp>
        <p:nvSpPr>
          <p:cNvPr id="7" name="TextBox 6">
            <a:extLst>
              <a:ext uri="{FF2B5EF4-FFF2-40B4-BE49-F238E27FC236}">
                <a16:creationId xmlns:a16="http://schemas.microsoft.com/office/drawing/2014/main" id="{F1D94512-BD23-5DCC-25B3-B4EDD65805B6}"/>
              </a:ext>
            </a:extLst>
          </p:cNvPr>
          <p:cNvSpPr txBox="1"/>
          <p:nvPr/>
        </p:nvSpPr>
        <p:spPr>
          <a:xfrm>
            <a:off x="346120" y="836713"/>
            <a:ext cx="11510520" cy="1292662"/>
          </a:xfrm>
          <a:prstGeom prst="rect">
            <a:avLst/>
          </a:prstGeom>
          <a:noFill/>
        </p:spPr>
        <p:txBody>
          <a:bodyPr wrap="square" lIns="0" tIns="0" rIns="0" bIns="0" rtlCol="0" anchor="t">
            <a:spAutoFit/>
          </a:bodyPr>
          <a:lstStyle/>
          <a:p>
            <a:r>
              <a:rPr lang="en-US" sz="2800" b="1"/>
              <a:t>Task 24</a:t>
            </a:r>
          </a:p>
          <a:p>
            <a:r>
              <a:rPr lang="en-US" sz="2800" b="1"/>
              <a:t>Define</a:t>
            </a:r>
            <a:r>
              <a:rPr lang="en-US" sz="2800"/>
              <a:t> duty of care in your own words, using the example below to help. Add a relevant example to demonstrate your understanding.</a:t>
            </a:r>
            <a:endParaRPr lang="en-GB" sz="2800"/>
          </a:p>
        </p:txBody>
      </p:sp>
    </p:spTree>
    <p:extLst>
      <p:ext uri="{BB962C8B-B14F-4D97-AF65-F5344CB8AC3E}">
        <p14:creationId xmlns:p14="http://schemas.microsoft.com/office/powerpoint/2010/main" val="4261448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8" ma:contentTypeDescription="Create a new document." ma:contentTypeScope="" ma:versionID="b8a82ae03f6bbf2f5bae4b1083aff19d">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2214009479b4e339fdd27a5b62ff05ba"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D34107B-C943-4C41-A83C-D9EB33A22EDF}"/>
</file>

<file path=customXml/itemProps2.xml><?xml version="1.0" encoding="utf-8"?>
<ds:datastoreItem xmlns:ds="http://schemas.openxmlformats.org/officeDocument/2006/customXml" ds:itemID="{EAB242A7-897D-432D-B492-FA747272BE2F}"/>
</file>

<file path=customXml/itemProps3.xml><?xml version="1.0" encoding="utf-8"?>
<ds:datastoreItem xmlns:ds="http://schemas.openxmlformats.org/officeDocument/2006/customXml" ds:itemID="{FB3A2F06-8301-416D-96C1-277EFD95AD06}"/>
</file>

<file path=docProps/app.xml><?xml version="1.0" encoding="utf-8"?>
<Properties xmlns="http://schemas.openxmlformats.org/officeDocument/2006/extended-properties" xmlns:vt="http://schemas.openxmlformats.org/officeDocument/2006/docPropsVTypes">
  <Template>blank</Template>
  <TotalTime>4</TotalTime>
  <Words>1721</Words>
  <Application>Microsoft Office PowerPoint</Application>
  <PresentationFormat>Widescreen</PresentationFormat>
  <Paragraphs>263</Paragraphs>
  <Slides>32</Slides>
  <Notes>28</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Wingdings</vt:lpstr>
      <vt:lpstr>Office Theme</vt:lpstr>
      <vt:lpstr>Lesson 5 </vt:lpstr>
      <vt:lpstr>Lesson outline: Tutor use only  </vt:lpstr>
      <vt:lpstr>01</vt:lpstr>
      <vt:lpstr>Recall and connect  Task 23: Effective communication</vt:lpstr>
      <vt:lpstr>Recall and connect: Effective communication</vt:lpstr>
      <vt:lpstr>Recall and connect: Effective communication</vt:lpstr>
      <vt:lpstr>Aim: To implement duty of care in practice in line with health and safety legislation. </vt:lpstr>
      <vt:lpstr>02</vt:lpstr>
      <vt:lpstr>What is duty of care?</vt:lpstr>
      <vt:lpstr>03</vt:lpstr>
      <vt:lpstr>Duty of care and health and safety regulations</vt:lpstr>
      <vt:lpstr>Duty of care and health and safety regulations</vt:lpstr>
      <vt:lpstr>Duty of care and health and safety regulations</vt:lpstr>
      <vt:lpstr>Duty of care and health and safety regulations</vt:lpstr>
      <vt:lpstr>Discussion</vt:lpstr>
      <vt:lpstr>04</vt:lpstr>
      <vt:lpstr>Duty of care and health and safety regulations</vt:lpstr>
      <vt:lpstr>PowerPoint Presentation</vt:lpstr>
      <vt:lpstr>PowerPoint Presentation</vt:lpstr>
      <vt:lpstr>Duty of care and health and safety regulations</vt:lpstr>
      <vt:lpstr>05</vt:lpstr>
      <vt:lpstr>Task 27: Duty of care</vt:lpstr>
      <vt:lpstr>Task 27: Duty of care</vt:lpstr>
      <vt:lpstr>06</vt:lpstr>
      <vt:lpstr>Task 28</vt:lpstr>
      <vt:lpstr>Guided practice</vt:lpstr>
      <vt:lpstr>Guided practice</vt:lpstr>
      <vt:lpstr>Guided practice</vt:lpstr>
      <vt:lpstr>Independent practice</vt:lpstr>
      <vt:lpstr>07</vt:lpstr>
      <vt:lpstr>Consequences of not meeting duty of care</vt:lpstr>
      <vt:lpstr>Aim: To implement duty of care in practice, in line with health and safety legislation.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Block 1, lesson 1</dc:title>
  <dc:creator>Gemma Brezinski</dc:creator>
  <cp:lastModifiedBy>Gemma Brezinski</cp:lastModifiedBy>
  <cp:revision>5</cp:revision>
  <dcterms:created xsi:type="dcterms:W3CDTF">2024-01-25T15:00:43Z</dcterms:created>
  <dcterms:modified xsi:type="dcterms:W3CDTF">2024-01-25T15:05:09Z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