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17.xml" ContentType="application/vnd.openxmlformats-officedocument.presentationml.notesSlide+xml"/>
  <Override PartName="/ppt/notesMasters/notesMaster1.xml" ContentType="application/vnd.openxmlformats-officedocument.presentationml.notesMaster+xml"/>
  <Override PartName="/ppt/diagrams/drawing3.xml" ContentType="application/vnd.ms-office.drawingml.diagramDrawing+xml"/>
  <Override PartName="/ppt/theme/theme1.xml" ContentType="application/vnd.openxmlformats-officedocument.theme+xml"/>
  <Override PartName="/ppt/theme/theme2.xml" ContentType="application/vnd.openxmlformats-officedocument.theme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colors3.xml" ContentType="application/vnd.openxmlformats-officedocument.drawingml.diagramColors+xml"/>
  <Override PartName="/ppt/diagrams/quickStyle3.xml" ContentType="application/vnd.openxmlformats-officedocument.drawingml.diagramStyle+xml"/>
  <Override PartName="/ppt/diagrams/layout3.xml" ContentType="application/vnd.openxmlformats-officedocument.drawingml.diagramLayout+xml"/>
  <Override PartName="/ppt/diagrams/drawing1.xml" ContentType="application/vnd.ms-office.drawingml.diagramDrawing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584" r:id="rId2"/>
    <p:sldId id="585" r:id="rId3"/>
    <p:sldId id="586" r:id="rId4"/>
    <p:sldId id="587" r:id="rId5"/>
    <p:sldId id="588" r:id="rId6"/>
    <p:sldId id="473" r:id="rId7"/>
    <p:sldId id="589" r:id="rId8"/>
    <p:sldId id="503" r:id="rId9"/>
    <p:sldId id="504" r:id="rId10"/>
    <p:sldId id="590" r:id="rId11"/>
    <p:sldId id="463" r:id="rId12"/>
    <p:sldId id="468" r:id="rId13"/>
    <p:sldId id="591" r:id="rId14"/>
    <p:sldId id="592" r:id="rId15"/>
    <p:sldId id="593" r:id="rId16"/>
    <p:sldId id="469" r:id="rId17"/>
    <p:sldId id="594" r:id="rId18"/>
    <p:sldId id="453" r:id="rId19"/>
    <p:sldId id="595" r:id="rId20"/>
    <p:sldId id="456" r:id="rId21"/>
    <p:sldId id="596" r:id="rId22"/>
    <p:sldId id="505" r:id="rId23"/>
    <p:sldId id="647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openxmlformats.org/officeDocument/2006/relationships/customXml" Target="../customXml/item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svg"/><Relationship Id="rId1" Type="http://schemas.openxmlformats.org/officeDocument/2006/relationships/image" Target="../media/image3.png"/><Relationship Id="rId4" Type="http://schemas.openxmlformats.org/officeDocument/2006/relationships/image" Target="../media/image6.sv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svg"/><Relationship Id="rId1" Type="http://schemas.openxmlformats.org/officeDocument/2006/relationships/image" Target="../media/image3.png"/><Relationship Id="rId4" Type="http://schemas.openxmlformats.org/officeDocument/2006/relationships/image" Target="../media/image8.sv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svg"/><Relationship Id="rId1" Type="http://schemas.openxmlformats.org/officeDocument/2006/relationships/image" Target="../media/image3.png"/><Relationship Id="rId4" Type="http://schemas.openxmlformats.org/officeDocument/2006/relationships/image" Target="../media/image8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svg"/><Relationship Id="rId1" Type="http://schemas.openxmlformats.org/officeDocument/2006/relationships/image" Target="../media/image3.png"/><Relationship Id="rId4" Type="http://schemas.openxmlformats.org/officeDocument/2006/relationships/image" Target="../media/image6.sv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svg"/><Relationship Id="rId1" Type="http://schemas.openxmlformats.org/officeDocument/2006/relationships/image" Target="../media/image3.png"/><Relationship Id="rId4" Type="http://schemas.openxmlformats.org/officeDocument/2006/relationships/image" Target="../media/image8.sv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svg"/><Relationship Id="rId1" Type="http://schemas.openxmlformats.org/officeDocument/2006/relationships/image" Target="../media/image3.png"/><Relationship Id="rId4" Type="http://schemas.openxmlformats.org/officeDocument/2006/relationships/image" Target="../media/image8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5458427-A6AE-4D9A-A829-CB3FF8F6CF11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CD8AF93C-0B39-4567-A3FD-C6392A1AEB20}">
      <dgm:prSet/>
      <dgm:spPr/>
      <dgm:t>
        <a:bodyPr/>
        <a:lstStyle/>
        <a:p>
          <a:pPr>
            <a:lnSpc>
              <a:spcPct val="100000"/>
            </a:lnSpc>
          </a:pPr>
          <a:r>
            <a:rPr lang="en-GB"/>
            <a:t>The height measurement must be in metres, and you have to square this number. This means that you multiply it by itself.</a:t>
          </a:r>
          <a:endParaRPr lang="en-US"/>
        </a:p>
      </dgm:t>
    </dgm:pt>
    <dgm:pt modelId="{EEF18DB8-7626-4017-8A33-9A3B7544BC83}" type="parTrans" cxnId="{7AB9C6A9-D1C8-4231-8901-CC98651D2757}">
      <dgm:prSet/>
      <dgm:spPr/>
      <dgm:t>
        <a:bodyPr/>
        <a:lstStyle/>
        <a:p>
          <a:endParaRPr lang="en-US"/>
        </a:p>
      </dgm:t>
    </dgm:pt>
    <dgm:pt modelId="{8B9EE629-72D0-4669-B9CC-125C9B318E61}" type="sibTrans" cxnId="{7AB9C6A9-D1C8-4231-8901-CC98651D2757}">
      <dgm:prSet/>
      <dgm:spPr/>
      <dgm:t>
        <a:bodyPr/>
        <a:lstStyle/>
        <a:p>
          <a:endParaRPr lang="en-US"/>
        </a:p>
      </dgm:t>
    </dgm:pt>
    <dgm:pt modelId="{E3ECFDF9-E5C0-4D8E-BE11-06EC241E6CC2}">
      <dgm:prSet/>
      <dgm:spPr/>
      <dgm:t>
        <a:bodyPr/>
        <a:lstStyle/>
        <a:p>
          <a:pPr>
            <a:lnSpc>
              <a:spcPct val="100000"/>
            </a:lnSpc>
          </a:pPr>
          <a:r>
            <a:rPr lang="en-GB"/>
            <a:t>Remember that the weight measurement is in kilograms. </a:t>
          </a:r>
        </a:p>
      </dgm:t>
    </dgm:pt>
    <dgm:pt modelId="{AFE9DC5C-8EC9-4406-9401-73B6A1EAED6D}" type="parTrans" cxnId="{C83019EC-9099-4127-BE7A-6F151D0C1059}">
      <dgm:prSet/>
      <dgm:spPr/>
      <dgm:t>
        <a:bodyPr/>
        <a:lstStyle/>
        <a:p>
          <a:endParaRPr lang="en-US"/>
        </a:p>
      </dgm:t>
    </dgm:pt>
    <dgm:pt modelId="{556C3B11-AF46-445F-8A9F-518951028710}" type="sibTrans" cxnId="{C83019EC-9099-4127-BE7A-6F151D0C1059}">
      <dgm:prSet/>
      <dgm:spPr/>
      <dgm:t>
        <a:bodyPr/>
        <a:lstStyle/>
        <a:p>
          <a:endParaRPr lang="en-US"/>
        </a:p>
      </dgm:t>
    </dgm:pt>
    <dgm:pt modelId="{2D942574-0845-407C-8D1B-3F9097C9442A}" type="pres">
      <dgm:prSet presAssocID="{15458427-A6AE-4D9A-A829-CB3FF8F6CF11}" presName="root" presStyleCnt="0">
        <dgm:presLayoutVars>
          <dgm:dir/>
          <dgm:resizeHandles val="exact"/>
        </dgm:presLayoutVars>
      </dgm:prSet>
      <dgm:spPr/>
    </dgm:pt>
    <dgm:pt modelId="{7F9D3CF1-4A26-49D7-ADBD-F57DE77B8906}" type="pres">
      <dgm:prSet presAssocID="{CD8AF93C-0B39-4567-A3FD-C6392A1AEB20}" presName="compNode" presStyleCnt="0"/>
      <dgm:spPr/>
    </dgm:pt>
    <dgm:pt modelId="{EF95A070-FEF4-4832-B7FC-E3CEC2A534FA}" type="pres">
      <dgm:prSet presAssocID="{CD8AF93C-0B39-4567-A3FD-C6392A1AEB20}" presName="bgRect" presStyleLbl="bgShp" presStyleIdx="0" presStyleCnt="2"/>
      <dgm:spPr/>
    </dgm:pt>
    <dgm:pt modelId="{014F62CD-099A-4F43-A8DF-849322864D47}" type="pres">
      <dgm:prSet presAssocID="{CD8AF93C-0B39-4567-A3FD-C6392A1AEB20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Key"/>
        </a:ext>
      </dgm:extLst>
    </dgm:pt>
    <dgm:pt modelId="{F81F2822-73AF-4255-B86F-92EB469651D1}" type="pres">
      <dgm:prSet presAssocID="{CD8AF93C-0B39-4567-A3FD-C6392A1AEB20}" presName="spaceRect" presStyleCnt="0"/>
      <dgm:spPr/>
    </dgm:pt>
    <dgm:pt modelId="{93FA7115-319A-49B8-B2C6-EBECD3392F6B}" type="pres">
      <dgm:prSet presAssocID="{CD8AF93C-0B39-4567-A3FD-C6392A1AEB20}" presName="parTx" presStyleLbl="revTx" presStyleIdx="0" presStyleCnt="2">
        <dgm:presLayoutVars>
          <dgm:chMax val="0"/>
          <dgm:chPref val="0"/>
        </dgm:presLayoutVars>
      </dgm:prSet>
      <dgm:spPr/>
    </dgm:pt>
    <dgm:pt modelId="{1CDB4677-9C8A-47C3-8BFE-F628B75E62FF}" type="pres">
      <dgm:prSet presAssocID="{8B9EE629-72D0-4669-B9CC-125C9B318E61}" presName="sibTrans" presStyleCnt="0"/>
      <dgm:spPr/>
    </dgm:pt>
    <dgm:pt modelId="{9A282D96-B3BC-424B-880A-90DBD33CD373}" type="pres">
      <dgm:prSet presAssocID="{E3ECFDF9-E5C0-4D8E-BE11-06EC241E6CC2}" presName="compNode" presStyleCnt="0"/>
      <dgm:spPr/>
    </dgm:pt>
    <dgm:pt modelId="{4AF51951-C862-40D1-AE8A-CE4AB89B6A5B}" type="pres">
      <dgm:prSet presAssocID="{E3ECFDF9-E5C0-4D8E-BE11-06EC241E6CC2}" presName="bgRect" presStyleLbl="bgShp" presStyleIdx="1" presStyleCnt="2"/>
      <dgm:spPr/>
    </dgm:pt>
    <dgm:pt modelId="{4A5A2F28-CC6E-43C7-8D5C-16719A2EB8DC}" type="pres">
      <dgm:prSet presAssocID="{E3ECFDF9-E5C0-4D8E-BE11-06EC241E6CC2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Easel"/>
        </a:ext>
      </dgm:extLst>
    </dgm:pt>
    <dgm:pt modelId="{8BEFF1DD-F6D0-4EFA-BFA2-A43E4BD3BD00}" type="pres">
      <dgm:prSet presAssocID="{E3ECFDF9-E5C0-4D8E-BE11-06EC241E6CC2}" presName="spaceRect" presStyleCnt="0"/>
      <dgm:spPr/>
    </dgm:pt>
    <dgm:pt modelId="{74AF8426-75D2-432E-BDAE-071BBEE61FAD}" type="pres">
      <dgm:prSet presAssocID="{E3ECFDF9-E5C0-4D8E-BE11-06EC241E6CC2}" presName="parTx" presStyleLbl="revTx" presStyleIdx="1" presStyleCnt="2">
        <dgm:presLayoutVars>
          <dgm:chMax val="0"/>
          <dgm:chPref val="0"/>
        </dgm:presLayoutVars>
      </dgm:prSet>
      <dgm:spPr/>
    </dgm:pt>
  </dgm:ptLst>
  <dgm:cxnLst>
    <dgm:cxn modelId="{365ADA15-FFAE-4649-9EFD-007FB10608DC}" type="presOf" srcId="{CD8AF93C-0B39-4567-A3FD-C6392A1AEB20}" destId="{93FA7115-319A-49B8-B2C6-EBECD3392F6B}" srcOrd="0" destOrd="0" presId="urn:microsoft.com/office/officeart/2018/2/layout/IconVerticalSolidList"/>
    <dgm:cxn modelId="{BEB42A37-8240-44FF-9173-9FA34051A3A5}" type="presOf" srcId="{E3ECFDF9-E5C0-4D8E-BE11-06EC241E6CC2}" destId="{74AF8426-75D2-432E-BDAE-071BBEE61FAD}" srcOrd="0" destOrd="0" presId="urn:microsoft.com/office/officeart/2018/2/layout/IconVerticalSolidList"/>
    <dgm:cxn modelId="{7AB9C6A9-D1C8-4231-8901-CC98651D2757}" srcId="{15458427-A6AE-4D9A-A829-CB3FF8F6CF11}" destId="{CD8AF93C-0B39-4567-A3FD-C6392A1AEB20}" srcOrd="0" destOrd="0" parTransId="{EEF18DB8-7626-4017-8A33-9A3B7544BC83}" sibTransId="{8B9EE629-72D0-4669-B9CC-125C9B318E61}"/>
    <dgm:cxn modelId="{C83019EC-9099-4127-BE7A-6F151D0C1059}" srcId="{15458427-A6AE-4D9A-A829-CB3FF8F6CF11}" destId="{E3ECFDF9-E5C0-4D8E-BE11-06EC241E6CC2}" srcOrd="1" destOrd="0" parTransId="{AFE9DC5C-8EC9-4406-9401-73B6A1EAED6D}" sibTransId="{556C3B11-AF46-445F-8A9F-518951028710}"/>
    <dgm:cxn modelId="{C1732DFE-F46D-41C4-99E2-7DE9058AC826}" type="presOf" srcId="{15458427-A6AE-4D9A-A829-CB3FF8F6CF11}" destId="{2D942574-0845-407C-8D1B-3F9097C9442A}" srcOrd="0" destOrd="0" presId="urn:microsoft.com/office/officeart/2018/2/layout/IconVerticalSolidList"/>
    <dgm:cxn modelId="{EF500695-12B2-4443-8C02-9DABA28EC930}" type="presParOf" srcId="{2D942574-0845-407C-8D1B-3F9097C9442A}" destId="{7F9D3CF1-4A26-49D7-ADBD-F57DE77B8906}" srcOrd="0" destOrd="0" presId="urn:microsoft.com/office/officeart/2018/2/layout/IconVerticalSolidList"/>
    <dgm:cxn modelId="{839FA50E-F516-42F2-94E2-6D987944383A}" type="presParOf" srcId="{7F9D3CF1-4A26-49D7-ADBD-F57DE77B8906}" destId="{EF95A070-FEF4-4832-B7FC-E3CEC2A534FA}" srcOrd="0" destOrd="0" presId="urn:microsoft.com/office/officeart/2018/2/layout/IconVerticalSolidList"/>
    <dgm:cxn modelId="{A559A5F6-7717-461B-AABA-562D658BEEE0}" type="presParOf" srcId="{7F9D3CF1-4A26-49D7-ADBD-F57DE77B8906}" destId="{014F62CD-099A-4F43-A8DF-849322864D47}" srcOrd="1" destOrd="0" presId="urn:microsoft.com/office/officeart/2018/2/layout/IconVerticalSolidList"/>
    <dgm:cxn modelId="{476910C4-A9AD-41BE-A805-56A35818F49B}" type="presParOf" srcId="{7F9D3CF1-4A26-49D7-ADBD-F57DE77B8906}" destId="{F81F2822-73AF-4255-B86F-92EB469651D1}" srcOrd="2" destOrd="0" presId="urn:microsoft.com/office/officeart/2018/2/layout/IconVerticalSolidList"/>
    <dgm:cxn modelId="{FDD401DF-C9A3-4B8D-9079-69B51E165686}" type="presParOf" srcId="{7F9D3CF1-4A26-49D7-ADBD-F57DE77B8906}" destId="{93FA7115-319A-49B8-B2C6-EBECD3392F6B}" srcOrd="3" destOrd="0" presId="urn:microsoft.com/office/officeart/2018/2/layout/IconVerticalSolidList"/>
    <dgm:cxn modelId="{7473C295-E332-4FE1-84B1-2BF186C1701D}" type="presParOf" srcId="{2D942574-0845-407C-8D1B-3F9097C9442A}" destId="{1CDB4677-9C8A-47C3-8BFE-F628B75E62FF}" srcOrd="1" destOrd="0" presId="urn:microsoft.com/office/officeart/2018/2/layout/IconVerticalSolidList"/>
    <dgm:cxn modelId="{74EB655A-1C17-4AE0-B8DD-D8224BC59DF4}" type="presParOf" srcId="{2D942574-0845-407C-8D1B-3F9097C9442A}" destId="{9A282D96-B3BC-424B-880A-90DBD33CD373}" srcOrd="2" destOrd="0" presId="urn:microsoft.com/office/officeart/2018/2/layout/IconVerticalSolidList"/>
    <dgm:cxn modelId="{218F1BA7-9B02-4825-B0E3-8863D859C4E9}" type="presParOf" srcId="{9A282D96-B3BC-424B-880A-90DBD33CD373}" destId="{4AF51951-C862-40D1-AE8A-CE4AB89B6A5B}" srcOrd="0" destOrd="0" presId="urn:microsoft.com/office/officeart/2018/2/layout/IconVerticalSolidList"/>
    <dgm:cxn modelId="{165857A9-45BB-4518-8861-A7359682A5E4}" type="presParOf" srcId="{9A282D96-B3BC-424B-880A-90DBD33CD373}" destId="{4A5A2F28-CC6E-43C7-8D5C-16719A2EB8DC}" srcOrd="1" destOrd="0" presId="urn:microsoft.com/office/officeart/2018/2/layout/IconVerticalSolidList"/>
    <dgm:cxn modelId="{65787A95-47B4-4D88-896E-E6C52D60F086}" type="presParOf" srcId="{9A282D96-B3BC-424B-880A-90DBD33CD373}" destId="{8BEFF1DD-F6D0-4EFA-BFA2-A43E4BD3BD00}" srcOrd="2" destOrd="0" presId="urn:microsoft.com/office/officeart/2018/2/layout/IconVerticalSolidList"/>
    <dgm:cxn modelId="{425D6727-B2EB-4B8D-AE2B-0F304BD486CC}" type="presParOf" srcId="{9A282D96-B3BC-424B-880A-90DBD33CD373}" destId="{74AF8426-75D2-432E-BDAE-071BBEE61FAD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5458427-A6AE-4D9A-A829-CB3FF8F6CF11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CD8AF93C-0B39-4567-A3FD-C6392A1AEB20}">
      <dgm:prSet/>
      <dgm:spPr/>
      <dgm:t>
        <a:bodyPr/>
        <a:lstStyle/>
        <a:p>
          <a:pPr>
            <a:lnSpc>
              <a:spcPct val="100000"/>
            </a:lnSpc>
          </a:pPr>
          <a:r>
            <a:rPr lang="en-GB"/>
            <a:t>The height measurement must be in metres, and you have to square this number. This means that you multiply it by itself. </a:t>
          </a:r>
          <a:endParaRPr lang="en-US"/>
        </a:p>
      </dgm:t>
    </dgm:pt>
    <dgm:pt modelId="{EEF18DB8-7626-4017-8A33-9A3B7544BC83}" type="parTrans" cxnId="{7AB9C6A9-D1C8-4231-8901-CC98651D2757}">
      <dgm:prSet/>
      <dgm:spPr/>
      <dgm:t>
        <a:bodyPr/>
        <a:lstStyle/>
        <a:p>
          <a:endParaRPr lang="en-US"/>
        </a:p>
      </dgm:t>
    </dgm:pt>
    <dgm:pt modelId="{8B9EE629-72D0-4669-B9CC-125C9B318E61}" type="sibTrans" cxnId="{7AB9C6A9-D1C8-4231-8901-CC98651D2757}">
      <dgm:prSet/>
      <dgm:spPr/>
      <dgm:t>
        <a:bodyPr/>
        <a:lstStyle/>
        <a:p>
          <a:endParaRPr lang="en-US"/>
        </a:p>
      </dgm:t>
    </dgm:pt>
    <dgm:pt modelId="{E3ECFDF9-E5C0-4D8E-BE11-06EC241E6CC2}">
      <dgm:prSet/>
      <dgm:spPr/>
      <dgm:t>
        <a:bodyPr/>
        <a:lstStyle/>
        <a:p>
          <a:pPr>
            <a:lnSpc>
              <a:spcPct val="100000"/>
            </a:lnSpc>
          </a:pPr>
          <a:r>
            <a:rPr lang="en-GB"/>
            <a:t>Remember that the weight measurement is in kilograms. </a:t>
          </a:r>
        </a:p>
      </dgm:t>
    </dgm:pt>
    <dgm:pt modelId="{AFE9DC5C-8EC9-4406-9401-73B6A1EAED6D}" type="parTrans" cxnId="{C83019EC-9099-4127-BE7A-6F151D0C1059}">
      <dgm:prSet/>
      <dgm:spPr/>
      <dgm:t>
        <a:bodyPr/>
        <a:lstStyle/>
        <a:p>
          <a:endParaRPr lang="en-US"/>
        </a:p>
      </dgm:t>
    </dgm:pt>
    <dgm:pt modelId="{556C3B11-AF46-445F-8A9F-518951028710}" type="sibTrans" cxnId="{C83019EC-9099-4127-BE7A-6F151D0C1059}">
      <dgm:prSet/>
      <dgm:spPr/>
      <dgm:t>
        <a:bodyPr/>
        <a:lstStyle/>
        <a:p>
          <a:endParaRPr lang="en-US"/>
        </a:p>
      </dgm:t>
    </dgm:pt>
    <dgm:pt modelId="{2D942574-0845-407C-8D1B-3F9097C9442A}" type="pres">
      <dgm:prSet presAssocID="{15458427-A6AE-4D9A-A829-CB3FF8F6CF11}" presName="root" presStyleCnt="0">
        <dgm:presLayoutVars>
          <dgm:dir/>
          <dgm:resizeHandles val="exact"/>
        </dgm:presLayoutVars>
      </dgm:prSet>
      <dgm:spPr/>
    </dgm:pt>
    <dgm:pt modelId="{7F9D3CF1-4A26-49D7-ADBD-F57DE77B8906}" type="pres">
      <dgm:prSet presAssocID="{CD8AF93C-0B39-4567-A3FD-C6392A1AEB20}" presName="compNode" presStyleCnt="0"/>
      <dgm:spPr/>
    </dgm:pt>
    <dgm:pt modelId="{EF95A070-FEF4-4832-B7FC-E3CEC2A534FA}" type="pres">
      <dgm:prSet presAssocID="{CD8AF93C-0B39-4567-A3FD-C6392A1AEB20}" presName="bgRect" presStyleLbl="bgShp" presStyleIdx="0" presStyleCnt="2"/>
      <dgm:spPr/>
    </dgm:pt>
    <dgm:pt modelId="{014F62CD-099A-4F43-A8DF-849322864D47}" type="pres">
      <dgm:prSet presAssocID="{CD8AF93C-0B39-4567-A3FD-C6392A1AEB20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Key"/>
        </a:ext>
      </dgm:extLst>
    </dgm:pt>
    <dgm:pt modelId="{F81F2822-73AF-4255-B86F-92EB469651D1}" type="pres">
      <dgm:prSet presAssocID="{CD8AF93C-0B39-4567-A3FD-C6392A1AEB20}" presName="spaceRect" presStyleCnt="0"/>
      <dgm:spPr/>
    </dgm:pt>
    <dgm:pt modelId="{93FA7115-319A-49B8-B2C6-EBECD3392F6B}" type="pres">
      <dgm:prSet presAssocID="{CD8AF93C-0B39-4567-A3FD-C6392A1AEB20}" presName="parTx" presStyleLbl="revTx" presStyleIdx="0" presStyleCnt="2">
        <dgm:presLayoutVars>
          <dgm:chMax val="0"/>
          <dgm:chPref val="0"/>
        </dgm:presLayoutVars>
      </dgm:prSet>
      <dgm:spPr/>
    </dgm:pt>
    <dgm:pt modelId="{1CDB4677-9C8A-47C3-8BFE-F628B75E62FF}" type="pres">
      <dgm:prSet presAssocID="{8B9EE629-72D0-4669-B9CC-125C9B318E61}" presName="sibTrans" presStyleCnt="0"/>
      <dgm:spPr/>
    </dgm:pt>
    <dgm:pt modelId="{9A282D96-B3BC-424B-880A-90DBD33CD373}" type="pres">
      <dgm:prSet presAssocID="{E3ECFDF9-E5C0-4D8E-BE11-06EC241E6CC2}" presName="compNode" presStyleCnt="0"/>
      <dgm:spPr/>
    </dgm:pt>
    <dgm:pt modelId="{4AF51951-C862-40D1-AE8A-CE4AB89B6A5B}" type="pres">
      <dgm:prSet presAssocID="{E3ECFDF9-E5C0-4D8E-BE11-06EC241E6CC2}" presName="bgRect" presStyleLbl="bgShp" presStyleIdx="1" presStyleCnt="2"/>
      <dgm:spPr/>
    </dgm:pt>
    <dgm:pt modelId="{4A5A2F28-CC6E-43C7-8D5C-16719A2EB8DC}" type="pres">
      <dgm:prSet presAssocID="{E3ECFDF9-E5C0-4D8E-BE11-06EC241E6CC2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Easel"/>
        </a:ext>
      </dgm:extLst>
    </dgm:pt>
    <dgm:pt modelId="{8BEFF1DD-F6D0-4EFA-BFA2-A43E4BD3BD00}" type="pres">
      <dgm:prSet presAssocID="{E3ECFDF9-E5C0-4D8E-BE11-06EC241E6CC2}" presName="spaceRect" presStyleCnt="0"/>
      <dgm:spPr/>
    </dgm:pt>
    <dgm:pt modelId="{74AF8426-75D2-432E-BDAE-071BBEE61FAD}" type="pres">
      <dgm:prSet presAssocID="{E3ECFDF9-E5C0-4D8E-BE11-06EC241E6CC2}" presName="parTx" presStyleLbl="revTx" presStyleIdx="1" presStyleCnt="2">
        <dgm:presLayoutVars>
          <dgm:chMax val="0"/>
          <dgm:chPref val="0"/>
        </dgm:presLayoutVars>
      </dgm:prSet>
      <dgm:spPr/>
    </dgm:pt>
  </dgm:ptLst>
  <dgm:cxnLst>
    <dgm:cxn modelId="{365ADA15-FFAE-4649-9EFD-007FB10608DC}" type="presOf" srcId="{CD8AF93C-0B39-4567-A3FD-C6392A1AEB20}" destId="{93FA7115-319A-49B8-B2C6-EBECD3392F6B}" srcOrd="0" destOrd="0" presId="urn:microsoft.com/office/officeart/2018/2/layout/IconVerticalSolidList"/>
    <dgm:cxn modelId="{BEB42A37-8240-44FF-9173-9FA34051A3A5}" type="presOf" srcId="{E3ECFDF9-E5C0-4D8E-BE11-06EC241E6CC2}" destId="{74AF8426-75D2-432E-BDAE-071BBEE61FAD}" srcOrd="0" destOrd="0" presId="urn:microsoft.com/office/officeart/2018/2/layout/IconVerticalSolidList"/>
    <dgm:cxn modelId="{7AB9C6A9-D1C8-4231-8901-CC98651D2757}" srcId="{15458427-A6AE-4D9A-A829-CB3FF8F6CF11}" destId="{CD8AF93C-0B39-4567-A3FD-C6392A1AEB20}" srcOrd="0" destOrd="0" parTransId="{EEF18DB8-7626-4017-8A33-9A3B7544BC83}" sibTransId="{8B9EE629-72D0-4669-B9CC-125C9B318E61}"/>
    <dgm:cxn modelId="{C83019EC-9099-4127-BE7A-6F151D0C1059}" srcId="{15458427-A6AE-4D9A-A829-CB3FF8F6CF11}" destId="{E3ECFDF9-E5C0-4D8E-BE11-06EC241E6CC2}" srcOrd="1" destOrd="0" parTransId="{AFE9DC5C-8EC9-4406-9401-73B6A1EAED6D}" sibTransId="{556C3B11-AF46-445F-8A9F-518951028710}"/>
    <dgm:cxn modelId="{C1732DFE-F46D-41C4-99E2-7DE9058AC826}" type="presOf" srcId="{15458427-A6AE-4D9A-A829-CB3FF8F6CF11}" destId="{2D942574-0845-407C-8D1B-3F9097C9442A}" srcOrd="0" destOrd="0" presId="urn:microsoft.com/office/officeart/2018/2/layout/IconVerticalSolidList"/>
    <dgm:cxn modelId="{EF500695-12B2-4443-8C02-9DABA28EC930}" type="presParOf" srcId="{2D942574-0845-407C-8D1B-3F9097C9442A}" destId="{7F9D3CF1-4A26-49D7-ADBD-F57DE77B8906}" srcOrd="0" destOrd="0" presId="urn:microsoft.com/office/officeart/2018/2/layout/IconVerticalSolidList"/>
    <dgm:cxn modelId="{839FA50E-F516-42F2-94E2-6D987944383A}" type="presParOf" srcId="{7F9D3CF1-4A26-49D7-ADBD-F57DE77B8906}" destId="{EF95A070-FEF4-4832-B7FC-E3CEC2A534FA}" srcOrd="0" destOrd="0" presId="urn:microsoft.com/office/officeart/2018/2/layout/IconVerticalSolidList"/>
    <dgm:cxn modelId="{A559A5F6-7717-461B-AABA-562D658BEEE0}" type="presParOf" srcId="{7F9D3CF1-4A26-49D7-ADBD-F57DE77B8906}" destId="{014F62CD-099A-4F43-A8DF-849322864D47}" srcOrd="1" destOrd="0" presId="urn:microsoft.com/office/officeart/2018/2/layout/IconVerticalSolidList"/>
    <dgm:cxn modelId="{476910C4-A9AD-41BE-A805-56A35818F49B}" type="presParOf" srcId="{7F9D3CF1-4A26-49D7-ADBD-F57DE77B8906}" destId="{F81F2822-73AF-4255-B86F-92EB469651D1}" srcOrd="2" destOrd="0" presId="urn:microsoft.com/office/officeart/2018/2/layout/IconVerticalSolidList"/>
    <dgm:cxn modelId="{FDD401DF-C9A3-4B8D-9079-69B51E165686}" type="presParOf" srcId="{7F9D3CF1-4A26-49D7-ADBD-F57DE77B8906}" destId="{93FA7115-319A-49B8-B2C6-EBECD3392F6B}" srcOrd="3" destOrd="0" presId="urn:microsoft.com/office/officeart/2018/2/layout/IconVerticalSolidList"/>
    <dgm:cxn modelId="{7473C295-E332-4FE1-84B1-2BF186C1701D}" type="presParOf" srcId="{2D942574-0845-407C-8D1B-3F9097C9442A}" destId="{1CDB4677-9C8A-47C3-8BFE-F628B75E62FF}" srcOrd="1" destOrd="0" presId="urn:microsoft.com/office/officeart/2018/2/layout/IconVerticalSolidList"/>
    <dgm:cxn modelId="{74EB655A-1C17-4AE0-B8DD-D8224BC59DF4}" type="presParOf" srcId="{2D942574-0845-407C-8D1B-3F9097C9442A}" destId="{9A282D96-B3BC-424B-880A-90DBD33CD373}" srcOrd="2" destOrd="0" presId="urn:microsoft.com/office/officeart/2018/2/layout/IconVerticalSolidList"/>
    <dgm:cxn modelId="{218F1BA7-9B02-4825-B0E3-8863D859C4E9}" type="presParOf" srcId="{9A282D96-B3BC-424B-880A-90DBD33CD373}" destId="{4AF51951-C862-40D1-AE8A-CE4AB89B6A5B}" srcOrd="0" destOrd="0" presId="urn:microsoft.com/office/officeart/2018/2/layout/IconVerticalSolidList"/>
    <dgm:cxn modelId="{165857A9-45BB-4518-8861-A7359682A5E4}" type="presParOf" srcId="{9A282D96-B3BC-424B-880A-90DBD33CD373}" destId="{4A5A2F28-CC6E-43C7-8D5C-16719A2EB8DC}" srcOrd="1" destOrd="0" presId="urn:microsoft.com/office/officeart/2018/2/layout/IconVerticalSolidList"/>
    <dgm:cxn modelId="{65787A95-47B4-4D88-896E-E6C52D60F086}" type="presParOf" srcId="{9A282D96-B3BC-424B-880A-90DBD33CD373}" destId="{8BEFF1DD-F6D0-4EFA-BFA2-A43E4BD3BD00}" srcOrd="2" destOrd="0" presId="urn:microsoft.com/office/officeart/2018/2/layout/IconVerticalSolidList"/>
    <dgm:cxn modelId="{425D6727-B2EB-4B8D-AE2B-0F304BD486CC}" type="presParOf" srcId="{9A282D96-B3BC-424B-880A-90DBD33CD373}" destId="{74AF8426-75D2-432E-BDAE-071BBEE61FAD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5458427-A6AE-4D9A-A829-CB3FF8F6CF11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CD8AF93C-0B39-4567-A3FD-C6392A1AEB20}">
      <dgm:prSet/>
      <dgm:spPr/>
      <dgm:t>
        <a:bodyPr/>
        <a:lstStyle/>
        <a:p>
          <a:pPr>
            <a:lnSpc>
              <a:spcPct val="100000"/>
            </a:lnSpc>
          </a:pPr>
          <a:r>
            <a:rPr lang="en-GB"/>
            <a:t>The height measurement must be in metres, and you have to square this number. This means that you multiply it by itself. </a:t>
          </a:r>
          <a:endParaRPr lang="en-US"/>
        </a:p>
      </dgm:t>
    </dgm:pt>
    <dgm:pt modelId="{EEF18DB8-7626-4017-8A33-9A3B7544BC83}" type="parTrans" cxnId="{7AB9C6A9-D1C8-4231-8901-CC98651D2757}">
      <dgm:prSet/>
      <dgm:spPr/>
      <dgm:t>
        <a:bodyPr/>
        <a:lstStyle/>
        <a:p>
          <a:endParaRPr lang="en-US"/>
        </a:p>
      </dgm:t>
    </dgm:pt>
    <dgm:pt modelId="{8B9EE629-72D0-4669-B9CC-125C9B318E61}" type="sibTrans" cxnId="{7AB9C6A9-D1C8-4231-8901-CC98651D2757}">
      <dgm:prSet/>
      <dgm:spPr/>
      <dgm:t>
        <a:bodyPr/>
        <a:lstStyle/>
        <a:p>
          <a:endParaRPr lang="en-US"/>
        </a:p>
      </dgm:t>
    </dgm:pt>
    <dgm:pt modelId="{E3ECFDF9-E5C0-4D8E-BE11-06EC241E6CC2}">
      <dgm:prSet/>
      <dgm:spPr/>
      <dgm:t>
        <a:bodyPr/>
        <a:lstStyle/>
        <a:p>
          <a:pPr>
            <a:lnSpc>
              <a:spcPct val="100000"/>
            </a:lnSpc>
          </a:pPr>
          <a:r>
            <a:rPr lang="en-GB"/>
            <a:t>Remember that the weight measurement is in kilograms. </a:t>
          </a:r>
        </a:p>
      </dgm:t>
    </dgm:pt>
    <dgm:pt modelId="{AFE9DC5C-8EC9-4406-9401-73B6A1EAED6D}" type="parTrans" cxnId="{C83019EC-9099-4127-BE7A-6F151D0C1059}">
      <dgm:prSet/>
      <dgm:spPr/>
      <dgm:t>
        <a:bodyPr/>
        <a:lstStyle/>
        <a:p>
          <a:endParaRPr lang="en-US"/>
        </a:p>
      </dgm:t>
    </dgm:pt>
    <dgm:pt modelId="{556C3B11-AF46-445F-8A9F-518951028710}" type="sibTrans" cxnId="{C83019EC-9099-4127-BE7A-6F151D0C1059}">
      <dgm:prSet/>
      <dgm:spPr/>
      <dgm:t>
        <a:bodyPr/>
        <a:lstStyle/>
        <a:p>
          <a:endParaRPr lang="en-US"/>
        </a:p>
      </dgm:t>
    </dgm:pt>
    <dgm:pt modelId="{2D942574-0845-407C-8D1B-3F9097C9442A}" type="pres">
      <dgm:prSet presAssocID="{15458427-A6AE-4D9A-A829-CB3FF8F6CF11}" presName="root" presStyleCnt="0">
        <dgm:presLayoutVars>
          <dgm:dir/>
          <dgm:resizeHandles val="exact"/>
        </dgm:presLayoutVars>
      </dgm:prSet>
      <dgm:spPr/>
    </dgm:pt>
    <dgm:pt modelId="{7F9D3CF1-4A26-49D7-ADBD-F57DE77B8906}" type="pres">
      <dgm:prSet presAssocID="{CD8AF93C-0B39-4567-A3FD-C6392A1AEB20}" presName="compNode" presStyleCnt="0"/>
      <dgm:spPr/>
    </dgm:pt>
    <dgm:pt modelId="{EF95A070-FEF4-4832-B7FC-E3CEC2A534FA}" type="pres">
      <dgm:prSet presAssocID="{CD8AF93C-0B39-4567-A3FD-C6392A1AEB20}" presName="bgRect" presStyleLbl="bgShp" presStyleIdx="0" presStyleCnt="2"/>
      <dgm:spPr/>
    </dgm:pt>
    <dgm:pt modelId="{014F62CD-099A-4F43-A8DF-849322864D47}" type="pres">
      <dgm:prSet presAssocID="{CD8AF93C-0B39-4567-A3FD-C6392A1AEB20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Key"/>
        </a:ext>
      </dgm:extLst>
    </dgm:pt>
    <dgm:pt modelId="{F81F2822-73AF-4255-B86F-92EB469651D1}" type="pres">
      <dgm:prSet presAssocID="{CD8AF93C-0B39-4567-A3FD-C6392A1AEB20}" presName="spaceRect" presStyleCnt="0"/>
      <dgm:spPr/>
    </dgm:pt>
    <dgm:pt modelId="{93FA7115-319A-49B8-B2C6-EBECD3392F6B}" type="pres">
      <dgm:prSet presAssocID="{CD8AF93C-0B39-4567-A3FD-C6392A1AEB20}" presName="parTx" presStyleLbl="revTx" presStyleIdx="0" presStyleCnt="2">
        <dgm:presLayoutVars>
          <dgm:chMax val="0"/>
          <dgm:chPref val="0"/>
        </dgm:presLayoutVars>
      </dgm:prSet>
      <dgm:spPr/>
    </dgm:pt>
    <dgm:pt modelId="{1CDB4677-9C8A-47C3-8BFE-F628B75E62FF}" type="pres">
      <dgm:prSet presAssocID="{8B9EE629-72D0-4669-B9CC-125C9B318E61}" presName="sibTrans" presStyleCnt="0"/>
      <dgm:spPr/>
    </dgm:pt>
    <dgm:pt modelId="{9A282D96-B3BC-424B-880A-90DBD33CD373}" type="pres">
      <dgm:prSet presAssocID="{E3ECFDF9-E5C0-4D8E-BE11-06EC241E6CC2}" presName="compNode" presStyleCnt="0"/>
      <dgm:spPr/>
    </dgm:pt>
    <dgm:pt modelId="{4AF51951-C862-40D1-AE8A-CE4AB89B6A5B}" type="pres">
      <dgm:prSet presAssocID="{E3ECFDF9-E5C0-4D8E-BE11-06EC241E6CC2}" presName="bgRect" presStyleLbl="bgShp" presStyleIdx="1" presStyleCnt="2"/>
      <dgm:spPr/>
    </dgm:pt>
    <dgm:pt modelId="{4A5A2F28-CC6E-43C7-8D5C-16719A2EB8DC}" type="pres">
      <dgm:prSet presAssocID="{E3ECFDF9-E5C0-4D8E-BE11-06EC241E6CC2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Easel"/>
        </a:ext>
      </dgm:extLst>
    </dgm:pt>
    <dgm:pt modelId="{8BEFF1DD-F6D0-4EFA-BFA2-A43E4BD3BD00}" type="pres">
      <dgm:prSet presAssocID="{E3ECFDF9-E5C0-4D8E-BE11-06EC241E6CC2}" presName="spaceRect" presStyleCnt="0"/>
      <dgm:spPr/>
    </dgm:pt>
    <dgm:pt modelId="{74AF8426-75D2-432E-BDAE-071BBEE61FAD}" type="pres">
      <dgm:prSet presAssocID="{E3ECFDF9-E5C0-4D8E-BE11-06EC241E6CC2}" presName="parTx" presStyleLbl="revTx" presStyleIdx="1" presStyleCnt="2">
        <dgm:presLayoutVars>
          <dgm:chMax val="0"/>
          <dgm:chPref val="0"/>
        </dgm:presLayoutVars>
      </dgm:prSet>
      <dgm:spPr/>
    </dgm:pt>
  </dgm:ptLst>
  <dgm:cxnLst>
    <dgm:cxn modelId="{365ADA15-FFAE-4649-9EFD-007FB10608DC}" type="presOf" srcId="{CD8AF93C-0B39-4567-A3FD-C6392A1AEB20}" destId="{93FA7115-319A-49B8-B2C6-EBECD3392F6B}" srcOrd="0" destOrd="0" presId="urn:microsoft.com/office/officeart/2018/2/layout/IconVerticalSolidList"/>
    <dgm:cxn modelId="{BEB42A37-8240-44FF-9173-9FA34051A3A5}" type="presOf" srcId="{E3ECFDF9-E5C0-4D8E-BE11-06EC241E6CC2}" destId="{74AF8426-75D2-432E-BDAE-071BBEE61FAD}" srcOrd="0" destOrd="0" presId="urn:microsoft.com/office/officeart/2018/2/layout/IconVerticalSolidList"/>
    <dgm:cxn modelId="{7AB9C6A9-D1C8-4231-8901-CC98651D2757}" srcId="{15458427-A6AE-4D9A-A829-CB3FF8F6CF11}" destId="{CD8AF93C-0B39-4567-A3FD-C6392A1AEB20}" srcOrd="0" destOrd="0" parTransId="{EEF18DB8-7626-4017-8A33-9A3B7544BC83}" sibTransId="{8B9EE629-72D0-4669-B9CC-125C9B318E61}"/>
    <dgm:cxn modelId="{C83019EC-9099-4127-BE7A-6F151D0C1059}" srcId="{15458427-A6AE-4D9A-A829-CB3FF8F6CF11}" destId="{E3ECFDF9-E5C0-4D8E-BE11-06EC241E6CC2}" srcOrd="1" destOrd="0" parTransId="{AFE9DC5C-8EC9-4406-9401-73B6A1EAED6D}" sibTransId="{556C3B11-AF46-445F-8A9F-518951028710}"/>
    <dgm:cxn modelId="{C1732DFE-F46D-41C4-99E2-7DE9058AC826}" type="presOf" srcId="{15458427-A6AE-4D9A-A829-CB3FF8F6CF11}" destId="{2D942574-0845-407C-8D1B-3F9097C9442A}" srcOrd="0" destOrd="0" presId="urn:microsoft.com/office/officeart/2018/2/layout/IconVerticalSolidList"/>
    <dgm:cxn modelId="{EF500695-12B2-4443-8C02-9DABA28EC930}" type="presParOf" srcId="{2D942574-0845-407C-8D1B-3F9097C9442A}" destId="{7F9D3CF1-4A26-49D7-ADBD-F57DE77B8906}" srcOrd="0" destOrd="0" presId="urn:microsoft.com/office/officeart/2018/2/layout/IconVerticalSolidList"/>
    <dgm:cxn modelId="{839FA50E-F516-42F2-94E2-6D987944383A}" type="presParOf" srcId="{7F9D3CF1-4A26-49D7-ADBD-F57DE77B8906}" destId="{EF95A070-FEF4-4832-B7FC-E3CEC2A534FA}" srcOrd="0" destOrd="0" presId="urn:microsoft.com/office/officeart/2018/2/layout/IconVerticalSolidList"/>
    <dgm:cxn modelId="{A559A5F6-7717-461B-AABA-562D658BEEE0}" type="presParOf" srcId="{7F9D3CF1-4A26-49D7-ADBD-F57DE77B8906}" destId="{014F62CD-099A-4F43-A8DF-849322864D47}" srcOrd="1" destOrd="0" presId="urn:microsoft.com/office/officeart/2018/2/layout/IconVerticalSolidList"/>
    <dgm:cxn modelId="{476910C4-A9AD-41BE-A805-56A35818F49B}" type="presParOf" srcId="{7F9D3CF1-4A26-49D7-ADBD-F57DE77B8906}" destId="{F81F2822-73AF-4255-B86F-92EB469651D1}" srcOrd="2" destOrd="0" presId="urn:microsoft.com/office/officeart/2018/2/layout/IconVerticalSolidList"/>
    <dgm:cxn modelId="{FDD401DF-C9A3-4B8D-9079-69B51E165686}" type="presParOf" srcId="{7F9D3CF1-4A26-49D7-ADBD-F57DE77B8906}" destId="{93FA7115-319A-49B8-B2C6-EBECD3392F6B}" srcOrd="3" destOrd="0" presId="urn:microsoft.com/office/officeart/2018/2/layout/IconVerticalSolidList"/>
    <dgm:cxn modelId="{7473C295-E332-4FE1-84B1-2BF186C1701D}" type="presParOf" srcId="{2D942574-0845-407C-8D1B-3F9097C9442A}" destId="{1CDB4677-9C8A-47C3-8BFE-F628B75E62FF}" srcOrd="1" destOrd="0" presId="urn:microsoft.com/office/officeart/2018/2/layout/IconVerticalSolidList"/>
    <dgm:cxn modelId="{74EB655A-1C17-4AE0-B8DD-D8224BC59DF4}" type="presParOf" srcId="{2D942574-0845-407C-8D1B-3F9097C9442A}" destId="{9A282D96-B3BC-424B-880A-90DBD33CD373}" srcOrd="2" destOrd="0" presId="urn:microsoft.com/office/officeart/2018/2/layout/IconVerticalSolidList"/>
    <dgm:cxn modelId="{218F1BA7-9B02-4825-B0E3-8863D859C4E9}" type="presParOf" srcId="{9A282D96-B3BC-424B-880A-90DBD33CD373}" destId="{4AF51951-C862-40D1-AE8A-CE4AB89B6A5B}" srcOrd="0" destOrd="0" presId="urn:microsoft.com/office/officeart/2018/2/layout/IconVerticalSolidList"/>
    <dgm:cxn modelId="{165857A9-45BB-4518-8861-A7359682A5E4}" type="presParOf" srcId="{9A282D96-B3BC-424B-880A-90DBD33CD373}" destId="{4A5A2F28-CC6E-43C7-8D5C-16719A2EB8DC}" srcOrd="1" destOrd="0" presId="urn:microsoft.com/office/officeart/2018/2/layout/IconVerticalSolidList"/>
    <dgm:cxn modelId="{65787A95-47B4-4D88-896E-E6C52D60F086}" type="presParOf" srcId="{9A282D96-B3BC-424B-880A-90DBD33CD373}" destId="{8BEFF1DD-F6D0-4EFA-BFA2-A43E4BD3BD00}" srcOrd="2" destOrd="0" presId="urn:microsoft.com/office/officeart/2018/2/layout/IconVerticalSolidList"/>
    <dgm:cxn modelId="{425D6727-B2EB-4B8D-AE2B-0F304BD486CC}" type="presParOf" srcId="{9A282D96-B3BC-424B-880A-90DBD33CD373}" destId="{74AF8426-75D2-432E-BDAE-071BBEE61FAD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F95A070-FEF4-4832-B7FC-E3CEC2A534FA}">
      <dsp:nvSpPr>
        <dsp:cNvPr id="0" name=""/>
        <dsp:cNvSpPr/>
      </dsp:nvSpPr>
      <dsp:spPr>
        <a:xfrm>
          <a:off x="0" y="551601"/>
          <a:ext cx="8423593" cy="1018341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14F62CD-099A-4F43-A8DF-849322864D47}">
      <dsp:nvSpPr>
        <dsp:cNvPr id="0" name=""/>
        <dsp:cNvSpPr/>
      </dsp:nvSpPr>
      <dsp:spPr>
        <a:xfrm>
          <a:off x="308048" y="780728"/>
          <a:ext cx="560087" cy="560087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3FA7115-319A-49B8-B2C6-EBECD3392F6B}">
      <dsp:nvSpPr>
        <dsp:cNvPr id="0" name=""/>
        <dsp:cNvSpPr/>
      </dsp:nvSpPr>
      <dsp:spPr>
        <a:xfrm>
          <a:off x="1176184" y="551601"/>
          <a:ext cx="7247408" cy="10183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7774" tIns="107774" rIns="107774" bIns="107774" numCol="1" spcCol="1270" anchor="ctr" anchorCtr="0">
          <a:noAutofit/>
        </a:bodyPr>
        <a:lstStyle/>
        <a:p>
          <a:pPr marL="0" lvl="0" indent="0" algn="l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The height measurement must be in metres, and you have to square this number. This means that you multiply it by itself.</a:t>
          </a:r>
          <a:endParaRPr lang="en-US" sz="2000" kern="1200"/>
        </a:p>
      </dsp:txBody>
      <dsp:txXfrm>
        <a:off x="1176184" y="551601"/>
        <a:ext cx="7247408" cy="1018341"/>
      </dsp:txXfrm>
    </dsp:sp>
    <dsp:sp modelId="{4AF51951-C862-40D1-AE8A-CE4AB89B6A5B}">
      <dsp:nvSpPr>
        <dsp:cNvPr id="0" name=""/>
        <dsp:cNvSpPr/>
      </dsp:nvSpPr>
      <dsp:spPr>
        <a:xfrm>
          <a:off x="0" y="1824528"/>
          <a:ext cx="8423593" cy="1018341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A5A2F28-CC6E-43C7-8D5C-16719A2EB8DC}">
      <dsp:nvSpPr>
        <dsp:cNvPr id="0" name=""/>
        <dsp:cNvSpPr/>
      </dsp:nvSpPr>
      <dsp:spPr>
        <a:xfrm>
          <a:off x="308048" y="2053655"/>
          <a:ext cx="560087" cy="560087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4AF8426-75D2-432E-BDAE-071BBEE61FAD}">
      <dsp:nvSpPr>
        <dsp:cNvPr id="0" name=""/>
        <dsp:cNvSpPr/>
      </dsp:nvSpPr>
      <dsp:spPr>
        <a:xfrm>
          <a:off x="1176184" y="1824528"/>
          <a:ext cx="7247408" cy="10183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7774" tIns="107774" rIns="107774" bIns="107774" numCol="1" spcCol="1270" anchor="ctr" anchorCtr="0">
          <a:noAutofit/>
        </a:bodyPr>
        <a:lstStyle/>
        <a:p>
          <a:pPr marL="0" lvl="0" indent="0" algn="l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Remember that the weight measurement is in kilograms. </a:t>
          </a:r>
        </a:p>
      </dsp:txBody>
      <dsp:txXfrm>
        <a:off x="1176184" y="1824528"/>
        <a:ext cx="7247408" cy="101834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F95A070-FEF4-4832-B7FC-E3CEC2A534FA}">
      <dsp:nvSpPr>
        <dsp:cNvPr id="0" name=""/>
        <dsp:cNvSpPr/>
      </dsp:nvSpPr>
      <dsp:spPr>
        <a:xfrm>
          <a:off x="0" y="585072"/>
          <a:ext cx="4122100" cy="1080134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14F62CD-099A-4F43-A8DF-849322864D47}">
      <dsp:nvSpPr>
        <dsp:cNvPr id="0" name=""/>
        <dsp:cNvSpPr/>
      </dsp:nvSpPr>
      <dsp:spPr>
        <a:xfrm>
          <a:off x="326740" y="828103"/>
          <a:ext cx="594074" cy="59407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3FA7115-319A-49B8-B2C6-EBECD3392F6B}">
      <dsp:nvSpPr>
        <dsp:cNvPr id="0" name=""/>
        <dsp:cNvSpPr/>
      </dsp:nvSpPr>
      <dsp:spPr>
        <a:xfrm>
          <a:off x="1247555" y="585072"/>
          <a:ext cx="2874544" cy="10801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14" tIns="114314" rIns="114314" bIns="114314" numCol="1" spcCol="1270" anchor="ctr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The height measurement must be in metres, and you have to square this number. This means that you multiply it by itself. </a:t>
          </a:r>
          <a:endParaRPr lang="en-US" sz="1400" kern="1200"/>
        </a:p>
      </dsp:txBody>
      <dsp:txXfrm>
        <a:off x="1247555" y="585072"/>
        <a:ext cx="2874544" cy="1080134"/>
      </dsp:txXfrm>
    </dsp:sp>
    <dsp:sp modelId="{4AF51951-C862-40D1-AE8A-CE4AB89B6A5B}">
      <dsp:nvSpPr>
        <dsp:cNvPr id="0" name=""/>
        <dsp:cNvSpPr/>
      </dsp:nvSpPr>
      <dsp:spPr>
        <a:xfrm>
          <a:off x="0" y="1935241"/>
          <a:ext cx="4122100" cy="1080134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A5A2F28-CC6E-43C7-8D5C-16719A2EB8DC}">
      <dsp:nvSpPr>
        <dsp:cNvPr id="0" name=""/>
        <dsp:cNvSpPr/>
      </dsp:nvSpPr>
      <dsp:spPr>
        <a:xfrm>
          <a:off x="326740" y="2178271"/>
          <a:ext cx="594074" cy="59407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4AF8426-75D2-432E-BDAE-071BBEE61FAD}">
      <dsp:nvSpPr>
        <dsp:cNvPr id="0" name=""/>
        <dsp:cNvSpPr/>
      </dsp:nvSpPr>
      <dsp:spPr>
        <a:xfrm>
          <a:off x="1247555" y="1935241"/>
          <a:ext cx="2874544" cy="10801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14" tIns="114314" rIns="114314" bIns="114314" numCol="1" spcCol="1270" anchor="ctr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Remember that the weight measurement is in kilograms. </a:t>
          </a:r>
        </a:p>
      </dsp:txBody>
      <dsp:txXfrm>
        <a:off x="1247555" y="1935241"/>
        <a:ext cx="2874544" cy="108013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F95A070-FEF4-4832-B7FC-E3CEC2A534FA}">
      <dsp:nvSpPr>
        <dsp:cNvPr id="0" name=""/>
        <dsp:cNvSpPr/>
      </dsp:nvSpPr>
      <dsp:spPr>
        <a:xfrm>
          <a:off x="0" y="585072"/>
          <a:ext cx="4122100" cy="1080134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14F62CD-099A-4F43-A8DF-849322864D47}">
      <dsp:nvSpPr>
        <dsp:cNvPr id="0" name=""/>
        <dsp:cNvSpPr/>
      </dsp:nvSpPr>
      <dsp:spPr>
        <a:xfrm>
          <a:off x="326740" y="828103"/>
          <a:ext cx="594074" cy="59407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3FA7115-319A-49B8-B2C6-EBECD3392F6B}">
      <dsp:nvSpPr>
        <dsp:cNvPr id="0" name=""/>
        <dsp:cNvSpPr/>
      </dsp:nvSpPr>
      <dsp:spPr>
        <a:xfrm>
          <a:off x="1247555" y="585072"/>
          <a:ext cx="2874544" cy="10801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14" tIns="114314" rIns="114314" bIns="114314" numCol="1" spcCol="1270" anchor="ctr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The height measurement must be in metres, and you have to square this number. This means that you multiply it by itself. </a:t>
          </a:r>
          <a:endParaRPr lang="en-US" sz="1400" kern="1200"/>
        </a:p>
      </dsp:txBody>
      <dsp:txXfrm>
        <a:off x="1247555" y="585072"/>
        <a:ext cx="2874544" cy="1080134"/>
      </dsp:txXfrm>
    </dsp:sp>
    <dsp:sp modelId="{4AF51951-C862-40D1-AE8A-CE4AB89B6A5B}">
      <dsp:nvSpPr>
        <dsp:cNvPr id="0" name=""/>
        <dsp:cNvSpPr/>
      </dsp:nvSpPr>
      <dsp:spPr>
        <a:xfrm>
          <a:off x="0" y="1935241"/>
          <a:ext cx="4122100" cy="1080134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A5A2F28-CC6E-43C7-8D5C-16719A2EB8DC}">
      <dsp:nvSpPr>
        <dsp:cNvPr id="0" name=""/>
        <dsp:cNvSpPr/>
      </dsp:nvSpPr>
      <dsp:spPr>
        <a:xfrm>
          <a:off x="326740" y="2178271"/>
          <a:ext cx="594074" cy="59407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4AF8426-75D2-432E-BDAE-071BBEE61FAD}">
      <dsp:nvSpPr>
        <dsp:cNvPr id="0" name=""/>
        <dsp:cNvSpPr/>
      </dsp:nvSpPr>
      <dsp:spPr>
        <a:xfrm>
          <a:off x="1247555" y="1935241"/>
          <a:ext cx="2874544" cy="10801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14" tIns="114314" rIns="114314" bIns="114314" numCol="1" spcCol="1270" anchor="ctr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Remember that the weight measurement is in kilograms. </a:t>
          </a:r>
        </a:p>
      </dsp:txBody>
      <dsp:txXfrm>
        <a:off x="1247555" y="1935241"/>
        <a:ext cx="2874544" cy="108013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96592A-7D6B-4888-ACEE-E62BC37648BC}" type="datetimeFigureOut">
              <a:rPr lang="en-GB" smtClean="0"/>
              <a:t>25/01/2024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83259F-E49B-490D-BFA7-C7E01BD220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2856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42875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98355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39089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16064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94084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5517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844150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073433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81296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26425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87832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852755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37485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308325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785943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84126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19544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36748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68647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56098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31192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81573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82770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81F1B3-F6B9-4BA8-931C-9D29010190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145C88A-159F-4D6F-80B5-09D17D2199C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8CBB58-F617-47DD-9BC4-C9A2DB3D05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1/25/2024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758573-A418-4A0C-A005-30333CFF0E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184A9A-A6F7-49A2-827E-415A66399E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8244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838A24-83E1-48BB-95DF-5EBD382F81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BBBB664-A350-4B0E-82BA-C7230B798BA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357415-38F6-4621-9DEF-05E0925254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1/25/2024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7FADEC-7E72-431C-AE9E-89F2D68086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92F3C4-3586-48AA-A68A-5CA5D21C04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3901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59DC279-19B0-4536-AA08-9E2E8BA51DE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7A6563E-369C-4DFE-915A-E1980AACFB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70D5D2-0E4D-41B8-BAAC-464DB42B8A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1/25/2024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1AA40E-6041-4E4F-9257-D7CE2D8A7E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32672E-A2AE-4154-AC33-C900DDDF98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3577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Divider 1">
    <p:bg>
      <p:bgPr>
        <a:solidFill>
          <a:srgbClr val="E51C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CBA1186-F870-7F4B-82E3-1A0CA756CF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63040" y="1940640"/>
            <a:ext cx="8544960" cy="2136480"/>
          </a:xfrm>
          <a:solidFill>
            <a:schemeClr val="bg1"/>
          </a:solidFill>
        </p:spPr>
        <p:txBody>
          <a:bodyPr lIns="108000" tIns="144000" rIns="0" bIns="0">
            <a:noAutofit/>
          </a:bodyPr>
          <a:lstStyle>
            <a:lvl1pPr algn="l">
              <a:lnSpc>
                <a:spcPts val="12000"/>
              </a:lnSpc>
              <a:defRPr sz="12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Subtitle 1">
            <a:extLst>
              <a:ext uri="{FF2B5EF4-FFF2-40B4-BE49-F238E27FC236}">
                <a16:creationId xmlns:a16="http://schemas.microsoft.com/office/drawing/2014/main" id="{B5B20F18-EB70-1D40-A46E-B71B577D6C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61360" y="4344000"/>
            <a:ext cx="8546640" cy="2136480"/>
          </a:xfrm>
          <a:solidFill>
            <a:schemeClr val="tx1"/>
          </a:solidFill>
        </p:spPr>
        <p:txBody>
          <a:bodyPr lIns="144000" tIns="108000" bIns="0" anchor="ctr" anchorCtr="0">
            <a:normAutofit/>
          </a:bodyPr>
          <a:lstStyle>
            <a:lvl1pPr marL="0" indent="0" algn="l">
              <a:lnSpc>
                <a:spcPts val="6000"/>
              </a:lnSpc>
              <a:spcBef>
                <a:spcPts val="0"/>
              </a:spcBef>
              <a:buNone/>
              <a:defRPr sz="60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pic>
        <p:nvPicPr>
          <p:cNvPr id="6" name="Logo" descr="Education and Training Foundation Logo">
            <a:extLst>
              <a:ext uri="{FF2B5EF4-FFF2-40B4-BE49-F238E27FC236}">
                <a16:creationId xmlns:a16="http://schemas.microsoft.com/office/drawing/2014/main" id="{B5FFAA84-3707-474A-9BFF-8E16EECCC07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18081" y="385110"/>
            <a:ext cx="1189919" cy="629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2555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77BB2F1-AFF0-C64C-83D0-3B465EE1398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0601" y="333201"/>
            <a:ext cx="11250084" cy="932567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667"/>
              </a:lnSpc>
              <a:spcBef>
                <a:spcPts val="0"/>
              </a:spcBef>
              <a:defRPr sz="2667" b="1" cap="none" baseline="0"/>
            </a:lvl1pPr>
          </a:lstStyle>
          <a:p>
            <a:r>
              <a:rPr lang="en-US"/>
              <a:t>Slide Title</a:t>
            </a:r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312001" y="1315200"/>
            <a:ext cx="10223500" cy="4802099"/>
          </a:xfrm>
        </p:spPr>
        <p:txBody>
          <a:bodyPr>
            <a:noAutofit/>
          </a:bodyPr>
          <a:lstStyle>
            <a:lvl1pPr marL="0" indent="0">
              <a:lnSpc>
                <a:spcPts val="3733"/>
              </a:lnSpc>
              <a:spcBef>
                <a:spcPts val="0"/>
              </a:spcBef>
              <a:buNone/>
              <a:defRPr sz="3600"/>
            </a:lvl1pPr>
            <a:lvl2pPr marL="359991" indent="-359991">
              <a:lnSpc>
                <a:spcPts val="3733"/>
              </a:lnSpc>
              <a:spcBef>
                <a:spcPts val="0"/>
              </a:spcBef>
              <a:defRPr sz="3600"/>
            </a:lvl2pPr>
            <a:lvl3pPr marL="719982" indent="-359991">
              <a:lnSpc>
                <a:spcPts val="3733"/>
              </a:lnSpc>
              <a:defRPr sz="3600"/>
            </a:lvl3pPr>
            <a:lvl4pPr marL="1079973" indent="-359991">
              <a:lnSpc>
                <a:spcPts val="3733"/>
              </a:lnSpc>
              <a:defRPr sz="3600"/>
            </a:lvl4pPr>
            <a:lvl5pPr marL="1439964" indent="-359991">
              <a:lnSpc>
                <a:spcPts val="3733"/>
              </a:lnSpc>
              <a:defRPr sz="3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FC25F548-F1B7-1942-BFC2-C7EF39D09D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36768988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13"/>
          <p:cNvSpPr>
            <a:spLocks noGrp="1"/>
          </p:cNvSpPr>
          <p:nvPr>
            <p:ph sz="quarter" idx="14"/>
          </p:nvPr>
        </p:nvSpPr>
        <p:spPr>
          <a:xfrm>
            <a:off x="312000" y="1316567"/>
            <a:ext cx="5496133" cy="4800599"/>
          </a:xfrm>
        </p:spPr>
        <p:txBody>
          <a:bodyPr/>
          <a:lstStyle>
            <a:lvl1pPr marL="0" indent="0">
              <a:lnSpc>
                <a:spcPts val="2133"/>
              </a:lnSpc>
              <a:buNone/>
              <a:defRPr sz="1800" b="1"/>
            </a:lvl1pPr>
            <a:lvl2pPr marL="0" indent="0">
              <a:lnSpc>
                <a:spcPts val="2133"/>
              </a:lnSpc>
              <a:buFont typeface="Calibri" panose="020F0502020204030204" pitchFamily="34" charset="0"/>
              <a:buNone/>
              <a:defRPr sz="1800"/>
            </a:lvl2pPr>
            <a:lvl3pPr marL="239994" indent="-239178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3pPr>
            <a:lvl4pPr marL="478355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4pPr>
            <a:lvl5pPr marL="719982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7"/>
          </p:nvPr>
        </p:nvSpPr>
        <p:spPr>
          <a:xfrm>
            <a:off x="6000751" y="1316567"/>
            <a:ext cx="5613996" cy="4800599"/>
          </a:xfrm>
        </p:spPr>
        <p:txBody>
          <a:bodyPr/>
          <a:lstStyle>
            <a:lvl1pPr marL="0" indent="0">
              <a:lnSpc>
                <a:spcPts val="2133"/>
              </a:lnSpc>
              <a:buNone/>
              <a:defRPr sz="1800" b="1"/>
            </a:lvl1pPr>
            <a:lvl2pPr marL="0" indent="0">
              <a:lnSpc>
                <a:spcPts val="2133"/>
              </a:lnSpc>
              <a:buFont typeface="Calibri" panose="020F0502020204030204" pitchFamily="34" charset="0"/>
              <a:buNone/>
              <a:defRPr sz="1800"/>
            </a:lvl2pPr>
            <a:lvl3pPr marL="239994" indent="-239178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3pPr>
            <a:lvl4pPr marL="478355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4pPr>
            <a:lvl5pPr marL="719982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8D4D3896-89DF-784C-8D38-9C4D97F2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/>
              <a:t>Education and Training Foundation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877960D-6F48-B34C-A702-9C399DDDF01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0601" y="333201"/>
            <a:ext cx="11250084" cy="932567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667"/>
              </a:lnSpc>
              <a:spcBef>
                <a:spcPts val="0"/>
              </a:spcBef>
              <a:defRPr sz="2667" b="1" cap="none" baseline="0"/>
            </a:lvl1pPr>
          </a:lstStyle>
          <a:p>
            <a:r>
              <a:rPr lang="en-US"/>
              <a:t>Slide Title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07617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1E6FC6-04BD-4B8C-9E81-41B54453CB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AC6D8A-113F-444F-8F62-83100084C0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8D2800-C6D2-402D-B9C2-3DF4679DB5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1/25/2024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FC92EC-7160-493B-B4B5-6536194AE3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00C406-B697-46AF-A56A-45FD7C86ED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649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A42C94-D81C-405D-9B7E-F29919FCB9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A6C0FF7-E57A-490F-A010-16AD14A80D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AA7AE9-5213-4D0F-9C16-B2C3A1B906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1/25/2024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029ED7-5E7C-4C99-B773-1D99ADEE71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627C0D-B3F0-4EBC-AC80-C83242E124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1986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3E034A-E650-48B5-A70F-5739013615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46EB71-0944-43E1-A2D9-EB0EAE186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307A5A-2ADB-4263-9376-F194C9213F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574391-DF16-464D-A5D8-9F22875281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1/25/2024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322363-5095-44FE-9935-8B2C56F27A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B6FFE9-6940-4BF4-B86A-3F7D7398C2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8788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B51E4E-698D-4CE1-A63B-4565E4F221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4D5674-D18F-4E59-B987-643BA00E4F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48C7B83-4153-4405-A2D9-0852AFE26D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DFDDDBD-31A9-4730-900E-34925CF8BB6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33A24FE-6732-4D1F-A396-48F2DCD185E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3F4C004-E3A6-4E03-BC0C-563932E3E8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1/25/2024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5D00115-3DD7-4FE5-B70F-530024EEF0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1BE1B20-4748-4E67-BAC7-095C2AF44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1469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6B9750-31E5-42EA-B4E4-D1F3359692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823F3FA-6D63-445B-84F8-9C18E046AD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1/25/2024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59EA9F-7113-4648-96DE-B1BEE0CD8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DFFB727-61CA-4211-8C6C-355BFD0101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27682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FACDF95-0CE8-4710-AE86-E8FEB74B28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1/25/2024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0D19C93-A1B1-4B5A-B33D-70214C525A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DA88C68-52BC-48E2-A6E5-3CF490528F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1625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2666A-9BFD-42C1-B11C-8AF8234ABF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AA3D87-AD27-464F-8E50-A50070B12E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732F88-FE10-4093-911E-40F3E6E7AB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567632-61FA-44F5-9E07-2C8DA28376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1/25/2024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B41C73E-B1E1-41DA-AD52-616863DB6E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C79ABB0-4CFE-48ED-B740-DA28F02335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68264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37CDA5-B2E0-44AF-9DE8-608CA6204E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81C36E2-468F-40FE-B038-F56BA5C3BCC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25A288E-2936-41A0-BF96-E15CDAA33C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2DA149-D2C1-4150-B2A3-3E195C1E82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1/25/2024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348074-ECA8-47E7-9461-179B312CD1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87FEC5-3D8D-4981-99E1-009E3E0096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7382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3EB423C-2894-43C0-8D16-2528AF959D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577D6D-7834-4380-A355-9DF0A0C928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30E452-C5E8-46AE-8386-142EA662B4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11BE61-DDF5-453F-8590-8C9FA2C7BC93}" type="datetimeFigureOut">
              <a:rPr lang="en-US" smtClean="0"/>
              <a:t>1/25/2024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D02B97-DFE2-4AD4-BB6B-2A55C9E5C7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12B03D-85E8-4B47-88DC-4E323D658B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632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da.uk.com/about-dietetics/what-is-dietitian.html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E12C84-47CE-F14E-9879-50B5699FE8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63040" y="1940640"/>
            <a:ext cx="8544960" cy="2136480"/>
          </a:xfrm>
        </p:spPr>
        <p:txBody>
          <a:bodyPr/>
          <a:lstStyle/>
          <a:p>
            <a:r>
              <a:rPr lang="en-US"/>
              <a:t>Lesson 5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F26ECDC0-3536-FEF9-EF2E-9FDEEABD4E3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61360" y="4344000"/>
            <a:ext cx="8546640" cy="2136480"/>
          </a:xfrm>
        </p:spPr>
        <p:txBody>
          <a:bodyPr/>
          <a:lstStyle/>
          <a:p>
            <a:r>
              <a:rPr lang="en-US"/>
              <a:t>Body mass index (BMI)</a:t>
            </a:r>
          </a:p>
        </p:txBody>
      </p:sp>
    </p:spTree>
    <p:extLst>
      <p:ext uri="{BB962C8B-B14F-4D97-AF65-F5344CB8AC3E}">
        <p14:creationId xmlns:p14="http://schemas.microsoft.com/office/powerpoint/2010/main" val="1434166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5396F5-4CC7-8F42-0915-CFAEACB4D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-1755576"/>
            <a:ext cx="11425269" cy="4461163"/>
          </a:xfrm>
        </p:spPr>
        <p:txBody>
          <a:bodyPr>
            <a:normAutofit/>
          </a:bodyPr>
          <a:lstStyle/>
          <a:p>
            <a:r>
              <a:rPr lang="en-IE" sz="2800" b="1">
                <a:cs typeface="Calibri"/>
              </a:rPr>
              <a:t>Self-assess: Where do they work?</a:t>
            </a:r>
            <a:endParaRPr lang="en-IE" sz="2800">
              <a:latin typeface="Calibri"/>
              <a:cs typeface="Calibri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7CAE4A-AAF3-22C1-663A-5D48B7A73B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360" y="123097"/>
            <a:ext cx="10634397" cy="5585619"/>
          </a:xfrm>
        </p:spPr>
        <p:txBody>
          <a:bodyPr anchor="ctr">
            <a:normAutofit/>
          </a:bodyPr>
          <a:lstStyle/>
          <a:p>
            <a:r>
              <a:rPr lang="en-IE">
                <a:cs typeface="Calibri"/>
              </a:rPr>
              <a:t>Dietitians can work clinically (e.g. in a hospital) or non-clinically (e.g. in schools or prisons).</a:t>
            </a:r>
          </a:p>
          <a:p>
            <a:r>
              <a:rPr lang="en-IE">
                <a:cs typeface="Calibri"/>
              </a:rPr>
              <a:t>For example, dietitians may work in the food industry, a workplace, catering, education, sport or the media. Other care pathways they work in include mental health, learning disabilities, community, acute settings and public health. </a:t>
            </a:r>
          </a:p>
          <a:p>
            <a:r>
              <a:rPr lang="en-IE"/>
              <a:t>Dietitians’ roles are constantly emerging and many now work as freelance healthcare professionals promoting their business using social media.</a:t>
            </a:r>
            <a:endParaRPr lang="en-IE">
              <a:cs typeface="Calibri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02F97978-260F-7592-50F4-A64F8331CC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226340" y="6451215"/>
            <a:ext cx="10248501" cy="365125"/>
          </a:xfr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sz="933" b="1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4CCE30ED-8BFA-F9E5-B580-E4CE14C123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80927E55-EE59-CB79-3943-783701A00B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22DFD-CD8D-4488-9E0B-F606D83543F8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16188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/>
              <a:t>Task 21: The role of a dietitian and calculating BMI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sz="2800"/>
              <a:t>Watch the video from these learner dietitians at the University of Hull. Complete the responses in your learner workbook.</a:t>
            </a:r>
          </a:p>
          <a:p>
            <a:r>
              <a:rPr lang="en-GB" sz="2800">
                <a:solidFill>
                  <a:srgbClr val="E51C41"/>
                </a:solidFill>
              </a:rPr>
              <a:t> </a:t>
            </a:r>
          </a:p>
          <a:p>
            <a:r>
              <a:rPr lang="en-GB" sz="2800"/>
              <a:t>Self-assess your responses by comparing them with the answers provided by your tutor. </a:t>
            </a:r>
            <a:br>
              <a:rPr lang="en-GB">
                <a:solidFill>
                  <a:schemeClr val="accent1"/>
                </a:solidFill>
              </a:rPr>
            </a:br>
            <a:endParaRPr lang="en-GB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11</a:t>
            </a:fld>
            <a:endParaRPr lang="en-GB"/>
          </a:p>
        </p:txBody>
      </p:sp>
      <p:pic>
        <p:nvPicPr>
          <p:cNvPr id="2" name="Picture 1" descr="A group of black text&#10;&#10;Description automatically generated with low confidence">
            <a:extLst>
              <a:ext uri="{FF2B5EF4-FFF2-40B4-BE49-F238E27FC236}">
                <a16:creationId xmlns:a16="http://schemas.microsoft.com/office/drawing/2014/main" id="{F7FEC129-B18E-19CD-83EE-1F8BC1A75EE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9229" y="4005064"/>
            <a:ext cx="4704521" cy="1991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2806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62DF4-6425-4F2D-84CC-1457982EBA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-212939"/>
            <a:ext cx="10515600" cy="1325563"/>
          </a:xfrm>
        </p:spPr>
        <p:txBody>
          <a:bodyPr>
            <a:normAutofit/>
          </a:bodyPr>
          <a:lstStyle/>
          <a:p>
            <a:r>
              <a:rPr lang="en-GB" sz="2667" b="1"/>
              <a:t>BMI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1B96D8-77A5-4D8F-90A0-A3672EF2E4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361" y="1104952"/>
            <a:ext cx="11136087" cy="5921829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20000"/>
              </a:lnSpc>
            </a:pPr>
            <a:r>
              <a:rPr lang="en-GB" b="1"/>
              <a:t>Measures your height to see if your weight is appropriate </a:t>
            </a:r>
          </a:p>
          <a:p>
            <a:pPr>
              <a:lnSpc>
                <a:spcPct val="120000"/>
              </a:lnSpc>
            </a:pPr>
            <a:r>
              <a:rPr lang="en-GB"/>
              <a:t>18.5</a:t>
            </a: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–</a:t>
            </a:r>
            <a:r>
              <a:rPr lang="en-GB"/>
              <a:t>24.9 kg/m</a:t>
            </a:r>
            <a:r>
              <a:rPr lang="en-GB" baseline="30000"/>
              <a:t>2</a:t>
            </a:r>
            <a:r>
              <a:rPr lang="en-GB"/>
              <a:t> = “normal” range</a:t>
            </a:r>
          </a:p>
          <a:p>
            <a:pPr>
              <a:lnSpc>
                <a:spcPct val="120000"/>
              </a:lnSpc>
            </a:pPr>
            <a:r>
              <a:rPr lang="en-GB"/>
              <a:t>25–29 kg/m</a:t>
            </a:r>
            <a:r>
              <a:rPr lang="en-GB" baseline="30000"/>
              <a:t>2</a:t>
            </a:r>
            <a:r>
              <a:rPr lang="en-GB"/>
              <a:t> = overweight</a:t>
            </a:r>
          </a:p>
          <a:p>
            <a:pPr>
              <a:lnSpc>
                <a:spcPct val="120000"/>
              </a:lnSpc>
            </a:pPr>
            <a:r>
              <a:rPr lang="en-GB"/>
              <a:t>A person with a </a:t>
            </a:r>
            <a:r>
              <a:rPr lang="en-GB" b="1"/>
              <a:t>BMI of 30 to 35 </a:t>
            </a:r>
            <a:r>
              <a:rPr lang="en-GB"/>
              <a:t>is</a:t>
            </a:r>
            <a:r>
              <a:rPr lang="en-GB" b="1"/>
              <a:t> </a:t>
            </a:r>
            <a:r>
              <a:rPr lang="en-GB"/>
              <a:t>medically classified as </a:t>
            </a:r>
            <a:r>
              <a:rPr lang="en-GB" b="1"/>
              <a:t>obese.</a:t>
            </a:r>
            <a:r>
              <a:rPr lang="en-GB"/>
              <a:t> This means they are at high risk of weight-related illness such as heart disease, diabetes, arthritis, infertility, miscarriage, asthma, fatty liver disease and cancer.</a:t>
            </a:r>
          </a:p>
          <a:p>
            <a:pPr>
              <a:lnSpc>
                <a:spcPct val="120000"/>
              </a:lnSpc>
            </a:pPr>
            <a:r>
              <a:rPr lang="en-GB"/>
              <a:t>A person with a </a:t>
            </a:r>
            <a:r>
              <a:rPr lang="en-GB" b="1"/>
              <a:t>BMI over 35 </a:t>
            </a:r>
            <a:r>
              <a:rPr lang="en-GB"/>
              <a:t>is considered to be </a:t>
            </a:r>
            <a:r>
              <a:rPr lang="en-GB" b="1"/>
              <a:t>very obese.</a:t>
            </a:r>
            <a:r>
              <a:rPr lang="en-GB"/>
              <a:t> This means that weight-related illnesses could severely affect their quality of life and shorten their lifespan by several years.</a:t>
            </a:r>
          </a:p>
          <a:p>
            <a:pPr>
              <a:lnSpc>
                <a:spcPct val="120000"/>
              </a:lnSpc>
            </a:pPr>
            <a:r>
              <a:rPr lang="en-GB"/>
              <a:t>A person with a </a:t>
            </a:r>
            <a:r>
              <a:rPr lang="en-GB" b="1"/>
              <a:t>BMI of 40 </a:t>
            </a:r>
            <a:r>
              <a:rPr lang="en-GB"/>
              <a:t>or more is </a:t>
            </a:r>
            <a:r>
              <a:rPr lang="en-GB" b="1"/>
              <a:t>morbidly obese.</a:t>
            </a:r>
            <a:r>
              <a:rPr lang="en-GB"/>
              <a:t> They will be 80 times more likely to develop type 2 diabetes than someone with a normal BMI, their lifespan will be shortened by over 10 years and their quality of life will be reduced in many ways.</a:t>
            </a:r>
          </a:p>
          <a:p>
            <a:endParaRPr lang="en-GB"/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F508FA8E-2027-89F3-21CE-867B7646BD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226340" y="6451215"/>
            <a:ext cx="10248501" cy="365125"/>
          </a:xfr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sz="933" b="1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EA3222D0-3F35-A65F-A161-EBC3738BF6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591CB449-C48A-AA3E-B16C-83326D09EA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22DFD-CD8D-4488-9E0B-F606D83543F8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06116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63040" y="1940640"/>
            <a:ext cx="8544960" cy="2136480"/>
          </a:xfrm>
        </p:spPr>
        <p:txBody>
          <a:bodyPr/>
          <a:lstStyle/>
          <a:p>
            <a:r>
              <a:rPr lang="en-US"/>
              <a:t>03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61360" y="4344000"/>
            <a:ext cx="8546640" cy="2136480"/>
          </a:xfrm>
        </p:spPr>
        <p:txBody>
          <a:bodyPr>
            <a:normAutofit/>
          </a:bodyPr>
          <a:lstStyle/>
          <a:p>
            <a:r>
              <a:rPr lang="en-US"/>
              <a:t>Guided practice</a:t>
            </a:r>
          </a:p>
        </p:txBody>
      </p:sp>
    </p:spTree>
    <p:extLst>
      <p:ext uri="{BB962C8B-B14F-4D97-AF65-F5344CB8AC3E}">
        <p14:creationId xmlns:p14="http://schemas.microsoft.com/office/powerpoint/2010/main" val="9131740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/>
              <a:t>Calculate BMI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sz="2800"/>
              <a:t>Do you know your height and weight?</a:t>
            </a:r>
          </a:p>
          <a:p>
            <a:endParaRPr lang="en-GB" sz="2800"/>
          </a:p>
          <a:p>
            <a:r>
              <a:rPr lang="en-GB" sz="2800"/>
              <a:t>Let us check those now.</a:t>
            </a:r>
          </a:p>
          <a:p>
            <a:r>
              <a:rPr lang="en-GB">
                <a:solidFill>
                  <a:srgbClr val="E51C41"/>
                </a:solidFill>
              </a:rPr>
              <a:t> </a:t>
            </a:r>
            <a:br>
              <a:rPr lang="en-GB">
                <a:solidFill>
                  <a:schemeClr val="accent1"/>
                </a:solidFill>
              </a:rPr>
            </a:br>
            <a:endParaRPr lang="en-GB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35854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36126" y="274639"/>
            <a:ext cx="11231457" cy="1143000"/>
          </a:xfrm>
        </p:spPr>
        <p:txBody>
          <a:bodyPr anchor="ctr">
            <a:normAutofit/>
          </a:bodyPr>
          <a:lstStyle/>
          <a:p>
            <a:r>
              <a:rPr lang="en-GB" sz="2667" b="1"/>
              <a:t>Calculate BMI</a:t>
            </a:r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000" y="6356351"/>
            <a:ext cx="10248501" cy="365125"/>
          </a:xfrm>
        </p:spPr>
        <p:txBody>
          <a:bodyPr anchor="t">
            <a:normAutofit/>
          </a:bodyPr>
          <a:lstStyle/>
          <a:p>
            <a:r>
              <a:rPr lang="en-GB" cap="none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608501" y="6356351"/>
            <a:ext cx="1212619" cy="365125"/>
          </a:xfrm>
        </p:spPr>
        <p:txBody>
          <a:bodyPr anchor="t">
            <a:normAutofit/>
          </a:bodyPr>
          <a:lstStyle/>
          <a:p>
            <a:pPr>
              <a:spcAft>
                <a:spcPts val="800"/>
              </a:spcAft>
            </a:pPr>
            <a:fld id="{DA2C159E-F13C-4A85-9A41-E7669D3E0D70}" type="slidenum">
              <a:rPr lang="en-GB" smtClean="0"/>
              <a:pPr>
                <a:spcAft>
                  <a:spcPts val="800"/>
                </a:spcAft>
              </a:pPr>
              <a:t>15</a:t>
            </a:fld>
            <a:endParaRPr lang="en-GB"/>
          </a:p>
        </p:txBody>
      </p:sp>
      <p:graphicFrame>
        <p:nvGraphicFramePr>
          <p:cNvPr id="14" name="Text Placeholder 4">
            <a:extLst>
              <a:ext uri="{FF2B5EF4-FFF2-40B4-BE49-F238E27FC236}">
                <a16:creationId xmlns:a16="http://schemas.microsoft.com/office/drawing/2014/main" id="{1F7BC066-0BB3-7401-38E2-006839DF11D5}"/>
              </a:ext>
            </a:extLst>
          </p:cNvPr>
          <p:cNvGraphicFramePr/>
          <p:nvPr/>
        </p:nvGraphicFramePr>
        <p:xfrm>
          <a:off x="336126" y="1600201"/>
          <a:ext cx="11231457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1043645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286CABE5-29E6-FD0F-D709-98781021EAAC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000751" y="1316567"/>
            <a:ext cx="5613996" cy="4800599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</a:pPr>
            <a:endParaRPr lang="en-US" sz="2667" b="0"/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sz="2667" b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667" b="0"/>
              <a:t>Your next step is to divide the numbers.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sz="2667" b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667" b="0"/>
              <a:t>This means that you must enter the weight value into your calculator first.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sz="2667" b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667" b="0"/>
              <a:t>Then divide this by the height squared.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sz="3733" b="0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 anchor="t">
            <a:normAutofit/>
          </a:bodyPr>
          <a:lstStyle/>
          <a:p>
            <a:r>
              <a:rPr lang="en-GB" cap="none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10608501" y="6356351"/>
            <a:ext cx="1212619" cy="365125"/>
          </a:xfrm>
        </p:spPr>
        <p:txBody>
          <a:bodyPr anchor="t">
            <a:normAutofit/>
          </a:bodyPr>
          <a:lstStyle/>
          <a:p>
            <a:pPr>
              <a:spcAft>
                <a:spcPts val="800"/>
              </a:spcAft>
            </a:pPr>
            <a:fld id="{DA2C159E-F13C-4A85-9A41-E7669D3E0D70}" type="slidenum">
              <a:rPr lang="en-GB" smtClean="0"/>
              <a:pPr>
                <a:spcAft>
                  <a:spcPts val="800"/>
                </a:spcAft>
              </a:pPr>
              <a:t>16</a:t>
            </a:fld>
            <a:endParaRPr lang="en-GB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10601" y="333201"/>
            <a:ext cx="11250084" cy="932567"/>
          </a:xfrm>
        </p:spPr>
        <p:txBody>
          <a:bodyPr anchor="t">
            <a:normAutofit/>
          </a:bodyPr>
          <a:lstStyle/>
          <a:p>
            <a:r>
              <a:rPr lang="en-GB"/>
              <a:t>Calculate BMI</a:t>
            </a:r>
          </a:p>
        </p:txBody>
      </p:sp>
      <p:graphicFrame>
        <p:nvGraphicFramePr>
          <p:cNvPr id="14" name="Text Placeholder 4">
            <a:extLst>
              <a:ext uri="{FF2B5EF4-FFF2-40B4-BE49-F238E27FC236}">
                <a16:creationId xmlns:a16="http://schemas.microsoft.com/office/drawing/2014/main" id="{1F7BC066-0BB3-7401-38E2-006839DF11D5}"/>
              </a:ext>
            </a:extLst>
          </p:cNvPr>
          <p:cNvGraphicFramePr/>
          <p:nvPr/>
        </p:nvGraphicFramePr>
        <p:xfrm>
          <a:off x="312000" y="1316567"/>
          <a:ext cx="5496133" cy="48005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57344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286CABE5-29E6-FD0F-D709-98781021EAAC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000751" y="1316567"/>
            <a:ext cx="5613996" cy="4800599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</a:pPr>
            <a:endParaRPr lang="en-US" sz="2667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667"/>
              <a:t>For example: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sz="2667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667" b="0"/>
              <a:t>5 foot, 6 Inches = 1.68 m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667" b="0"/>
              <a:t>68 kg divided by 1.68 x 1.68 = 24 kg/m</a:t>
            </a:r>
            <a:r>
              <a:rPr lang="en-US" sz="2667" b="0" baseline="30000"/>
              <a:t>2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sz="2667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667"/>
              <a:t>Extension: </a:t>
            </a:r>
            <a:r>
              <a:rPr lang="en-US" sz="2667" b="0"/>
              <a:t>What happens if the weight is 75 kg?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sz="3733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 anchor="t">
            <a:normAutofit/>
          </a:bodyPr>
          <a:lstStyle/>
          <a:p>
            <a:r>
              <a:rPr lang="en-GB" cap="none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10608501" y="6356351"/>
            <a:ext cx="1212619" cy="365125"/>
          </a:xfrm>
        </p:spPr>
        <p:txBody>
          <a:bodyPr anchor="t">
            <a:normAutofit/>
          </a:bodyPr>
          <a:lstStyle/>
          <a:p>
            <a:pPr>
              <a:spcAft>
                <a:spcPts val="800"/>
              </a:spcAft>
            </a:pPr>
            <a:fld id="{DA2C159E-F13C-4A85-9A41-E7669D3E0D70}" type="slidenum">
              <a:rPr lang="en-GB" smtClean="0"/>
              <a:pPr>
                <a:spcAft>
                  <a:spcPts val="800"/>
                </a:spcAft>
              </a:pPr>
              <a:t>17</a:t>
            </a:fld>
            <a:endParaRPr lang="en-GB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10601" y="333201"/>
            <a:ext cx="11250084" cy="932567"/>
          </a:xfrm>
        </p:spPr>
        <p:txBody>
          <a:bodyPr anchor="t">
            <a:normAutofit/>
          </a:bodyPr>
          <a:lstStyle/>
          <a:p>
            <a:r>
              <a:rPr lang="en-GB"/>
              <a:t>Calculate BMI</a:t>
            </a:r>
          </a:p>
        </p:txBody>
      </p:sp>
      <p:graphicFrame>
        <p:nvGraphicFramePr>
          <p:cNvPr id="14" name="Text Placeholder 4">
            <a:extLst>
              <a:ext uri="{FF2B5EF4-FFF2-40B4-BE49-F238E27FC236}">
                <a16:creationId xmlns:a16="http://schemas.microsoft.com/office/drawing/2014/main" id="{1F7BC066-0BB3-7401-38E2-006839DF11D5}"/>
              </a:ext>
            </a:extLst>
          </p:cNvPr>
          <p:cNvGraphicFramePr/>
          <p:nvPr/>
        </p:nvGraphicFramePr>
        <p:xfrm>
          <a:off x="312000" y="1316567"/>
          <a:ext cx="5496133" cy="48005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2778325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63040" y="1940640"/>
            <a:ext cx="8544960" cy="2136480"/>
          </a:xfrm>
        </p:spPr>
        <p:txBody>
          <a:bodyPr/>
          <a:lstStyle/>
          <a:p>
            <a:r>
              <a:rPr lang="en-US"/>
              <a:t>04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61360" y="4344000"/>
            <a:ext cx="8546640" cy="2136480"/>
          </a:xfrm>
        </p:spPr>
        <p:txBody>
          <a:bodyPr>
            <a:normAutofit/>
          </a:bodyPr>
          <a:lstStyle/>
          <a:p>
            <a:r>
              <a:rPr lang="en-US"/>
              <a:t>Independent </a:t>
            </a:r>
            <a:r>
              <a:rPr lang="en-US" err="1"/>
              <a:t>practise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63597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12001" y="274418"/>
            <a:ext cx="11250084" cy="932567"/>
          </a:xfrm>
        </p:spPr>
        <p:txBody>
          <a:bodyPr>
            <a:normAutofit/>
          </a:bodyPr>
          <a:lstStyle/>
          <a:p>
            <a:r>
              <a:rPr lang="en-GB" sz="2800"/>
              <a:t>Tasks 22 and 23: Calculating BMI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GB" sz="2800"/>
              <a:t>This is an opportunity for you to practise in preparation for your industry placement. </a:t>
            </a:r>
          </a:p>
          <a:p>
            <a:pPr>
              <a:lnSpc>
                <a:spcPct val="100000"/>
              </a:lnSpc>
            </a:pPr>
            <a:br>
              <a:rPr lang="en-GB" sz="2800"/>
            </a:br>
            <a:r>
              <a:rPr lang="en-GB" sz="2800"/>
              <a:t>Find a partner and complete a BMI calculation for each other.</a:t>
            </a:r>
          </a:p>
          <a:p>
            <a:pPr>
              <a:lnSpc>
                <a:spcPct val="100000"/>
              </a:lnSpc>
            </a:pPr>
            <a:endParaRPr lang="en-GB" sz="2800"/>
          </a:p>
          <a:p>
            <a:pPr>
              <a:lnSpc>
                <a:spcPct val="100000"/>
              </a:lnSpc>
            </a:pPr>
            <a:r>
              <a:rPr lang="en-GB" sz="2800" b="1"/>
              <a:t>Extension: </a:t>
            </a:r>
            <a:r>
              <a:rPr lang="en-GB" sz="2800"/>
              <a:t>Repeat with as many people in the class as you can. </a:t>
            </a:r>
          </a:p>
          <a:p>
            <a:endParaRPr lang="en-GB"/>
          </a:p>
          <a:p>
            <a:br>
              <a:rPr lang="en-GB"/>
            </a:br>
            <a:endParaRPr lang="en-GB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04448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</a:t>
            </a:r>
            <a:r>
              <a:rPr lang="en-GB" err="1"/>
              <a:t>esson</a:t>
            </a:r>
            <a:r>
              <a:rPr lang="en-GB"/>
              <a:t> outline: Tutor use only 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8400257" y="397517"/>
            <a:ext cx="10223500" cy="4802099"/>
          </a:xfrm>
        </p:spPr>
        <p:txBody>
          <a:bodyPr/>
          <a:lstStyle/>
          <a:p>
            <a:r>
              <a:rPr lang="en-GB">
                <a:solidFill>
                  <a:srgbClr val="E51C41"/>
                </a:solidFill>
              </a:rPr>
              <a:t> </a:t>
            </a:r>
            <a:br>
              <a:rPr lang="en-GB">
                <a:solidFill>
                  <a:schemeClr val="accent1"/>
                </a:solidFill>
              </a:rPr>
            </a:br>
            <a:endParaRPr lang="en-GB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0470" y="6342238"/>
            <a:ext cx="10248501" cy="365125"/>
          </a:xfrm>
        </p:spPr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2</a:t>
            </a:fld>
            <a:endParaRPr lang="en-GB"/>
          </a:p>
        </p:txBody>
      </p:sp>
      <p:graphicFrame>
        <p:nvGraphicFramePr>
          <p:cNvPr id="2" name="Table 5">
            <a:extLst>
              <a:ext uri="{FF2B5EF4-FFF2-40B4-BE49-F238E27FC236}">
                <a16:creationId xmlns:a16="http://schemas.microsoft.com/office/drawing/2014/main" id="{58E498D9-3291-1D7B-EDE2-87F8F9FAFC5D}"/>
              </a:ext>
            </a:extLst>
          </p:cNvPr>
          <p:cNvGraphicFramePr>
            <a:graphicFrameLocks noGrp="1"/>
          </p:cNvGraphicFramePr>
          <p:nvPr/>
        </p:nvGraphicFramePr>
        <p:xfrm>
          <a:off x="192136" y="752200"/>
          <a:ext cx="11699397" cy="5397025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95352">
                  <a:extLst>
                    <a:ext uri="{9D8B030D-6E8A-4147-A177-3AD203B41FA5}">
                      <a16:colId xmlns:a16="http://schemas.microsoft.com/office/drawing/2014/main" val="346630619"/>
                    </a:ext>
                  </a:extLst>
                </a:gridCol>
                <a:gridCol w="2604448">
                  <a:extLst>
                    <a:ext uri="{9D8B030D-6E8A-4147-A177-3AD203B41FA5}">
                      <a16:colId xmlns:a16="http://schemas.microsoft.com/office/drawing/2014/main" val="1098180410"/>
                    </a:ext>
                  </a:extLst>
                </a:gridCol>
                <a:gridCol w="921367">
                  <a:extLst>
                    <a:ext uri="{9D8B030D-6E8A-4147-A177-3AD203B41FA5}">
                      <a16:colId xmlns:a16="http://schemas.microsoft.com/office/drawing/2014/main" val="847170278"/>
                    </a:ext>
                  </a:extLst>
                </a:gridCol>
                <a:gridCol w="2146677">
                  <a:extLst>
                    <a:ext uri="{9D8B030D-6E8A-4147-A177-3AD203B41FA5}">
                      <a16:colId xmlns:a16="http://schemas.microsoft.com/office/drawing/2014/main" val="2399357076"/>
                    </a:ext>
                  </a:extLst>
                </a:gridCol>
                <a:gridCol w="2898015">
                  <a:extLst>
                    <a:ext uri="{9D8B030D-6E8A-4147-A177-3AD203B41FA5}">
                      <a16:colId xmlns:a16="http://schemas.microsoft.com/office/drawing/2014/main" val="3333028173"/>
                    </a:ext>
                  </a:extLst>
                </a:gridCol>
                <a:gridCol w="1833539">
                  <a:extLst>
                    <a:ext uri="{9D8B030D-6E8A-4147-A177-3AD203B41FA5}">
                      <a16:colId xmlns:a16="http://schemas.microsoft.com/office/drawing/2014/main" val="3581277042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r>
                        <a:rPr lang="en-US" sz="1600"/>
                        <a:t>Topic: BMI</a:t>
                      </a:r>
                      <a:endParaRPr lang="en-GB" sz="1600"/>
                    </a:p>
                  </a:txBody>
                  <a:tcPr marL="121920" marR="121920" marT="60960" marB="60960"/>
                </a:tc>
                <a:tc gridSpan="2">
                  <a:txBody>
                    <a:bodyPr/>
                    <a:lstStyle/>
                    <a:p>
                      <a:r>
                        <a:rPr lang="en-US" sz="1600"/>
                        <a:t>Occupational specialism core performance outcome 3</a:t>
                      </a:r>
                      <a:endParaRPr lang="en-GB" sz="1600"/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Lesson 5</a:t>
                      </a:r>
                      <a:endParaRPr lang="en-GB" sz="1600"/>
                    </a:p>
                  </a:txBody>
                  <a:tcPr marL="121920" marR="121920" marT="60960" marB="60960"/>
                </a:tc>
                <a:tc gridSpan="2">
                  <a:txBody>
                    <a:bodyPr/>
                    <a:lstStyle/>
                    <a:p>
                      <a:r>
                        <a:rPr lang="en-US" sz="1600"/>
                        <a:t>Physiological measurements </a:t>
                      </a:r>
                      <a:r>
                        <a:rPr lang="en-US" sz="1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 </a:t>
                      </a:r>
                      <a:r>
                        <a:rPr lang="en-US" sz="1600"/>
                        <a:t>BMI </a:t>
                      </a:r>
                      <a:r>
                        <a:rPr lang="en-US" sz="1600" b="1" i="0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(K3.1, 3.2, 3.3, S3.16): 1 hour, 50 minutes</a:t>
                      </a:r>
                      <a:endParaRPr lang="en-GB" sz="1600" i="0"/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9845289"/>
                  </a:ext>
                </a:extLst>
              </a:tr>
              <a:tr h="608307">
                <a:tc gridSpan="3">
                  <a:txBody>
                    <a:bodyPr/>
                    <a:lstStyle/>
                    <a:p>
                      <a:r>
                        <a:rPr lang="en-US" sz="1600" b="1"/>
                        <a:t>Aim:</a:t>
                      </a:r>
                      <a:endParaRPr lang="en-GB" sz="1600" b="1"/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sz="1600"/>
                        <a:t>To use physiological measurement equipment to calculate BMI.</a:t>
                      </a:r>
                      <a:endParaRPr lang="en-GB" sz="1600"/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983349"/>
                  </a:ext>
                </a:extLst>
              </a:tr>
              <a:tr h="608307">
                <a:tc gridSpan="2">
                  <a:txBody>
                    <a:bodyPr/>
                    <a:lstStyle/>
                    <a:p>
                      <a:r>
                        <a:rPr lang="en-US" sz="1600" b="1"/>
                        <a:t>Component</a:t>
                      </a:r>
                      <a:endParaRPr lang="en-GB" sz="1600" b="1"/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sz="1600" b="1"/>
                        <a:t> Activity</a:t>
                      </a:r>
                      <a:endParaRPr lang="en-GB" sz="1600" b="1"/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Timings </a:t>
                      </a:r>
                      <a:endParaRPr lang="en-GB" sz="1600" b="1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626249464"/>
                  </a:ext>
                </a:extLst>
              </a:tr>
              <a:tr h="609600">
                <a:tc gridSpan="2">
                  <a:txBody>
                    <a:bodyPr/>
                    <a:lstStyle/>
                    <a:p>
                      <a:r>
                        <a:rPr lang="en-US" sz="1600" b="1"/>
                        <a:t>Recall and connect</a:t>
                      </a:r>
                      <a:endParaRPr lang="en-GB" sz="1600" b="1"/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sz="1600"/>
                        <a:t>Recall what equipment is needed to measure BMI and the normal ranges for an adult. </a:t>
                      </a:r>
                      <a:endParaRPr lang="en-GB" sz="1600"/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15 minutes</a:t>
                      </a:r>
                      <a:endParaRPr lang="en-GB" sz="16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457640557"/>
                  </a:ext>
                </a:extLst>
              </a:tr>
              <a:tr h="608307">
                <a:tc gridSpan="2">
                  <a:txBody>
                    <a:bodyPr/>
                    <a:lstStyle/>
                    <a:p>
                      <a:r>
                        <a:rPr lang="en-US" sz="1600" b="1"/>
                        <a:t>Present new information</a:t>
                      </a:r>
                      <a:endParaRPr lang="en-GB" sz="1600" b="1"/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sz="1600"/>
                        <a:t>Describe the ranges for BMI and the mathematical calculations. </a:t>
                      </a:r>
                      <a:endParaRPr lang="en-GB" sz="1600"/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30 minutes</a:t>
                      </a:r>
                      <a:endParaRPr lang="en-GB" sz="16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741999525"/>
                  </a:ext>
                </a:extLst>
              </a:tr>
              <a:tr h="1049955">
                <a:tc gridSpan="2">
                  <a:txBody>
                    <a:bodyPr/>
                    <a:lstStyle/>
                    <a:p>
                      <a:r>
                        <a:rPr lang="en-US" sz="1600" b="1"/>
                        <a:t>Guided practice </a:t>
                      </a:r>
                      <a:endParaRPr lang="en-GB" sz="1600" b="1"/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sz="1600"/>
                        <a:t>Complete mathematical calculations to determine BMI for several case studies. </a:t>
                      </a:r>
                      <a:endParaRPr lang="en-GB" sz="1600"/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20 minutes</a:t>
                      </a:r>
                      <a:endParaRPr lang="en-GB" sz="16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4033886473"/>
                  </a:ext>
                </a:extLst>
              </a:tr>
              <a:tr h="693351">
                <a:tc gridSpan="2">
                  <a:txBody>
                    <a:bodyPr/>
                    <a:lstStyle/>
                    <a:p>
                      <a:r>
                        <a:rPr lang="en-US" sz="1600" b="1"/>
                        <a:t>Independent practice </a:t>
                      </a:r>
                      <a:endParaRPr lang="en-GB" sz="1600" b="1"/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sz="1600"/>
                        <a:t>Apply BMI calculations in a practical setting in the classroom. </a:t>
                      </a:r>
                      <a:endParaRPr lang="en-GB" sz="1600"/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35 minutes</a:t>
                      </a:r>
                      <a:endParaRPr lang="en-GB" sz="16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955350770"/>
                  </a:ext>
                </a:extLst>
              </a:tr>
              <a:tr h="609600">
                <a:tc gridSpan="2">
                  <a:txBody>
                    <a:bodyPr/>
                    <a:lstStyle/>
                    <a:p>
                      <a:r>
                        <a:rPr lang="en-US" sz="1600" b="1"/>
                        <a:t>Review </a:t>
                      </a:r>
                      <a:endParaRPr lang="en-GB" sz="1600" b="1"/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sz="1600"/>
                        <a:t>Reflection: Is BMI always an accurate indicator of a patient’s health? Why or why not?</a:t>
                      </a:r>
                      <a:endParaRPr lang="en-GB" sz="1600"/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10 minutes</a:t>
                      </a:r>
                      <a:endParaRPr lang="en-GB" sz="16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4517071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0958518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63040" y="1940640"/>
            <a:ext cx="8544960" cy="2136480"/>
          </a:xfrm>
        </p:spPr>
        <p:txBody>
          <a:bodyPr/>
          <a:lstStyle/>
          <a:p>
            <a:r>
              <a:rPr lang="en-US"/>
              <a:t>05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61360" y="4344000"/>
            <a:ext cx="8546640" cy="2136480"/>
          </a:xfrm>
        </p:spPr>
        <p:txBody>
          <a:bodyPr>
            <a:normAutofit/>
          </a:bodyPr>
          <a:lstStyle/>
          <a:p>
            <a:r>
              <a:rPr lang="en-US"/>
              <a:t>Review </a:t>
            </a:r>
          </a:p>
        </p:txBody>
      </p:sp>
    </p:spTree>
    <p:extLst>
      <p:ext uri="{BB962C8B-B14F-4D97-AF65-F5344CB8AC3E}">
        <p14:creationId xmlns:p14="http://schemas.microsoft.com/office/powerpoint/2010/main" val="378465666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2800"/>
              <a:t>Task 24: Reflection – Is BMI always an accurate indicator of a patient’s health? Why or why not?</a:t>
            </a:r>
            <a:endParaRPr lang="en-GB" sz="280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>
                <a:solidFill>
                  <a:srgbClr val="E51C41"/>
                </a:solidFill>
              </a:rPr>
              <a:t> </a:t>
            </a:r>
            <a:br>
              <a:rPr lang="en-GB"/>
            </a:br>
            <a:r>
              <a:rPr lang="en-GB" sz="2800"/>
              <a:t>Write a one-minute essay to answer this question. </a:t>
            </a:r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311869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10601" y="333200"/>
            <a:ext cx="11250084" cy="125176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GB" sz="2800"/>
              <a:t>Task 24: Self-assessment </a:t>
            </a:r>
            <a:br>
              <a:rPr lang="en-GB" sz="2800"/>
            </a:br>
            <a:r>
              <a:rPr lang="en-US" sz="2800" b="0"/>
              <a:t>Reflection: Is BMI always an accurate indicator of a patient’s health? Why or why not?</a:t>
            </a:r>
            <a:endParaRPr lang="en-GB" sz="2800" b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310601" y="1584960"/>
            <a:ext cx="10223500" cy="4802099"/>
          </a:xfrm>
        </p:spPr>
        <p:txBody>
          <a:bodyPr/>
          <a:lstStyle/>
          <a:p>
            <a:r>
              <a:rPr lang="en-GB">
                <a:solidFill>
                  <a:srgbClr val="E51C41"/>
                </a:solidFill>
              </a:rPr>
              <a:t> </a:t>
            </a:r>
            <a:endParaRPr lang="en-GB" sz="2800">
              <a:solidFill>
                <a:srgbClr val="00B050"/>
              </a:solidFill>
            </a:endParaRPr>
          </a:p>
          <a:p>
            <a:r>
              <a:rPr lang="en-GB" sz="2800" b="1"/>
              <a:t>BMI is not always an accurate indicator of a patient’s health because it can vary due to ethnicity. It can also vary depending on their level of athleticism, age or the measurement of their stomach region. </a:t>
            </a:r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311517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GB" sz="2800"/>
              <a:t>Aim: </a:t>
            </a:r>
            <a:r>
              <a:rPr lang="en-US" sz="2800" b="0"/>
              <a:t>To use physiological measurement equipment to calculate BMI.</a:t>
            </a:r>
            <a:br>
              <a:rPr lang="en-GB" sz="2800"/>
            </a:br>
            <a:br>
              <a:rPr lang="en-GB" sz="2800"/>
            </a:br>
            <a:r>
              <a:rPr lang="en-GB" sz="2800"/>
              <a:t>Learning outcomes</a:t>
            </a:r>
            <a:br>
              <a:rPr lang="en-GB" sz="2800"/>
            </a:br>
            <a:r>
              <a:rPr lang="en-GB" sz="2800" b="0"/>
              <a:t>Am I now able to…</a:t>
            </a:r>
            <a:endParaRPr lang="en-GB" sz="280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307949" y="2750779"/>
            <a:ext cx="11250084" cy="4802099"/>
          </a:xfrm>
        </p:spPr>
        <p:txBody>
          <a:bodyPr/>
          <a:lstStyle/>
          <a:p>
            <a:pPr marL="685783" indent="-685783">
              <a:buFont typeface="Wingdings" panose="05000000000000000000" pitchFamily="2" charset="2"/>
              <a:buChar char="ü"/>
            </a:pPr>
            <a:r>
              <a:rPr lang="en-US" sz="2800"/>
              <a:t>recall the normal ranges and equipment required to calculate BMI?</a:t>
            </a:r>
          </a:p>
          <a:p>
            <a:pPr marL="685783" indent="-685783">
              <a:buFont typeface="Wingdings" panose="05000000000000000000" pitchFamily="2" charset="2"/>
              <a:buChar char="ü"/>
            </a:pPr>
            <a:r>
              <a:rPr lang="en-US" sz="280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describe the use of BMI on industry placement?</a:t>
            </a:r>
            <a:endParaRPr lang="en-US" sz="2800">
              <a:highlight>
                <a:srgbClr val="00FF00"/>
              </a:highlight>
            </a:endParaRPr>
          </a:p>
          <a:p>
            <a:pPr marL="685783" indent="-685783">
              <a:buFont typeface="Wingdings" panose="05000000000000000000" pitchFamily="2" charset="2"/>
              <a:buChar char="ü"/>
            </a:pPr>
            <a:r>
              <a:rPr lang="en-US" sz="2800"/>
              <a:t>calculate BMI? </a:t>
            </a:r>
          </a:p>
          <a:p>
            <a:pPr marL="685783" indent="-685783">
              <a:buFont typeface="Wingdings" panose="05000000000000000000" pitchFamily="2" charset="2"/>
              <a:buChar char="ü"/>
            </a:pPr>
            <a:r>
              <a:rPr lang="en-US" sz="2800"/>
              <a:t>apply BMI measurements and calculations in a practical setting? </a:t>
            </a:r>
          </a:p>
          <a:p>
            <a:pPr marL="685783" indent="-685783">
              <a:buFont typeface="+mj-lt"/>
              <a:buAutoNum type="arabicPeriod"/>
            </a:pPr>
            <a:endParaRPr lang="en-GB" sz="3733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0838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63040" y="1940640"/>
            <a:ext cx="8544960" cy="2136480"/>
          </a:xfrm>
        </p:spPr>
        <p:txBody>
          <a:bodyPr/>
          <a:lstStyle/>
          <a:p>
            <a:r>
              <a:rPr lang="en-US"/>
              <a:t>01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61360" y="4344000"/>
            <a:ext cx="8546640" cy="2136480"/>
          </a:xfrm>
        </p:spPr>
        <p:txBody>
          <a:bodyPr>
            <a:normAutofit/>
          </a:bodyPr>
          <a:lstStyle/>
          <a:p>
            <a:r>
              <a:rPr lang="en-US"/>
              <a:t>Recall and connect</a:t>
            </a:r>
          </a:p>
        </p:txBody>
      </p:sp>
    </p:spTree>
    <p:extLst>
      <p:ext uri="{BB962C8B-B14F-4D97-AF65-F5344CB8AC3E}">
        <p14:creationId xmlns:p14="http://schemas.microsoft.com/office/powerpoint/2010/main" val="35183389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sz="2800"/>
              <a:t>Recall and connect: </a:t>
            </a:r>
            <a:r>
              <a:rPr lang="en-US" sz="2800"/>
              <a:t>Task 20</a:t>
            </a:r>
            <a:br>
              <a:rPr lang="en-GB" sz="2800"/>
            </a:br>
            <a:br>
              <a:rPr lang="en-GB" sz="2800"/>
            </a:br>
            <a:r>
              <a:rPr lang="en-GB" sz="2800">
                <a:solidFill>
                  <a:srgbClr val="000000"/>
                </a:solidFill>
                <a:ea typeface="Calibri" panose="020F0502020204030204" pitchFamily="34" charset="0"/>
                <a:cs typeface="Arial"/>
              </a:rPr>
              <a:t>What can you remember from lesson 3?</a:t>
            </a:r>
            <a:endParaRPr lang="en-GB" sz="2800">
              <a:cs typeface="Arial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312001" y="1660257"/>
            <a:ext cx="10223500" cy="4802099"/>
          </a:xfrm>
        </p:spPr>
        <p:txBody>
          <a:bodyPr/>
          <a:lstStyle/>
          <a:p>
            <a:pPr marL="685783" indent="-685783">
              <a:lnSpc>
                <a:spcPct val="100000"/>
              </a:lnSpc>
              <a:buFont typeface="+mj-lt"/>
              <a:buAutoNum type="arabicPeriod"/>
            </a:pPr>
            <a:r>
              <a:rPr lang="en-US" sz="2800"/>
              <a:t>What equipment is needed to measure BMI?</a:t>
            </a:r>
          </a:p>
          <a:p>
            <a:pPr marL="685783" indent="-685783">
              <a:lnSpc>
                <a:spcPct val="100000"/>
              </a:lnSpc>
              <a:buFont typeface="+mj-lt"/>
              <a:buAutoNum type="arabicPeriod"/>
            </a:pPr>
            <a:r>
              <a:rPr lang="en-US" sz="2800"/>
              <a:t>What are the normal BMI ranges for an adult?</a:t>
            </a:r>
            <a:br>
              <a:rPr lang="en-GB" sz="3733">
                <a:solidFill>
                  <a:schemeClr val="accent1"/>
                </a:solidFill>
              </a:rPr>
            </a:br>
            <a:endParaRPr lang="en-GB" sz="3733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44597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/>
              <a:t>Task 20: Self-assessment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455989" indent="-455989">
              <a:lnSpc>
                <a:spcPct val="100000"/>
              </a:lnSpc>
              <a:buFont typeface="+mj-lt"/>
              <a:buAutoNum type="arabicPeriod"/>
            </a:pPr>
            <a:r>
              <a:rPr lang="en-US" sz="2800"/>
              <a:t>What equipment is needed to measure BMI?</a:t>
            </a:r>
          </a:p>
          <a:p>
            <a:pPr marL="455989" lvl="1" indent="-455989">
              <a:lnSpc>
                <a:spcPct val="100000"/>
              </a:lnSpc>
              <a:buNone/>
            </a:pPr>
            <a:r>
              <a:rPr lang="en-US" sz="2800" b="1"/>
              <a:t>	Tape measure and scale or scale with height measurement incorporated.</a:t>
            </a:r>
          </a:p>
          <a:p>
            <a:pPr marL="455989" lvl="1" indent="-455989">
              <a:lnSpc>
                <a:spcPct val="100000"/>
              </a:lnSpc>
              <a:buNone/>
            </a:pPr>
            <a:endParaRPr lang="en-US" sz="2800" b="1"/>
          </a:p>
          <a:p>
            <a:pPr marL="455989" indent="-455989">
              <a:lnSpc>
                <a:spcPct val="100000"/>
              </a:lnSpc>
              <a:buFont typeface="+mj-lt"/>
              <a:buAutoNum type="arabicPeriod"/>
            </a:pPr>
            <a:r>
              <a:rPr lang="en-US" sz="2800"/>
              <a:t>What are the normal BMI ranges for an adult?</a:t>
            </a:r>
          </a:p>
          <a:p>
            <a:pPr marL="455989" lvl="1" indent="-455989">
              <a:lnSpc>
                <a:spcPct val="100000"/>
              </a:lnSpc>
              <a:buNone/>
            </a:pPr>
            <a:r>
              <a:rPr lang="en-US" sz="2800" b="1"/>
              <a:t>	18.5</a:t>
            </a:r>
            <a:r>
              <a:rPr lang="en-US" sz="2800" b="1">
                <a:latin typeface="Arial" panose="020B0604020202020204" pitchFamily="34" charset="0"/>
                <a:cs typeface="Arial" panose="020B0604020202020204" pitchFamily="34" charset="0"/>
              </a:rPr>
              <a:t>–</a:t>
            </a:r>
            <a:r>
              <a:rPr lang="en-US" sz="2800" b="1"/>
              <a:t>24.9 kg/m</a:t>
            </a:r>
            <a:r>
              <a:rPr lang="en-US" sz="2800" b="1" baseline="30000"/>
              <a:t>2</a:t>
            </a:r>
            <a:br>
              <a:rPr lang="en-GB" sz="3733">
                <a:solidFill>
                  <a:schemeClr val="accent1"/>
                </a:solidFill>
              </a:rPr>
            </a:br>
            <a:endParaRPr lang="en-GB" sz="3733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6911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GB" sz="2800"/>
              <a:t>Aim: </a:t>
            </a:r>
            <a:r>
              <a:rPr lang="en-GB" sz="2800" b="0"/>
              <a:t>To u</a:t>
            </a:r>
            <a:r>
              <a:rPr lang="en-US" sz="2800" b="0"/>
              <a:t>se physiological measurement equipment to calculate BMI.</a:t>
            </a:r>
            <a:br>
              <a:rPr lang="en-GB" sz="2800"/>
            </a:br>
            <a:br>
              <a:rPr lang="en-GB" sz="2800"/>
            </a:br>
            <a:r>
              <a:rPr lang="en-GB" sz="2800"/>
              <a:t>Learning outcomes</a:t>
            </a:r>
            <a:br>
              <a:rPr lang="en-GB" sz="2800"/>
            </a:br>
            <a:r>
              <a:rPr lang="en-GB" sz="2800" b="0"/>
              <a:t>By the end of this lesson, you will be able to:</a:t>
            </a:r>
            <a:endParaRPr lang="en-GB" sz="280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310601" y="2122389"/>
            <a:ext cx="10223500" cy="4802099"/>
          </a:xfrm>
        </p:spPr>
        <p:txBody>
          <a:bodyPr/>
          <a:lstStyle/>
          <a:p>
            <a:pPr marL="685783" indent="-685783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800"/>
              <a:t>recall the normal ranges and equipment required to calculate BMI</a:t>
            </a:r>
          </a:p>
          <a:p>
            <a:pPr marL="685783" indent="-685783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80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describe the use of BMI on industry placement</a:t>
            </a:r>
            <a:endParaRPr lang="en-US" sz="2800">
              <a:highlight>
                <a:srgbClr val="00FF00"/>
              </a:highlight>
            </a:endParaRPr>
          </a:p>
          <a:p>
            <a:pPr marL="685783" indent="-685783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800"/>
              <a:t>calculate BMI </a:t>
            </a:r>
          </a:p>
          <a:p>
            <a:pPr marL="685783" indent="-685783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800"/>
              <a:t>apply BMI measurements and calculations in a practical setting. </a:t>
            </a:r>
          </a:p>
          <a:p>
            <a:pPr marL="685783" indent="-685783">
              <a:buFont typeface="+mj-lt"/>
              <a:buAutoNum type="arabicPeriod"/>
            </a:pPr>
            <a:endParaRPr lang="en-GB" sz="3733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20679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63040" y="1940640"/>
            <a:ext cx="8544960" cy="2136480"/>
          </a:xfrm>
        </p:spPr>
        <p:txBody>
          <a:bodyPr/>
          <a:lstStyle/>
          <a:p>
            <a:r>
              <a:rPr lang="en-US"/>
              <a:t>02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61360" y="4344000"/>
            <a:ext cx="8546640" cy="2136480"/>
          </a:xfrm>
        </p:spPr>
        <p:txBody>
          <a:bodyPr>
            <a:normAutofit/>
          </a:bodyPr>
          <a:lstStyle/>
          <a:p>
            <a:r>
              <a:rPr lang="en-US"/>
              <a:t>Present new information</a:t>
            </a:r>
          </a:p>
        </p:txBody>
      </p:sp>
    </p:spTree>
    <p:extLst>
      <p:ext uri="{BB962C8B-B14F-4D97-AF65-F5344CB8AC3E}">
        <p14:creationId xmlns:p14="http://schemas.microsoft.com/office/powerpoint/2010/main" val="9092225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B81538-B1E3-B40F-88D9-EF439E48BE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/>
              <a:t>Research task:</a:t>
            </a:r>
            <a:endParaRPr lang="en-GB" sz="2800" b="1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D080DB-50BE-A723-6F19-620C71C321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What is the role of a dietitian?</a:t>
            </a:r>
          </a:p>
          <a:p>
            <a:r>
              <a:rPr lang="en-US"/>
              <a:t>Where do they work?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376A03F-8214-D4D3-C1F8-0721EBC21C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22DFD-CD8D-4488-9E0B-F606D83543F8}" type="slidenum">
              <a:rPr lang="en-GB" smtClean="0"/>
              <a:t>8</a:t>
            </a:fld>
            <a:endParaRPr lang="en-GB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E71DE23F-E9E4-8937-9988-8A63A03E9E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14549045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5396F5-4CC7-8F42-0915-CFAEACB4D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-1755576"/>
            <a:ext cx="11425269" cy="4461163"/>
          </a:xfrm>
        </p:spPr>
        <p:txBody>
          <a:bodyPr>
            <a:normAutofit/>
          </a:bodyPr>
          <a:lstStyle/>
          <a:p>
            <a:r>
              <a:rPr lang="en-IE" sz="2800" b="1">
                <a:cs typeface="Calibri"/>
              </a:rPr>
              <a:t>Self-assess: The role of a dietitian</a:t>
            </a:r>
            <a:endParaRPr lang="en-IE" sz="2800">
              <a:cs typeface="Calibri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7CAE4A-AAF3-22C1-663A-5D48B7A73B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7382" y="932723"/>
            <a:ext cx="10634397" cy="5585619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n-US">
                <a:solidFill>
                  <a:srgbClr val="54585A"/>
                </a:solidFill>
                <a:latin typeface="+mj-lt"/>
              </a:rPr>
              <a:t>“</a:t>
            </a:r>
            <a:r>
              <a:rPr lang="en-US">
                <a:latin typeface="+mj-lt"/>
              </a:rPr>
              <a:t>Dietitians are qualified and regulated health professionals who assess, diagnose and treat dietary and nutritional problems at an individual and wider public-health level.</a:t>
            </a:r>
          </a:p>
          <a:p>
            <a:pPr marL="0" indent="0">
              <a:buNone/>
            </a:pPr>
            <a:r>
              <a:rPr lang="en-US">
                <a:latin typeface="+mj-lt"/>
              </a:rPr>
              <a:t>They use the most up-to-date public health and scientific research on food, health and disease which they translate into practical guidance to enable people to make appropriate lifestyle and food choices”. </a:t>
            </a:r>
            <a:r>
              <a:rPr lang="en-US">
                <a:solidFill>
                  <a:srgbClr val="283C4E"/>
                </a:solidFill>
                <a:latin typeface="+mj-lt"/>
                <a:hlinkClick r:id="rId3"/>
              </a:rPr>
              <a:t>https://www.bda.uk.com/about-dietetics/what-is-dietitian.html</a:t>
            </a:r>
            <a:r>
              <a:rPr lang="en-US">
                <a:solidFill>
                  <a:srgbClr val="283C4E"/>
                </a:solidFill>
                <a:latin typeface="+mj-lt"/>
              </a:rPr>
              <a:t> </a:t>
            </a:r>
          </a:p>
          <a:p>
            <a:pPr marL="0" indent="0">
              <a:buNone/>
            </a:pPr>
            <a:endParaRPr lang="en-US" sz="2667" b="1">
              <a:solidFill>
                <a:srgbClr val="54585A"/>
              </a:solidFill>
              <a:latin typeface="+mj-lt"/>
            </a:endParaRPr>
          </a:p>
          <a:p>
            <a:pPr marL="0" indent="0">
              <a:buNone/>
            </a:pPr>
            <a:endParaRPr lang="en-IE" sz="2667">
              <a:latin typeface="+mj-lt"/>
              <a:cs typeface="Calibri"/>
            </a:endParaRP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06316610-5B5D-5251-0202-3771D22BAB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Education and Training Foundation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237FD65-751C-56AC-DE1D-6FAE58B6EB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22DFD-CD8D-4488-9E0B-F606D83543F8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83430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PowerPoi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D0EB937B-22B1-438E-B94C-53F0C82EE8F1}" vid="{C8935411-04CE-46E8-8E77-6CC9E3078D2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F881A016B10084995EF93CBCB18F51C" ma:contentTypeVersion="18" ma:contentTypeDescription="Create a new document." ma:contentTypeScope="" ma:versionID="b8a82ae03f6bbf2f5bae4b1083aff19d">
  <xsd:schema xmlns:xsd="http://www.w3.org/2001/XMLSchema" xmlns:xs="http://www.w3.org/2001/XMLSchema" xmlns:p="http://schemas.microsoft.com/office/2006/metadata/properties" xmlns:ns2="b99cf144-4eb2-4910-9a88-c8d0ce72bbfd" xmlns:ns3="a75230e0-234e-44fc-a46b-fcfdfca8ad4b" targetNamespace="http://schemas.microsoft.com/office/2006/metadata/properties" ma:root="true" ma:fieldsID="2214009479b4e339fdd27a5b62ff05ba" ns2:_="" ns3:_="">
    <xsd:import namespace="b99cf144-4eb2-4910-9a88-c8d0ce72bbfd"/>
    <xsd:import namespace="a75230e0-234e-44fc-a46b-fcfdfca8ad4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99cf144-4eb2-4910-9a88-c8d0ce72bbf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20cda56a-0d36-40e2-ad5d-df46f41119b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5230e0-234e-44fc-a46b-fcfdfca8ad4b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a57b629d-5dce-4b34-ab1a-52e3d0ef0cee}" ma:internalName="TaxCatchAll" ma:showField="CatchAllData" ma:web="a75230e0-234e-44fc-a46b-fcfdfca8ad4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75230e0-234e-44fc-a46b-fcfdfca8ad4b" xsi:nil="true"/>
    <lcf76f155ced4ddcb4097134ff3c332f xmlns="b99cf144-4eb2-4910-9a88-c8d0ce72bbf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52C37778-5EDB-4474-A23A-873FD4EBFD0D}"/>
</file>

<file path=customXml/itemProps2.xml><?xml version="1.0" encoding="utf-8"?>
<ds:datastoreItem xmlns:ds="http://schemas.openxmlformats.org/officeDocument/2006/customXml" ds:itemID="{CC574A1B-8437-4454-A785-5E2F753E52F6}"/>
</file>

<file path=customXml/itemProps3.xml><?xml version="1.0" encoding="utf-8"?>
<ds:datastoreItem xmlns:ds="http://schemas.openxmlformats.org/officeDocument/2006/customXml" ds:itemID="{2C5E5E23-E6FA-4EA1-9B58-49FDD3D7AE4A}"/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7</TotalTime>
  <Words>1199</Words>
  <Application>Microsoft Office PowerPoint</Application>
  <PresentationFormat>Widescreen</PresentationFormat>
  <Paragraphs>175</Paragraphs>
  <Slides>23</Slides>
  <Notes>23</Notes>
  <HiddenSlides>1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7" baseType="lpstr">
      <vt:lpstr>Arial</vt:lpstr>
      <vt:lpstr>Calibri</vt:lpstr>
      <vt:lpstr>Wingdings</vt:lpstr>
      <vt:lpstr>Office Theme</vt:lpstr>
      <vt:lpstr>Lesson 5</vt:lpstr>
      <vt:lpstr>Lesson outline: Tutor use only  </vt:lpstr>
      <vt:lpstr>01</vt:lpstr>
      <vt:lpstr>Recall and connect: Task 20  What can you remember from lesson 3?</vt:lpstr>
      <vt:lpstr>Task 20: Self-assessment</vt:lpstr>
      <vt:lpstr>Aim: To use physiological measurement equipment to calculate BMI.  Learning outcomes By the end of this lesson, you will be able to:</vt:lpstr>
      <vt:lpstr>02</vt:lpstr>
      <vt:lpstr>Research task:</vt:lpstr>
      <vt:lpstr>Self-assess: The role of a dietitian</vt:lpstr>
      <vt:lpstr>Self-assess: Where do they work?</vt:lpstr>
      <vt:lpstr>Task 21: The role of a dietitian and calculating BMI</vt:lpstr>
      <vt:lpstr>BMI</vt:lpstr>
      <vt:lpstr>03</vt:lpstr>
      <vt:lpstr>Calculate BMI </vt:lpstr>
      <vt:lpstr>Calculate BMI</vt:lpstr>
      <vt:lpstr>Calculate BMI</vt:lpstr>
      <vt:lpstr>Calculate BMI</vt:lpstr>
      <vt:lpstr>04</vt:lpstr>
      <vt:lpstr>Tasks 22 and 23: Calculating BMI</vt:lpstr>
      <vt:lpstr>05</vt:lpstr>
      <vt:lpstr>Task 24: Reflection – Is BMI always an accurate indicator of a patient’s health? Why or why not?</vt:lpstr>
      <vt:lpstr>Task 24: Self-assessment  Reflection: Is BMI always an accurate indicator of a patient’s health? Why or why not?</vt:lpstr>
      <vt:lpstr>Aim: To use physiological measurement equipment to calculate BMI.  Learning outcomes Am I now able to…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Block 1, lesson 1</dc:title>
  <dc:creator>Gemma Brezinski</dc:creator>
  <cp:lastModifiedBy>Gemma Brezinski</cp:lastModifiedBy>
  <cp:revision>10</cp:revision>
  <dcterms:created xsi:type="dcterms:W3CDTF">2024-01-25T15:00:43Z</dcterms:created>
  <dcterms:modified xsi:type="dcterms:W3CDTF">2024-01-25T15:08:20Z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0x010100BF881A016B10084995EF93CBCB18F51C</vt:lpwstr>
  </property>
</Properties>
</file>