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entation.xml" ContentType="application/vnd.openxmlformats-officedocument.presentationml.presentation.main+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9.xml" ContentType="application/vnd.openxmlformats-officedocument.presentationml.notesSlide+xml"/>
  <Override PartName="/ppt/notesSlides/notesSlide35.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34.xml" ContentType="application/vnd.openxmlformats-officedocument.presentationml.notes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96" r:id="rId2"/>
    <p:sldId id="306" r:id="rId3"/>
    <p:sldId id="631" r:id="rId4"/>
    <p:sldId id="299" r:id="rId5"/>
    <p:sldId id="308" r:id="rId6"/>
    <p:sldId id="310" r:id="rId7"/>
    <p:sldId id="309" r:id="rId8"/>
    <p:sldId id="337" r:id="rId9"/>
    <p:sldId id="300" r:id="rId10"/>
    <p:sldId id="326" r:id="rId11"/>
    <p:sldId id="325" r:id="rId12"/>
    <p:sldId id="339" r:id="rId13"/>
    <p:sldId id="340" r:id="rId14"/>
    <p:sldId id="341" r:id="rId15"/>
    <p:sldId id="331" r:id="rId16"/>
    <p:sldId id="312" r:id="rId17"/>
    <p:sldId id="353" r:id="rId18"/>
    <p:sldId id="354" r:id="rId19"/>
    <p:sldId id="355" r:id="rId20"/>
    <p:sldId id="318" r:id="rId21"/>
    <p:sldId id="480" r:id="rId22"/>
    <p:sldId id="319" r:id="rId23"/>
    <p:sldId id="317" r:id="rId24"/>
    <p:sldId id="313" r:id="rId25"/>
    <p:sldId id="315" r:id="rId26"/>
    <p:sldId id="320" r:id="rId27"/>
    <p:sldId id="321" r:id="rId28"/>
    <p:sldId id="322" r:id="rId29"/>
    <p:sldId id="323" r:id="rId30"/>
    <p:sldId id="479" r:id="rId31"/>
    <p:sldId id="314" r:id="rId32"/>
    <p:sldId id="475" r:id="rId33"/>
    <p:sldId id="335" r:id="rId34"/>
    <p:sldId id="348" r:id="rId35"/>
    <p:sldId id="349" r:id="rId36"/>
    <p:sldId id="350" r:id="rId37"/>
    <p:sldId id="352" r:id="rId38"/>
    <p:sldId id="640" r:id="rId39"/>
    <p:sldId id="356" r:id="rId40"/>
    <p:sldId id="476"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9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96592A-7D6B-4888-ACEE-E62BC37648BC}" type="datetimeFigureOut">
              <a:rPr lang="en-GB" smtClean="0"/>
              <a:t>25/01/2024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83259F-E49B-490D-BFA7-C7E01BD2202E}" type="slidenum">
              <a:rPr lang="en-GB" smtClean="0"/>
              <a:t>‹#›</a:t>
            </a:fld>
            <a:endParaRPr lang="en-GB"/>
          </a:p>
        </p:txBody>
      </p:sp>
    </p:spTree>
    <p:extLst>
      <p:ext uri="{BB962C8B-B14F-4D97-AF65-F5344CB8AC3E}">
        <p14:creationId xmlns:p14="http://schemas.microsoft.com/office/powerpoint/2010/main" val="2472856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11</a:t>
            </a:fld>
            <a:endParaRPr lang="en-GB"/>
          </a:p>
        </p:txBody>
      </p:sp>
    </p:spTree>
    <p:extLst>
      <p:ext uri="{BB962C8B-B14F-4D97-AF65-F5344CB8AC3E}">
        <p14:creationId xmlns:p14="http://schemas.microsoft.com/office/powerpoint/2010/main" val="35638398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12</a:t>
            </a:fld>
            <a:endParaRPr lang="en-GB"/>
          </a:p>
        </p:txBody>
      </p:sp>
    </p:spTree>
    <p:extLst>
      <p:ext uri="{BB962C8B-B14F-4D97-AF65-F5344CB8AC3E}">
        <p14:creationId xmlns:p14="http://schemas.microsoft.com/office/powerpoint/2010/main" val="3409430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13</a:t>
            </a:fld>
            <a:endParaRPr lang="en-GB"/>
          </a:p>
        </p:txBody>
      </p:sp>
    </p:spTree>
    <p:extLst>
      <p:ext uri="{BB962C8B-B14F-4D97-AF65-F5344CB8AC3E}">
        <p14:creationId xmlns:p14="http://schemas.microsoft.com/office/powerpoint/2010/main" val="17121851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14</a:t>
            </a:fld>
            <a:endParaRPr lang="en-GB"/>
          </a:p>
        </p:txBody>
      </p:sp>
    </p:spTree>
    <p:extLst>
      <p:ext uri="{BB962C8B-B14F-4D97-AF65-F5344CB8AC3E}">
        <p14:creationId xmlns:p14="http://schemas.microsoft.com/office/powerpoint/2010/main" val="8132974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16</a:t>
            </a:fld>
            <a:endParaRPr lang="en-GB"/>
          </a:p>
        </p:txBody>
      </p:sp>
    </p:spTree>
    <p:extLst>
      <p:ext uri="{BB962C8B-B14F-4D97-AF65-F5344CB8AC3E}">
        <p14:creationId xmlns:p14="http://schemas.microsoft.com/office/powerpoint/2010/main" val="13538209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19</a:t>
            </a:fld>
            <a:endParaRPr lang="en-GB"/>
          </a:p>
        </p:txBody>
      </p:sp>
    </p:spTree>
    <p:extLst>
      <p:ext uri="{BB962C8B-B14F-4D97-AF65-F5344CB8AC3E}">
        <p14:creationId xmlns:p14="http://schemas.microsoft.com/office/powerpoint/2010/main" val="4845250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20</a:t>
            </a:fld>
            <a:endParaRPr lang="en-GB"/>
          </a:p>
        </p:txBody>
      </p:sp>
    </p:spTree>
    <p:extLst>
      <p:ext uri="{BB962C8B-B14F-4D97-AF65-F5344CB8AC3E}">
        <p14:creationId xmlns:p14="http://schemas.microsoft.com/office/powerpoint/2010/main" val="8505361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21</a:t>
            </a:fld>
            <a:endParaRPr lang="en-GB"/>
          </a:p>
        </p:txBody>
      </p:sp>
    </p:spTree>
    <p:extLst>
      <p:ext uri="{BB962C8B-B14F-4D97-AF65-F5344CB8AC3E}">
        <p14:creationId xmlns:p14="http://schemas.microsoft.com/office/powerpoint/2010/main" val="31391464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22</a:t>
            </a:fld>
            <a:endParaRPr lang="en-GB"/>
          </a:p>
        </p:txBody>
      </p:sp>
    </p:spTree>
    <p:extLst>
      <p:ext uri="{BB962C8B-B14F-4D97-AF65-F5344CB8AC3E}">
        <p14:creationId xmlns:p14="http://schemas.microsoft.com/office/powerpoint/2010/main" val="3238490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23</a:t>
            </a:fld>
            <a:endParaRPr lang="en-GB"/>
          </a:p>
        </p:txBody>
      </p:sp>
    </p:spTree>
    <p:extLst>
      <p:ext uri="{BB962C8B-B14F-4D97-AF65-F5344CB8AC3E}">
        <p14:creationId xmlns:p14="http://schemas.microsoft.com/office/powerpoint/2010/main" val="68872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2</a:t>
            </a:fld>
            <a:endParaRPr lang="en-GB"/>
          </a:p>
        </p:txBody>
      </p:sp>
    </p:spTree>
    <p:extLst>
      <p:ext uri="{BB962C8B-B14F-4D97-AF65-F5344CB8AC3E}">
        <p14:creationId xmlns:p14="http://schemas.microsoft.com/office/powerpoint/2010/main" val="15859288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24</a:t>
            </a:fld>
            <a:endParaRPr lang="en-GB"/>
          </a:p>
        </p:txBody>
      </p:sp>
    </p:spTree>
    <p:extLst>
      <p:ext uri="{BB962C8B-B14F-4D97-AF65-F5344CB8AC3E}">
        <p14:creationId xmlns:p14="http://schemas.microsoft.com/office/powerpoint/2010/main" val="40405255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20000"/>
              </a:spcBef>
            </a:pPr>
            <a:endParaRPr lang="en-GB">
              <a:cs typeface="Calibri"/>
            </a:endParaRPr>
          </a:p>
          <a:p>
            <a:pPr marL="457200" indent="-457200">
              <a:spcBef>
                <a:spcPct val="20000"/>
              </a:spcBef>
              <a:buAutoNum type="arabicParenR"/>
            </a:pPr>
            <a:endParaRPr lang="en-GB">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25</a:t>
            </a:fld>
            <a:endParaRPr lang="en-GB"/>
          </a:p>
        </p:txBody>
      </p:sp>
    </p:spTree>
    <p:extLst>
      <p:ext uri="{BB962C8B-B14F-4D97-AF65-F5344CB8AC3E}">
        <p14:creationId xmlns:p14="http://schemas.microsoft.com/office/powerpoint/2010/main" val="28799303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20000"/>
              </a:spcBef>
            </a:pPr>
            <a:endParaRPr lang="en-GB">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26</a:t>
            </a:fld>
            <a:endParaRPr lang="en-GB"/>
          </a:p>
        </p:txBody>
      </p:sp>
    </p:spTree>
    <p:extLst>
      <p:ext uri="{BB962C8B-B14F-4D97-AF65-F5344CB8AC3E}">
        <p14:creationId xmlns:p14="http://schemas.microsoft.com/office/powerpoint/2010/main" val="2434382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20000"/>
              </a:spcBef>
            </a:pPr>
            <a:endParaRPr lang="en-GB">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27</a:t>
            </a:fld>
            <a:endParaRPr lang="en-GB"/>
          </a:p>
        </p:txBody>
      </p:sp>
    </p:spTree>
    <p:extLst>
      <p:ext uri="{BB962C8B-B14F-4D97-AF65-F5344CB8AC3E}">
        <p14:creationId xmlns:p14="http://schemas.microsoft.com/office/powerpoint/2010/main" val="21082034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28</a:t>
            </a:fld>
            <a:endParaRPr lang="en-GB"/>
          </a:p>
        </p:txBody>
      </p:sp>
    </p:spTree>
    <p:extLst>
      <p:ext uri="{BB962C8B-B14F-4D97-AF65-F5344CB8AC3E}">
        <p14:creationId xmlns:p14="http://schemas.microsoft.com/office/powerpoint/2010/main" val="34978098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20000"/>
              </a:spcBef>
            </a:pPr>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29</a:t>
            </a:fld>
            <a:endParaRPr lang="en-GB"/>
          </a:p>
        </p:txBody>
      </p:sp>
    </p:spTree>
    <p:extLst>
      <p:ext uri="{BB962C8B-B14F-4D97-AF65-F5344CB8AC3E}">
        <p14:creationId xmlns:p14="http://schemas.microsoft.com/office/powerpoint/2010/main" val="34477968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30</a:t>
            </a:fld>
            <a:endParaRPr lang="en-GB"/>
          </a:p>
        </p:txBody>
      </p:sp>
    </p:spTree>
    <p:extLst>
      <p:ext uri="{BB962C8B-B14F-4D97-AF65-F5344CB8AC3E}">
        <p14:creationId xmlns:p14="http://schemas.microsoft.com/office/powerpoint/2010/main" val="38096499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31</a:t>
            </a:fld>
            <a:endParaRPr lang="en-GB"/>
          </a:p>
        </p:txBody>
      </p:sp>
    </p:spTree>
    <p:extLst>
      <p:ext uri="{BB962C8B-B14F-4D97-AF65-F5344CB8AC3E}">
        <p14:creationId xmlns:p14="http://schemas.microsoft.com/office/powerpoint/2010/main" val="27706338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32</a:t>
            </a:fld>
            <a:endParaRPr lang="en-GB"/>
          </a:p>
        </p:txBody>
      </p:sp>
    </p:spTree>
    <p:extLst>
      <p:ext uri="{BB962C8B-B14F-4D97-AF65-F5344CB8AC3E}">
        <p14:creationId xmlns:p14="http://schemas.microsoft.com/office/powerpoint/2010/main" val="31204432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33</a:t>
            </a:fld>
            <a:endParaRPr lang="en-GB"/>
          </a:p>
        </p:txBody>
      </p:sp>
    </p:spTree>
    <p:extLst>
      <p:ext uri="{BB962C8B-B14F-4D97-AF65-F5344CB8AC3E}">
        <p14:creationId xmlns:p14="http://schemas.microsoft.com/office/powerpoint/2010/main" val="138212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a:t>
            </a:fld>
            <a:endParaRPr lang="en-GB"/>
          </a:p>
        </p:txBody>
      </p:sp>
    </p:spTree>
    <p:extLst>
      <p:ext uri="{BB962C8B-B14F-4D97-AF65-F5344CB8AC3E}">
        <p14:creationId xmlns:p14="http://schemas.microsoft.com/office/powerpoint/2010/main" val="8808078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20000"/>
              </a:spcBef>
            </a:pPr>
            <a:endParaRPr lang="en-GB">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34</a:t>
            </a:fld>
            <a:endParaRPr lang="en-GB"/>
          </a:p>
        </p:txBody>
      </p:sp>
    </p:spTree>
    <p:extLst>
      <p:ext uri="{BB962C8B-B14F-4D97-AF65-F5344CB8AC3E}">
        <p14:creationId xmlns:p14="http://schemas.microsoft.com/office/powerpoint/2010/main" val="11933796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20000"/>
              </a:spcBef>
            </a:pPr>
            <a:endParaRPr lang="en-GB">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35</a:t>
            </a:fld>
            <a:endParaRPr lang="en-GB"/>
          </a:p>
        </p:txBody>
      </p:sp>
    </p:spTree>
    <p:extLst>
      <p:ext uri="{BB962C8B-B14F-4D97-AF65-F5344CB8AC3E}">
        <p14:creationId xmlns:p14="http://schemas.microsoft.com/office/powerpoint/2010/main" val="39471609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20000"/>
              </a:spcBef>
            </a:pPr>
            <a:r>
              <a:rPr lang="en-GB">
                <a:cs typeface="Calibri"/>
              </a:rPr>
              <a:t>Tutor notes:</a:t>
            </a:r>
          </a:p>
          <a:p>
            <a:pPr>
              <a:spcBef>
                <a:spcPct val="20000"/>
              </a:spcBef>
            </a:pPr>
            <a:endParaRPr lang="en-GB">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36</a:t>
            </a:fld>
            <a:endParaRPr lang="en-GB"/>
          </a:p>
        </p:txBody>
      </p:sp>
    </p:spTree>
    <p:extLst>
      <p:ext uri="{BB962C8B-B14F-4D97-AF65-F5344CB8AC3E}">
        <p14:creationId xmlns:p14="http://schemas.microsoft.com/office/powerpoint/2010/main" val="16324950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20000"/>
              </a:spcBef>
            </a:pPr>
            <a:endParaRPr lang="en-GB"/>
          </a:p>
          <a:p>
            <a:pPr marL="171450" indent="-171450">
              <a:spcBef>
                <a:spcPct val="20000"/>
              </a:spcBef>
              <a:buFont typeface="Calibri"/>
              <a:buChar char="-"/>
            </a:pPr>
            <a:endParaRPr lang="en-GB">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37</a:t>
            </a:fld>
            <a:endParaRPr lang="en-GB"/>
          </a:p>
        </p:txBody>
      </p:sp>
    </p:spTree>
    <p:extLst>
      <p:ext uri="{BB962C8B-B14F-4D97-AF65-F5344CB8AC3E}">
        <p14:creationId xmlns:p14="http://schemas.microsoft.com/office/powerpoint/2010/main" val="39780318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38</a:t>
            </a:fld>
            <a:endParaRPr lang="en-GB"/>
          </a:p>
        </p:txBody>
      </p:sp>
    </p:spTree>
    <p:extLst>
      <p:ext uri="{BB962C8B-B14F-4D97-AF65-F5344CB8AC3E}">
        <p14:creationId xmlns:p14="http://schemas.microsoft.com/office/powerpoint/2010/main" val="37929703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mn-lt"/>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39</a:t>
            </a:fld>
            <a:endParaRPr lang="en-GB"/>
          </a:p>
        </p:txBody>
      </p:sp>
    </p:spTree>
    <p:extLst>
      <p:ext uri="{BB962C8B-B14F-4D97-AF65-F5344CB8AC3E}">
        <p14:creationId xmlns:p14="http://schemas.microsoft.com/office/powerpoint/2010/main" val="2803353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a:p>
        </p:txBody>
      </p:sp>
    </p:spTree>
    <p:extLst>
      <p:ext uri="{BB962C8B-B14F-4D97-AF65-F5344CB8AC3E}">
        <p14:creationId xmlns:p14="http://schemas.microsoft.com/office/powerpoint/2010/main" val="12708066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a:p>
        </p:txBody>
      </p:sp>
    </p:spTree>
    <p:extLst>
      <p:ext uri="{BB962C8B-B14F-4D97-AF65-F5344CB8AC3E}">
        <p14:creationId xmlns:p14="http://schemas.microsoft.com/office/powerpoint/2010/main" val="2761951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a:cs typeface="Calibri"/>
            </a:endParaRPr>
          </a:p>
          <a:p>
            <a:endParaRPr lang="en-US">
              <a:cs typeface="Calibri"/>
            </a:endParaRPr>
          </a:p>
          <a:p>
            <a:endParaRPr lang="en-US">
              <a:cs typeface="Calibri"/>
            </a:endParaRPr>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7</a:t>
            </a:fld>
            <a:endParaRPr lang="en-GB"/>
          </a:p>
        </p:txBody>
      </p:sp>
    </p:spTree>
    <p:extLst>
      <p:ext uri="{BB962C8B-B14F-4D97-AF65-F5344CB8AC3E}">
        <p14:creationId xmlns:p14="http://schemas.microsoft.com/office/powerpoint/2010/main" val="31277323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9</a:t>
            </a:fld>
            <a:endParaRPr lang="en-GB"/>
          </a:p>
        </p:txBody>
      </p:sp>
    </p:spTree>
    <p:extLst>
      <p:ext uri="{BB962C8B-B14F-4D97-AF65-F5344CB8AC3E}">
        <p14:creationId xmlns:p14="http://schemas.microsoft.com/office/powerpoint/2010/main" val="11607339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a:p>
        </p:txBody>
      </p:sp>
    </p:spTree>
    <p:extLst>
      <p:ext uri="{BB962C8B-B14F-4D97-AF65-F5344CB8AC3E}">
        <p14:creationId xmlns:p14="http://schemas.microsoft.com/office/powerpoint/2010/main" val="23578494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1931272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Tree>
    <p:extLst>
      <p:ext uri="{BB962C8B-B14F-4D97-AF65-F5344CB8AC3E}">
        <p14:creationId xmlns:p14="http://schemas.microsoft.com/office/powerpoint/2010/main" val="9837767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39388679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and Training Foundation</a:t>
            </a:r>
          </a:p>
        </p:txBody>
      </p:sp>
    </p:spTree>
    <p:extLst>
      <p:ext uri="{BB962C8B-B14F-4D97-AF65-F5344CB8AC3E}">
        <p14:creationId xmlns:p14="http://schemas.microsoft.com/office/powerpoint/2010/main" val="32864285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0" name="Text Placeholder 8"/>
          <p:cNvSpPr>
            <a:spLocks noGrp="1"/>
          </p:cNvSpPr>
          <p:nvPr>
            <p:ph type="body" sz="quarter" idx="14"/>
          </p:nvPr>
        </p:nvSpPr>
        <p:spPr>
          <a:xfrm>
            <a:off x="335360" y="1315201"/>
            <a:ext cx="9601200" cy="4613108"/>
          </a:xfrm>
        </p:spPr>
        <p:txBody>
          <a:bodyPr lIns="0" tIns="0" rIns="0" bIns="0">
            <a:normAutofit/>
          </a:bodyPr>
          <a:lstStyle>
            <a:lvl1pPr marL="0" indent="0">
              <a:lnSpc>
                <a:spcPts val="6000"/>
              </a:lnSpc>
              <a:spcBef>
                <a:spcPts val="0"/>
              </a:spcBef>
              <a:buNone/>
              <a:defRPr lang="en-US" sz="6000" b="1" kern="1200" cap="none" baseline="0" dirty="0" smtClean="0">
                <a:solidFill>
                  <a:srgbClr val="0071F8"/>
                </a:solidFill>
                <a:latin typeface="+mn-lt"/>
                <a:ea typeface="+mn-ea"/>
                <a:cs typeface="+mn-cs"/>
              </a:defRPr>
            </a:lvl1pPr>
          </a:lstStyle>
          <a:p>
            <a:pPr marL="0" lvl="0" indent="0" algn="l" defTabSz="1219170" rtl="0" eaLnBrk="1" latinLnBrk="0" hangingPunct="1">
              <a:spcBef>
                <a:spcPct val="20000"/>
              </a:spcBef>
              <a:buFont typeface="+mj-lt"/>
              <a:buNone/>
            </a:pPr>
            <a:r>
              <a:rPr lang="en-US"/>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40018903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1/25/2024</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1/25/2024</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a:t>Block 1, lesson 1</a:t>
            </a:r>
          </a:p>
        </p:txBody>
      </p:sp>
      <p:sp>
        <p:nvSpPr>
          <p:cNvPr id="17" name="Subtitle 16">
            <a:extLst>
              <a:ext uri="{FF2B5EF4-FFF2-40B4-BE49-F238E27FC236}">
                <a16:creationId xmlns:a16="http://schemas.microsoft.com/office/drawing/2014/main" id="{EDC837D1-A244-D777-A7D7-59512EDDDD49}"/>
              </a:ext>
            </a:extLst>
          </p:cNvPr>
          <p:cNvSpPr>
            <a:spLocks noGrp="1"/>
          </p:cNvSpPr>
          <p:nvPr>
            <p:ph type="subTitle" idx="1"/>
          </p:nvPr>
        </p:nvSpPr>
        <p:spPr>
          <a:xfrm>
            <a:off x="5184960" y="5310007"/>
            <a:ext cx="6407315" cy="429203"/>
          </a:xfrm>
        </p:spPr>
        <p:txBody>
          <a:bodyPr>
            <a:normAutofit fontScale="25000" lnSpcReduction="20000"/>
          </a:bodyPr>
          <a:lstStyle/>
          <a:p>
            <a:r>
              <a:rPr lang="en-US" sz="6000"/>
              <a:t>Care planning</a:t>
            </a:r>
          </a:p>
        </p:txBody>
      </p:sp>
    </p:spTree>
    <p:extLst>
      <p:ext uri="{BB962C8B-B14F-4D97-AF65-F5344CB8AC3E}">
        <p14:creationId xmlns:p14="http://schemas.microsoft.com/office/powerpoint/2010/main" val="1945931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463" y="251709"/>
            <a:ext cx="11250084" cy="932567"/>
          </a:xfrm>
        </p:spPr>
        <p:txBody>
          <a:bodyPr>
            <a:normAutofit/>
          </a:bodyPr>
          <a:lstStyle/>
          <a:p>
            <a:r>
              <a:rPr lang="en-GB" sz="2800"/>
              <a:t>The care planning cycle</a:t>
            </a:r>
          </a:p>
        </p:txBody>
      </p:sp>
      <p:sp>
        <p:nvSpPr>
          <p:cNvPr id="5" name="Text Placeholder 4"/>
          <p:cNvSpPr>
            <a:spLocks noGrp="1"/>
          </p:cNvSpPr>
          <p:nvPr>
            <p:ph type="body" sz="quarter" idx="12"/>
          </p:nvPr>
        </p:nvSpPr>
        <p:spPr>
          <a:xfrm>
            <a:off x="227556" y="901758"/>
            <a:ext cx="11065987" cy="583937"/>
          </a:xfrm>
        </p:spPr>
        <p:txBody>
          <a:bodyPr/>
          <a:lstStyle/>
          <a:p>
            <a:r>
              <a:rPr lang="en-GB" sz="2800"/>
              <a:t>What is a care plan?</a:t>
            </a:r>
          </a:p>
          <a:p>
            <a:pPr marL="685783" indent="-685783">
              <a:buAutoNum type="arabicPeriod"/>
            </a:pPr>
            <a:endParaRPr lang="en-GB" sz="4267">
              <a:solidFill>
                <a:srgbClr val="E51C41"/>
              </a:solidFill>
            </a:endParaRPr>
          </a:p>
          <a:p>
            <a:pPr marL="685783" indent="-685783">
              <a:buAutoNum type="arabicPeriod"/>
            </a:pPr>
            <a:endParaRPr lang="en-GB" sz="4267">
              <a:solidFill>
                <a:srgbClr val="E51C41"/>
              </a:solidFill>
            </a:endParaRPr>
          </a:p>
          <a:p>
            <a:endParaRPr lang="en-GB" sz="4267">
              <a:solidFill>
                <a:srgbClr val="E51C41"/>
              </a:solidFill>
            </a:endParaRPr>
          </a:p>
        </p:txBody>
      </p:sp>
      <p:sp>
        <p:nvSpPr>
          <p:cNvPr id="6" name="Content Placeholder 5"/>
          <p:cNvSpPr>
            <a:spLocks noGrp="1"/>
          </p:cNvSpPr>
          <p:nvPr>
            <p:ph sz="quarter" idx="13"/>
          </p:nvPr>
        </p:nvSpPr>
        <p:spPr>
          <a:xfrm>
            <a:off x="298463" y="1336652"/>
            <a:ext cx="11736887" cy="5019699"/>
          </a:xfrm>
        </p:spPr>
        <p:txBody>
          <a:bodyPr anchor="ctr"/>
          <a:lstStyle/>
          <a:p>
            <a:pPr>
              <a:lnSpc>
                <a:spcPct val="100000"/>
              </a:lnSpc>
            </a:pPr>
            <a:r>
              <a:rPr lang="en-US" sz="2800" b="1"/>
              <a:t>Task 2: Reading and reflection</a:t>
            </a:r>
          </a:p>
          <a:p>
            <a:pPr>
              <a:lnSpc>
                <a:spcPct val="100000"/>
              </a:lnSpc>
            </a:pPr>
            <a:r>
              <a:rPr lang="en-GB" sz="2800">
                <a:latin typeface="Arial"/>
                <a:ea typeface="Calibri" panose="020F0502020204030204" pitchFamily="34" charset="0"/>
                <a:cs typeface="Times New Roman"/>
              </a:rPr>
              <a:t>Using part 2 of the NHS ‘Personalised care and support planning handbook’ answer the questions surrounding care plans. </a:t>
            </a:r>
          </a:p>
          <a:p>
            <a:pPr>
              <a:lnSpc>
                <a:spcPct val="100000"/>
              </a:lnSpc>
            </a:pPr>
            <a:endParaRPr lang="en-GB" sz="2800">
              <a:latin typeface="Arial" panose="020B0604020202020204" pitchFamily="34" charset="0"/>
              <a:ea typeface="Calibri" panose="020F0502020204030204" pitchFamily="34" charset="0"/>
              <a:cs typeface="Times New Roman" panose="02020603050405020304" pitchFamily="18" charset="0"/>
            </a:endParaRPr>
          </a:p>
          <a:p>
            <a:pPr>
              <a:lnSpc>
                <a:spcPct val="100000"/>
              </a:lnSpc>
            </a:pPr>
            <a:r>
              <a:rPr lang="en-GB" sz="2800" b="1">
                <a:latin typeface="Arial"/>
                <a:ea typeface="Calibri" panose="020F0502020204030204" pitchFamily="34" charset="0"/>
                <a:cs typeface="Times New Roman"/>
              </a:rPr>
              <a:t>Extension</a:t>
            </a:r>
            <a:r>
              <a:rPr lang="en-GB" sz="2800">
                <a:latin typeface="Arial"/>
                <a:ea typeface="Calibri" panose="020F0502020204030204" pitchFamily="34" charset="0"/>
                <a:cs typeface="Times New Roman"/>
              </a:rPr>
              <a:t>: Evaluate the usefulness of the handbook for practitioners when providing personalised care planning. </a:t>
            </a:r>
            <a:endParaRPr lang="en-GB" sz="2800">
              <a:latin typeface="Arial" panose="020B0604020202020204" pitchFamily="34" charset="0"/>
              <a:ea typeface="Calibri" panose="020F0502020204030204" pitchFamily="34" charset="0"/>
              <a:cs typeface="Times New Roman" panose="02020603050405020304" pitchFamily="18" charset="0"/>
            </a:endParaRPr>
          </a:p>
          <a:p>
            <a:pPr>
              <a:lnSpc>
                <a:spcPct val="100000"/>
              </a:lnSpc>
            </a:pPr>
            <a:endParaRPr lang="en-GB" sz="3733"/>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10</a:t>
            </a:fld>
            <a:endParaRPr lang="en-GB"/>
          </a:p>
        </p:txBody>
      </p:sp>
    </p:spTree>
    <p:extLst>
      <p:ext uri="{BB962C8B-B14F-4D97-AF65-F5344CB8AC3E}">
        <p14:creationId xmlns:p14="http://schemas.microsoft.com/office/powerpoint/2010/main" val="37011645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49A7E9D-3617-F852-E727-F9B2D0AD3540}"/>
              </a:ext>
            </a:extLst>
          </p:cNvPr>
          <p:cNvSpPr>
            <a:spLocks noGrp="1"/>
          </p:cNvSpPr>
          <p:nvPr>
            <p:ph type="sldNum" sz="quarter" idx="11"/>
          </p:nvPr>
        </p:nvSpPr>
        <p:spPr/>
        <p:txBody>
          <a:bodyPr/>
          <a:lstStyle/>
          <a:p>
            <a:fld id="{DA2C159E-F13C-4A85-9A41-E7669D3E0D70}" type="slidenum">
              <a:rPr lang="en-GB" smtClean="0"/>
              <a:pPr/>
              <a:t>11</a:t>
            </a:fld>
            <a:endParaRPr lang="en-GB"/>
          </a:p>
        </p:txBody>
      </p:sp>
      <p:sp>
        <p:nvSpPr>
          <p:cNvPr id="3" name="Title 2">
            <a:extLst>
              <a:ext uri="{FF2B5EF4-FFF2-40B4-BE49-F238E27FC236}">
                <a16:creationId xmlns:a16="http://schemas.microsoft.com/office/drawing/2014/main" id="{70EE2A44-F87D-250A-FCD9-AC04A8F6C833}"/>
              </a:ext>
            </a:extLst>
          </p:cNvPr>
          <p:cNvSpPr>
            <a:spLocks noGrp="1"/>
          </p:cNvSpPr>
          <p:nvPr>
            <p:ph type="title"/>
          </p:nvPr>
        </p:nvSpPr>
        <p:spPr/>
        <p:txBody>
          <a:bodyPr>
            <a:normAutofit/>
          </a:bodyPr>
          <a:lstStyle/>
          <a:p>
            <a:r>
              <a:rPr lang="en-US" sz="2800"/>
              <a:t>The care planning cycle</a:t>
            </a:r>
            <a:endParaRPr lang="en-GB" sz="2800"/>
          </a:p>
        </p:txBody>
      </p:sp>
      <p:sp>
        <p:nvSpPr>
          <p:cNvPr id="5" name="Footer Placeholder 4">
            <a:extLst>
              <a:ext uri="{FF2B5EF4-FFF2-40B4-BE49-F238E27FC236}">
                <a16:creationId xmlns:a16="http://schemas.microsoft.com/office/drawing/2014/main" id="{4B85C717-CE02-9B66-B274-907D4AA88A80}"/>
              </a:ext>
            </a:extLst>
          </p:cNvPr>
          <p:cNvSpPr>
            <a:spLocks noGrp="1"/>
          </p:cNvSpPr>
          <p:nvPr>
            <p:ph type="ftr" sz="quarter" idx="10"/>
          </p:nvPr>
        </p:nvSpPr>
        <p:spPr/>
        <p:txBody>
          <a:bodyPr/>
          <a:lstStyle/>
          <a:p>
            <a:r>
              <a:rPr lang="en-GB" cap="none"/>
              <a:t>Education and Training Foundation</a:t>
            </a:r>
          </a:p>
        </p:txBody>
      </p:sp>
      <p:sp>
        <p:nvSpPr>
          <p:cNvPr id="8" name="Text Placeholder 4">
            <a:extLst>
              <a:ext uri="{FF2B5EF4-FFF2-40B4-BE49-F238E27FC236}">
                <a16:creationId xmlns:a16="http://schemas.microsoft.com/office/drawing/2014/main" id="{E9112C38-F50C-499F-0DBF-2047C64F898D}"/>
              </a:ext>
            </a:extLst>
          </p:cNvPr>
          <p:cNvSpPr>
            <a:spLocks noGrp="1"/>
          </p:cNvSpPr>
          <p:nvPr>
            <p:ph type="body" sz="quarter" idx="12"/>
          </p:nvPr>
        </p:nvSpPr>
        <p:spPr>
          <a:xfrm>
            <a:off x="309199" y="1423301"/>
            <a:ext cx="11065987" cy="3320715"/>
          </a:xfrm>
        </p:spPr>
        <p:txBody>
          <a:bodyPr vert="horz" lIns="0" tIns="0" rIns="0" bIns="0" rtlCol="0" anchor="t">
            <a:noAutofit/>
          </a:bodyPr>
          <a:lstStyle/>
          <a:p>
            <a:pPr>
              <a:lnSpc>
                <a:spcPct val="100000"/>
              </a:lnSpc>
            </a:pPr>
            <a:r>
              <a:rPr lang="en-GB" sz="2800" b="1"/>
              <a:t>What is care planning?</a:t>
            </a:r>
          </a:p>
          <a:p>
            <a:pPr>
              <a:lnSpc>
                <a:spcPct val="100000"/>
              </a:lnSpc>
            </a:pPr>
            <a:endParaRPr lang="en-GB" sz="2800" b="1">
              <a:solidFill>
                <a:srgbClr val="E51C41"/>
              </a:solidFill>
            </a:endParaRPr>
          </a:p>
          <a:p>
            <a:pPr>
              <a:lnSpc>
                <a:spcPct val="100000"/>
              </a:lnSpc>
            </a:pPr>
            <a:r>
              <a:rPr lang="en-US" sz="2800">
                <a:cs typeface="Arial"/>
              </a:rPr>
              <a:t>1.</a:t>
            </a:r>
            <a:r>
              <a:rPr lang="en-US" sz="2800" i="1">
                <a:cs typeface="Arial"/>
              </a:rPr>
              <a:t> </a:t>
            </a:r>
            <a:r>
              <a:rPr lang="en-US" sz="2800">
                <a:cs typeface="Arial"/>
              </a:rPr>
              <a:t>Care planning is </a:t>
            </a:r>
            <a:r>
              <a:rPr lang="en-US" sz="2800" b="1">
                <a:cs typeface="Arial"/>
              </a:rPr>
              <a:t>used for individuals living with one or more long-term conditions</a:t>
            </a:r>
            <a:r>
              <a:rPr lang="en-US" sz="2800">
                <a:cs typeface="Arial"/>
              </a:rPr>
              <a:t>. It ensures that all professionals who are working with the individual </a:t>
            </a:r>
            <a:r>
              <a:rPr lang="en-US" sz="2800" b="1">
                <a:cs typeface="Arial"/>
              </a:rPr>
              <a:t>work collaboratively</a:t>
            </a:r>
            <a:r>
              <a:rPr lang="en-US" sz="2800">
                <a:cs typeface="Arial"/>
              </a:rPr>
              <a:t>, focusing on the wishes of the individual service user. </a:t>
            </a:r>
          </a:p>
          <a:p>
            <a:endParaRPr lang="en-GB" sz="2800" b="1">
              <a:solidFill>
                <a:srgbClr val="E51C41"/>
              </a:solidFill>
            </a:endParaRPr>
          </a:p>
          <a:p>
            <a:endParaRPr lang="en-GB" sz="4267" b="1">
              <a:solidFill>
                <a:srgbClr val="E51C41"/>
              </a:solidFill>
            </a:endParaRPr>
          </a:p>
          <a:p>
            <a:endParaRPr lang="en-GB" sz="4267">
              <a:solidFill>
                <a:srgbClr val="E51C41"/>
              </a:solidFill>
            </a:endParaRPr>
          </a:p>
          <a:p>
            <a:endParaRPr lang="en-GB" sz="4267">
              <a:solidFill>
                <a:srgbClr val="E51C41"/>
              </a:solidFill>
            </a:endParaRPr>
          </a:p>
        </p:txBody>
      </p:sp>
    </p:spTree>
    <p:extLst>
      <p:ext uri="{BB962C8B-B14F-4D97-AF65-F5344CB8AC3E}">
        <p14:creationId xmlns:p14="http://schemas.microsoft.com/office/powerpoint/2010/main" val="26405957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49A7E9D-3617-F852-E727-F9B2D0AD3540}"/>
              </a:ext>
            </a:extLst>
          </p:cNvPr>
          <p:cNvSpPr>
            <a:spLocks noGrp="1"/>
          </p:cNvSpPr>
          <p:nvPr>
            <p:ph type="sldNum" sz="quarter" idx="11"/>
          </p:nvPr>
        </p:nvSpPr>
        <p:spPr/>
        <p:txBody>
          <a:bodyPr/>
          <a:lstStyle/>
          <a:p>
            <a:fld id="{DA2C159E-F13C-4A85-9A41-E7669D3E0D70}" type="slidenum">
              <a:rPr lang="en-GB" smtClean="0"/>
              <a:pPr/>
              <a:t>12</a:t>
            </a:fld>
            <a:endParaRPr lang="en-GB"/>
          </a:p>
        </p:txBody>
      </p:sp>
      <p:sp>
        <p:nvSpPr>
          <p:cNvPr id="3" name="Title 2">
            <a:extLst>
              <a:ext uri="{FF2B5EF4-FFF2-40B4-BE49-F238E27FC236}">
                <a16:creationId xmlns:a16="http://schemas.microsoft.com/office/drawing/2014/main" id="{70EE2A44-F87D-250A-FCD9-AC04A8F6C833}"/>
              </a:ext>
            </a:extLst>
          </p:cNvPr>
          <p:cNvSpPr>
            <a:spLocks noGrp="1"/>
          </p:cNvSpPr>
          <p:nvPr>
            <p:ph type="title"/>
          </p:nvPr>
        </p:nvSpPr>
        <p:spPr/>
        <p:txBody>
          <a:bodyPr>
            <a:normAutofit/>
          </a:bodyPr>
          <a:lstStyle/>
          <a:p>
            <a:r>
              <a:rPr lang="en-US" sz="2800"/>
              <a:t>The care planning cycle</a:t>
            </a:r>
            <a:endParaRPr lang="en-GB" sz="2800"/>
          </a:p>
        </p:txBody>
      </p:sp>
      <p:sp>
        <p:nvSpPr>
          <p:cNvPr id="5" name="Footer Placeholder 4">
            <a:extLst>
              <a:ext uri="{FF2B5EF4-FFF2-40B4-BE49-F238E27FC236}">
                <a16:creationId xmlns:a16="http://schemas.microsoft.com/office/drawing/2014/main" id="{4B85C717-CE02-9B66-B274-907D4AA88A80}"/>
              </a:ext>
            </a:extLst>
          </p:cNvPr>
          <p:cNvSpPr>
            <a:spLocks noGrp="1"/>
          </p:cNvSpPr>
          <p:nvPr>
            <p:ph type="ftr" sz="quarter" idx="10"/>
          </p:nvPr>
        </p:nvSpPr>
        <p:spPr/>
        <p:txBody>
          <a:bodyPr/>
          <a:lstStyle/>
          <a:p>
            <a:r>
              <a:rPr lang="en-GB" cap="none"/>
              <a:t>Education and Training Foundation</a:t>
            </a:r>
          </a:p>
        </p:txBody>
      </p:sp>
      <p:sp>
        <p:nvSpPr>
          <p:cNvPr id="8" name="Text Placeholder 4">
            <a:extLst>
              <a:ext uri="{FF2B5EF4-FFF2-40B4-BE49-F238E27FC236}">
                <a16:creationId xmlns:a16="http://schemas.microsoft.com/office/drawing/2014/main" id="{E9112C38-F50C-499F-0DBF-2047C64F898D}"/>
              </a:ext>
            </a:extLst>
          </p:cNvPr>
          <p:cNvSpPr>
            <a:spLocks noGrp="1"/>
          </p:cNvSpPr>
          <p:nvPr>
            <p:ph type="body" sz="quarter" idx="12"/>
          </p:nvPr>
        </p:nvSpPr>
        <p:spPr>
          <a:xfrm>
            <a:off x="306963" y="1217889"/>
            <a:ext cx="11065987" cy="3767552"/>
          </a:xfrm>
        </p:spPr>
        <p:txBody>
          <a:bodyPr vert="horz" lIns="0" tIns="0" rIns="0" bIns="0" rtlCol="0" anchor="t">
            <a:noAutofit/>
          </a:bodyPr>
          <a:lstStyle/>
          <a:p>
            <a:pPr>
              <a:lnSpc>
                <a:spcPct val="100000"/>
              </a:lnSpc>
            </a:pPr>
            <a:r>
              <a:rPr lang="en-GB" sz="2800" b="1"/>
              <a:t>Who are care plans for?</a:t>
            </a:r>
          </a:p>
          <a:p>
            <a:pPr>
              <a:lnSpc>
                <a:spcPct val="100000"/>
              </a:lnSpc>
            </a:pPr>
            <a:endParaRPr lang="en-GB" sz="2800" b="1">
              <a:solidFill>
                <a:srgbClr val="E51C41"/>
              </a:solidFill>
            </a:endParaRPr>
          </a:p>
          <a:p>
            <a:pPr>
              <a:lnSpc>
                <a:spcPct val="100000"/>
              </a:lnSpc>
            </a:pPr>
            <a:r>
              <a:rPr lang="en-US" sz="2800" i="1">
                <a:cs typeface="Arial"/>
              </a:rPr>
              <a:t>2. </a:t>
            </a:r>
            <a:r>
              <a:rPr lang="en-US" sz="2800">
                <a:cs typeface="Arial"/>
              </a:rPr>
              <a:t>Care plans are </a:t>
            </a:r>
            <a:r>
              <a:rPr lang="en-US" sz="2800" b="1">
                <a:cs typeface="Arial"/>
              </a:rPr>
              <a:t>beneficial for anyone </a:t>
            </a:r>
            <a:r>
              <a:rPr lang="en-US" sz="2800">
                <a:cs typeface="Arial"/>
              </a:rPr>
              <a:t>with ongoing healthcare needs. </a:t>
            </a:r>
            <a:r>
              <a:rPr lang="en-US" sz="2800" b="1">
                <a:cs typeface="Arial"/>
              </a:rPr>
              <a:t>For example, </a:t>
            </a:r>
            <a:r>
              <a:rPr lang="en-US" sz="2800">
                <a:cs typeface="Arial"/>
              </a:rPr>
              <a:t>those going through rehabilitation or receiving treatment for a chronic illness and other complex needs that require the support of multiple agencies. </a:t>
            </a:r>
            <a:r>
              <a:rPr lang="en-US" sz="2800" i="1">
                <a:cs typeface="Arial"/>
              </a:rPr>
              <a:t> </a:t>
            </a:r>
          </a:p>
          <a:p>
            <a:endParaRPr lang="en-US" sz="2800" b="1"/>
          </a:p>
        </p:txBody>
      </p:sp>
    </p:spTree>
    <p:extLst>
      <p:ext uri="{BB962C8B-B14F-4D97-AF65-F5344CB8AC3E}">
        <p14:creationId xmlns:p14="http://schemas.microsoft.com/office/powerpoint/2010/main" val="3229328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49A7E9D-3617-F852-E727-F9B2D0AD3540}"/>
              </a:ext>
            </a:extLst>
          </p:cNvPr>
          <p:cNvSpPr>
            <a:spLocks noGrp="1"/>
          </p:cNvSpPr>
          <p:nvPr>
            <p:ph type="sldNum" sz="quarter" idx="11"/>
          </p:nvPr>
        </p:nvSpPr>
        <p:spPr/>
        <p:txBody>
          <a:bodyPr/>
          <a:lstStyle/>
          <a:p>
            <a:fld id="{DA2C159E-F13C-4A85-9A41-E7669D3E0D70}" type="slidenum">
              <a:rPr lang="en-GB" smtClean="0"/>
              <a:pPr/>
              <a:t>13</a:t>
            </a:fld>
            <a:endParaRPr lang="en-GB"/>
          </a:p>
        </p:txBody>
      </p:sp>
      <p:sp>
        <p:nvSpPr>
          <p:cNvPr id="3" name="Title 2">
            <a:extLst>
              <a:ext uri="{FF2B5EF4-FFF2-40B4-BE49-F238E27FC236}">
                <a16:creationId xmlns:a16="http://schemas.microsoft.com/office/drawing/2014/main" id="{70EE2A44-F87D-250A-FCD9-AC04A8F6C833}"/>
              </a:ext>
            </a:extLst>
          </p:cNvPr>
          <p:cNvSpPr>
            <a:spLocks noGrp="1"/>
          </p:cNvSpPr>
          <p:nvPr>
            <p:ph type="title"/>
          </p:nvPr>
        </p:nvSpPr>
        <p:spPr/>
        <p:txBody>
          <a:bodyPr>
            <a:normAutofit/>
          </a:bodyPr>
          <a:lstStyle/>
          <a:p>
            <a:r>
              <a:rPr lang="en-US" sz="2800"/>
              <a:t>The care planning cycle</a:t>
            </a:r>
            <a:endParaRPr lang="en-GB" sz="2800"/>
          </a:p>
        </p:txBody>
      </p:sp>
      <p:sp>
        <p:nvSpPr>
          <p:cNvPr id="5" name="Footer Placeholder 4">
            <a:extLst>
              <a:ext uri="{FF2B5EF4-FFF2-40B4-BE49-F238E27FC236}">
                <a16:creationId xmlns:a16="http://schemas.microsoft.com/office/drawing/2014/main" id="{4B85C717-CE02-9B66-B274-907D4AA88A80}"/>
              </a:ext>
            </a:extLst>
          </p:cNvPr>
          <p:cNvSpPr>
            <a:spLocks noGrp="1"/>
          </p:cNvSpPr>
          <p:nvPr>
            <p:ph type="ftr" sz="quarter" idx="10"/>
          </p:nvPr>
        </p:nvSpPr>
        <p:spPr/>
        <p:txBody>
          <a:bodyPr/>
          <a:lstStyle/>
          <a:p>
            <a:r>
              <a:rPr lang="en-GB" cap="none"/>
              <a:t>Education and Training Foundation</a:t>
            </a:r>
          </a:p>
        </p:txBody>
      </p:sp>
      <p:sp>
        <p:nvSpPr>
          <p:cNvPr id="8" name="Text Placeholder 4">
            <a:extLst>
              <a:ext uri="{FF2B5EF4-FFF2-40B4-BE49-F238E27FC236}">
                <a16:creationId xmlns:a16="http://schemas.microsoft.com/office/drawing/2014/main" id="{E9112C38-F50C-499F-0DBF-2047C64F898D}"/>
              </a:ext>
            </a:extLst>
          </p:cNvPr>
          <p:cNvSpPr>
            <a:spLocks noGrp="1"/>
          </p:cNvSpPr>
          <p:nvPr>
            <p:ph type="body" sz="quarter" idx="12"/>
          </p:nvPr>
        </p:nvSpPr>
        <p:spPr>
          <a:xfrm>
            <a:off x="311515" y="1448199"/>
            <a:ext cx="11065987" cy="3682099"/>
          </a:xfrm>
        </p:spPr>
        <p:txBody>
          <a:bodyPr vert="horz" lIns="0" tIns="0" rIns="0" bIns="0" rtlCol="0" anchor="t">
            <a:noAutofit/>
          </a:bodyPr>
          <a:lstStyle/>
          <a:p>
            <a:pPr>
              <a:lnSpc>
                <a:spcPct val="100000"/>
              </a:lnSpc>
            </a:pPr>
            <a:r>
              <a:rPr lang="en-GB" sz="2800" b="1"/>
              <a:t>A care plan may also include…</a:t>
            </a:r>
          </a:p>
          <a:p>
            <a:pPr>
              <a:lnSpc>
                <a:spcPct val="100000"/>
              </a:lnSpc>
            </a:pPr>
            <a:endParaRPr lang="en-GB" sz="2800" b="1">
              <a:solidFill>
                <a:srgbClr val="E51C41"/>
              </a:solidFill>
              <a:cs typeface="Arial"/>
            </a:endParaRPr>
          </a:p>
          <a:p>
            <a:pPr>
              <a:lnSpc>
                <a:spcPct val="100000"/>
              </a:lnSpc>
            </a:pPr>
            <a:r>
              <a:rPr lang="en-US" sz="2800" i="1">
                <a:cs typeface="Arial"/>
              </a:rPr>
              <a:t>3. </a:t>
            </a:r>
            <a:r>
              <a:rPr lang="en-US" sz="2800" b="1">
                <a:cs typeface="Arial"/>
              </a:rPr>
              <a:t>actions that can be performed by the service user to improve quality of life</a:t>
            </a:r>
            <a:r>
              <a:rPr lang="en-US" sz="2800">
                <a:cs typeface="Arial"/>
              </a:rPr>
              <a:t>, the </a:t>
            </a:r>
            <a:r>
              <a:rPr lang="en-US" sz="2800" b="1">
                <a:cs typeface="Arial"/>
              </a:rPr>
              <a:t>care and support</a:t>
            </a:r>
            <a:r>
              <a:rPr lang="en-US" sz="2800">
                <a:cs typeface="Arial"/>
              </a:rPr>
              <a:t> they require and </a:t>
            </a:r>
            <a:r>
              <a:rPr lang="en-US" sz="2800" b="1">
                <a:cs typeface="Arial"/>
              </a:rPr>
              <a:t>how</a:t>
            </a:r>
            <a:r>
              <a:rPr lang="en-US" sz="2800">
                <a:cs typeface="Arial"/>
              </a:rPr>
              <a:t> this will fit in to their everyday life. This also includes setting goals, agreeing actions, discussing their care needs and preparing for the future. For example, whether they are going to need end-of-life care.</a:t>
            </a:r>
          </a:p>
          <a:p>
            <a:endParaRPr lang="en-GB" sz="2800" b="1">
              <a:solidFill>
                <a:srgbClr val="E51C41"/>
              </a:solidFill>
              <a:cs typeface="Arial"/>
            </a:endParaRPr>
          </a:p>
        </p:txBody>
      </p:sp>
    </p:spTree>
    <p:extLst>
      <p:ext uri="{BB962C8B-B14F-4D97-AF65-F5344CB8AC3E}">
        <p14:creationId xmlns:p14="http://schemas.microsoft.com/office/powerpoint/2010/main" val="12677702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49A7E9D-3617-F852-E727-F9B2D0AD3540}"/>
              </a:ext>
            </a:extLst>
          </p:cNvPr>
          <p:cNvSpPr>
            <a:spLocks noGrp="1"/>
          </p:cNvSpPr>
          <p:nvPr>
            <p:ph type="sldNum" sz="quarter" idx="11"/>
          </p:nvPr>
        </p:nvSpPr>
        <p:spPr/>
        <p:txBody>
          <a:bodyPr/>
          <a:lstStyle/>
          <a:p>
            <a:fld id="{DA2C159E-F13C-4A85-9A41-E7669D3E0D70}" type="slidenum">
              <a:rPr lang="en-GB" smtClean="0"/>
              <a:pPr/>
              <a:t>14</a:t>
            </a:fld>
            <a:endParaRPr lang="en-GB"/>
          </a:p>
        </p:txBody>
      </p:sp>
      <p:sp>
        <p:nvSpPr>
          <p:cNvPr id="3" name="Title 2">
            <a:extLst>
              <a:ext uri="{FF2B5EF4-FFF2-40B4-BE49-F238E27FC236}">
                <a16:creationId xmlns:a16="http://schemas.microsoft.com/office/drawing/2014/main" id="{70EE2A44-F87D-250A-FCD9-AC04A8F6C833}"/>
              </a:ext>
            </a:extLst>
          </p:cNvPr>
          <p:cNvSpPr>
            <a:spLocks noGrp="1"/>
          </p:cNvSpPr>
          <p:nvPr>
            <p:ph type="title"/>
          </p:nvPr>
        </p:nvSpPr>
        <p:spPr/>
        <p:txBody>
          <a:bodyPr>
            <a:normAutofit/>
          </a:bodyPr>
          <a:lstStyle/>
          <a:p>
            <a:r>
              <a:rPr lang="en-US" sz="2800"/>
              <a:t>The care planning cycle</a:t>
            </a:r>
            <a:endParaRPr lang="en-GB" sz="2800"/>
          </a:p>
        </p:txBody>
      </p:sp>
      <p:sp>
        <p:nvSpPr>
          <p:cNvPr id="5" name="Footer Placeholder 4">
            <a:extLst>
              <a:ext uri="{FF2B5EF4-FFF2-40B4-BE49-F238E27FC236}">
                <a16:creationId xmlns:a16="http://schemas.microsoft.com/office/drawing/2014/main" id="{4B85C717-CE02-9B66-B274-907D4AA88A80}"/>
              </a:ext>
            </a:extLst>
          </p:cNvPr>
          <p:cNvSpPr>
            <a:spLocks noGrp="1"/>
          </p:cNvSpPr>
          <p:nvPr>
            <p:ph type="ftr" sz="quarter" idx="10"/>
          </p:nvPr>
        </p:nvSpPr>
        <p:spPr/>
        <p:txBody>
          <a:bodyPr/>
          <a:lstStyle/>
          <a:p>
            <a:r>
              <a:rPr lang="en-GB" cap="none"/>
              <a:t>Education and Training Foundation</a:t>
            </a:r>
          </a:p>
        </p:txBody>
      </p:sp>
      <p:sp>
        <p:nvSpPr>
          <p:cNvPr id="8" name="Text Placeholder 4">
            <a:extLst>
              <a:ext uri="{FF2B5EF4-FFF2-40B4-BE49-F238E27FC236}">
                <a16:creationId xmlns:a16="http://schemas.microsoft.com/office/drawing/2014/main" id="{E9112C38-F50C-499F-0DBF-2047C64F898D}"/>
              </a:ext>
            </a:extLst>
          </p:cNvPr>
          <p:cNvSpPr>
            <a:spLocks noGrp="1"/>
          </p:cNvSpPr>
          <p:nvPr>
            <p:ph type="body" sz="quarter" idx="12"/>
          </p:nvPr>
        </p:nvSpPr>
        <p:spPr>
          <a:xfrm>
            <a:off x="348792" y="984639"/>
            <a:ext cx="11065987" cy="461472"/>
          </a:xfrm>
        </p:spPr>
        <p:txBody>
          <a:bodyPr vert="horz" lIns="0" tIns="0" rIns="0" bIns="0" rtlCol="0" anchor="t">
            <a:noAutofit/>
          </a:bodyPr>
          <a:lstStyle/>
          <a:p>
            <a:r>
              <a:rPr lang="en-GB" sz="2800" b="1"/>
              <a:t>Who is involved in care planning?</a:t>
            </a:r>
          </a:p>
          <a:p>
            <a:endParaRPr lang="en-GB" sz="2800" b="1"/>
          </a:p>
          <a:p>
            <a:pPr>
              <a:lnSpc>
                <a:spcPct val="100000"/>
              </a:lnSpc>
            </a:pPr>
            <a:r>
              <a:rPr lang="en-US" sz="2800">
                <a:cs typeface="Arial"/>
              </a:rPr>
              <a:t>4. All health and social care practitioners involved in a service user’s care should be involved in care planning.</a:t>
            </a:r>
          </a:p>
          <a:p>
            <a:pPr>
              <a:lnSpc>
                <a:spcPct val="100000"/>
              </a:lnSpc>
            </a:pPr>
            <a:endParaRPr lang="en-US" sz="2800">
              <a:cs typeface="Arial"/>
            </a:endParaRPr>
          </a:p>
          <a:p>
            <a:pPr>
              <a:lnSpc>
                <a:spcPct val="100000"/>
              </a:lnSpc>
            </a:pPr>
            <a:r>
              <a:rPr lang="en-US" sz="2800" b="1">
                <a:cs typeface="Arial"/>
              </a:rPr>
              <a:t>Examples: </a:t>
            </a:r>
            <a:r>
              <a:rPr lang="en-US" sz="2800">
                <a:cs typeface="Arial"/>
              </a:rPr>
              <a:t>GPs, social workers, nurse practitioners, occupational therapists, etc. Other non-clinical roles such as volunteers and independent mental capacity advocates (IMCA). Family members, friends, other unpaid carers and members of their immediate support network will also be involved to look over the support provided. </a:t>
            </a:r>
          </a:p>
          <a:p>
            <a:endParaRPr lang="en-US" sz="2800" b="1"/>
          </a:p>
        </p:txBody>
      </p:sp>
    </p:spTree>
    <p:extLst>
      <p:ext uri="{BB962C8B-B14F-4D97-AF65-F5344CB8AC3E}">
        <p14:creationId xmlns:p14="http://schemas.microsoft.com/office/powerpoint/2010/main" val="17914385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49A7E9D-3617-F852-E727-F9B2D0AD3540}"/>
              </a:ext>
            </a:extLst>
          </p:cNvPr>
          <p:cNvSpPr>
            <a:spLocks noGrp="1"/>
          </p:cNvSpPr>
          <p:nvPr>
            <p:ph type="sldNum" sz="quarter" idx="11"/>
          </p:nvPr>
        </p:nvSpPr>
        <p:spPr/>
        <p:txBody>
          <a:bodyPr/>
          <a:lstStyle/>
          <a:p>
            <a:fld id="{DA2C159E-F13C-4A85-9A41-E7669D3E0D70}" type="slidenum">
              <a:rPr lang="en-GB" smtClean="0"/>
              <a:pPr/>
              <a:t>15</a:t>
            </a:fld>
            <a:endParaRPr lang="en-GB"/>
          </a:p>
        </p:txBody>
      </p:sp>
      <p:sp>
        <p:nvSpPr>
          <p:cNvPr id="3" name="Title 2">
            <a:extLst>
              <a:ext uri="{FF2B5EF4-FFF2-40B4-BE49-F238E27FC236}">
                <a16:creationId xmlns:a16="http://schemas.microsoft.com/office/drawing/2014/main" id="{70EE2A44-F87D-250A-FCD9-AC04A8F6C833}"/>
              </a:ext>
            </a:extLst>
          </p:cNvPr>
          <p:cNvSpPr>
            <a:spLocks noGrp="1"/>
          </p:cNvSpPr>
          <p:nvPr>
            <p:ph type="title"/>
          </p:nvPr>
        </p:nvSpPr>
        <p:spPr/>
        <p:txBody>
          <a:bodyPr>
            <a:normAutofit/>
          </a:bodyPr>
          <a:lstStyle/>
          <a:p>
            <a:r>
              <a:rPr lang="en-US" sz="2800"/>
              <a:t>The care planning cycle</a:t>
            </a:r>
            <a:endParaRPr lang="en-GB" sz="2800"/>
          </a:p>
        </p:txBody>
      </p:sp>
      <p:sp>
        <p:nvSpPr>
          <p:cNvPr id="5" name="Footer Placeholder 4">
            <a:extLst>
              <a:ext uri="{FF2B5EF4-FFF2-40B4-BE49-F238E27FC236}">
                <a16:creationId xmlns:a16="http://schemas.microsoft.com/office/drawing/2014/main" id="{4B85C717-CE02-9B66-B274-907D4AA88A80}"/>
              </a:ext>
            </a:extLst>
          </p:cNvPr>
          <p:cNvSpPr>
            <a:spLocks noGrp="1"/>
          </p:cNvSpPr>
          <p:nvPr>
            <p:ph type="ftr" sz="quarter" idx="10"/>
          </p:nvPr>
        </p:nvSpPr>
        <p:spPr/>
        <p:txBody>
          <a:bodyPr/>
          <a:lstStyle/>
          <a:p>
            <a:r>
              <a:rPr lang="en-GB" cap="none"/>
              <a:t>Education and Training Foundation</a:t>
            </a:r>
          </a:p>
        </p:txBody>
      </p:sp>
      <p:sp>
        <p:nvSpPr>
          <p:cNvPr id="9" name="Content Placeholder 5">
            <a:extLst>
              <a:ext uri="{FF2B5EF4-FFF2-40B4-BE49-F238E27FC236}">
                <a16:creationId xmlns:a16="http://schemas.microsoft.com/office/drawing/2014/main" id="{09A933B1-0CD0-D3BA-CEB0-770341DF01B0}"/>
              </a:ext>
            </a:extLst>
          </p:cNvPr>
          <p:cNvSpPr txBox="1">
            <a:spLocks/>
          </p:cNvSpPr>
          <p:nvPr/>
        </p:nvSpPr>
        <p:spPr>
          <a:xfrm>
            <a:off x="308202" y="1486615"/>
            <a:ext cx="11736887" cy="4021368"/>
          </a:xfrm>
          <a:prstGeom prst="rect">
            <a:avLst/>
          </a:prstGeom>
        </p:spPr>
        <p:txBody>
          <a:bodyPr lIns="121920" tIns="60960" rIns="121920" bIns="60960"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a:cs typeface="Arial"/>
            </a:endParaRPr>
          </a:p>
        </p:txBody>
      </p:sp>
      <p:sp>
        <p:nvSpPr>
          <p:cNvPr id="6" name="Text Placeholder 4">
            <a:extLst>
              <a:ext uri="{FF2B5EF4-FFF2-40B4-BE49-F238E27FC236}">
                <a16:creationId xmlns:a16="http://schemas.microsoft.com/office/drawing/2014/main" id="{9F962844-9CC7-4169-FC4D-3585DF85F0DD}"/>
              </a:ext>
            </a:extLst>
          </p:cNvPr>
          <p:cNvSpPr>
            <a:spLocks noGrp="1"/>
          </p:cNvSpPr>
          <p:nvPr>
            <p:ph type="body" sz="quarter" idx="12"/>
          </p:nvPr>
        </p:nvSpPr>
        <p:spPr>
          <a:xfrm>
            <a:off x="308201" y="773151"/>
            <a:ext cx="11065987" cy="5583200"/>
          </a:xfrm>
        </p:spPr>
        <p:txBody>
          <a:bodyPr vert="horz" lIns="0" tIns="0" rIns="0" bIns="0" rtlCol="0" anchor="t">
            <a:noAutofit/>
          </a:bodyPr>
          <a:lstStyle/>
          <a:p>
            <a:pPr>
              <a:lnSpc>
                <a:spcPct val="100000"/>
              </a:lnSpc>
            </a:pPr>
            <a:r>
              <a:rPr lang="en-GB" sz="2800" b="1"/>
              <a:t>Evaluate the usefulness of the resource</a:t>
            </a:r>
          </a:p>
          <a:p>
            <a:pPr>
              <a:lnSpc>
                <a:spcPct val="100000"/>
              </a:lnSpc>
            </a:pPr>
            <a:r>
              <a:rPr lang="en-US" sz="2800" b="1"/>
              <a:t>Strengths</a:t>
            </a:r>
            <a:endParaRPr lang="en-US" sz="2800" b="1">
              <a:cs typeface="Arial"/>
            </a:endParaRPr>
          </a:p>
          <a:p>
            <a:pPr marL="457189" indent="-457189">
              <a:lnSpc>
                <a:spcPct val="100000"/>
              </a:lnSpc>
              <a:buFont typeface="Arial" panose="020B0604020202020204" pitchFamily="34" charset="0"/>
              <a:buChar char="•"/>
            </a:pPr>
            <a:r>
              <a:rPr lang="en-US" sz="2800"/>
              <a:t>Easy-read version is available for accessibility. </a:t>
            </a:r>
            <a:endParaRPr lang="en-US" sz="2800">
              <a:cs typeface="Arial"/>
            </a:endParaRPr>
          </a:p>
          <a:p>
            <a:pPr marL="457189" indent="-457189">
              <a:lnSpc>
                <a:spcPct val="100000"/>
              </a:lnSpc>
              <a:buFont typeface="Arial" panose="020B0604020202020204" pitchFamily="34" charset="0"/>
              <a:buChar char="•"/>
            </a:pPr>
            <a:r>
              <a:rPr lang="en-US" sz="2800"/>
              <a:t>Written purposefully for NHS Clinical Commissioning Groups (CCGs).</a:t>
            </a:r>
            <a:endParaRPr lang="en-US" sz="2800">
              <a:cs typeface="Arial"/>
            </a:endParaRPr>
          </a:p>
          <a:p>
            <a:pPr marL="457189" indent="-457189">
              <a:lnSpc>
                <a:spcPct val="100000"/>
              </a:lnSpc>
              <a:buFont typeface="Arial" panose="020B0604020202020204" pitchFamily="34" charset="0"/>
              <a:buChar char="•"/>
            </a:pPr>
            <a:r>
              <a:rPr lang="en-US" sz="2800"/>
              <a:t>Clear glossary of key terms.</a:t>
            </a:r>
            <a:endParaRPr lang="en-US" sz="2800">
              <a:cs typeface="Arial"/>
            </a:endParaRPr>
          </a:p>
          <a:p>
            <a:pPr marL="457189" indent="-457189">
              <a:lnSpc>
                <a:spcPct val="100000"/>
              </a:lnSpc>
              <a:buFont typeface="Arial" panose="020B0604020202020204" pitchFamily="34" charset="0"/>
              <a:buChar char="•"/>
            </a:pPr>
            <a:r>
              <a:rPr lang="en-US" sz="2800"/>
              <a:t>Published on the NHS England website.</a:t>
            </a:r>
            <a:endParaRPr lang="en-US" sz="2800">
              <a:cs typeface="Arial"/>
            </a:endParaRPr>
          </a:p>
          <a:p>
            <a:pPr>
              <a:lnSpc>
                <a:spcPct val="100000"/>
              </a:lnSpc>
            </a:pPr>
            <a:r>
              <a:rPr lang="en-US" sz="2800" b="1"/>
              <a:t>Weaknesses</a:t>
            </a:r>
            <a:endParaRPr lang="en-US" sz="2800" b="1">
              <a:cs typeface="Arial"/>
            </a:endParaRPr>
          </a:p>
          <a:p>
            <a:pPr marL="457189" indent="-457189">
              <a:lnSpc>
                <a:spcPct val="100000"/>
              </a:lnSpc>
              <a:buFont typeface="Arial" panose="020B0604020202020204" pitchFamily="34" charset="0"/>
              <a:buChar char="•"/>
            </a:pPr>
            <a:r>
              <a:rPr lang="en-US" sz="2800"/>
              <a:t>Has not been updated since March 2016.</a:t>
            </a:r>
            <a:endParaRPr lang="en-US" sz="2800">
              <a:cs typeface="Arial"/>
            </a:endParaRPr>
          </a:p>
          <a:p>
            <a:pPr marL="457189" indent="-457189">
              <a:lnSpc>
                <a:spcPct val="100000"/>
              </a:lnSpc>
              <a:buFont typeface="Arial" panose="020B0604020202020204" pitchFamily="34" charset="0"/>
              <a:buChar char="•"/>
            </a:pPr>
            <a:r>
              <a:rPr lang="en-US" sz="2800"/>
              <a:t>No example of a care plan provided.</a:t>
            </a:r>
            <a:endParaRPr lang="en-US" sz="2800">
              <a:cs typeface="Arial"/>
            </a:endParaRPr>
          </a:p>
          <a:p>
            <a:pPr marL="457189" indent="-457189">
              <a:lnSpc>
                <a:spcPct val="100000"/>
              </a:lnSpc>
              <a:buFont typeface="Arial" panose="020B0604020202020204" pitchFamily="34" charset="0"/>
              <a:buChar char="•"/>
            </a:pPr>
            <a:r>
              <a:rPr lang="en-US" sz="2800"/>
              <a:t>Does not consider possible implications of person-</a:t>
            </a:r>
            <a:r>
              <a:rPr lang="en-US" sz="2800" err="1"/>
              <a:t>centred</a:t>
            </a:r>
            <a:r>
              <a:rPr lang="en-US" sz="2800"/>
              <a:t> care plans.</a:t>
            </a:r>
            <a:endParaRPr lang="en-US" sz="2800">
              <a:cs typeface="Arial"/>
            </a:endParaRPr>
          </a:p>
          <a:p>
            <a:endParaRPr lang="en-US" sz="2800" b="1"/>
          </a:p>
        </p:txBody>
      </p:sp>
    </p:spTree>
    <p:extLst>
      <p:ext uri="{BB962C8B-B14F-4D97-AF65-F5344CB8AC3E}">
        <p14:creationId xmlns:p14="http://schemas.microsoft.com/office/powerpoint/2010/main" val="19236837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2800"/>
              <a:t>The care planning cycle</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16</a:t>
            </a:fld>
            <a:endParaRPr lang="en-GB"/>
          </a:p>
        </p:txBody>
      </p:sp>
      <p:grpSp>
        <p:nvGrpSpPr>
          <p:cNvPr id="5" name="Group 4">
            <a:extLst>
              <a:ext uri="{FF2B5EF4-FFF2-40B4-BE49-F238E27FC236}">
                <a16:creationId xmlns:a16="http://schemas.microsoft.com/office/drawing/2014/main" id="{CB8C849D-5F5A-FD28-6EB6-0DA07D744A91}"/>
              </a:ext>
            </a:extLst>
          </p:cNvPr>
          <p:cNvGrpSpPr/>
          <p:nvPr/>
        </p:nvGrpSpPr>
        <p:grpSpPr>
          <a:xfrm>
            <a:off x="1302759" y="931026"/>
            <a:ext cx="8960688" cy="4688377"/>
            <a:chOff x="803070" y="1007126"/>
            <a:chExt cx="7297322" cy="3897059"/>
          </a:xfrm>
        </p:grpSpPr>
        <p:sp>
          <p:nvSpPr>
            <p:cNvPr id="18" name="Arc 17">
              <a:extLst>
                <a:ext uri="{FF2B5EF4-FFF2-40B4-BE49-F238E27FC236}">
                  <a16:creationId xmlns:a16="http://schemas.microsoft.com/office/drawing/2014/main" id="{8FCDEFB4-750E-F86B-9385-0AF387996E00}"/>
                </a:ext>
              </a:extLst>
            </p:cNvPr>
            <p:cNvSpPr/>
            <p:nvPr/>
          </p:nvSpPr>
          <p:spPr>
            <a:xfrm rot="17691130">
              <a:off x="2403182" y="2281853"/>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19" name="Arc 18">
              <a:extLst>
                <a:ext uri="{FF2B5EF4-FFF2-40B4-BE49-F238E27FC236}">
                  <a16:creationId xmlns:a16="http://schemas.microsoft.com/office/drawing/2014/main" id="{1B89890E-F05F-7D6F-CE69-1895A2D0D75D}"/>
                </a:ext>
              </a:extLst>
            </p:cNvPr>
            <p:cNvSpPr/>
            <p:nvPr/>
          </p:nvSpPr>
          <p:spPr>
            <a:xfrm rot="15779257">
              <a:off x="2219784" y="2675780"/>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20" name="Arc 19">
              <a:extLst>
                <a:ext uri="{FF2B5EF4-FFF2-40B4-BE49-F238E27FC236}">
                  <a16:creationId xmlns:a16="http://schemas.microsoft.com/office/drawing/2014/main" id="{782D7F69-AFB9-2360-E1D8-60CF7107AE65}"/>
                </a:ext>
              </a:extLst>
            </p:cNvPr>
            <p:cNvSpPr/>
            <p:nvPr/>
          </p:nvSpPr>
          <p:spPr>
            <a:xfrm rot="10800000">
              <a:off x="2555777" y="3507757"/>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21" name="Arc 20">
              <a:extLst>
                <a:ext uri="{FF2B5EF4-FFF2-40B4-BE49-F238E27FC236}">
                  <a16:creationId xmlns:a16="http://schemas.microsoft.com/office/drawing/2014/main" id="{FACC8142-BAE2-14A7-5228-7977CA387FA8}"/>
                </a:ext>
              </a:extLst>
            </p:cNvPr>
            <p:cNvSpPr/>
            <p:nvPr/>
          </p:nvSpPr>
          <p:spPr>
            <a:xfrm rot="7412489">
              <a:off x="5023323" y="3301823"/>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22" name="Arc 21">
              <a:extLst>
                <a:ext uri="{FF2B5EF4-FFF2-40B4-BE49-F238E27FC236}">
                  <a16:creationId xmlns:a16="http://schemas.microsoft.com/office/drawing/2014/main" id="{862D26A3-F4A6-5BFD-605F-BE1B2B33B776}"/>
                </a:ext>
              </a:extLst>
            </p:cNvPr>
            <p:cNvSpPr/>
            <p:nvPr/>
          </p:nvSpPr>
          <p:spPr>
            <a:xfrm rot="1022756">
              <a:off x="4485930" y="1948842"/>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23" name="Rectangle 22">
              <a:extLst>
                <a:ext uri="{FF2B5EF4-FFF2-40B4-BE49-F238E27FC236}">
                  <a16:creationId xmlns:a16="http://schemas.microsoft.com/office/drawing/2014/main" id="{ED7147D3-0A32-D928-0433-C4E3EB294C48}"/>
                </a:ext>
              </a:extLst>
            </p:cNvPr>
            <p:cNvSpPr/>
            <p:nvPr/>
          </p:nvSpPr>
          <p:spPr>
            <a:xfrm>
              <a:off x="3372719" y="1527163"/>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1. Person-</a:t>
              </a:r>
              <a:r>
                <a:rPr lang="en-US" sz="1400" b="1" err="1"/>
                <a:t>centred</a:t>
              </a:r>
              <a:r>
                <a:rPr lang="en-US" sz="1400" b="1"/>
                <a:t> care</a:t>
              </a:r>
              <a:endParaRPr lang="en-GB" sz="1400" b="1">
                <a:cs typeface="Arial"/>
              </a:endParaRPr>
            </a:p>
          </p:txBody>
        </p:sp>
        <p:sp>
          <p:nvSpPr>
            <p:cNvPr id="25" name="Rectangle 24">
              <a:extLst>
                <a:ext uri="{FF2B5EF4-FFF2-40B4-BE49-F238E27FC236}">
                  <a16:creationId xmlns:a16="http://schemas.microsoft.com/office/drawing/2014/main" id="{42B848CE-52F8-67B4-732D-B780D9693053}"/>
                </a:ext>
              </a:extLst>
            </p:cNvPr>
            <p:cNvSpPr/>
            <p:nvPr/>
          </p:nvSpPr>
          <p:spPr>
            <a:xfrm>
              <a:off x="5940152" y="2044053"/>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2. Assess</a:t>
              </a:r>
              <a:endParaRPr lang="en-GB" sz="1400" b="1"/>
            </a:p>
          </p:txBody>
        </p:sp>
        <p:sp>
          <p:nvSpPr>
            <p:cNvPr id="28" name="Rectangle 27">
              <a:extLst>
                <a:ext uri="{FF2B5EF4-FFF2-40B4-BE49-F238E27FC236}">
                  <a16:creationId xmlns:a16="http://schemas.microsoft.com/office/drawing/2014/main" id="{DA3FAA26-13EB-D0D3-2A93-E733064E71E7}"/>
                </a:ext>
              </a:extLst>
            </p:cNvPr>
            <p:cNvSpPr/>
            <p:nvPr/>
          </p:nvSpPr>
          <p:spPr>
            <a:xfrm>
              <a:off x="3365471" y="4040089"/>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4. Monitor</a:t>
              </a:r>
              <a:endParaRPr lang="en-GB" sz="1400" b="1"/>
            </a:p>
          </p:txBody>
        </p:sp>
        <p:sp>
          <p:nvSpPr>
            <p:cNvPr id="29" name="Rectangle 28">
              <a:extLst>
                <a:ext uri="{FF2B5EF4-FFF2-40B4-BE49-F238E27FC236}">
                  <a16:creationId xmlns:a16="http://schemas.microsoft.com/office/drawing/2014/main" id="{D901B7C9-08F4-060F-BA42-0AD9CDC003F1}"/>
                </a:ext>
              </a:extLst>
            </p:cNvPr>
            <p:cNvSpPr/>
            <p:nvPr/>
          </p:nvSpPr>
          <p:spPr>
            <a:xfrm>
              <a:off x="803070" y="3213145"/>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5. Review</a:t>
              </a:r>
              <a:endParaRPr lang="en-GB" sz="1400" b="1"/>
            </a:p>
          </p:txBody>
        </p:sp>
        <p:sp>
          <p:nvSpPr>
            <p:cNvPr id="30" name="Rectangle 29">
              <a:extLst>
                <a:ext uri="{FF2B5EF4-FFF2-40B4-BE49-F238E27FC236}">
                  <a16:creationId xmlns:a16="http://schemas.microsoft.com/office/drawing/2014/main" id="{3E2C422B-2616-ACDA-E214-11837201FA8E}"/>
                </a:ext>
              </a:extLst>
            </p:cNvPr>
            <p:cNvSpPr/>
            <p:nvPr/>
          </p:nvSpPr>
          <p:spPr>
            <a:xfrm>
              <a:off x="803070" y="1994198"/>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6. Revise</a:t>
              </a:r>
              <a:endParaRPr lang="en-GB" sz="1400" b="1"/>
            </a:p>
          </p:txBody>
        </p:sp>
        <p:sp>
          <p:nvSpPr>
            <p:cNvPr id="32" name="Arc 31">
              <a:extLst>
                <a:ext uri="{FF2B5EF4-FFF2-40B4-BE49-F238E27FC236}">
                  <a16:creationId xmlns:a16="http://schemas.microsoft.com/office/drawing/2014/main" id="{3E45204E-D40F-02B4-82E2-F5D5CFD0D125}"/>
                </a:ext>
              </a:extLst>
            </p:cNvPr>
            <p:cNvSpPr/>
            <p:nvPr/>
          </p:nvSpPr>
          <p:spPr>
            <a:xfrm rot="4502805">
              <a:off x="5023323" y="2553584"/>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33" name="Rectangle 32">
              <a:extLst>
                <a:ext uri="{FF2B5EF4-FFF2-40B4-BE49-F238E27FC236}">
                  <a16:creationId xmlns:a16="http://schemas.microsoft.com/office/drawing/2014/main" id="{B2E8A604-FBA0-51B5-DC9C-5CE16B857138}"/>
                </a:ext>
              </a:extLst>
            </p:cNvPr>
            <p:cNvSpPr/>
            <p:nvPr/>
          </p:nvSpPr>
          <p:spPr>
            <a:xfrm>
              <a:off x="5927872" y="3263000"/>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3. Implement</a:t>
              </a:r>
              <a:endParaRPr lang="en-GB" sz="1400" b="1"/>
            </a:p>
          </p:txBody>
        </p:sp>
        <p:grpSp>
          <p:nvGrpSpPr>
            <p:cNvPr id="34" name="Group 33">
              <a:extLst>
                <a:ext uri="{FF2B5EF4-FFF2-40B4-BE49-F238E27FC236}">
                  <a16:creationId xmlns:a16="http://schemas.microsoft.com/office/drawing/2014/main" id="{2DD160CD-FC3A-F8BF-DCEA-45DAAE44DF3B}"/>
                </a:ext>
              </a:extLst>
            </p:cNvPr>
            <p:cNvGrpSpPr/>
            <p:nvPr/>
          </p:nvGrpSpPr>
          <p:grpSpPr>
            <a:xfrm>
              <a:off x="4709160" y="1007126"/>
              <a:ext cx="2142930" cy="800473"/>
              <a:chOff x="4709160" y="1007126"/>
              <a:chExt cx="2142930" cy="800473"/>
            </a:xfrm>
          </p:grpSpPr>
          <p:sp>
            <p:nvSpPr>
              <p:cNvPr id="35" name="Freeform: Shape 34">
                <a:extLst>
                  <a:ext uri="{FF2B5EF4-FFF2-40B4-BE49-F238E27FC236}">
                    <a16:creationId xmlns:a16="http://schemas.microsoft.com/office/drawing/2014/main" id="{BE2D5992-62C7-0FE9-1E47-B903CB4C1251}"/>
                  </a:ext>
                </a:extLst>
              </p:cNvPr>
              <p:cNvSpPr/>
              <p:nvPr/>
            </p:nvSpPr>
            <p:spPr>
              <a:xfrm>
                <a:off x="4709160" y="1007126"/>
                <a:ext cx="2133600" cy="775954"/>
              </a:xfrm>
              <a:custGeom>
                <a:avLst/>
                <a:gdLst>
                  <a:gd name="connsiteX0" fmla="*/ 0 w 2133600"/>
                  <a:gd name="connsiteY0" fmla="*/ 90154 h 775954"/>
                  <a:gd name="connsiteX1" fmla="*/ 1356360 w 2133600"/>
                  <a:gd name="connsiteY1" fmla="*/ 59674 h 775954"/>
                  <a:gd name="connsiteX2" fmla="*/ 2133600 w 2133600"/>
                  <a:gd name="connsiteY2" fmla="*/ 775954 h 775954"/>
                </a:gdLst>
                <a:ahLst/>
                <a:cxnLst>
                  <a:cxn ang="0">
                    <a:pos x="connsiteX0" y="connsiteY0"/>
                  </a:cxn>
                  <a:cxn ang="0">
                    <a:pos x="connsiteX1" y="connsiteY1"/>
                  </a:cxn>
                  <a:cxn ang="0">
                    <a:pos x="connsiteX2" y="connsiteY2"/>
                  </a:cxn>
                </a:cxnLst>
                <a:rect l="l" t="t" r="r" b="b"/>
                <a:pathLst>
                  <a:path w="2133600" h="775954">
                    <a:moveTo>
                      <a:pt x="0" y="90154"/>
                    </a:moveTo>
                    <a:cubicBezTo>
                      <a:pt x="500380" y="17764"/>
                      <a:pt x="1000760" y="-54626"/>
                      <a:pt x="1356360" y="59674"/>
                    </a:cubicBezTo>
                    <a:cubicBezTo>
                      <a:pt x="1711960" y="173974"/>
                      <a:pt x="1922780" y="474964"/>
                      <a:pt x="2133600" y="775954"/>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cxnSp>
            <p:nvCxnSpPr>
              <p:cNvPr id="37" name="Straight Connector 36">
                <a:extLst>
                  <a:ext uri="{FF2B5EF4-FFF2-40B4-BE49-F238E27FC236}">
                    <a16:creationId xmlns:a16="http://schemas.microsoft.com/office/drawing/2014/main" id="{561B6A1E-4693-B55E-2580-07F551A067F3}"/>
                  </a:ext>
                </a:extLst>
              </p:cNvPr>
              <p:cNvCxnSpPr/>
              <p:nvPr/>
            </p:nvCxnSpPr>
            <p:spPr>
              <a:xfrm flipV="1">
                <a:off x="6842760" y="1419622"/>
                <a:ext cx="0" cy="387977"/>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CC56A3F-41BD-B938-BDD1-92ED9608F309}"/>
                  </a:ext>
                </a:extLst>
              </p:cNvPr>
              <p:cNvCxnSpPr>
                <a:cxnSpLocks/>
              </p:cNvCxnSpPr>
              <p:nvPr/>
            </p:nvCxnSpPr>
            <p:spPr>
              <a:xfrm>
                <a:off x="6506182" y="1685357"/>
                <a:ext cx="345908" cy="9712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1616668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615315A-FC81-D3C7-2B3B-2F7BDAF6073F}"/>
              </a:ext>
            </a:extLst>
          </p:cNvPr>
          <p:cNvSpPr>
            <a:spLocks noGrp="1"/>
          </p:cNvSpPr>
          <p:nvPr>
            <p:ph type="sldNum" sz="quarter" idx="11"/>
          </p:nvPr>
        </p:nvSpPr>
        <p:spPr/>
        <p:txBody>
          <a:bodyPr/>
          <a:lstStyle/>
          <a:p>
            <a:fld id="{DA2C159E-F13C-4A85-9A41-E7669D3E0D70}" type="slidenum">
              <a:rPr lang="en-GB" smtClean="0"/>
              <a:pPr/>
              <a:t>17</a:t>
            </a:fld>
            <a:endParaRPr lang="en-GB"/>
          </a:p>
        </p:txBody>
      </p:sp>
      <p:sp>
        <p:nvSpPr>
          <p:cNvPr id="3" name="Title 2">
            <a:extLst>
              <a:ext uri="{FF2B5EF4-FFF2-40B4-BE49-F238E27FC236}">
                <a16:creationId xmlns:a16="http://schemas.microsoft.com/office/drawing/2014/main" id="{53BAD34B-A739-6768-EE7F-50C2928E76BE}"/>
              </a:ext>
            </a:extLst>
          </p:cNvPr>
          <p:cNvSpPr>
            <a:spLocks noGrp="1"/>
          </p:cNvSpPr>
          <p:nvPr>
            <p:ph type="title"/>
          </p:nvPr>
        </p:nvSpPr>
        <p:spPr>
          <a:xfrm>
            <a:off x="310601" y="229121"/>
            <a:ext cx="11250084" cy="932567"/>
          </a:xfrm>
        </p:spPr>
        <p:txBody>
          <a:bodyPr>
            <a:normAutofit/>
          </a:bodyPr>
          <a:lstStyle/>
          <a:p>
            <a:r>
              <a:rPr lang="en-US" sz="2800">
                <a:cs typeface="Arial"/>
              </a:rPr>
              <a:t>NHS principles of care planning</a:t>
            </a:r>
            <a:endParaRPr lang="en-US" sz="2800"/>
          </a:p>
        </p:txBody>
      </p:sp>
      <p:sp>
        <p:nvSpPr>
          <p:cNvPr id="4" name="Text Placeholder 3">
            <a:extLst>
              <a:ext uri="{FF2B5EF4-FFF2-40B4-BE49-F238E27FC236}">
                <a16:creationId xmlns:a16="http://schemas.microsoft.com/office/drawing/2014/main" id="{6373E675-A9FD-0AE4-3228-5D6C99CE626D}"/>
              </a:ext>
            </a:extLst>
          </p:cNvPr>
          <p:cNvSpPr>
            <a:spLocks noGrp="1"/>
          </p:cNvSpPr>
          <p:nvPr>
            <p:ph type="body" sz="quarter" idx="12"/>
          </p:nvPr>
        </p:nvSpPr>
        <p:spPr>
          <a:xfrm>
            <a:off x="310601" y="695404"/>
            <a:ext cx="11503084" cy="4830853"/>
          </a:xfrm>
        </p:spPr>
        <p:txBody>
          <a:bodyPr vert="horz" lIns="0" tIns="0" rIns="0" bIns="0" rtlCol="0" anchor="t">
            <a:noAutofit/>
          </a:bodyPr>
          <a:lstStyle/>
          <a:p>
            <a:pPr>
              <a:lnSpc>
                <a:spcPct val="100000"/>
              </a:lnSpc>
            </a:pPr>
            <a:r>
              <a:rPr lang="en-US" sz="2667" b="1">
                <a:ea typeface="+mn-lt"/>
                <a:cs typeface="+mn-lt"/>
              </a:rPr>
              <a:t>Step 1: Prepare</a:t>
            </a:r>
            <a:endParaRPr lang="en-US" sz="2667" b="1"/>
          </a:p>
          <a:p>
            <a:pPr marL="457189" indent="-457189">
              <a:lnSpc>
                <a:spcPct val="100000"/>
              </a:lnSpc>
              <a:buFont typeface="Arial" panose="020B0604020202020204" pitchFamily="34" charset="0"/>
              <a:buChar char="•"/>
            </a:pPr>
            <a:r>
              <a:rPr lang="en-US" sz="2667">
                <a:ea typeface="+mn-lt"/>
                <a:cs typeface="+mn-lt"/>
              </a:rPr>
              <a:t>Starts by focusing on the wishes, views and values of the person and their carer.</a:t>
            </a:r>
          </a:p>
          <a:p>
            <a:pPr marL="457189" indent="-457189">
              <a:lnSpc>
                <a:spcPct val="100000"/>
              </a:lnSpc>
              <a:buFont typeface="Arial" panose="020B0604020202020204" pitchFamily="34" charset="0"/>
              <a:buChar char="•"/>
            </a:pPr>
            <a:r>
              <a:rPr lang="en-US" sz="2667">
                <a:ea typeface="+mn-lt"/>
                <a:cs typeface="+mn-lt"/>
              </a:rPr>
              <a:t>Gathers all necessary information and makes it available to all involved parties.</a:t>
            </a:r>
          </a:p>
          <a:p>
            <a:pPr marL="457189" indent="-457189">
              <a:lnSpc>
                <a:spcPct val="100000"/>
              </a:lnSpc>
              <a:buFont typeface="Arial" panose="020B0604020202020204" pitchFamily="34" charset="0"/>
              <a:buChar char="•"/>
            </a:pPr>
            <a:r>
              <a:rPr lang="en-US" sz="2667">
                <a:ea typeface="+mn-lt"/>
                <a:cs typeface="+mn-lt"/>
              </a:rPr>
              <a:t>Allows for reflection and consideration of all available options. </a:t>
            </a:r>
          </a:p>
          <a:p>
            <a:pPr>
              <a:lnSpc>
                <a:spcPct val="100000"/>
              </a:lnSpc>
            </a:pPr>
            <a:r>
              <a:rPr lang="en-US" sz="2667" b="1">
                <a:ea typeface="+mn-lt"/>
                <a:cs typeface="+mn-lt"/>
              </a:rPr>
              <a:t>Step 2: Discuss</a:t>
            </a:r>
          </a:p>
          <a:p>
            <a:pPr marL="457189" indent="-457189">
              <a:lnSpc>
                <a:spcPct val="100000"/>
              </a:lnSpc>
              <a:buFont typeface="Arial" panose="020B0604020202020204" pitchFamily="34" charset="0"/>
              <a:buChar char="•"/>
            </a:pPr>
            <a:r>
              <a:rPr lang="en-US" sz="2667">
                <a:ea typeface="+mn-lt"/>
                <a:cs typeface="+mn-lt"/>
              </a:rPr>
              <a:t>Uses a partnership approach between all parties.</a:t>
            </a:r>
          </a:p>
          <a:p>
            <a:pPr marL="457189" indent="-457189">
              <a:lnSpc>
                <a:spcPct val="100000"/>
              </a:lnSpc>
              <a:buFont typeface="Arial" panose="020B0604020202020204" pitchFamily="34" charset="0"/>
              <a:buChar char="•"/>
            </a:pPr>
            <a:r>
              <a:rPr lang="en-US" sz="2667">
                <a:ea typeface="+mn-lt"/>
                <a:cs typeface="+mn-lt"/>
              </a:rPr>
              <a:t>Focuses on wellbeing: maintaining well and living well (and, for those in end-of-life care, this could mean dying well). </a:t>
            </a:r>
          </a:p>
          <a:p>
            <a:pPr marL="457189" indent="-457189">
              <a:lnSpc>
                <a:spcPct val="100000"/>
              </a:lnSpc>
              <a:buFont typeface="Arial" panose="020B0604020202020204" pitchFamily="34" charset="0"/>
              <a:buChar char="•"/>
            </a:pPr>
            <a:r>
              <a:rPr lang="en-US" sz="2667">
                <a:ea typeface="+mn-lt"/>
                <a:cs typeface="+mn-lt"/>
              </a:rPr>
              <a:t>Identifies the actions that a person can take themselves. </a:t>
            </a:r>
          </a:p>
          <a:p>
            <a:pPr marL="457189" indent="-457189">
              <a:lnSpc>
                <a:spcPct val="100000"/>
              </a:lnSpc>
              <a:buFont typeface="Arial" panose="020B0604020202020204" pitchFamily="34" charset="0"/>
              <a:buChar char="•"/>
            </a:pPr>
            <a:r>
              <a:rPr lang="en-US" sz="2667">
                <a:ea typeface="+mn-lt"/>
                <a:cs typeface="+mn-lt"/>
              </a:rPr>
              <a:t>Identifies what care and support might be needed from other parties. </a:t>
            </a:r>
            <a:endParaRPr lang="en-US" sz="2667">
              <a:cs typeface="Arial"/>
            </a:endParaRPr>
          </a:p>
          <a:p>
            <a:pPr marL="380990" indent="-380990">
              <a:buFont typeface="Arial" panose="020B0604020202020204" pitchFamily="34" charset="0"/>
              <a:buChar char="•"/>
            </a:pPr>
            <a:endParaRPr lang="en-US" sz="2400">
              <a:ea typeface="+mn-lt"/>
              <a:cs typeface="+mn-lt"/>
            </a:endParaRPr>
          </a:p>
          <a:p>
            <a:endParaRPr lang="en-US" sz="2400">
              <a:cs typeface="Arial"/>
            </a:endParaRPr>
          </a:p>
        </p:txBody>
      </p:sp>
      <p:sp>
        <p:nvSpPr>
          <p:cNvPr id="5" name="Footer Placeholder 4">
            <a:extLst>
              <a:ext uri="{FF2B5EF4-FFF2-40B4-BE49-F238E27FC236}">
                <a16:creationId xmlns:a16="http://schemas.microsoft.com/office/drawing/2014/main" id="{DF3B2500-D189-40C6-873B-106073288F18}"/>
              </a:ext>
            </a:extLst>
          </p:cNvPr>
          <p:cNvSpPr>
            <a:spLocks noGrp="1"/>
          </p:cNvSpPr>
          <p:nvPr>
            <p:ph type="ftr" sz="quarter" idx="10"/>
          </p:nvPr>
        </p:nvSpPr>
        <p:spPr/>
        <p:txBody>
          <a:bodyPr/>
          <a:lstStyle/>
          <a:p>
            <a:r>
              <a:rPr lang="en-GB" cap="none"/>
              <a:t>Education and Training Foundation</a:t>
            </a:r>
          </a:p>
        </p:txBody>
      </p:sp>
    </p:spTree>
    <p:extLst>
      <p:ext uri="{BB962C8B-B14F-4D97-AF65-F5344CB8AC3E}">
        <p14:creationId xmlns:p14="http://schemas.microsoft.com/office/powerpoint/2010/main" val="8141430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615315A-FC81-D3C7-2B3B-2F7BDAF6073F}"/>
              </a:ext>
            </a:extLst>
          </p:cNvPr>
          <p:cNvSpPr>
            <a:spLocks noGrp="1"/>
          </p:cNvSpPr>
          <p:nvPr>
            <p:ph type="sldNum" sz="quarter" idx="11"/>
          </p:nvPr>
        </p:nvSpPr>
        <p:spPr/>
        <p:txBody>
          <a:bodyPr/>
          <a:lstStyle/>
          <a:p>
            <a:fld id="{DA2C159E-F13C-4A85-9A41-E7669D3E0D70}" type="slidenum">
              <a:rPr lang="en-GB" smtClean="0"/>
              <a:pPr/>
              <a:t>18</a:t>
            </a:fld>
            <a:endParaRPr lang="en-GB"/>
          </a:p>
        </p:txBody>
      </p:sp>
      <p:sp>
        <p:nvSpPr>
          <p:cNvPr id="3" name="Title 2">
            <a:extLst>
              <a:ext uri="{FF2B5EF4-FFF2-40B4-BE49-F238E27FC236}">
                <a16:creationId xmlns:a16="http://schemas.microsoft.com/office/drawing/2014/main" id="{53BAD34B-A739-6768-EE7F-50C2928E76BE}"/>
              </a:ext>
            </a:extLst>
          </p:cNvPr>
          <p:cNvSpPr>
            <a:spLocks noGrp="1"/>
          </p:cNvSpPr>
          <p:nvPr>
            <p:ph type="title"/>
          </p:nvPr>
        </p:nvSpPr>
        <p:spPr/>
        <p:txBody>
          <a:bodyPr>
            <a:normAutofit/>
          </a:bodyPr>
          <a:lstStyle/>
          <a:p>
            <a:r>
              <a:rPr lang="en-US" sz="2800">
                <a:cs typeface="Arial"/>
              </a:rPr>
              <a:t>NHS principles of care planning</a:t>
            </a:r>
            <a:endParaRPr lang="en-US" sz="2800"/>
          </a:p>
        </p:txBody>
      </p:sp>
      <p:sp>
        <p:nvSpPr>
          <p:cNvPr id="4" name="Text Placeholder 3">
            <a:extLst>
              <a:ext uri="{FF2B5EF4-FFF2-40B4-BE49-F238E27FC236}">
                <a16:creationId xmlns:a16="http://schemas.microsoft.com/office/drawing/2014/main" id="{6373E675-A9FD-0AE4-3228-5D6C99CE626D}"/>
              </a:ext>
            </a:extLst>
          </p:cNvPr>
          <p:cNvSpPr>
            <a:spLocks noGrp="1"/>
          </p:cNvSpPr>
          <p:nvPr>
            <p:ph type="body" sz="quarter" idx="12"/>
          </p:nvPr>
        </p:nvSpPr>
        <p:spPr>
          <a:xfrm>
            <a:off x="312001" y="1286446"/>
            <a:ext cx="11503084" cy="4830853"/>
          </a:xfrm>
        </p:spPr>
        <p:txBody>
          <a:bodyPr vert="horz" lIns="0" tIns="0" rIns="0" bIns="0" rtlCol="0" anchor="t">
            <a:noAutofit/>
          </a:bodyPr>
          <a:lstStyle/>
          <a:p>
            <a:pPr>
              <a:lnSpc>
                <a:spcPct val="100000"/>
              </a:lnSpc>
            </a:pPr>
            <a:r>
              <a:rPr lang="en-US" sz="2667" b="1">
                <a:ea typeface="+mn-lt"/>
                <a:cs typeface="+mn-lt"/>
              </a:rPr>
              <a:t>Step 3: Document</a:t>
            </a:r>
          </a:p>
          <a:p>
            <a:pPr marL="457189" indent="-457189">
              <a:lnSpc>
                <a:spcPct val="100000"/>
              </a:lnSpc>
              <a:buFont typeface="Arial" panose="020B0604020202020204" pitchFamily="34" charset="0"/>
              <a:buChar char="•"/>
            </a:pPr>
            <a:r>
              <a:rPr lang="en-US" sz="2667">
                <a:ea typeface="+mn-lt"/>
                <a:cs typeface="+mn-lt"/>
              </a:rPr>
              <a:t>The main points from discussions are written up as part of the person’s medical records. This is then shared (only with consent) with all involved in the care plan. </a:t>
            </a:r>
            <a:endParaRPr lang="en-US" sz="2667">
              <a:cs typeface="Arial"/>
            </a:endParaRPr>
          </a:p>
          <a:p>
            <a:pPr>
              <a:lnSpc>
                <a:spcPct val="100000"/>
              </a:lnSpc>
            </a:pPr>
            <a:endParaRPr lang="en-US" sz="2667">
              <a:ea typeface="+mn-lt"/>
              <a:cs typeface="+mn-lt"/>
            </a:endParaRPr>
          </a:p>
          <a:p>
            <a:pPr>
              <a:lnSpc>
                <a:spcPct val="100000"/>
              </a:lnSpc>
            </a:pPr>
            <a:r>
              <a:rPr lang="en-US" sz="2667" b="1">
                <a:ea typeface="+mn-lt"/>
                <a:cs typeface="+mn-lt"/>
              </a:rPr>
              <a:t>Step 4: Review</a:t>
            </a:r>
          </a:p>
          <a:p>
            <a:pPr marL="457189" indent="-457189">
              <a:lnSpc>
                <a:spcPct val="100000"/>
              </a:lnSpc>
              <a:buFont typeface="Arial" panose="020B0604020202020204" pitchFamily="34" charset="0"/>
              <a:buChar char="•"/>
            </a:pPr>
            <a:r>
              <a:rPr lang="en-US" sz="2667">
                <a:ea typeface="+mn-lt"/>
                <a:cs typeface="+mn-lt"/>
              </a:rPr>
              <a:t>This is where options are considered for follow-up and sets a date for review where the care plans put in place are reflected upon.</a:t>
            </a:r>
            <a:endParaRPr lang="en-US" sz="2667">
              <a:cs typeface="Arial"/>
            </a:endParaRPr>
          </a:p>
        </p:txBody>
      </p:sp>
      <p:sp>
        <p:nvSpPr>
          <p:cNvPr id="5" name="Footer Placeholder 4">
            <a:extLst>
              <a:ext uri="{FF2B5EF4-FFF2-40B4-BE49-F238E27FC236}">
                <a16:creationId xmlns:a16="http://schemas.microsoft.com/office/drawing/2014/main" id="{DF3B2500-D189-40C6-873B-106073288F18}"/>
              </a:ext>
            </a:extLst>
          </p:cNvPr>
          <p:cNvSpPr>
            <a:spLocks noGrp="1"/>
          </p:cNvSpPr>
          <p:nvPr>
            <p:ph type="ftr" sz="quarter" idx="10"/>
          </p:nvPr>
        </p:nvSpPr>
        <p:spPr/>
        <p:txBody>
          <a:bodyPr/>
          <a:lstStyle/>
          <a:p>
            <a:r>
              <a:rPr lang="en-GB" cap="none"/>
              <a:t>Education and Training Foundation</a:t>
            </a:r>
          </a:p>
        </p:txBody>
      </p:sp>
    </p:spTree>
    <p:extLst>
      <p:ext uri="{BB962C8B-B14F-4D97-AF65-F5344CB8AC3E}">
        <p14:creationId xmlns:p14="http://schemas.microsoft.com/office/powerpoint/2010/main" val="13385940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615315A-FC81-D3C7-2B3B-2F7BDAF6073F}"/>
              </a:ext>
            </a:extLst>
          </p:cNvPr>
          <p:cNvSpPr>
            <a:spLocks noGrp="1"/>
          </p:cNvSpPr>
          <p:nvPr>
            <p:ph type="sldNum" sz="quarter" idx="11"/>
          </p:nvPr>
        </p:nvSpPr>
        <p:spPr/>
        <p:txBody>
          <a:bodyPr/>
          <a:lstStyle/>
          <a:p>
            <a:fld id="{DA2C159E-F13C-4A85-9A41-E7669D3E0D70}" type="slidenum">
              <a:rPr lang="en-GB" smtClean="0"/>
              <a:pPr/>
              <a:t>19</a:t>
            </a:fld>
            <a:endParaRPr lang="en-GB"/>
          </a:p>
        </p:txBody>
      </p:sp>
      <p:sp>
        <p:nvSpPr>
          <p:cNvPr id="3" name="Title 2">
            <a:extLst>
              <a:ext uri="{FF2B5EF4-FFF2-40B4-BE49-F238E27FC236}">
                <a16:creationId xmlns:a16="http://schemas.microsoft.com/office/drawing/2014/main" id="{53BAD34B-A739-6768-EE7F-50C2928E76BE}"/>
              </a:ext>
            </a:extLst>
          </p:cNvPr>
          <p:cNvSpPr>
            <a:spLocks noGrp="1"/>
          </p:cNvSpPr>
          <p:nvPr>
            <p:ph type="title"/>
          </p:nvPr>
        </p:nvSpPr>
        <p:spPr/>
        <p:txBody>
          <a:bodyPr>
            <a:normAutofit/>
          </a:bodyPr>
          <a:lstStyle/>
          <a:p>
            <a:r>
              <a:rPr lang="en-US" sz="2800">
                <a:cs typeface="Arial"/>
              </a:rPr>
              <a:t> The care planning cycle vs NHS principles of care planning</a:t>
            </a:r>
            <a:endParaRPr lang="en-US" sz="2800"/>
          </a:p>
        </p:txBody>
      </p:sp>
      <p:sp>
        <p:nvSpPr>
          <p:cNvPr id="5" name="Footer Placeholder 4">
            <a:extLst>
              <a:ext uri="{FF2B5EF4-FFF2-40B4-BE49-F238E27FC236}">
                <a16:creationId xmlns:a16="http://schemas.microsoft.com/office/drawing/2014/main" id="{DF3B2500-D189-40C6-873B-106073288F18}"/>
              </a:ext>
            </a:extLst>
          </p:cNvPr>
          <p:cNvSpPr>
            <a:spLocks noGrp="1"/>
          </p:cNvSpPr>
          <p:nvPr>
            <p:ph type="ftr" sz="quarter" idx="10"/>
          </p:nvPr>
        </p:nvSpPr>
        <p:spPr/>
        <p:txBody>
          <a:bodyPr/>
          <a:lstStyle/>
          <a:p>
            <a:r>
              <a:rPr lang="en-GB" cap="none"/>
              <a:t>Education and Training Foundation</a:t>
            </a:r>
          </a:p>
        </p:txBody>
      </p:sp>
      <p:grpSp>
        <p:nvGrpSpPr>
          <p:cNvPr id="12" name="Group 11">
            <a:extLst>
              <a:ext uri="{FF2B5EF4-FFF2-40B4-BE49-F238E27FC236}">
                <a16:creationId xmlns:a16="http://schemas.microsoft.com/office/drawing/2014/main" id="{DBFDCF12-6D12-C452-5CED-7A64C5D25DE2}"/>
              </a:ext>
            </a:extLst>
          </p:cNvPr>
          <p:cNvGrpSpPr/>
          <p:nvPr/>
        </p:nvGrpSpPr>
        <p:grpSpPr>
          <a:xfrm>
            <a:off x="7995014" y="1601646"/>
            <a:ext cx="1641604" cy="4209325"/>
            <a:chOff x="5945620" y="853994"/>
            <a:chExt cx="1231203" cy="3156994"/>
          </a:xfrm>
        </p:grpSpPr>
        <p:cxnSp>
          <p:nvCxnSpPr>
            <p:cNvPr id="9" name="Straight Arrow Connector 8">
              <a:extLst>
                <a:ext uri="{FF2B5EF4-FFF2-40B4-BE49-F238E27FC236}">
                  <a16:creationId xmlns:a16="http://schemas.microsoft.com/office/drawing/2014/main" id="{B0ED8D40-6D21-905D-F9D7-2C5D3B20FB2A}"/>
                </a:ext>
              </a:extLst>
            </p:cNvPr>
            <p:cNvCxnSpPr/>
            <p:nvPr/>
          </p:nvCxnSpPr>
          <p:spPr>
            <a:xfrm>
              <a:off x="6521973" y="853994"/>
              <a:ext cx="24597" cy="3156994"/>
            </a:xfrm>
            <a:prstGeom prst="straightConnector1">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46254DA-3902-CC10-8844-E445B64303C7}"/>
                </a:ext>
              </a:extLst>
            </p:cNvPr>
            <p:cNvSpPr/>
            <p:nvPr/>
          </p:nvSpPr>
          <p:spPr>
            <a:xfrm>
              <a:off x="5945621" y="1118552"/>
              <a:ext cx="1231202" cy="450185"/>
            </a:xfrm>
            <a:prstGeom prst="rect">
              <a:avLst/>
            </a:prstGeom>
            <a:solidFill>
              <a:schemeClr val="accent2">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0000"/>
                  </a:solidFill>
                  <a:cs typeface="Arial"/>
                </a:rPr>
                <a:t>Prepare</a:t>
              </a:r>
              <a:endParaRPr lang="en-US" sz="2400">
                <a:solidFill>
                  <a:srgbClr val="000000"/>
                </a:solidFill>
              </a:endParaRPr>
            </a:p>
          </p:txBody>
        </p:sp>
        <p:sp>
          <p:nvSpPr>
            <p:cNvPr id="6" name="Rectangle 5">
              <a:extLst>
                <a:ext uri="{FF2B5EF4-FFF2-40B4-BE49-F238E27FC236}">
                  <a16:creationId xmlns:a16="http://schemas.microsoft.com/office/drawing/2014/main" id="{93200DAF-7984-BFF3-150E-3FC67DDD7DE6}"/>
                </a:ext>
              </a:extLst>
            </p:cNvPr>
            <p:cNvSpPr/>
            <p:nvPr/>
          </p:nvSpPr>
          <p:spPr>
            <a:xfrm>
              <a:off x="5945620" y="1813032"/>
              <a:ext cx="1231202" cy="450185"/>
            </a:xfrm>
            <a:prstGeom prst="rect">
              <a:avLst/>
            </a:prstGeom>
            <a:solidFill>
              <a:schemeClr val="accent2">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r>
                <a:rPr lang="en-US" sz="2400">
                  <a:solidFill>
                    <a:srgbClr val="000000"/>
                  </a:solidFill>
                  <a:cs typeface="Arial"/>
                </a:rPr>
                <a:t>Discuss</a:t>
              </a:r>
            </a:p>
          </p:txBody>
        </p:sp>
        <p:sp>
          <p:nvSpPr>
            <p:cNvPr id="7" name="Rectangle 6">
              <a:extLst>
                <a:ext uri="{FF2B5EF4-FFF2-40B4-BE49-F238E27FC236}">
                  <a16:creationId xmlns:a16="http://schemas.microsoft.com/office/drawing/2014/main" id="{308B90F1-F399-FE17-EBD7-7E33E31CA13B}"/>
                </a:ext>
              </a:extLst>
            </p:cNvPr>
            <p:cNvSpPr/>
            <p:nvPr/>
          </p:nvSpPr>
          <p:spPr>
            <a:xfrm>
              <a:off x="5945620" y="2565387"/>
              <a:ext cx="1231202" cy="450185"/>
            </a:xfrm>
            <a:prstGeom prst="rect">
              <a:avLst/>
            </a:prstGeom>
            <a:solidFill>
              <a:schemeClr val="accent2">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r>
                <a:rPr lang="en-US" sz="2400">
                  <a:solidFill>
                    <a:srgbClr val="000000"/>
                  </a:solidFill>
                  <a:cs typeface="Arial"/>
                </a:rPr>
                <a:t>Document</a:t>
              </a:r>
              <a:endParaRPr lang="en-US" sz="2400">
                <a:solidFill>
                  <a:srgbClr val="000000"/>
                </a:solidFill>
              </a:endParaRPr>
            </a:p>
          </p:txBody>
        </p:sp>
        <p:sp>
          <p:nvSpPr>
            <p:cNvPr id="8" name="Rectangle 7">
              <a:extLst>
                <a:ext uri="{FF2B5EF4-FFF2-40B4-BE49-F238E27FC236}">
                  <a16:creationId xmlns:a16="http://schemas.microsoft.com/office/drawing/2014/main" id="{48614ECB-B032-A3D1-FAAE-5B5D321CB593}"/>
                </a:ext>
              </a:extLst>
            </p:cNvPr>
            <p:cNvSpPr/>
            <p:nvPr/>
          </p:nvSpPr>
          <p:spPr>
            <a:xfrm>
              <a:off x="5945620" y="3274337"/>
              <a:ext cx="1231202" cy="450185"/>
            </a:xfrm>
            <a:prstGeom prst="rect">
              <a:avLst/>
            </a:prstGeom>
            <a:solidFill>
              <a:schemeClr val="accent2">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r>
                <a:rPr lang="en-US" sz="2400">
                  <a:solidFill>
                    <a:srgbClr val="000000"/>
                  </a:solidFill>
                  <a:cs typeface="Arial"/>
                </a:rPr>
                <a:t>Review</a:t>
              </a:r>
              <a:endParaRPr lang="en-US" sz="2400">
                <a:solidFill>
                  <a:srgbClr val="000000"/>
                </a:solidFill>
              </a:endParaRPr>
            </a:p>
          </p:txBody>
        </p:sp>
      </p:grpSp>
      <p:cxnSp>
        <p:nvCxnSpPr>
          <p:cNvPr id="10" name="Straight Arrow Connector 9">
            <a:extLst>
              <a:ext uri="{FF2B5EF4-FFF2-40B4-BE49-F238E27FC236}">
                <a16:creationId xmlns:a16="http://schemas.microsoft.com/office/drawing/2014/main" id="{973E4DD5-56BD-63DE-C264-48CCB444A10C}"/>
              </a:ext>
            </a:extLst>
          </p:cNvPr>
          <p:cNvCxnSpPr/>
          <p:nvPr/>
        </p:nvCxnSpPr>
        <p:spPr>
          <a:xfrm>
            <a:off x="8606742" y="5679310"/>
            <a:ext cx="216061" cy="167833"/>
          </a:xfrm>
          <a:prstGeom prst="straightConnector1">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A0998A58-9BF3-F772-83D0-C5611215C987}"/>
              </a:ext>
            </a:extLst>
          </p:cNvPr>
          <p:cNvCxnSpPr>
            <a:cxnSpLocks/>
          </p:cNvCxnSpPr>
          <p:nvPr/>
        </p:nvCxnSpPr>
        <p:spPr>
          <a:xfrm flipV="1">
            <a:off x="8780362" y="5673523"/>
            <a:ext cx="216061" cy="160116"/>
          </a:xfrm>
          <a:prstGeom prst="straightConnector1">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B2E94A3C-C577-7B8E-4FF3-8EA2266E53D8}"/>
              </a:ext>
            </a:extLst>
          </p:cNvPr>
          <p:cNvSpPr>
            <a:spLocks noGrp="1"/>
          </p:cNvSpPr>
          <p:nvPr>
            <p:ph type="body" sz="quarter" idx="12"/>
          </p:nvPr>
        </p:nvSpPr>
        <p:spPr>
          <a:xfrm>
            <a:off x="414113" y="968052"/>
            <a:ext cx="11503084" cy="1319867"/>
          </a:xfrm>
        </p:spPr>
        <p:txBody>
          <a:bodyPr vert="horz" lIns="0" tIns="0" rIns="0" bIns="0" rtlCol="0" anchor="t">
            <a:noAutofit/>
          </a:bodyPr>
          <a:lstStyle/>
          <a:p>
            <a:r>
              <a:rPr lang="en-US" sz="2800" b="1">
                <a:cs typeface="Arial"/>
              </a:rPr>
              <a:t>Discussion: </a:t>
            </a:r>
            <a:r>
              <a:rPr lang="en-US" sz="2800">
                <a:cs typeface="Arial"/>
              </a:rPr>
              <a:t>Which one would you find easiest to follow in your practice?</a:t>
            </a:r>
          </a:p>
          <a:p>
            <a:endParaRPr lang="en-US" sz="2667">
              <a:cs typeface="Arial"/>
            </a:endParaRPr>
          </a:p>
          <a:p>
            <a:endParaRPr lang="en-US" sz="2667">
              <a:ea typeface="+mn-lt"/>
              <a:cs typeface="+mn-lt"/>
            </a:endParaRPr>
          </a:p>
        </p:txBody>
      </p:sp>
      <p:grpSp>
        <p:nvGrpSpPr>
          <p:cNvPr id="13" name="Group 12">
            <a:extLst>
              <a:ext uri="{FF2B5EF4-FFF2-40B4-BE49-F238E27FC236}">
                <a16:creationId xmlns:a16="http://schemas.microsoft.com/office/drawing/2014/main" id="{D555239A-DCA3-CAD0-7800-F8E69C1BED90}"/>
              </a:ext>
            </a:extLst>
          </p:cNvPr>
          <p:cNvGrpSpPr/>
          <p:nvPr/>
        </p:nvGrpSpPr>
        <p:grpSpPr>
          <a:xfrm>
            <a:off x="674335" y="2129556"/>
            <a:ext cx="6200863" cy="3153504"/>
            <a:chOff x="803070" y="1007126"/>
            <a:chExt cx="7297322" cy="3897059"/>
          </a:xfrm>
        </p:grpSpPr>
        <p:sp>
          <p:nvSpPr>
            <p:cNvPr id="15" name="Arc 14">
              <a:extLst>
                <a:ext uri="{FF2B5EF4-FFF2-40B4-BE49-F238E27FC236}">
                  <a16:creationId xmlns:a16="http://schemas.microsoft.com/office/drawing/2014/main" id="{3016AFF1-2EDB-B97E-6390-54C58A2E07D3}"/>
                </a:ext>
              </a:extLst>
            </p:cNvPr>
            <p:cNvSpPr/>
            <p:nvPr/>
          </p:nvSpPr>
          <p:spPr>
            <a:xfrm rot="17691130">
              <a:off x="2403182" y="2281853"/>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16" name="Arc 15">
              <a:extLst>
                <a:ext uri="{FF2B5EF4-FFF2-40B4-BE49-F238E27FC236}">
                  <a16:creationId xmlns:a16="http://schemas.microsoft.com/office/drawing/2014/main" id="{6AEC3678-0697-7592-CEF6-3740318E7E13}"/>
                </a:ext>
              </a:extLst>
            </p:cNvPr>
            <p:cNvSpPr/>
            <p:nvPr/>
          </p:nvSpPr>
          <p:spPr>
            <a:xfrm rot="15779257">
              <a:off x="2219784" y="2675780"/>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17" name="Arc 16">
              <a:extLst>
                <a:ext uri="{FF2B5EF4-FFF2-40B4-BE49-F238E27FC236}">
                  <a16:creationId xmlns:a16="http://schemas.microsoft.com/office/drawing/2014/main" id="{28AA8C08-1BCC-510B-3A85-13A9F7271ED6}"/>
                </a:ext>
              </a:extLst>
            </p:cNvPr>
            <p:cNvSpPr/>
            <p:nvPr/>
          </p:nvSpPr>
          <p:spPr>
            <a:xfrm rot="10800000">
              <a:off x="2555777" y="3507757"/>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18" name="Arc 17">
              <a:extLst>
                <a:ext uri="{FF2B5EF4-FFF2-40B4-BE49-F238E27FC236}">
                  <a16:creationId xmlns:a16="http://schemas.microsoft.com/office/drawing/2014/main" id="{49424F6E-713B-4E29-418E-3D2F84ADF900}"/>
                </a:ext>
              </a:extLst>
            </p:cNvPr>
            <p:cNvSpPr/>
            <p:nvPr/>
          </p:nvSpPr>
          <p:spPr>
            <a:xfrm rot="7412489">
              <a:off x="5023323" y="3301823"/>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19" name="Arc 18">
              <a:extLst>
                <a:ext uri="{FF2B5EF4-FFF2-40B4-BE49-F238E27FC236}">
                  <a16:creationId xmlns:a16="http://schemas.microsoft.com/office/drawing/2014/main" id="{6D40E1C5-31E9-AFDA-FFD5-B77A7A788C4F}"/>
                </a:ext>
              </a:extLst>
            </p:cNvPr>
            <p:cNvSpPr/>
            <p:nvPr/>
          </p:nvSpPr>
          <p:spPr>
            <a:xfrm rot="1022756">
              <a:off x="4485930" y="1948842"/>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20" name="Rectangle 19">
              <a:extLst>
                <a:ext uri="{FF2B5EF4-FFF2-40B4-BE49-F238E27FC236}">
                  <a16:creationId xmlns:a16="http://schemas.microsoft.com/office/drawing/2014/main" id="{DA245B9A-9EFF-EF65-85D4-27BB9294C12B}"/>
                </a:ext>
              </a:extLst>
            </p:cNvPr>
            <p:cNvSpPr/>
            <p:nvPr/>
          </p:nvSpPr>
          <p:spPr>
            <a:xfrm>
              <a:off x="3372719" y="1527163"/>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1. Person-</a:t>
              </a:r>
              <a:r>
                <a:rPr lang="en-US" sz="1400" b="1" err="1"/>
                <a:t>centred</a:t>
              </a:r>
              <a:r>
                <a:rPr lang="en-US" sz="1400" b="1"/>
                <a:t> care</a:t>
              </a:r>
              <a:endParaRPr lang="en-GB" sz="1400" b="1">
                <a:cs typeface="Arial"/>
              </a:endParaRPr>
            </a:p>
          </p:txBody>
        </p:sp>
        <p:sp>
          <p:nvSpPr>
            <p:cNvPr id="21" name="Rectangle 20">
              <a:extLst>
                <a:ext uri="{FF2B5EF4-FFF2-40B4-BE49-F238E27FC236}">
                  <a16:creationId xmlns:a16="http://schemas.microsoft.com/office/drawing/2014/main" id="{B2FCC3D6-BC1A-7CA1-76E1-59E1D08FF68F}"/>
                </a:ext>
              </a:extLst>
            </p:cNvPr>
            <p:cNvSpPr/>
            <p:nvPr/>
          </p:nvSpPr>
          <p:spPr>
            <a:xfrm>
              <a:off x="5940152" y="2044053"/>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2. Assess</a:t>
              </a:r>
              <a:endParaRPr lang="en-GB" sz="1400" b="1"/>
            </a:p>
          </p:txBody>
        </p:sp>
        <p:sp>
          <p:nvSpPr>
            <p:cNvPr id="22" name="Rectangle 21">
              <a:extLst>
                <a:ext uri="{FF2B5EF4-FFF2-40B4-BE49-F238E27FC236}">
                  <a16:creationId xmlns:a16="http://schemas.microsoft.com/office/drawing/2014/main" id="{797BFBA8-B9DE-5F1F-EE9D-E41B57F18DA2}"/>
                </a:ext>
              </a:extLst>
            </p:cNvPr>
            <p:cNvSpPr/>
            <p:nvPr/>
          </p:nvSpPr>
          <p:spPr>
            <a:xfrm>
              <a:off x="3365471" y="4040089"/>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4. Monitor</a:t>
              </a:r>
              <a:endParaRPr lang="en-GB" sz="1400" b="1"/>
            </a:p>
          </p:txBody>
        </p:sp>
        <p:sp>
          <p:nvSpPr>
            <p:cNvPr id="23" name="Rectangle 22">
              <a:extLst>
                <a:ext uri="{FF2B5EF4-FFF2-40B4-BE49-F238E27FC236}">
                  <a16:creationId xmlns:a16="http://schemas.microsoft.com/office/drawing/2014/main" id="{D1BA502F-D282-00C1-CA38-D0DA8DC3BDAC}"/>
                </a:ext>
              </a:extLst>
            </p:cNvPr>
            <p:cNvSpPr/>
            <p:nvPr/>
          </p:nvSpPr>
          <p:spPr>
            <a:xfrm>
              <a:off x="803070" y="3213145"/>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5. Review</a:t>
              </a:r>
              <a:endParaRPr lang="en-GB" sz="1400" b="1"/>
            </a:p>
          </p:txBody>
        </p:sp>
        <p:sp>
          <p:nvSpPr>
            <p:cNvPr id="24" name="Rectangle 23">
              <a:extLst>
                <a:ext uri="{FF2B5EF4-FFF2-40B4-BE49-F238E27FC236}">
                  <a16:creationId xmlns:a16="http://schemas.microsoft.com/office/drawing/2014/main" id="{47B5BA3F-DBB0-A24E-77E7-D8B5DBA2886E}"/>
                </a:ext>
              </a:extLst>
            </p:cNvPr>
            <p:cNvSpPr/>
            <p:nvPr/>
          </p:nvSpPr>
          <p:spPr>
            <a:xfrm>
              <a:off x="803070" y="1994198"/>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6. Revise</a:t>
              </a:r>
              <a:endParaRPr lang="en-GB" sz="1400" b="1"/>
            </a:p>
          </p:txBody>
        </p:sp>
        <p:sp>
          <p:nvSpPr>
            <p:cNvPr id="25" name="Arc 24">
              <a:extLst>
                <a:ext uri="{FF2B5EF4-FFF2-40B4-BE49-F238E27FC236}">
                  <a16:creationId xmlns:a16="http://schemas.microsoft.com/office/drawing/2014/main" id="{BB6C0FFC-41F3-02CD-8FD3-018F65470BFD}"/>
                </a:ext>
              </a:extLst>
            </p:cNvPr>
            <p:cNvSpPr/>
            <p:nvPr/>
          </p:nvSpPr>
          <p:spPr>
            <a:xfrm rot="4502805">
              <a:off x="5023323" y="2553584"/>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26" name="Rectangle 25">
              <a:extLst>
                <a:ext uri="{FF2B5EF4-FFF2-40B4-BE49-F238E27FC236}">
                  <a16:creationId xmlns:a16="http://schemas.microsoft.com/office/drawing/2014/main" id="{67BF7E71-79BC-90CD-7AE2-EADA30BDEEA5}"/>
                </a:ext>
              </a:extLst>
            </p:cNvPr>
            <p:cNvSpPr/>
            <p:nvPr/>
          </p:nvSpPr>
          <p:spPr>
            <a:xfrm>
              <a:off x="5927872" y="3263000"/>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3. Implement</a:t>
              </a:r>
              <a:endParaRPr lang="en-GB" sz="1400" b="1"/>
            </a:p>
          </p:txBody>
        </p:sp>
        <p:grpSp>
          <p:nvGrpSpPr>
            <p:cNvPr id="44" name="Group 43">
              <a:extLst>
                <a:ext uri="{FF2B5EF4-FFF2-40B4-BE49-F238E27FC236}">
                  <a16:creationId xmlns:a16="http://schemas.microsoft.com/office/drawing/2014/main" id="{619FD3C8-DA3A-FC84-0173-F0E5C47FB433}"/>
                </a:ext>
              </a:extLst>
            </p:cNvPr>
            <p:cNvGrpSpPr/>
            <p:nvPr/>
          </p:nvGrpSpPr>
          <p:grpSpPr>
            <a:xfrm>
              <a:off x="4709160" y="1007126"/>
              <a:ext cx="2142930" cy="800473"/>
              <a:chOff x="4709160" y="1007126"/>
              <a:chExt cx="2142930" cy="800473"/>
            </a:xfrm>
          </p:grpSpPr>
          <p:sp>
            <p:nvSpPr>
              <p:cNvPr id="45" name="Freeform: Shape 44">
                <a:extLst>
                  <a:ext uri="{FF2B5EF4-FFF2-40B4-BE49-F238E27FC236}">
                    <a16:creationId xmlns:a16="http://schemas.microsoft.com/office/drawing/2014/main" id="{EC4BE837-5391-CA32-9592-5BE6B2CC0E12}"/>
                  </a:ext>
                </a:extLst>
              </p:cNvPr>
              <p:cNvSpPr/>
              <p:nvPr/>
            </p:nvSpPr>
            <p:spPr>
              <a:xfrm>
                <a:off x="4709160" y="1007126"/>
                <a:ext cx="2133600" cy="775954"/>
              </a:xfrm>
              <a:custGeom>
                <a:avLst/>
                <a:gdLst>
                  <a:gd name="connsiteX0" fmla="*/ 0 w 2133600"/>
                  <a:gd name="connsiteY0" fmla="*/ 90154 h 775954"/>
                  <a:gd name="connsiteX1" fmla="*/ 1356360 w 2133600"/>
                  <a:gd name="connsiteY1" fmla="*/ 59674 h 775954"/>
                  <a:gd name="connsiteX2" fmla="*/ 2133600 w 2133600"/>
                  <a:gd name="connsiteY2" fmla="*/ 775954 h 775954"/>
                </a:gdLst>
                <a:ahLst/>
                <a:cxnLst>
                  <a:cxn ang="0">
                    <a:pos x="connsiteX0" y="connsiteY0"/>
                  </a:cxn>
                  <a:cxn ang="0">
                    <a:pos x="connsiteX1" y="connsiteY1"/>
                  </a:cxn>
                  <a:cxn ang="0">
                    <a:pos x="connsiteX2" y="connsiteY2"/>
                  </a:cxn>
                </a:cxnLst>
                <a:rect l="l" t="t" r="r" b="b"/>
                <a:pathLst>
                  <a:path w="2133600" h="775954">
                    <a:moveTo>
                      <a:pt x="0" y="90154"/>
                    </a:moveTo>
                    <a:cubicBezTo>
                      <a:pt x="500380" y="17764"/>
                      <a:pt x="1000760" y="-54626"/>
                      <a:pt x="1356360" y="59674"/>
                    </a:cubicBezTo>
                    <a:cubicBezTo>
                      <a:pt x="1711960" y="173974"/>
                      <a:pt x="1922780" y="474964"/>
                      <a:pt x="2133600" y="775954"/>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cxnSp>
            <p:nvCxnSpPr>
              <p:cNvPr id="46" name="Straight Connector 45">
                <a:extLst>
                  <a:ext uri="{FF2B5EF4-FFF2-40B4-BE49-F238E27FC236}">
                    <a16:creationId xmlns:a16="http://schemas.microsoft.com/office/drawing/2014/main" id="{DCD7CEE7-B101-AAD2-507C-1F578B656464}"/>
                  </a:ext>
                </a:extLst>
              </p:cNvPr>
              <p:cNvCxnSpPr/>
              <p:nvPr/>
            </p:nvCxnSpPr>
            <p:spPr>
              <a:xfrm flipV="1">
                <a:off x="6842760" y="1419622"/>
                <a:ext cx="0" cy="387977"/>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82A25692-0E75-6A19-1666-FF53E18FEA12}"/>
                  </a:ext>
                </a:extLst>
              </p:cNvPr>
              <p:cNvCxnSpPr>
                <a:cxnSpLocks/>
              </p:cNvCxnSpPr>
              <p:nvPr/>
            </p:nvCxnSpPr>
            <p:spPr>
              <a:xfrm>
                <a:off x="6506182" y="1685357"/>
                <a:ext cx="345908" cy="9712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493126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L</a:t>
            </a:r>
            <a:r>
              <a:rPr lang="en-GB" err="1"/>
              <a:t>esson</a:t>
            </a:r>
            <a:r>
              <a:rPr lang="en-GB"/>
              <a:t> outline: Tutor use only</a:t>
            </a:r>
          </a:p>
        </p:txBody>
      </p:sp>
      <p:sp>
        <p:nvSpPr>
          <p:cNvPr id="5" name="Text Placeholder 4"/>
          <p:cNvSpPr>
            <a:spLocks noGrp="1"/>
          </p:cNvSpPr>
          <p:nvPr>
            <p:ph type="body" sz="quarter" idx="12"/>
          </p:nvPr>
        </p:nvSpPr>
        <p:spPr>
          <a:xfrm>
            <a:off x="8400257" y="397517"/>
            <a:ext cx="10223500" cy="4802099"/>
          </a:xfrm>
        </p:spPr>
        <p:txBody>
          <a:bodyPr/>
          <a:lstStyle/>
          <a:p>
            <a:r>
              <a:rPr lang="en-GB">
                <a:solidFill>
                  <a:srgbClr val="E51C41"/>
                </a:solidFill>
              </a:rPr>
              <a:t> </a:t>
            </a:r>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00470" y="6342238"/>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a:t>
            </a:fld>
            <a:endParaRPr lang="en-GB"/>
          </a:p>
        </p:txBody>
      </p:sp>
      <p:graphicFrame>
        <p:nvGraphicFramePr>
          <p:cNvPr id="2" name="Table 5">
            <a:extLst>
              <a:ext uri="{FF2B5EF4-FFF2-40B4-BE49-F238E27FC236}">
                <a16:creationId xmlns:a16="http://schemas.microsoft.com/office/drawing/2014/main" id="{58E498D9-3291-1D7B-EDE2-87F8F9FAFC5D}"/>
              </a:ext>
            </a:extLst>
          </p:cNvPr>
          <p:cNvGraphicFramePr>
            <a:graphicFrameLocks noGrp="1"/>
          </p:cNvGraphicFramePr>
          <p:nvPr/>
        </p:nvGraphicFramePr>
        <p:xfrm>
          <a:off x="192136" y="752200"/>
          <a:ext cx="11892680" cy="5517587"/>
        </p:xfrm>
        <a:graphic>
          <a:graphicData uri="http://schemas.openxmlformats.org/drawingml/2006/table">
            <a:tbl>
              <a:tblPr firstRow="1" bandRow="1">
                <a:tableStyleId>{21E4AEA4-8DFA-4A89-87EB-49C32662AFE0}</a:tableStyleId>
              </a:tblPr>
              <a:tblGrid>
                <a:gridCol w="1974519">
                  <a:extLst>
                    <a:ext uri="{9D8B030D-6E8A-4147-A177-3AD203B41FA5}">
                      <a16:colId xmlns:a16="http://schemas.microsoft.com/office/drawing/2014/main" val="346630619"/>
                    </a:ext>
                  </a:extLst>
                </a:gridCol>
                <a:gridCol w="897232">
                  <a:extLst>
                    <a:ext uri="{9D8B030D-6E8A-4147-A177-3AD203B41FA5}">
                      <a16:colId xmlns:a16="http://schemas.microsoft.com/office/drawing/2014/main" val="1098180410"/>
                    </a:ext>
                  </a:extLst>
                </a:gridCol>
                <a:gridCol w="2860559">
                  <a:extLst>
                    <a:ext uri="{9D8B030D-6E8A-4147-A177-3AD203B41FA5}">
                      <a16:colId xmlns:a16="http://schemas.microsoft.com/office/drawing/2014/main" val="847170278"/>
                    </a:ext>
                  </a:extLst>
                </a:gridCol>
                <a:gridCol w="1369080">
                  <a:extLst>
                    <a:ext uri="{9D8B030D-6E8A-4147-A177-3AD203B41FA5}">
                      <a16:colId xmlns:a16="http://schemas.microsoft.com/office/drawing/2014/main" val="2399357076"/>
                    </a:ext>
                  </a:extLst>
                </a:gridCol>
                <a:gridCol w="2934604">
                  <a:extLst>
                    <a:ext uri="{9D8B030D-6E8A-4147-A177-3AD203B41FA5}">
                      <a16:colId xmlns:a16="http://schemas.microsoft.com/office/drawing/2014/main" val="3333028173"/>
                    </a:ext>
                  </a:extLst>
                </a:gridCol>
                <a:gridCol w="1856687">
                  <a:extLst>
                    <a:ext uri="{9D8B030D-6E8A-4147-A177-3AD203B41FA5}">
                      <a16:colId xmlns:a16="http://schemas.microsoft.com/office/drawing/2014/main" val="3581277042"/>
                    </a:ext>
                  </a:extLst>
                </a:gridCol>
              </a:tblGrid>
              <a:tr h="609600">
                <a:tc>
                  <a:txBody>
                    <a:bodyPr/>
                    <a:lstStyle/>
                    <a:p>
                      <a:r>
                        <a:rPr lang="en-US" sz="1600"/>
                        <a:t>Topic: Care planning</a:t>
                      </a:r>
                      <a:endParaRPr lang="en-GB" sz="1600"/>
                    </a:p>
                  </a:txBody>
                  <a:tcPr marL="121920" marR="121920" marT="60960" marB="60960"/>
                </a:tc>
                <a:tc gridSpan="2">
                  <a:txBody>
                    <a:bodyPr/>
                    <a:lstStyle/>
                    <a:p>
                      <a:r>
                        <a:rPr lang="en-US" sz="1600"/>
                        <a:t>Occupational specialism core performance outcome 1</a:t>
                      </a:r>
                      <a:endParaRPr lang="en-GB" sz="1600"/>
                    </a:p>
                  </a:txBody>
                  <a:tcPr marL="121920" marR="121920" marT="60960" marB="60960"/>
                </a:tc>
                <a:tc hMerge="1">
                  <a:txBody>
                    <a:bodyPr/>
                    <a:lstStyle/>
                    <a:p>
                      <a:endParaRPr lang="en-GB"/>
                    </a:p>
                  </a:txBody>
                  <a:tcPr/>
                </a:tc>
                <a:tc>
                  <a:txBody>
                    <a:bodyPr/>
                    <a:lstStyle/>
                    <a:p>
                      <a:r>
                        <a:rPr lang="en-US" sz="1600"/>
                        <a:t>Lesson 1</a:t>
                      </a:r>
                      <a:endParaRPr lang="en-GB" sz="1600"/>
                    </a:p>
                  </a:txBody>
                  <a:tcPr marL="121920" marR="121920" marT="60960" marB="60960"/>
                </a:tc>
                <a:tc gridSpan="2">
                  <a:txBody>
                    <a:bodyPr/>
                    <a:lstStyle/>
                    <a:p>
                      <a:r>
                        <a:rPr lang="en-US" sz="1600"/>
                        <a:t>Care planning (K1.1, K1.3, K1.9, S1.25, S1.30):</a:t>
                      </a:r>
                    </a:p>
                    <a:p>
                      <a:pPr lvl="0">
                        <a:buNone/>
                      </a:pPr>
                      <a:r>
                        <a:rPr lang="en-US" sz="1600"/>
                        <a:t>3 hours, 20 minutes</a:t>
                      </a:r>
                    </a:p>
                  </a:txBody>
                  <a:tcPr marL="121920" marR="121920" marT="60960" marB="60960"/>
                </a:tc>
                <a:tc hMerge="1">
                  <a:txBody>
                    <a:bodyPr/>
                    <a:lstStyle/>
                    <a:p>
                      <a:endParaRPr lang="en-GB"/>
                    </a:p>
                  </a:txBody>
                  <a:tcPr/>
                </a:tc>
                <a:extLst>
                  <a:ext uri="{0D108BD9-81ED-4DB2-BD59-A6C34878D82A}">
                    <a16:rowId xmlns:a16="http://schemas.microsoft.com/office/drawing/2014/main" val="1869845289"/>
                  </a:ext>
                </a:extLst>
              </a:tr>
              <a:tr h="609600">
                <a:tc gridSpan="3">
                  <a:txBody>
                    <a:bodyPr/>
                    <a:lstStyle/>
                    <a:p>
                      <a:r>
                        <a:rPr lang="en-US" sz="1600" b="1" i="0"/>
                        <a:t>Aim:</a:t>
                      </a:r>
                      <a:endParaRPr lang="en-GB" sz="1600" b="1" i="0"/>
                    </a:p>
                  </a:txBody>
                  <a:tcPr marL="121920" marR="121920" marT="60960" marB="60960"/>
                </a:tc>
                <a:tc hMerge="1">
                  <a:txBody>
                    <a:bodyPr/>
                    <a:lstStyle/>
                    <a:p>
                      <a:endParaRPr lang="en-GB"/>
                    </a:p>
                  </a:txBody>
                  <a:tcPr/>
                </a:tc>
                <a:tc hMerge="1">
                  <a:txBody>
                    <a:bodyPr/>
                    <a:lstStyle/>
                    <a:p>
                      <a:endParaRPr lang="en-GB"/>
                    </a:p>
                  </a:txBody>
                  <a:tcPr/>
                </a:tc>
                <a:tc gridSpan="3">
                  <a:txBody>
                    <a:bodyPr/>
                    <a:lstStyle/>
                    <a:p>
                      <a:r>
                        <a:rPr lang="en-US" sz="1600" b="0" i="0" kern="1200">
                          <a:solidFill>
                            <a:schemeClr val="dk1"/>
                          </a:solidFill>
                          <a:effectLst/>
                          <a:latin typeface="+mn-lt"/>
                          <a:ea typeface="+mn-ea"/>
                          <a:cs typeface="+mn-cs"/>
                        </a:rPr>
                        <a:t>To understand how the steps of the care planning cycle apply to practice.</a:t>
                      </a:r>
                      <a:endParaRPr lang="en-GB" sz="1600" b="0" i="0"/>
                    </a:p>
                  </a:txBody>
                  <a:tcPr marL="121920" marR="121920" marT="60960" marB="6096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80983349"/>
                  </a:ext>
                </a:extLst>
              </a:tr>
              <a:tr h="408841">
                <a:tc gridSpan="2">
                  <a:txBody>
                    <a:bodyPr/>
                    <a:lstStyle/>
                    <a:p>
                      <a:r>
                        <a:rPr lang="en-US" sz="1600" b="1"/>
                        <a:t>Component</a:t>
                      </a:r>
                      <a:endParaRPr lang="en-GB" sz="1600" b="1"/>
                    </a:p>
                  </a:txBody>
                  <a:tcPr marL="121920" marR="121920" marT="60960" marB="60960"/>
                </a:tc>
                <a:tc hMerge="1">
                  <a:txBody>
                    <a:bodyPr/>
                    <a:lstStyle/>
                    <a:p>
                      <a:endParaRPr lang="en-GB"/>
                    </a:p>
                  </a:txBody>
                  <a:tcPr/>
                </a:tc>
                <a:tc gridSpan="3">
                  <a:txBody>
                    <a:bodyPr/>
                    <a:lstStyle/>
                    <a:p>
                      <a:r>
                        <a:rPr lang="en-US" sz="1600" b="1"/>
                        <a:t> Activity</a:t>
                      </a:r>
                      <a:endParaRPr lang="en-GB" sz="1600" b="1"/>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b="1"/>
                        <a:t>Timings </a:t>
                      </a:r>
                      <a:endParaRPr lang="en-GB" sz="1600" b="1"/>
                    </a:p>
                  </a:txBody>
                  <a:tcPr marL="121920" marR="121920" marT="60960" marB="60960"/>
                </a:tc>
                <a:extLst>
                  <a:ext uri="{0D108BD9-81ED-4DB2-BD59-A6C34878D82A}">
                    <a16:rowId xmlns:a16="http://schemas.microsoft.com/office/drawing/2014/main" val="1626249464"/>
                  </a:ext>
                </a:extLst>
              </a:tr>
              <a:tr h="609600">
                <a:tc gridSpan="2">
                  <a:txBody>
                    <a:bodyPr/>
                    <a:lstStyle/>
                    <a:p>
                      <a:r>
                        <a:rPr lang="en-US" sz="1600" b="1"/>
                        <a:t>Recall and connect</a:t>
                      </a:r>
                      <a:endParaRPr lang="en-GB" sz="1600" b="1"/>
                    </a:p>
                  </a:txBody>
                  <a:tcPr marL="121920" marR="121920" marT="60960" marB="60960"/>
                </a:tc>
                <a:tc hMerge="1">
                  <a:txBody>
                    <a:bodyPr/>
                    <a:lstStyle/>
                    <a:p>
                      <a:endParaRPr lang="en-GB"/>
                    </a:p>
                  </a:txBody>
                  <a:tcPr/>
                </a:tc>
                <a:tc gridSpan="3">
                  <a:txBody>
                    <a:bodyPr/>
                    <a:lstStyle/>
                    <a:p>
                      <a:r>
                        <a:rPr lang="en-US" sz="1600"/>
                        <a:t>Learners recall the definition of person-</a:t>
                      </a:r>
                      <a:r>
                        <a:rPr lang="en-US" sz="1600" err="1"/>
                        <a:t>centred</a:t>
                      </a:r>
                      <a:r>
                        <a:rPr lang="en-US" sz="1600"/>
                        <a:t> care and the key health and safety regulations. </a:t>
                      </a:r>
                      <a:endParaRPr lang="en-GB" sz="160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15 minutes</a:t>
                      </a:r>
                      <a:endParaRPr lang="en-GB" sz="1600"/>
                    </a:p>
                  </a:txBody>
                  <a:tcPr marL="121920" marR="121920" marT="60960" marB="60960"/>
                </a:tc>
                <a:extLst>
                  <a:ext uri="{0D108BD9-81ED-4DB2-BD59-A6C34878D82A}">
                    <a16:rowId xmlns:a16="http://schemas.microsoft.com/office/drawing/2014/main" val="1457640557"/>
                  </a:ext>
                </a:extLst>
              </a:tr>
              <a:tr h="609600">
                <a:tc gridSpan="2">
                  <a:txBody>
                    <a:bodyPr/>
                    <a:lstStyle/>
                    <a:p>
                      <a:r>
                        <a:rPr lang="en-US" sz="1600" b="1"/>
                        <a:t>Present new information</a:t>
                      </a:r>
                      <a:endParaRPr lang="en-GB" sz="1600" b="1"/>
                    </a:p>
                  </a:txBody>
                  <a:tcPr marL="121920" marR="121920" marT="60960" marB="60960"/>
                </a:tc>
                <a:tc hMerge="1">
                  <a:txBody>
                    <a:bodyPr/>
                    <a:lstStyle/>
                    <a:p>
                      <a:endParaRPr lang="en-GB"/>
                    </a:p>
                  </a:txBody>
                  <a:tcPr/>
                </a:tc>
                <a:tc gridSpan="3">
                  <a:txBody>
                    <a:bodyPr/>
                    <a:lstStyle/>
                    <a:p>
                      <a:r>
                        <a:rPr lang="en-US" sz="1600"/>
                        <a:t>What is a care plan? Reading task.</a:t>
                      </a:r>
                    </a:p>
                    <a:p>
                      <a:r>
                        <a:rPr lang="en-US" sz="1600"/>
                        <a:t>The care planning cycle. Brief introduction and comparison discussion.</a:t>
                      </a:r>
                      <a:endParaRPr lang="en-GB" sz="160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40 minutes</a:t>
                      </a:r>
                      <a:endParaRPr lang="en-GB" sz="1600"/>
                    </a:p>
                  </a:txBody>
                  <a:tcPr marL="121920" marR="121920" marT="60960" marB="60960"/>
                </a:tc>
                <a:extLst>
                  <a:ext uri="{0D108BD9-81ED-4DB2-BD59-A6C34878D82A}">
                    <a16:rowId xmlns:a16="http://schemas.microsoft.com/office/drawing/2014/main" val="1741999525"/>
                  </a:ext>
                </a:extLst>
              </a:tr>
              <a:tr h="470220">
                <a:tc gridSpan="2">
                  <a:txBody>
                    <a:bodyPr/>
                    <a:lstStyle/>
                    <a:p>
                      <a:r>
                        <a:rPr lang="en-GB" sz="1600" b="1"/>
                        <a:t>Guided practice A</a:t>
                      </a:r>
                    </a:p>
                  </a:txBody>
                  <a:tcPr marL="121920" marR="121920" marT="60960" marB="60960"/>
                </a:tc>
                <a:tc hMerge="1">
                  <a:txBody>
                    <a:bodyPr/>
                    <a:lstStyle/>
                    <a:p>
                      <a:endParaRPr lang="en-GB"/>
                    </a:p>
                  </a:txBody>
                  <a:tcPr/>
                </a:tc>
                <a:tc gridSpan="3">
                  <a:txBody>
                    <a:bodyPr/>
                    <a:lstStyle/>
                    <a:p>
                      <a:r>
                        <a:rPr lang="en-GB" sz="1600"/>
                        <a:t>The care planning cycle: Person-centred care.</a:t>
                      </a:r>
                    </a:p>
                  </a:txBody>
                  <a:tcPr marL="121920" marR="121920" marT="60960" marB="60960"/>
                </a:tc>
                <a:tc hMerge="1">
                  <a:txBody>
                    <a:bodyPr/>
                    <a:lstStyle/>
                    <a:p>
                      <a:endParaRPr lang="en-GB"/>
                    </a:p>
                  </a:txBody>
                  <a:tcPr/>
                </a:tc>
                <a:tc hMerge="1">
                  <a:txBody>
                    <a:bodyPr/>
                    <a:lstStyle/>
                    <a:p>
                      <a:endParaRPr lang="en-GB"/>
                    </a:p>
                  </a:txBody>
                  <a:tcPr/>
                </a:tc>
                <a:tc>
                  <a:txBody>
                    <a:bodyPr/>
                    <a:lstStyle/>
                    <a:p>
                      <a:r>
                        <a:rPr lang="en-GB" sz="1600"/>
                        <a:t>15 minutes</a:t>
                      </a:r>
                    </a:p>
                  </a:txBody>
                  <a:tcPr marL="121920" marR="121920" marT="60960" marB="60960"/>
                </a:tc>
                <a:extLst>
                  <a:ext uri="{0D108BD9-81ED-4DB2-BD59-A6C34878D82A}">
                    <a16:rowId xmlns:a16="http://schemas.microsoft.com/office/drawing/2014/main" val="1649280300"/>
                  </a:ext>
                </a:extLst>
              </a:tr>
              <a:tr h="508517">
                <a:tc gridSpan="2">
                  <a:txBody>
                    <a:bodyPr/>
                    <a:lstStyle/>
                    <a:p>
                      <a:r>
                        <a:rPr lang="en-US" sz="1600" b="1"/>
                        <a:t>Independent practice A</a:t>
                      </a:r>
                      <a:endParaRPr lang="en-GB" sz="1600" b="1"/>
                    </a:p>
                  </a:txBody>
                  <a:tcPr marL="121920" marR="121920" marT="60960" marB="60960"/>
                </a:tc>
                <a:tc hMerge="1">
                  <a:txBody>
                    <a:bodyPr/>
                    <a:lstStyle/>
                    <a:p>
                      <a:endParaRPr lang="en-GB"/>
                    </a:p>
                  </a:txBody>
                  <a:tcPr/>
                </a:tc>
                <a:tc gridSpan="3">
                  <a:txBody>
                    <a:bodyPr/>
                    <a:lstStyle/>
                    <a:p>
                      <a:r>
                        <a:rPr lang="en-US" sz="1600"/>
                        <a:t>Annotating the care planning cycle.</a:t>
                      </a:r>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45 minutes</a:t>
                      </a:r>
                      <a:endParaRPr lang="en-GB" sz="1600"/>
                    </a:p>
                  </a:txBody>
                  <a:tcPr marL="121920" marR="121920" marT="60960" marB="60960"/>
                </a:tc>
                <a:extLst>
                  <a:ext uri="{0D108BD9-81ED-4DB2-BD59-A6C34878D82A}">
                    <a16:rowId xmlns:a16="http://schemas.microsoft.com/office/drawing/2014/main" val="1955350770"/>
                  </a:ext>
                </a:extLst>
              </a:tr>
              <a:tr h="508517">
                <a:tc gridSpan="2">
                  <a:txBody>
                    <a:bodyPr/>
                    <a:lstStyle/>
                    <a:p>
                      <a:r>
                        <a:rPr lang="en-US" sz="1600" b="1"/>
                        <a:t>Guided practice B</a:t>
                      </a:r>
                      <a:endParaRPr lang="en-GB" sz="1600" b="1"/>
                    </a:p>
                  </a:txBody>
                  <a:tcPr marL="121920" marR="121920" marT="60960" marB="60960"/>
                </a:tc>
                <a:tc hMerge="1">
                  <a:txBody>
                    <a:bodyPr/>
                    <a:lstStyle/>
                    <a:p>
                      <a:endParaRPr lang="en-GB"/>
                    </a:p>
                  </a:txBody>
                  <a:tcPr/>
                </a:tc>
                <a:tc gridSpan="3">
                  <a:txBody>
                    <a:bodyPr/>
                    <a:lstStyle/>
                    <a:p>
                      <a:r>
                        <a:rPr lang="en-US" sz="1600"/>
                        <a:t>Talking triads: Applying the care planning cycle.</a:t>
                      </a:r>
                      <a:endParaRPr lang="en-GB" sz="160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20 minutes</a:t>
                      </a:r>
                      <a:endParaRPr lang="en-GB" sz="1600"/>
                    </a:p>
                  </a:txBody>
                  <a:tcPr marL="121920" marR="121920" marT="60960" marB="60960"/>
                </a:tc>
                <a:extLst>
                  <a:ext uri="{0D108BD9-81ED-4DB2-BD59-A6C34878D82A}">
                    <a16:rowId xmlns:a16="http://schemas.microsoft.com/office/drawing/2014/main" val="3780501748"/>
                  </a:ext>
                </a:extLst>
              </a:tr>
              <a:tr h="592173">
                <a:tc gridSpan="2">
                  <a:txBody>
                    <a:bodyPr/>
                    <a:lstStyle/>
                    <a:p>
                      <a:r>
                        <a:rPr lang="en-GB" sz="1600" b="1"/>
                        <a:t>Independent practice B</a:t>
                      </a:r>
                    </a:p>
                  </a:txBody>
                  <a:tcPr marL="121920" marR="121920" marT="60960" marB="60960"/>
                </a:tc>
                <a:tc hMerge="1">
                  <a:txBody>
                    <a:bodyPr/>
                    <a:lstStyle/>
                    <a:p>
                      <a:endParaRPr lang="en-GB"/>
                    </a:p>
                  </a:txBody>
                  <a:tcPr/>
                </a:tc>
                <a:tc gridSpan="3">
                  <a:txBody>
                    <a:bodyPr/>
                    <a:lstStyle/>
                    <a:p>
                      <a:r>
                        <a:rPr lang="en-GB" sz="1600"/>
                        <a:t>Scenario task: Applying the care planning cycle. Role-play task.</a:t>
                      </a:r>
                    </a:p>
                  </a:txBody>
                  <a:tcPr marL="121920" marR="121920" marT="60960" marB="60960"/>
                </a:tc>
                <a:tc hMerge="1">
                  <a:txBody>
                    <a:bodyPr/>
                    <a:lstStyle/>
                    <a:p>
                      <a:endParaRPr lang="en-GB"/>
                    </a:p>
                  </a:txBody>
                  <a:tcPr/>
                </a:tc>
                <a:tc hMerge="1">
                  <a:txBody>
                    <a:bodyPr/>
                    <a:lstStyle/>
                    <a:p>
                      <a:endParaRPr lang="en-GB"/>
                    </a:p>
                  </a:txBody>
                  <a:tcPr/>
                </a:tc>
                <a:tc>
                  <a:txBody>
                    <a:bodyPr/>
                    <a:lstStyle/>
                    <a:p>
                      <a:r>
                        <a:rPr lang="en-GB" sz="1600"/>
                        <a:t>45 minutes</a:t>
                      </a:r>
                    </a:p>
                  </a:txBody>
                  <a:tcPr marL="121920" marR="121920" marT="60960" marB="60960"/>
                </a:tc>
                <a:extLst>
                  <a:ext uri="{0D108BD9-81ED-4DB2-BD59-A6C34878D82A}">
                    <a16:rowId xmlns:a16="http://schemas.microsoft.com/office/drawing/2014/main" val="806069443"/>
                  </a:ext>
                </a:extLst>
              </a:tr>
              <a:tr h="590917">
                <a:tc gridSpan="2">
                  <a:txBody>
                    <a:bodyPr/>
                    <a:lstStyle/>
                    <a:p>
                      <a:r>
                        <a:rPr lang="en-US" sz="1600" b="1"/>
                        <a:t>Review </a:t>
                      </a:r>
                      <a:endParaRPr lang="en-GB" sz="1600" b="1"/>
                    </a:p>
                  </a:txBody>
                  <a:tcPr marL="121920" marR="121920" marT="60960" marB="60960"/>
                </a:tc>
                <a:tc hMerge="1">
                  <a:txBody>
                    <a:bodyPr/>
                    <a:lstStyle/>
                    <a:p>
                      <a:endParaRPr lang="en-GB"/>
                    </a:p>
                  </a:txBody>
                  <a:tcPr/>
                </a:tc>
                <a:tc gridSpan="3">
                  <a:txBody>
                    <a:bodyPr/>
                    <a:lstStyle/>
                    <a:p>
                      <a:r>
                        <a:rPr lang="en-US" sz="1600"/>
                        <a:t>Short essay task: What are the benefits of care planning?</a:t>
                      </a:r>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600"/>
                        <a:t>20 minutes</a:t>
                      </a:r>
                      <a:endParaRPr lang="en-GB" sz="1600"/>
                    </a:p>
                  </a:txBody>
                  <a:tcPr marL="121920" marR="121920" marT="60960" marB="60960"/>
                </a:tc>
                <a:extLst>
                  <a:ext uri="{0D108BD9-81ED-4DB2-BD59-A6C34878D82A}">
                    <a16:rowId xmlns:a16="http://schemas.microsoft.com/office/drawing/2014/main" val="451707158"/>
                  </a:ext>
                </a:extLst>
              </a:tr>
            </a:tbl>
          </a:graphicData>
        </a:graphic>
      </p:graphicFrame>
    </p:spTree>
    <p:extLst>
      <p:ext uri="{BB962C8B-B14F-4D97-AF65-F5344CB8AC3E}">
        <p14:creationId xmlns:p14="http://schemas.microsoft.com/office/powerpoint/2010/main" val="32490153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lstStyle/>
          <a:p>
            <a:r>
              <a:rPr lang="en-US"/>
              <a:t>Guided practice A</a:t>
            </a:r>
          </a:p>
        </p:txBody>
      </p:sp>
    </p:spTree>
    <p:extLst>
      <p:ext uri="{BB962C8B-B14F-4D97-AF65-F5344CB8AC3E}">
        <p14:creationId xmlns:p14="http://schemas.microsoft.com/office/powerpoint/2010/main" val="31420854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2800"/>
              <a:t>Guided practice A: The care planning cycle</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21</a:t>
            </a:fld>
            <a:endParaRPr lang="en-GB"/>
          </a:p>
        </p:txBody>
      </p:sp>
      <p:sp>
        <p:nvSpPr>
          <p:cNvPr id="2" name="TextBox 1">
            <a:extLst>
              <a:ext uri="{FF2B5EF4-FFF2-40B4-BE49-F238E27FC236}">
                <a16:creationId xmlns:a16="http://schemas.microsoft.com/office/drawing/2014/main" id="{61337BB3-C88E-EA53-1514-2B237B952A50}"/>
              </a:ext>
            </a:extLst>
          </p:cNvPr>
          <p:cNvSpPr txBox="1"/>
          <p:nvPr/>
        </p:nvSpPr>
        <p:spPr>
          <a:xfrm>
            <a:off x="5303315" y="1303453"/>
            <a:ext cx="6233128" cy="375487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800" b="1">
                <a:cs typeface="Segoe UI"/>
              </a:rPr>
              <a:t>Task 3 </a:t>
            </a:r>
          </a:p>
          <a:p>
            <a:pPr>
              <a:spcAft>
                <a:spcPts val="800"/>
              </a:spcAft>
            </a:pPr>
            <a:r>
              <a:rPr lang="en-GB" sz="2800">
                <a:cs typeface="Segoe UI"/>
              </a:rPr>
              <a:t>In pairs,</a:t>
            </a:r>
          </a:p>
          <a:p>
            <a:pPr>
              <a:spcAft>
                <a:spcPts val="800"/>
              </a:spcAft>
            </a:pPr>
            <a:r>
              <a:rPr lang="en-GB" sz="2800">
                <a:cs typeface="Segoe UI"/>
              </a:rPr>
              <a:t>a) define this stage of the cycle</a:t>
            </a:r>
            <a:r>
              <a:rPr lang="en-US" sz="2800">
                <a:cs typeface="Arial"/>
              </a:rPr>
              <a:t> </a:t>
            </a:r>
          </a:p>
          <a:p>
            <a:pPr>
              <a:spcAft>
                <a:spcPts val="800"/>
              </a:spcAft>
            </a:pPr>
            <a:r>
              <a:rPr lang="en-GB" sz="2800">
                <a:cs typeface="Segoe UI"/>
              </a:rPr>
              <a:t>b) describe how this stage would be demonstrated for an individual receiving care</a:t>
            </a:r>
            <a:r>
              <a:rPr lang="en-US" sz="2800">
                <a:cs typeface="Arial"/>
              </a:rPr>
              <a:t> </a:t>
            </a:r>
          </a:p>
          <a:p>
            <a:pPr>
              <a:spcAft>
                <a:spcPts val="800"/>
              </a:spcAft>
            </a:pPr>
            <a:r>
              <a:rPr lang="en-GB" sz="2800">
                <a:cs typeface="Segoe UI"/>
              </a:rPr>
              <a:t>c) analyse the importance of the person-centred care stage.</a:t>
            </a:r>
            <a:r>
              <a:rPr lang="en-US" sz="2800">
                <a:cs typeface="Arial"/>
              </a:rPr>
              <a:t> </a:t>
            </a:r>
          </a:p>
        </p:txBody>
      </p:sp>
      <p:grpSp>
        <p:nvGrpSpPr>
          <p:cNvPr id="7" name="Group 6">
            <a:extLst>
              <a:ext uri="{FF2B5EF4-FFF2-40B4-BE49-F238E27FC236}">
                <a16:creationId xmlns:a16="http://schemas.microsoft.com/office/drawing/2014/main" id="{6FF23185-9689-4125-2407-BDD64D61E7D8}"/>
              </a:ext>
            </a:extLst>
          </p:cNvPr>
          <p:cNvGrpSpPr/>
          <p:nvPr/>
        </p:nvGrpSpPr>
        <p:grpSpPr>
          <a:xfrm>
            <a:off x="145727" y="2352960"/>
            <a:ext cx="5010320" cy="2705368"/>
            <a:chOff x="803070" y="1007126"/>
            <a:chExt cx="7297322" cy="3897059"/>
          </a:xfrm>
        </p:grpSpPr>
        <p:sp>
          <p:nvSpPr>
            <p:cNvPr id="8" name="Arc 7">
              <a:extLst>
                <a:ext uri="{FF2B5EF4-FFF2-40B4-BE49-F238E27FC236}">
                  <a16:creationId xmlns:a16="http://schemas.microsoft.com/office/drawing/2014/main" id="{136139F9-8610-88DB-3DC2-06AAB6583BA1}"/>
                </a:ext>
              </a:extLst>
            </p:cNvPr>
            <p:cNvSpPr/>
            <p:nvPr/>
          </p:nvSpPr>
          <p:spPr>
            <a:xfrm rot="17691130">
              <a:off x="2403182" y="2281853"/>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25" name="Arc 24">
              <a:extLst>
                <a:ext uri="{FF2B5EF4-FFF2-40B4-BE49-F238E27FC236}">
                  <a16:creationId xmlns:a16="http://schemas.microsoft.com/office/drawing/2014/main" id="{10596D44-9BA7-CEF8-924A-20A2EF2B32D8}"/>
                </a:ext>
              </a:extLst>
            </p:cNvPr>
            <p:cNvSpPr/>
            <p:nvPr/>
          </p:nvSpPr>
          <p:spPr>
            <a:xfrm rot="15779257">
              <a:off x="2219784" y="2675780"/>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26" name="Arc 25">
              <a:extLst>
                <a:ext uri="{FF2B5EF4-FFF2-40B4-BE49-F238E27FC236}">
                  <a16:creationId xmlns:a16="http://schemas.microsoft.com/office/drawing/2014/main" id="{066F2F4D-3570-C066-281A-CBCA077C2EB8}"/>
                </a:ext>
              </a:extLst>
            </p:cNvPr>
            <p:cNvSpPr/>
            <p:nvPr/>
          </p:nvSpPr>
          <p:spPr>
            <a:xfrm rot="10800000">
              <a:off x="2555777" y="3507757"/>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27" name="Arc 26">
              <a:extLst>
                <a:ext uri="{FF2B5EF4-FFF2-40B4-BE49-F238E27FC236}">
                  <a16:creationId xmlns:a16="http://schemas.microsoft.com/office/drawing/2014/main" id="{492034A5-FF2A-5444-D3D9-E5252D50A3C8}"/>
                </a:ext>
              </a:extLst>
            </p:cNvPr>
            <p:cNvSpPr/>
            <p:nvPr/>
          </p:nvSpPr>
          <p:spPr>
            <a:xfrm rot="7412489">
              <a:off x="5023323" y="3301823"/>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28" name="Arc 27">
              <a:extLst>
                <a:ext uri="{FF2B5EF4-FFF2-40B4-BE49-F238E27FC236}">
                  <a16:creationId xmlns:a16="http://schemas.microsoft.com/office/drawing/2014/main" id="{60BC5F18-E41C-6727-E444-7B421E964F9B}"/>
                </a:ext>
              </a:extLst>
            </p:cNvPr>
            <p:cNvSpPr/>
            <p:nvPr/>
          </p:nvSpPr>
          <p:spPr>
            <a:xfrm rot="1022756">
              <a:off x="4485930" y="1948842"/>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29" name="Rectangle 28">
              <a:extLst>
                <a:ext uri="{FF2B5EF4-FFF2-40B4-BE49-F238E27FC236}">
                  <a16:creationId xmlns:a16="http://schemas.microsoft.com/office/drawing/2014/main" id="{B3859BD8-DDDB-0B46-479E-B4102F967230}"/>
                </a:ext>
              </a:extLst>
            </p:cNvPr>
            <p:cNvSpPr/>
            <p:nvPr/>
          </p:nvSpPr>
          <p:spPr>
            <a:xfrm>
              <a:off x="3372719" y="1527163"/>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1. Person-</a:t>
              </a:r>
              <a:r>
                <a:rPr lang="en-US" sz="1400" b="1" err="1"/>
                <a:t>centred</a:t>
              </a:r>
              <a:r>
                <a:rPr lang="en-US" sz="1400" b="1"/>
                <a:t> care</a:t>
              </a:r>
              <a:endParaRPr lang="en-GB" sz="1400" b="1">
                <a:cs typeface="Arial"/>
              </a:endParaRPr>
            </a:p>
          </p:txBody>
        </p:sp>
        <p:sp>
          <p:nvSpPr>
            <p:cNvPr id="30" name="Rectangle 29">
              <a:extLst>
                <a:ext uri="{FF2B5EF4-FFF2-40B4-BE49-F238E27FC236}">
                  <a16:creationId xmlns:a16="http://schemas.microsoft.com/office/drawing/2014/main" id="{27709A7E-BE0F-DDA2-3EE9-3AD0A1468903}"/>
                </a:ext>
              </a:extLst>
            </p:cNvPr>
            <p:cNvSpPr/>
            <p:nvPr/>
          </p:nvSpPr>
          <p:spPr>
            <a:xfrm>
              <a:off x="5940152" y="2044053"/>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2. Assess</a:t>
              </a:r>
              <a:endParaRPr lang="en-GB" sz="1400" b="1"/>
            </a:p>
          </p:txBody>
        </p:sp>
        <p:sp>
          <p:nvSpPr>
            <p:cNvPr id="31" name="Rectangle 30">
              <a:extLst>
                <a:ext uri="{FF2B5EF4-FFF2-40B4-BE49-F238E27FC236}">
                  <a16:creationId xmlns:a16="http://schemas.microsoft.com/office/drawing/2014/main" id="{D4A91906-B1C1-94BA-5B93-B4E3AFE9719D}"/>
                </a:ext>
              </a:extLst>
            </p:cNvPr>
            <p:cNvSpPr/>
            <p:nvPr/>
          </p:nvSpPr>
          <p:spPr>
            <a:xfrm>
              <a:off x="3365471" y="4040089"/>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4. Monitor</a:t>
              </a:r>
              <a:endParaRPr lang="en-GB" sz="1400" b="1"/>
            </a:p>
          </p:txBody>
        </p:sp>
        <p:sp>
          <p:nvSpPr>
            <p:cNvPr id="32" name="Rectangle 31">
              <a:extLst>
                <a:ext uri="{FF2B5EF4-FFF2-40B4-BE49-F238E27FC236}">
                  <a16:creationId xmlns:a16="http://schemas.microsoft.com/office/drawing/2014/main" id="{4CFF4954-0679-0027-EB56-AF316483D672}"/>
                </a:ext>
              </a:extLst>
            </p:cNvPr>
            <p:cNvSpPr/>
            <p:nvPr/>
          </p:nvSpPr>
          <p:spPr>
            <a:xfrm>
              <a:off x="803070" y="3213145"/>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5. Review</a:t>
              </a:r>
              <a:endParaRPr lang="en-GB" sz="1400" b="1"/>
            </a:p>
          </p:txBody>
        </p:sp>
        <p:sp>
          <p:nvSpPr>
            <p:cNvPr id="33" name="Rectangle 32">
              <a:extLst>
                <a:ext uri="{FF2B5EF4-FFF2-40B4-BE49-F238E27FC236}">
                  <a16:creationId xmlns:a16="http://schemas.microsoft.com/office/drawing/2014/main" id="{B578958A-6EEB-A92D-CED3-74CF2C76AE69}"/>
                </a:ext>
              </a:extLst>
            </p:cNvPr>
            <p:cNvSpPr/>
            <p:nvPr/>
          </p:nvSpPr>
          <p:spPr>
            <a:xfrm>
              <a:off x="803070" y="1994198"/>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6. Revise</a:t>
              </a:r>
              <a:endParaRPr lang="en-GB" sz="1400" b="1"/>
            </a:p>
          </p:txBody>
        </p:sp>
        <p:sp>
          <p:nvSpPr>
            <p:cNvPr id="34" name="Arc 33">
              <a:extLst>
                <a:ext uri="{FF2B5EF4-FFF2-40B4-BE49-F238E27FC236}">
                  <a16:creationId xmlns:a16="http://schemas.microsoft.com/office/drawing/2014/main" id="{D5EC0183-69DE-7646-EC77-51BC8CBB6DB8}"/>
                </a:ext>
              </a:extLst>
            </p:cNvPr>
            <p:cNvSpPr/>
            <p:nvPr/>
          </p:nvSpPr>
          <p:spPr>
            <a:xfrm rot="4502805">
              <a:off x="5023323" y="2553584"/>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35" name="Rectangle 34">
              <a:extLst>
                <a:ext uri="{FF2B5EF4-FFF2-40B4-BE49-F238E27FC236}">
                  <a16:creationId xmlns:a16="http://schemas.microsoft.com/office/drawing/2014/main" id="{4D764290-CFBC-FF79-589B-01B3332A39F9}"/>
                </a:ext>
              </a:extLst>
            </p:cNvPr>
            <p:cNvSpPr/>
            <p:nvPr/>
          </p:nvSpPr>
          <p:spPr>
            <a:xfrm>
              <a:off x="5927872" y="3263000"/>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3. Implement</a:t>
              </a:r>
              <a:endParaRPr lang="en-GB" sz="1400" b="1"/>
            </a:p>
          </p:txBody>
        </p:sp>
        <p:grpSp>
          <p:nvGrpSpPr>
            <p:cNvPr id="36" name="Group 35">
              <a:extLst>
                <a:ext uri="{FF2B5EF4-FFF2-40B4-BE49-F238E27FC236}">
                  <a16:creationId xmlns:a16="http://schemas.microsoft.com/office/drawing/2014/main" id="{39D57DE5-B4E8-570B-6157-2190F41C55CF}"/>
                </a:ext>
              </a:extLst>
            </p:cNvPr>
            <p:cNvGrpSpPr/>
            <p:nvPr/>
          </p:nvGrpSpPr>
          <p:grpSpPr>
            <a:xfrm>
              <a:off x="4709160" y="1007126"/>
              <a:ext cx="2142930" cy="800473"/>
              <a:chOff x="4709160" y="1007126"/>
              <a:chExt cx="2142930" cy="800473"/>
            </a:xfrm>
          </p:grpSpPr>
          <p:sp>
            <p:nvSpPr>
              <p:cNvPr id="37" name="Freeform: Shape 36">
                <a:extLst>
                  <a:ext uri="{FF2B5EF4-FFF2-40B4-BE49-F238E27FC236}">
                    <a16:creationId xmlns:a16="http://schemas.microsoft.com/office/drawing/2014/main" id="{CB84C787-6A93-7245-E4F1-43DFDF658C21}"/>
                  </a:ext>
                </a:extLst>
              </p:cNvPr>
              <p:cNvSpPr/>
              <p:nvPr/>
            </p:nvSpPr>
            <p:spPr>
              <a:xfrm>
                <a:off x="4709160" y="1007126"/>
                <a:ext cx="2133600" cy="775954"/>
              </a:xfrm>
              <a:custGeom>
                <a:avLst/>
                <a:gdLst>
                  <a:gd name="connsiteX0" fmla="*/ 0 w 2133600"/>
                  <a:gd name="connsiteY0" fmla="*/ 90154 h 775954"/>
                  <a:gd name="connsiteX1" fmla="*/ 1356360 w 2133600"/>
                  <a:gd name="connsiteY1" fmla="*/ 59674 h 775954"/>
                  <a:gd name="connsiteX2" fmla="*/ 2133600 w 2133600"/>
                  <a:gd name="connsiteY2" fmla="*/ 775954 h 775954"/>
                </a:gdLst>
                <a:ahLst/>
                <a:cxnLst>
                  <a:cxn ang="0">
                    <a:pos x="connsiteX0" y="connsiteY0"/>
                  </a:cxn>
                  <a:cxn ang="0">
                    <a:pos x="connsiteX1" y="connsiteY1"/>
                  </a:cxn>
                  <a:cxn ang="0">
                    <a:pos x="connsiteX2" y="connsiteY2"/>
                  </a:cxn>
                </a:cxnLst>
                <a:rect l="l" t="t" r="r" b="b"/>
                <a:pathLst>
                  <a:path w="2133600" h="775954">
                    <a:moveTo>
                      <a:pt x="0" y="90154"/>
                    </a:moveTo>
                    <a:cubicBezTo>
                      <a:pt x="500380" y="17764"/>
                      <a:pt x="1000760" y="-54626"/>
                      <a:pt x="1356360" y="59674"/>
                    </a:cubicBezTo>
                    <a:cubicBezTo>
                      <a:pt x="1711960" y="173974"/>
                      <a:pt x="1922780" y="474964"/>
                      <a:pt x="2133600" y="775954"/>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cxnSp>
            <p:nvCxnSpPr>
              <p:cNvPr id="38" name="Straight Connector 37">
                <a:extLst>
                  <a:ext uri="{FF2B5EF4-FFF2-40B4-BE49-F238E27FC236}">
                    <a16:creationId xmlns:a16="http://schemas.microsoft.com/office/drawing/2014/main" id="{3F1F6C28-F2B2-A1DC-ACF6-7CD6A5666F20}"/>
                  </a:ext>
                </a:extLst>
              </p:cNvPr>
              <p:cNvCxnSpPr/>
              <p:nvPr/>
            </p:nvCxnSpPr>
            <p:spPr>
              <a:xfrm flipV="1">
                <a:off x="6842760" y="1419622"/>
                <a:ext cx="0" cy="387977"/>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4B51BAB7-C285-DCBD-FF68-3E8881099B38}"/>
                  </a:ext>
                </a:extLst>
              </p:cNvPr>
              <p:cNvCxnSpPr>
                <a:cxnSpLocks/>
              </p:cNvCxnSpPr>
              <p:nvPr/>
            </p:nvCxnSpPr>
            <p:spPr>
              <a:xfrm>
                <a:off x="6506182" y="1685357"/>
                <a:ext cx="345908" cy="9712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2075753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463" y="251709"/>
            <a:ext cx="11250084" cy="932567"/>
          </a:xfrm>
        </p:spPr>
        <p:txBody>
          <a:bodyPr>
            <a:normAutofit/>
          </a:bodyPr>
          <a:lstStyle/>
          <a:p>
            <a:r>
              <a:rPr lang="en-GB" sz="2800"/>
              <a:t>The care planning cycle</a:t>
            </a:r>
          </a:p>
        </p:txBody>
      </p:sp>
      <p:sp>
        <p:nvSpPr>
          <p:cNvPr id="6" name="Content Placeholder 5"/>
          <p:cNvSpPr>
            <a:spLocks noGrp="1"/>
          </p:cNvSpPr>
          <p:nvPr>
            <p:ph sz="quarter" idx="13"/>
          </p:nvPr>
        </p:nvSpPr>
        <p:spPr>
          <a:xfrm>
            <a:off x="312001" y="887341"/>
            <a:ext cx="11736887" cy="5310839"/>
          </a:xfrm>
        </p:spPr>
        <p:txBody>
          <a:bodyPr anchor="ctr"/>
          <a:lstStyle/>
          <a:p>
            <a:pPr>
              <a:lnSpc>
                <a:spcPct val="100000"/>
              </a:lnSpc>
            </a:pPr>
            <a:r>
              <a:rPr lang="en-GB" sz="2800" b="1"/>
              <a:t>Step 1: Person-centred care</a:t>
            </a:r>
          </a:p>
          <a:p>
            <a:pPr marL="609585" indent="-609585">
              <a:lnSpc>
                <a:spcPct val="100000"/>
              </a:lnSpc>
              <a:buAutoNum type="arabicParenR"/>
            </a:pPr>
            <a:r>
              <a:rPr lang="en-GB" sz="2800"/>
              <a:t>The individual service user is given the opportunity to express their needs, wishes and views. This establishes their personal end-goals for their care, preferences and other holistic factors that need to be considered.</a:t>
            </a:r>
          </a:p>
          <a:p>
            <a:pPr marL="609585" indent="-609585">
              <a:lnSpc>
                <a:spcPct val="100000"/>
              </a:lnSpc>
              <a:buAutoNum type="arabicParenR"/>
            </a:pPr>
            <a:r>
              <a:rPr lang="en-GB" sz="2800"/>
              <a:t>This is demonstrated by providing the service user with opportunities to express their wishes, concerns or wishes regarding the course of action and their desired outcome of their care.</a:t>
            </a:r>
          </a:p>
          <a:p>
            <a:pPr marL="609585" indent="-609585">
              <a:lnSpc>
                <a:spcPct val="100000"/>
              </a:lnSpc>
              <a:buAutoNum type="arabicParenR"/>
            </a:pPr>
            <a:r>
              <a:rPr lang="en-GB" sz="2800"/>
              <a:t>Without this, care would not be tailored to the individual, the risk of misconceptions and mistakes would increase and trust in professionals would be impacted.</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22</a:t>
            </a:fld>
            <a:endParaRPr lang="en-GB"/>
          </a:p>
        </p:txBody>
      </p:sp>
    </p:spTree>
    <p:extLst>
      <p:ext uri="{BB962C8B-B14F-4D97-AF65-F5344CB8AC3E}">
        <p14:creationId xmlns:p14="http://schemas.microsoft.com/office/powerpoint/2010/main" val="24128099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lstStyle/>
          <a:p>
            <a:r>
              <a:rPr lang="en-US"/>
              <a:t>Independent practice A</a:t>
            </a:r>
          </a:p>
        </p:txBody>
      </p:sp>
    </p:spTree>
    <p:extLst>
      <p:ext uri="{BB962C8B-B14F-4D97-AF65-F5344CB8AC3E}">
        <p14:creationId xmlns:p14="http://schemas.microsoft.com/office/powerpoint/2010/main" val="10365350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2800"/>
              <a:t>Independent practice: The care planning cycle</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24</a:t>
            </a:fld>
            <a:endParaRPr lang="en-GB"/>
          </a:p>
        </p:txBody>
      </p:sp>
      <p:grpSp>
        <p:nvGrpSpPr>
          <p:cNvPr id="24" name="Group 23">
            <a:extLst>
              <a:ext uri="{FF2B5EF4-FFF2-40B4-BE49-F238E27FC236}">
                <a16:creationId xmlns:a16="http://schemas.microsoft.com/office/drawing/2014/main" id="{C6B8B85E-14CD-C803-5975-AEE7BE37E298}"/>
              </a:ext>
            </a:extLst>
          </p:cNvPr>
          <p:cNvGrpSpPr/>
          <p:nvPr/>
        </p:nvGrpSpPr>
        <p:grpSpPr>
          <a:xfrm>
            <a:off x="327399" y="2275512"/>
            <a:ext cx="5010320" cy="2705368"/>
            <a:chOff x="803070" y="1007126"/>
            <a:chExt cx="7297322" cy="3897059"/>
          </a:xfrm>
        </p:grpSpPr>
        <p:sp>
          <p:nvSpPr>
            <p:cNvPr id="5" name="Arc 4">
              <a:extLst>
                <a:ext uri="{FF2B5EF4-FFF2-40B4-BE49-F238E27FC236}">
                  <a16:creationId xmlns:a16="http://schemas.microsoft.com/office/drawing/2014/main" id="{4636C387-0C98-D1CE-0F81-34AC0A7C5B40}"/>
                </a:ext>
              </a:extLst>
            </p:cNvPr>
            <p:cNvSpPr/>
            <p:nvPr/>
          </p:nvSpPr>
          <p:spPr>
            <a:xfrm rot="17691130">
              <a:off x="2403182" y="2281853"/>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6" name="Arc 5">
              <a:extLst>
                <a:ext uri="{FF2B5EF4-FFF2-40B4-BE49-F238E27FC236}">
                  <a16:creationId xmlns:a16="http://schemas.microsoft.com/office/drawing/2014/main" id="{1C4C5DE5-7404-B7B5-19D7-58A8B0AE181A}"/>
                </a:ext>
              </a:extLst>
            </p:cNvPr>
            <p:cNvSpPr/>
            <p:nvPr/>
          </p:nvSpPr>
          <p:spPr>
            <a:xfrm rot="15779257">
              <a:off x="2219784" y="2675780"/>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9" name="Arc 8">
              <a:extLst>
                <a:ext uri="{FF2B5EF4-FFF2-40B4-BE49-F238E27FC236}">
                  <a16:creationId xmlns:a16="http://schemas.microsoft.com/office/drawing/2014/main" id="{AA2D0739-C0F2-3784-DE5E-80474C455676}"/>
                </a:ext>
              </a:extLst>
            </p:cNvPr>
            <p:cNvSpPr/>
            <p:nvPr/>
          </p:nvSpPr>
          <p:spPr>
            <a:xfrm rot="10800000">
              <a:off x="2555777" y="3507757"/>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10" name="Arc 9">
              <a:extLst>
                <a:ext uri="{FF2B5EF4-FFF2-40B4-BE49-F238E27FC236}">
                  <a16:creationId xmlns:a16="http://schemas.microsoft.com/office/drawing/2014/main" id="{84B5B418-23DC-1442-0427-194BAEB443F2}"/>
                </a:ext>
              </a:extLst>
            </p:cNvPr>
            <p:cNvSpPr/>
            <p:nvPr/>
          </p:nvSpPr>
          <p:spPr>
            <a:xfrm rot="7412489">
              <a:off x="5023323" y="3301823"/>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11" name="Arc 10">
              <a:extLst>
                <a:ext uri="{FF2B5EF4-FFF2-40B4-BE49-F238E27FC236}">
                  <a16:creationId xmlns:a16="http://schemas.microsoft.com/office/drawing/2014/main" id="{98549FC5-CE70-ADF6-DA0F-5D9C2E2AEA00}"/>
                </a:ext>
              </a:extLst>
            </p:cNvPr>
            <p:cNvSpPr/>
            <p:nvPr/>
          </p:nvSpPr>
          <p:spPr>
            <a:xfrm rot="1022756">
              <a:off x="4485930" y="1948842"/>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13" name="Rectangle 12">
              <a:extLst>
                <a:ext uri="{FF2B5EF4-FFF2-40B4-BE49-F238E27FC236}">
                  <a16:creationId xmlns:a16="http://schemas.microsoft.com/office/drawing/2014/main" id="{84E7E46F-7A73-848B-F363-64E1EC820D4E}"/>
                </a:ext>
              </a:extLst>
            </p:cNvPr>
            <p:cNvSpPr/>
            <p:nvPr/>
          </p:nvSpPr>
          <p:spPr>
            <a:xfrm>
              <a:off x="3372719" y="1527163"/>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1. Person-</a:t>
              </a:r>
              <a:r>
                <a:rPr lang="en-US" sz="1400" b="1" err="1"/>
                <a:t>centred</a:t>
              </a:r>
              <a:r>
                <a:rPr lang="en-US" sz="1400" b="1"/>
                <a:t> care</a:t>
              </a:r>
              <a:endParaRPr lang="en-GB" sz="1400" b="1">
                <a:cs typeface="Arial"/>
              </a:endParaRPr>
            </a:p>
          </p:txBody>
        </p:sp>
        <p:sp>
          <p:nvSpPr>
            <p:cNvPr id="14" name="Rectangle 13">
              <a:extLst>
                <a:ext uri="{FF2B5EF4-FFF2-40B4-BE49-F238E27FC236}">
                  <a16:creationId xmlns:a16="http://schemas.microsoft.com/office/drawing/2014/main" id="{536BFB81-3C6A-7F8A-6C93-086FC037BF47}"/>
                </a:ext>
              </a:extLst>
            </p:cNvPr>
            <p:cNvSpPr/>
            <p:nvPr/>
          </p:nvSpPr>
          <p:spPr>
            <a:xfrm>
              <a:off x="5940152" y="2044053"/>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2. Assess</a:t>
              </a:r>
              <a:endParaRPr lang="en-GB" sz="1400" b="1"/>
            </a:p>
          </p:txBody>
        </p:sp>
        <p:sp>
          <p:nvSpPr>
            <p:cNvPr id="15" name="Rectangle 14">
              <a:extLst>
                <a:ext uri="{FF2B5EF4-FFF2-40B4-BE49-F238E27FC236}">
                  <a16:creationId xmlns:a16="http://schemas.microsoft.com/office/drawing/2014/main" id="{84920391-D1EC-BE8A-56D8-8D4938D9BC2A}"/>
                </a:ext>
              </a:extLst>
            </p:cNvPr>
            <p:cNvSpPr/>
            <p:nvPr/>
          </p:nvSpPr>
          <p:spPr>
            <a:xfrm>
              <a:off x="3365471" y="4040089"/>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4. Monitor</a:t>
              </a:r>
              <a:endParaRPr lang="en-GB" sz="1400" b="1"/>
            </a:p>
          </p:txBody>
        </p:sp>
        <p:sp>
          <p:nvSpPr>
            <p:cNvPr id="16" name="Rectangle 15">
              <a:extLst>
                <a:ext uri="{FF2B5EF4-FFF2-40B4-BE49-F238E27FC236}">
                  <a16:creationId xmlns:a16="http://schemas.microsoft.com/office/drawing/2014/main" id="{A5186616-B254-F553-C488-4D47B526C7CF}"/>
                </a:ext>
              </a:extLst>
            </p:cNvPr>
            <p:cNvSpPr/>
            <p:nvPr/>
          </p:nvSpPr>
          <p:spPr>
            <a:xfrm>
              <a:off x="803070" y="3213145"/>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5. Review</a:t>
              </a:r>
              <a:endParaRPr lang="en-GB" sz="1400" b="1"/>
            </a:p>
          </p:txBody>
        </p:sp>
        <p:sp>
          <p:nvSpPr>
            <p:cNvPr id="17" name="Rectangle 16">
              <a:extLst>
                <a:ext uri="{FF2B5EF4-FFF2-40B4-BE49-F238E27FC236}">
                  <a16:creationId xmlns:a16="http://schemas.microsoft.com/office/drawing/2014/main" id="{406C0115-04A2-1284-BCB3-5A0C4B4C1EA1}"/>
                </a:ext>
              </a:extLst>
            </p:cNvPr>
            <p:cNvSpPr/>
            <p:nvPr/>
          </p:nvSpPr>
          <p:spPr>
            <a:xfrm>
              <a:off x="803070" y="1994198"/>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6. Revise</a:t>
              </a:r>
              <a:endParaRPr lang="en-GB" sz="1400" b="1"/>
            </a:p>
          </p:txBody>
        </p:sp>
        <p:sp>
          <p:nvSpPr>
            <p:cNvPr id="18" name="Arc 17">
              <a:extLst>
                <a:ext uri="{FF2B5EF4-FFF2-40B4-BE49-F238E27FC236}">
                  <a16:creationId xmlns:a16="http://schemas.microsoft.com/office/drawing/2014/main" id="{0D414EC4-1169-2800-5193-AFDB93E2C9E2}"/>
                </a:ext>
              </a:extLst>
            </p:cNvPr>
            <p:cNvSpPr/>
            <p:nvPr/>
          </p:nvSpPr>
          <p:spPr>
            <a:xfrm rot="4502805">
              <a:off x="5023323" y="2553584"/>
              <a:ext cx="1571896" cy="1003546"/>
            </a:xfrm>
            <a:prstGeom prst="arc">
              <a:avLst/>
            </a:prstGeom>
            <a:ln w="571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19" name="Rectangle 18">
              <a:extLst>
                <a:ext uri="{FF2B5EF4-FFF2-40B4-BE49-F238E27FC236}">
                  <a16:creationId xmlns:a16="http://schemas.microsoft.com/office/drawing/2014/main" id="{D96329BC-7536-4141-E703-D82F1CF4F2F1}"/>
                </a:ext>
              </a:extLst>
            </p:cNvPr>
            <p:cNvSpPr/>
            <p:nvPr/>
          </p:nvSpPr>
          <p:spPr>
            <a:xfrm>
              <a:off x="5927872" y="3263000"/>
              <a:ext cx="2160240" cy="864096"/>
            </a:xfrm>
            <a:prstGeom prst="rect">
              <a:avLst/>
            </a:prstGeom>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lIns="121920" tIns="60960" rIns="121920" bIns="60960" rtlCol="0" anchor="ctr"/>
            <a:lstStyle/>
            <a:p>
              <a:pPr algn="ctr"/>
              <a:r>
                <a:rPr lang="en-US" sz="1400" b="1"/>
                <a:t>3. Implement</a:t>
              </a:r>
              <a:endParaRPr lang="en-GB" sz="1400" b="1"/>
            </a:p>
          </p:txBody>
        </p:sp>
        <p:grpSp>
          <p:nvGrpSpPr>
            <p:cNvPr id="20" name="Group 19">
              <a:extLst>
                <a:ext uri="{FF2B5EF4-FFF2-40B4-BE49-F238E27FC236}">
                  <a16:creationId xmlns:a16="http://schemas.microsoft.com/office/drawing/2014/main" id="{DE292612-3867-FDD8-CE56-B4897BDF9C0D}"/>
                </a:ext>
              </a:extLst>
            </p:cNvPr>
            <p:cNvGrpSpPr/>
            <p:nvPr/>
          </p:nvGrpSpPr>
          <p:grpSpPr>
            <a:xfrm>
              <a:off x="4709160" y="1007126"/>
              <a:ext cx="2142930" cy="800473"/>
              <a:chOff x="4709160" y="1007126"/>
              <a:chExt cx="2142930" cy="800473"/>
            </a:xfrm>
          </p:grpSpPr>
          <p:sp>
            <p:nvSpPr>
              <p:cNvPr id="21" name="Freeform: Shape 20">
                <a:extLst>
                  <a:ext uri="{FF2B5EF4-FFF2-40B4-BE49-F238E27FC236}">
                    <a16:creationId xmlns:a16="http://schemas.microsoft.com/office/drawing/2014/main" id="{81E3BC6A-8189-FA1E-44DD-29C1AEC55E8A}"/>
                  </a:ext>
                </a:extLst>
              </p:cNvPr>
              <p:cNvSpPr/>
              <p:nvPr/>
            </p:nvSpPr>
            <p:spPr>
              <a:xfrm>
                <a:off x="4709160" y="1007126"/>
                <a:ext cx="2133600" cy="775954"/>
              </a:xfrm>
              <a:custGeom>
                <a:avLst/>
                <a:gdLst>
                  <a:gd name="connsiteX0" fmla="*/ 0 w 2133600"/>
                  <a:gd name="connsiteY0" fmla="*/ 90154 h 775954"/>
                  <a:gd name="connsiteX1" fmla="*/ 1356360 w 2133600"/>
                  <a:gd name="connsiteY1" fmla="*/ 59674 h 775954"/>
                  <a:gd name="connsiteX2" fmla="*/ 2133600 w 2133600"/>
                  <a:gd name="connsiteY2" fmla="*/ 775954 h 775954"/>
                </a:gdLst>
                <a:ahLst/>
                <a:cxnLst>
                  <a:cxn ang="0">
                    <a:pos x="connsiteX0" y="connsiteY0"/>
                  </a:cxn>
                  <a:cxn ang="0">
                    <a:pos x="connsiteX1" y="connsiteY1"/>
                  </a:cxn>
                  <a:cxn ang="0">
                    <a:pos x="connsiteX2" y="connsiteY2"/>
                  </a:cxn>
                </a:cxnLst>
                <a:rect l="l" t="t" r="r" b="b"/>
                <a:pathLst>
                  <a:path w="2133600" h="775954">
                    <a:moveTo>
                      <a:pt x="0" y="90154"/>
                    </a:moveTo>
                    <a:cubicBezTo>
                      <a:pt x="500380" y="17764"/>
                      <a:pt x="1000760" y="-54626"/>
                      <a:pt x="1356360" y="59674"/>
                    </a:cubicBezTo>
                    <a:cubicBezTo>
                      <a:pt x="1711960" y="173974"/>
                      <a:pt x="1922780" y="474964"/>
                      <a:pt x="2133600" y="775954"/>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cxnSp>
            <p:nvCxnSpPr>
              <p:cNvPr id="22" name="Straight Connector 21">
                <a:extLst>
                  <a:ext uri="{FF2B5EF4-FFF2-40B4-BE49-F238E27FC236}">
                    <a16:creationId xmlns:a16="http://schemas.microsoft.com/office/drawing/2014/main" id="{F06D7D10-B06C-9AD6-31E4-A217E1A257CE}"/>
                  </a:ext>
                </a:extLst>
              </p:cNvPr>
              <p:cNvCxnSpPr/>
              <p:nvPr/>
            </p:nvCxnSpPr>
            <p:spPr>
              <a:xfrm flipV="1">
                <a:off x="6842760" y="1419622"/>
                <a:ext cx="0" cy="387977"/>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5D5BE74-DCFA-1A6D-A74A-689E55B3B867}"/>
                  </a:ext>
                </a:extLst>
              </p:cNvPr>
              <p:cNvCxnSpPr>
                <a:cxnSpLocks/>
              </p:cNvCxnSpPr>
              <p:nvPr/>
            </p:nvCxnSpPr>
            <p:spPr>
              <a:xfrm>
                <a:off x="6506182" y="1685357"/>
                <a:ext cx="345908" cy="9712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grpSp>
      <p:sp>
        <p:nvSpPr>
          <p:cNvPr id="2" name="TextBox 1">
            <a:extLst>
              <a:ext uri="{FF2B5EF4-FFF2-40B4-BE49-F238E27FC236}">
                <a16:creationId xmlns:a16="http://schemas.microsoft.com/office/drawing/2014/main" id="{61337BB3-C88E-EA53-1514-2B237B952A50}"/>
              </a:ext>
            </a:extLst>
          </p:cNvPr>
          <p:cNvSpPr txBox="1"/>
          <p:nvPr/>
        </p:nvSpPr>
        <p:spPr>
          <a:xfrm>
            <a:off x="5703202" y="1085386"/>
            <a:ext cx="6063943" cy="517064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800" b="1">
                <a:cs typeface="Segoe UI"/>
              </a:rPr>
              <a:t>Task 4</a:t>
            </a:r>
            <a:r>
              <a:rPr lang="en-GB" sz="2800">
                <a:cs typeface="Segoe UI"/>
              </a:rPr>
              <a:t>: Care planning cycle for the remaining five stages.</a:t>
            </a:r>
          </a:p>
          <a:p>
            <a:endParaRPr lang="en-GB" sz="2800">
              <a:cs typeface="Segoe UI"/>
            </a:endParaRPr>
          </a:p>
          <a:p>
            <a:pPr marL="609585" indent="-609585">
              <a:buFont typeface="+mj-lt"/>
              <a:buAutoNum type="arabicParenR"/>
            </a:pPr>
            <a:r>
              <a:rPr lang="en-GB" sz="2800">
                <a:cs typeface="Segoe UI"/>
              </a:rPr>
              <a:t>Define each of the steps of the cycle.</a:t>
            </a:r>
            <a:r>
              <a:rPr lang="en-US" sz="2800">
                <a:cs typeface="Arial"/>
              </a:rPr>
              <a:t> </a:t>
            </a:r>
            <a:endParaRPr lang="en-US" sz="2800"/>
          </a:p>
          <a:p>
            <a:pPr marL="609585" indent="-609585">
              <a:buFont typeface="+mj-lt"/>
              <a:buAutoNum type="arabicParenR"/>
            </a:pPr>
            <a:endParaRPr lang="en-US" sz="2800">
              <a:cs typeface="Arial"/>
            </a:endParaRPr>
          </a:p>
          <a:p>
            <a:pPr marL="609585" indent="-609585">
              <a:buFont typeface="+mj-lt"/>
              <a:buAutoNum type="arabicParenR"/>
            </a:pPr>
            <a:r>
              <a:rPr lang="en-GB" sz="2800">
                <a:cs typeface="Segoe UI"/>
              </a:rPr>
              <a:t>Describe how each stage would be demonstrated for an individual receiving care.</a:t>
            </a:r>
            <a:r>
              <a:rPr lang="en-US" sz="2800">
                <a:cs typeface="Arial"/>
              </a:rPr>
              <a:t> </a:t>
            </a:r>
          </a:p>
          <a:p>
            <a:pPr marL="609585" indent="-609585">
              <a:buFont typeface="+mj-lt"/>
              <a:buAutoNum type="arabicParenR"/>
            </a:pPr>
            <a:endParaRPr lang="en-US" sz="2800">
              <a:cs typeface="Arial"/>
            </a:endParaRPr>
          </a:p>
          <a:p>
            <a:pPr marL="609585" indent="-609585">
              <a:buFont typeface="+mj-lt"/>
              <a:buAutoNum type="arabicParenR"/>
            </a:pPr>
            <a:r>
              <a:rPr lang="en-GB" sz="2800">
                <a:cs typeface="Segoe UI"/>
              </a:rPr>
              <a:t>Analyse the importance of each of the care planning cycle stages.</a:t>
            </a:r>
            <a:r>
              <a:rPr lang="en-US" sz="2800">
                <a:cs typeface="Arial"/>
              </a:rPr>
              <a:t> </a:t>
            </a:r>
          </a:p>
        </p:txBody>
      </p:sp>
    </p:spTree>
    <p:extLst>
      <p:ext uri="{BB962C8B-B14F-4D97-AF65-F5344CB8AC3E}">
        <p14:creationId xmlns:p14="http://schemas.microsoft.com/office/powerpoint/2010/main" val="8373365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normAutofit/>
          </a:bodyPr>
          <a:lstStyle/>
          <a:p>
            <a:r>
              <a:rPr lang="en-US" sz="2800"/>
              <a:t>The care planning cycle</a:t>
            </a:r>
            <a:endParaRPr lang="en-GB" sz="2800"/>
          </a:p>
        </p:txBody>
      </p:sp>
      <p:sp>
        <p:nvSpPr>
          <p:cNvPr id="6" name="Content Placeholder 5"/>
          <p:cNvSpPr>
            <a:spLocks noGrp="1"/>
          </p:cNvSpPr>
          <p:nvPr>
            <p:ph sz="quarter" idx="13"/>
          </p:nvPr>
        </p:nvSpPr>
        <p:spPr>
          <a:xfrm>
            <a:off x="310601" y="1028700"/>
            <a:ext cx="11250084" cy="4800600"/>
          </a:xfrm>
        </p:spPr>
        <p:txBody>
          <a:bodyPr vert="horz" lIns="0" tIns="0" rIns="0" bIns="0" rtlCol="0" anchor="t">
            <a:noAutofit/>
          </a:bodyPr>
          <a:lstStyle/>
          <a:p>
            <a:pPr>
              <a:lnSpc>
                <a:spcPct val="100000"/>
              </a:lnSpc>
            </a:pPr>
            <a:r>
              <a:rPr lang="en-GB" sz="2800" b="1"/>
              <a:t>Step 2: Assess</a:t>
            </a:r>
          </a:p>
          <a:p>
            <a:pPr>
              <a:lnSpc>
                <a:spcPct val="100000"/>
              </a:lnSpc>
            </a:pPr>
            <a:endParaRPr lang="en-GB" sz="2800"/>
          </a:p>
          <a:p>
            <a:pPr marL="609585" indent="-609585">
              <a:lnSpc>
                <a:spcPct val="100000"/>
              </a:lnSpc>
              <a:buAutoNum type="arabicParenR"/>
            </a:pPr>
            <a:r>
              <a:rPr lang="en-GB" sz="2800"/>
              <a:t>Professionals must consider the individual, their situation and other factors to make accurate judgements. </a:t>
            </a:r>
          </a:p>
          <a:p>
            <a:pPr marL="609585" indent="-609585">
              <a:lnSpc>
                <a:spcPct val="100000"/>
              </a:lnSpc>
              <a:buAutoNum type="arabicParenR"/>
            </a:pPr>
            <a:r>
              <a:rPr lang="en-GB" sz="2800"/>
              <a:t>The professionals need to think holistically to identify and consider all care needs. </a:t>
            </a:r>
          </a:p>
          <a:p>
            <a:pPr marL="609585" indent="-609585">
              <a:lnSpc>
                <a:spcPct val="100000"/>
              </a:lnSpc>
              <a:buAutoNum type="arabicParenR"/>
            </a:pPr>
            <a:r>
              <a:rPr lang="en-GB" sz="2800"/>
              <a:t>Without this step, the service user’s wellbeing will be at risk. Making inaccurate judgements about an individual’s care needs can lead to ineffective treatments.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25</a:t>
            </a:fld>
            <a:endParaRPr lang="en-GB"/>
          </a:p>
        </p:txBody>
      </p:sp>
    </p:spTree>
    <p:extLst>
      <p:ext uri="{BB962C8B-B14F-4D97-AF65-F5344CB8AC3E}">
        <p14:creationId xmlns:p14="http://schemas.microsoft.com/office/powerpoint/2010/main" val="38876552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normAutofit/>
          </a:bodyPr>
          <a:lstStyle/>
          <a:p>
            <a:r>
              <a:rPr lang="en-US" sz="2800"/>
              <a:t>The care planning cycle</a:t>
            </a:r>
            <a:endParaRPr lang="en-GB" sz="2800"/>
          </a:p>
        </p:txBody>
      </p:sp>
      <p:sp>
        <p:nvSpPr>
          <p:cNvPr id="6" name="Content Placeholder 5"/>
          <p:cNvSpPr>
            <a:spLocks noGrp="1"/>
          </p:cNvSpPr>
          <p:nvPr>
            <p:ph sz="quarter" idx="13"/>
          </p:nvPr>
        </p:nvSpPr>
        <p:spPr>
          <a:xfrm>
            <a:off x="310599" y="1146881"/>
            <a:ext cx="11250084" cy="4800600"/>
          </a:xfrm>
        </p:spPr>
        <p:txBody>
          <a:bodyPr vert="horz" lIns="0" tIns="0" rIns="0" bIns="0" rtlCol="0" anchor="t">
            <a:noAutofit/>
          </a:bodyPr>
          <a:lstStyle/>
          <a:p>
            <a:pPr>
              <a:lnSpc>
                <a:spcPct val="100000"/>
              </a:lnSpc>
            </a:pPr>
            <a:r>
              <a:rPr lang="en-GB" sz="2800" b="1"/>
              <a:t>Step 3: Implement</a:t>
            </a:r>
          </a:p>
          <a:p>
            <a:pPr>
              <a:lnSpc>
                <a:spcPct val="100000"/>
              </a:lnSpc>
            </a:pPr>
            <a:endParaRPr lang="en-GB" sz="2800" b="1"/>
          </a:p>
          <a:p>
            <a:pPr marL="609585" indent="-609585">
              <a:lnSpc>
                <a:spcPct val="100000"/>
              </a:lnSpc>
              <a:buAutoNum type="arabicParenR"/>
            </a:pPr>
            <a:r>
              <a:rPr lang="en-GB" sz="2800"/>
              <a:t>Meaning to put a plan, decision and agreements into action. </a:t>
            </a:r>
          </a:p>
          <a:p>
            <a:pPr marL="609585" indent="-609585">
              <a:lnSpc>
                <a:spcPct val="100000"/>
              </a:lnSpc>
              <a:buAutoNum type="arabicParenR"/>
            </a:pPr>
            <a:r>
              <a:rPr lang="en-GB" sz="2800"/>
              <a:t>The course of action needs to be actioned as quickly and efficiently as possible. This includes informing all necessary services, professionals and the service user. </a:t>
            </a:r>
          </a:p>
          <a:p>
            <a:pPr marL="609585" indent="-609585">
              <a:lnSpc>
                <a:spcPct val="100000"/>
              </a:lnSpc>
              <a:buAutoNum type="arabicParenR"/>
            </a:pPr>
            <a:r>
              <a:rPr lang="en-GB" sz="2800"/>
              <a:t>Without this, treatments can be delayed, which can impact the individual’s quality of life and cause frustration, distress and a lack of trust in the healthcare professionals. </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26</a:t>
            </a:fld>
            <a:endParaRPr lang="en-GB"/>
          </a:p>
        </p:txBody>
      </p:sp>
    </p:spTree>
    <p:extLst>
      <p:ext uri="{BB962C8B-B14F-4D97-AF65-F5344CB8AC3E}">
        <p14:creationId xmlns:p14="http://schemas.microsoft.com/office/powerpoint/2010/main" val="16573143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normAutofit/>
          </a:bodyPr>
          <a:lstStyle/>
          <a:p>
            <a:r>
              <a:rPr lang="en-US" sz="2800"/>
              <a:t>The care planning cycle</a:t>
            </a:r>
            <a:endParaRPr lang="en-GB" sz="2800"/>
          </a:p>
        </p:txBody>
      </p:sp>
      <p:sp>
        <p:nvSpPr>
          <p:cNvPr id="6" name="Content Placeholder 5"/>
          <p:cNvSpPr>
            <a:spLocks noGrp="1"/>
          </p:cNvSpPr>
          <p:nvPr>
            <p:ph sz="quarter" idx="13"/>
          </p:nvPr>
        </p:nvSpPr>
        <p:spPr>
          <a:xfrm>
            <a:off x="310601" y="1141347"/>
            <a:ext cx="11250084" cy="4800600"/>
          </a:xfrm>
        </p:spPr>
        <p:txBody>
          <a:bodyPr vert="horz" lIns="0" tIns="0" rIns="0" bIns="0" rtlCol="0" anchor="t">
            <a:noAutofit/>
          </a:bodyPr>
          <a:lstStyle/>
          <a:p>
            <a:pPr>
              <a:lnSpc>
                <a:spcPct val="100000"/>
              </a:lnSpc>
            </a:pPr>
            <a:r>
              <a:rPr lang="en-GB" sz="2800" b="1"/>
              <a:t>Step 4: Monitor</a:t>
            </a:r>
          </a:p>
          <a:p>
            <a:pPr>
              <a:lnSpc>
                <a:spcPct val="100000"/>
              </a:lnSpc>
            </a:pPr>
            <a:endParaRPr lang="en-GB" sz="2800" b="1"/>
          </a:p>
          <a:p>
            <a:pPr marL="609585" indent="-609585">
              <a:lnSpc>
                <a:spcPct val="100000"/>
              </a:lnSpc>
              <a:buAutoNum type="arabicParenR"/>
            </a:pPr>
            <a:r>
              <a:rPr lang="en-GB" sz="2800"/>
              <a:t>To observe, check and keep a consistent record of something.</a:t>
            </a:r>
          </a:p>
          <a:p>
            <a:pPr marL="609585" indent="-609585">
              <a:lnSpc>
                <a:spcPct val="100000"/>
              </a:lnSpc>
              <a:buAutoNum type="arabicParenR"/>
            </a:pPr>
            <a:r>
              <a:rPr lang="en-GB" sz="2800"/>
              <a:t>The professionals need to ensure that they check-in with the service user. They must keep up to date with the individual’s progress to ensure that the plan in place is working effectively for them. </a:t>
            </a:r>
          </a:p>
          <a:p>
            <a:pPr marL="609585" indent="-609585">
              <a:lnSpc>
                <a:spcPct val="100000"/>
              </a:lnSpc>
              <a:buAutoNum type="arabicParenR"/>
            </a:pPr>
            <a:r>
              <a:rPr lang="en-GB" sz="2800"/>
              <a:t>Without this step, the individual’s progress will be unknown. This creates a risk to the service user.</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185000" y="64960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27</a:t>
            </a:fld>
            <a:endParaRPr lang="en-GB"/>
          </a:p>
        </p:txBody>
      </p:sp>
    </p:spTree>
    <p:extLst>
      <p:ext uri="{BB962C8B-B14F-4D97-AF65-F5344CB8AC3E}">
        <p14:creationId xmlns:p14="http://schemas.microsoft.com/office/powerpoint/2010/main" val="32656850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normAutofit/>
          </a:bodyPr>
          <a:lstStyle/>
          <a:p>
            <a:r>
              <a:rPr lang="en-US" sz="2800"/>
              <a:t>The care planning cycle</a:t>
            </a:r>
            <a:endParaRPr lang="en-GB" sz="2800"/>
          </a:p>
        </p:txBody>
      </p:sp>
      <p:sp>
        <p:nvSpPr>
          <p:cNvPr id="6" name="Content Placeholder 5"/>
          <p:cNvSpPr>
            <a:spLocks noGrp="1"/>
          </p:cNvSpPr>
          <p:nvPr>
            <p:ph sz="quarter" idx="13"/>
          </p:nvPr>
        </p:nvSpPr>
        <p:spPr>
          <a:xfrm>
            <a:off x="330091" y="1028700"/>
            <a:ext cx="11531819" cy="4800600"/>
          </a:xfrm>
        </p:spPr>
        <p:txBody>
          <a:bodyPr vert="horz" lIns="0" tIns="0" rIns="0" bIns="0" rtlCol="0" anchor="t">
            <a:noAutofit/>
          </a:bodyPr>
          <a:lstStyle/>
          <a:p>
            <a:pPr>
              <a:lnSpc>
                <a:spcPct val="100000"/>
              </a:lnSpc>
            </a:pPr>
            <a:r>
              <a:rPr lang="en-GB" sz="2800" b="1"/>
              <a:t>Step 5: Review</a:t>
            </a:r>
          </a:p>
          <a:p>
            <a:pPr>
              <a:lnSpc>
                <a:spcPct val="100000"/>
              </a:lnSpc>
            </a:pPr>
            <a:endParaRPr lang="en-GB" sz="2800" b="1"/>
          </a:p>
          <a:p>
            <a:pPr marL="609585" indent="-609585">
              <a:lnSpc>
                <a:spcPct val="100000"/>
              </a:lnSpc>
              <a:buAutoNum type="arabicParenR"/>
            </a:pPr>
            <a:r>
              <a:rPr lang="en-GB" sz="2800"/>
              <a:t>To consider the care plan that has been put in place, reflecting on its success in meeting the individual’s needs. </a:t>
            </a:r>
          </a:p>
          <a:p>
            <a:pPr marL="609585" indent="-609585">
              <a:lnSpc>
                <a:spcPct val="100000"/>
              </a:lnSpc>
              <a:buAutoNum type="arabicParenR"/>
            </a:pPr>
            <a:r>
              <a:rPr lang="en-GB" sz="2800"/>
              <a:t>Professionals need to look at the conclusions drawn from monitoring the individual while on the care plan and consider whether it is having the desired impact. </a:t>
            </a:r>
            <a:endParaRPr lang="en-GB" sz="2800">
              <a:cs typeface="Arial"/>
            </a:endParaRPr>
          </a:p>
          <a:p>
            <a:pPr marL="609585" indent="-609585">
              <a:lnSpc>
                <a:spcPct val="100000"/>
              </a:lnSpc>
              <a:buAutoNum type="arabicParenR"/>
            </a:pPr>
            <a:r>
              <a:rPr lang="en-GB" sz="2800"/>
              <a:t>Without this step, there is a risk of professionals not recognising concerns with a care plan and failing to consider changes that need to be made to improve patient outcomes.</a:t>
            </a:r>
            <a:endParaRPr lang="en-GB" sz="280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28</a:t>
            </a:fld>
            <a:endParaRPr lang="en-GB"/>
          </a:p>
        </p:txBody>
      </p:sp>
    </p:spTree>
    <p:extLst>
      <p:ext uri="{BB962C8B-B14F-4D97-AF65-F5344CB8AC3E}">
        <p14:creationId xmlns:p14="http://schemas.microsoft.com/office/powerpoint/2010/main" val="24994381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normAutofit/>
          </a:bodyPr>
          <a:lstStyle/>
          <a:p>
            <a:r>
              <a:rPr lang="en-US" sz="2800"/>
              <a:t>The care planning cycle</a:t>
            </a:r>
            <a:endParaRPr lang="en-GB" sz="2800"/>
          </a:p>
        </p:txBody>
      </p:sp>
      <p:sp>
        <p:nvSpPr>
          <p:cNvPr id="6" name="Content Placeholder 5"/>
          <p:cNvSpPr>
            <a:spLocks noGrp="1"/>
          </p:cNvSpPr>
          <p:nvPr>
            <p:ph sz="quarter" idx="13"/>
          </p:nvPr>
        </p:nvSpPr>
        <p:spPr>
          <a:xfrm>
            <a:off x="349581" y="1265767"/>
            <a:ext cx="11531819" cy="4800600"/>
          </a:xfrm>
        </p:spPr>
        <p:txBody>
          <a:bodyPr vert="horz" lIns="0" tIns="0" rIns="0" bIns="0" rtlCol="0" anchor="t">
            <a:noAutofit/>
          </a:bodyPr>
          <a:lstStyle/>
          <a:p>
            <a:pPr>
              <a:lnSpc>
                <a:spcPct val="100000"/>
              </a:lnSpc>
            </a:pPr>
            <a:r>
              <a:rPr lang="en-GB" sz="2800" b="1"/>
              <a:t>Step 6: Revise</a:t>
            </a:r>
          </a:p>
          <a:p>
            <a:pPr>
              <a:lnSpc>
                <a:spcPct val="100000"/>
              </a:lnSpc>
            </a:pPr>
            <a:endParaRPr lang="en-GB" sz="2800"/>
          </a:p>
          <a:p>
            <a:pPr marL="609585" indent="-609585">
              <a:lnSpc>
                <a:spcPct val="100000"/>
              </a:lnSpc>
              <a:buAutoNum type="arabicParenR"/>
            </a:pPr>
            <a:r>
              <a:rPr lang="en-GB" sz="2800"/>
              <a:t>To make the changes that highlighted in the review.</a:t>
            </a:r>
          </a:p>
          <a:p>
            <a:pPr marL="609585" indent="-609585">
              <a:lnSpc>
                <a:spcPct val="100000"/>
              </a:lnSpc>
              <a:buAutoNum type="arabicParenR"/>
            </a:pPr>
            <a:r>
              <a:rPr lang="en-GB" sz="2800"/>
              <a:t>Professionals should address concerns with the current care plan by adapting it.</a:t>
            </a:r>
          </a:p>
          <a:p>
            <a:pPr marL="609585" indent="-609585">
              <a:lnSpc>
                <a:spcPct val="100000"/>
              </a:lnSpc>
              <a:buAutoNum type="arabicParenR"/>
            </a:pPr>
            <a:r>
              <a:rPr lang="en-GB" sz="2800"/>
              <a:t>Without this, there is a risk of individuals being stuck on a course of treatment, medication or accessing an inappropriate or unsuitable service or practitioner.</a:t>
            </a:r>
            <a:endParaRPr lang="en-GB" sz="280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29</a:t>
            </a:fld>
            <a:endParaRPr lang="en-GB"/>
          </a:p>
        </p:txBody>
      </p:sp>
    </p:spTree>
    <p:extLst>
      <p:ext uri="{BB962C8B-B14F-4D97-AF65-F5344CB8AC3E}">
        <p14:creationId xmlns:p14="http://schemas.microsoft.com/office/powerpoint/2010/main" val="3545469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Recall and connect</a:t>
            </a:r>
          </a:p>
        </p:txBody>
      </p:sp>
    </p:spTree>
    <p:extLst>
      <p:ext uri="{BB962C8B-B14F-4D97-AF65-F5344CB8AC3E}">
        <p14:creationId xmlns:p14="http://schemas.microsoft.com/office/powerpoint/2010/main" val="1098680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lstStyle/>
          <a:p>
            <a:r>
              <a:rPr lang="en-US"/>
              <a:t>Guided practice B</a:t>
            </a:r>
          </a:p>
        </p:txBody>
      </p:sp>
    </p:spTree>
    <p:extLst>
      <p:ext uri="{BB962C8B-B14F-4D97-AF65-F5344CB8AC3E}">
        <p14:creationId xmlns:p14="http://schemas.microsoft.com/office/powerpoint/2010/main" val="21558909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a:t>G</a:t>
            </a:r>
            <a:r>
              <a:rPr lang="en-GB" sz="2800" err="1"/>
              <a:t>uided</a:t>
            </a:r>
            <a:r>
              <a:rPr lang="en-GB" sz="2800"/>
              <a:t> practice: The care planning cycle</a:t>
            </a:r>
          </a:p>
        </p:txBody>
      </p:sp>
      <p:sp>
        <p:nvSpPr>
          <p:cNvPr id="6" name="Content Placeholder 5"/>
          <p:cNvSpPr>
            <a:spLocks noGrp="1"/>
          </p:cNvSpPr>
          <p:nvPr>
            <p:ph type="body" sz="quarter" idx="14"/>
          </p:nvPr>
        </p:nvSpPr>
        <p:spPr>
          <a:xfrm>
            <a:off x="310600" y="601522"/>
            <a:ext cx="9601200" cy="4613108"/>
          </a:xfrm>
        </p:spPr>
        <p:txBody>
          <a:bodyPr anchor="ctr"/>
          <a:lstStyle/>
          <a:p>
            <a:pPr>
              <a:lnSpc>
                <a:spcPct val="100000"/>
              </a:lnSpc>
            </a:pPr>
            <a:r>
              <a:rPr lang="en-GB" sz="2800">
                <a:solidFill>
                  <a:schemeClr val="tx1"/>
                </a:solidFill>
              </a:rPr>
              <a:t>Scenario</a:t>
            </a:r>
            <a:endParaRPr lang="en-GB" sz="2800">
              <a:solidFill>
                <a:srgbClr val="E51C41"/>
              </a:solidFill>
              <a:cs typeface="Arial"/>
            </a:endParaRPr>
          </a:p>
          <a:p>
            <a:pPr>
              <a:lnSpc>
                <a:spcPct val="100000"/>
              </a:lnSpc>
            </a:pPr>
            <a:r>
              <a:rPr lang="en-US" sz="2800" b="0" i="1">
                <a:solidFill>
                  <a:schemeClr val="tx1"/>
                </a:solidFill>
                <a:cs typeface="Arial"/>
              </a:rPr>
              <a:t>Davide is 19. He has arrived at hospital by ambulance as a category 1 call with various serious injuries after being involved in a high-speed car accident. He was knocked off his motorcycle. </a:t>
            </a:r>
          </a:p>
          <a:p>
            <a:pPr>
              <a:lnSpc>
                <a:spcPct val="100000"/>
              </a:lnSpc>
            </a:pPr>
            <a:endParaRPr lang="en-US" sz="2800" b="0" i="1">
              <a:solidFill>
                <a:schemeClr val="tx1"/>
              </a:solidFill>
              <a:cs typeface="Arial"/>
            </a:endParaRPr>
          </a:p>
          <a:p>
            <a:pPr>
              <a:lnSpc>
                <a:spcPct val="100000"/>
              </a:lnSpc>
            </a:pPr>
            <a:r>
              <a:rPr lang="en-US" sz="2800" b="0" i="1">
                <a:solidFill>
                  <a:schemeClr val="tx1"/>
                </a:solidFill>
                <a:cs typeface="Arial"/>
              </a:rPr>
              <a:t>The first responders say they have not been able to assess the true extent of Davide’s injuries.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cap="none"/>
              <a:t>Education and Training Foundation</a:t>
            </a:r>
          </a:p>
        </p:txBody>
      </p:sp>
      <p:sp>
        <p:nvSpPr>
          <p:cNvPr id="4" name="Slide Number Placeholder 3"/>
          <p:cNvSpPr>
            <a:spLocks noGrp="1"/>
          </p:cNvSpPr>
          <p:nvPr>
            <p:ph type="sldNum" sz="quarter" idx="12"/>
          </p:nvPr>
        </p:nvSpPr>
        <p:spPr/>
        <p:txBody>
          <a:bodyPr/>
          <a:lstStyle/>
          <a:p>
            <a:fld id="{DA2C159E-F13C-4A85-9A41-E7669D3E0D70}" type="slidenum">
              <a:rPr lang="en-GB" smtClean="0"/>
              <a:pPr/>
              <a:t>31</a:t>
            </a:fld>
            <a:endParaRPr lang="en-GB"/>
          </a:p>
        </p:txBody>
      </p:sp>
    </p:spTree>
    <p:extLst>
      <p:ext uri="{BB962C8B-B14F-4D97-AF65-F5344CB8AC3E}">
        <p14:creationId xmlns:p14="http://schemas.microsoft.com/office/powerpoint/2010/main" val="38608639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4"/>
          </p:nvPr>
        </p:nvSpPr>
        <p:spPr/>
        <p:txBody>
          <a:bodyPr/>
          <a:lstStyle/>
          <a:p>
            <a:pPr marL="685783" indent="-685783">
              <a:buAutoNum type="arabicPeriod"/>
            </a:pPr>
            <a:endParaRPr lang="en-GB">
              <a:solidFill>
                <a:srgbClr val="E51C41"/>
              </a:solidFill>
            </a:endParaRPr>
          </a:p>
          <a:p>
            <a:endParaRPr lang="en-GB">
              <a:solidFill>
                <a:srgbClr val="E51C41"/>
              </a:solidFil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cap="none"/>
              <a:t>Education and Training Foundation</a:t>
            </a:r>
          </a:p>
        </p:txBody>
      </p:sp>
      <p:sp>
        <p:nvSpPr>
          <p:cNvPr id="4" name="Slide Number Placeholder 3"/>
          <p:cNvSpPr>
            <a:spLocks noGrp="1"/>
          </p:cNvSpPr>
          <p:nvPr>
            <p:ph type="sldNum" sz="quarter" idx="12"/>
          </p:nvPr>
        </p:nvSpPr>
        <p:spPr/>
        <p:txBody>
          <a:bodyPr/>
          <a:lstStyle/>
          <a:p>
            <a:fld id="{DA2C159E-F13C-4A85-9A41-E7669D3E0D70}" type="slidenum">
              <a:rPr lang="en-GB" smtClean="0"/>
              <a:pPr/>
              <a:t>32</a:t>
            </a:fld>
            <a:endParaRPr lang="en-GB"/>
          </a:p>
        </p:txBody>
      </p:sp>
      <p:sp>
        <p:nvSpPr>
          <p:cNvPr id="6" name="Content Placeholder 5"/>
          <p:cNvSpPr>
            <a:spLocks noGrp="1"/>
          </p:cNvSpPr>
          <p:nvPr>
            <p:ph sz="quarter" idx="4294967295"/>
          </p:nvPr>
        </p:nvSpPr>
        <p:spPr>
          <a:xfrm>
            <a:off x="393939" y="870419"/>
            <a:ext cx="11391900" cy="5020733"/>
          </a:xfrm>
        </p:spPr>
        <p:txBody>
          <a:bodyPr anchor="ctr"/>
          <a:lstStyle/>
          <a:p>
            <a:pPr marL="0" indent="0">
              <a:lnSpc>
                <a:spcPct val="100000"/>
              </a:lnSpc>
              <a:buNone/>
            </a:pPr>
            <a:r>
              <a:rPr lang="en-GB" b="1"/>
              <a:t>Why are the steps of the care-planning cycle important?</a:t>
            </a:r>
          </a:p>
          <a:p>
            <a:pPr marL="0" indent="0">
              <a:lnSpc>
                <a:spcPct val="100000"/>
              </a:lnSpc>
              <a:buNone/>
            </a:pPr>
            <a:endParaRPr lang="en-GB" b="1">
              <a:solidFill>
                <a:srgbClr val="E51C41"/>
              </a:solidFill>
            </a:endParaRPr>
          </a:p>
          <a:p>
            <a:pPr marL="0" indent="0">
              <a:lnSpc>
                <a:spcPct val="100000"/>
              </a:lnSpc>
              <a:buNone/>
            </a:pPr>
            <a:r>
              <a:rPr lang="en-US" b="1"/>
              <a:t>Task 5: Talking triads</a:t>
            </a:r>
          </a:p>
          <a:p>
            <a:pPr marL="609585" indent="-609585">
              <a:lnSpc>
                <a:spcPct val="100000"/>
              </a:lnSpc>
              <a:buAutoNum type="arabicParenR"/>
            </a:pPr>
            <a:r>
              <a:rPr lang="en-US"/>
              <a:t>How would you implement the person-</a:t>
            </a:r>
            <a:r>
              <a:rPr lang="en-US" err="1"/>
              <a:t>centred</a:t>
            </a:r>
            <a:r>
              <a:rPr lang="en-US"/>
              <a:t> stage of the care planning cycle into this scenario?</a:t>
            </a:r>
            <a:endParaRPr lang="en-US">
              <a:cs typeface="Arial"/>
            </a:endParaRPr>
          </a:p>
          <a:p>
            <a:pPr marL="609585" indent="-609585">
              <a:lnSpc>
                <a:spcPct val="100000"/>
              </a:lnSpc>
              <a:buFont typeface="Arial" panose="020B0604020202020204" pitchFamily="34" charset="0"/>
              <a:buAutoNum type="arabicParenR"/>
            </a:pPr>
            <a:r>
              <a:rPr lang="en-US"/>
              <a:t>How would you implement the assess stage of the care planning cycle into this scenario?</a:t>
            </a:r>
            <a:endParaRPr lang="en-US">
              <a:cs typeface="Arial"/>
            </a:endParaRPr>
          </a:p>
          <a:p>
            <a:pPr marL="609585" indent="-609585">
              <a:lnSpc>
                <a:spcPct val="100000"/>
              </a:lnSpc>
              <a:buAutoNum type="arabicParenR"/>
            </a:pPr>
            <a:r>
              <a:rPr lang="en-US"/>
              <a:t>Why is it important that these stages are included? What could be the consequences if they are not, for both Davide and the healthcare professionals?</a:t>
            </a:r>
            <a:endParaRPr lang="en-GB"/>
          </a:p>
        </p:txBody>
      </p:sp>
      <p:sp>
        <p:nvSpPr>
          <p:cNvPr id="2" name="Title 1"/>
          <p:cNvSpPr>
            <a:spLocks noGrp="1"/>
          </p:cNvSpPr>
          <p:nvPr>
            <p:ph type="title"/>
          </p:nvPr>
        </p:nvSpPr>
        <p:spPr/>
        <p:txBody>
          <a:bodyPr>
            <a:normAutofit/>
          </a:bodyPr>
          <a:lstStyle/>
          <a:p>
            <a:r>
              <a:rPr lang="en-US" sz="2800"/>
              <a:t>G</a:t>
            </a:r>
            <a:r>
              <a:rPr lang="en-GB" sz="2800" err="1"/>
              <a:t>uided</a:t>
            </a:r>
            <a:r>
              <a:rPr lang="en-GB" sz="2800"/>
              <a:t> practice: The care planning cycle</a:t>
            </a:r>
          </a:p>
        </p:txBody>
      </p:sp>
    </p:spTree>
    <p:extLst>
      <p:ext uri="{BB962C8B-B14F-4D97-AF65-F5344CB8AC3E}">
        <p14:creationId xmlns:p14="http://schemas.microsoft.com/office/powerpoint/2010/main" val="37405496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900" y="1940985"/>
            <a:ext cx="8544984" cy="2135716"/>
          </a:xfrm>
        </p:spPr>
        <p:txBody>
          <a:bodyPr/>
          <a:lstStyle/>
          <a:p>
            <a:br>
              <a:rPr lang="en-US"/>
            </a:br>
            <a:r>
              <a:rPr lang="en-US"/>
              <a:t>04 </a:t>
            </a:r>
            <a:br>
              <a:rPr lang="en-US"/>
            </a:br>
            <a:endParaRPr lang="en-US"/>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Independent practice B</a:t>
            </a:r>
          </a:p>
        </p:txBody>
      </p:sp>
    </p:spTree>
    <p:extLst>
      <p:ext uri="{BB962C8B-B14F-4D97-AF65-F5344CB8AC3E}">
        <p14:creationId xmlns:p14="http://schemas.microsoft.com/office/powerpoint/2010/main" val="29904482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13"/>
          </p:nvPr>
        </p:nvSpPr>
        <p:spPr>
          <a:xfrm>
            <a:off x="359227" y="802630"/>
            <a:ext cx="11522173" cy="5028740"/>
          </a:xfrm>
        </p:spPr>
        <p:txBody>
          <a:bodyPr vert="horz" lIns="0" tIns="0" rIns="0" bIns="0" rtlCol="0" anchor="t">
            <a:noAutofit/>
          </a:bodyPr>
          <a:lstStyle/>
          <a:p>
            <a:pPr>
              <a:lnSpc>
                <a:spcPct val="100000"/>
              </a:lnSpc>
            </a:pPr>
            <a:r>
              <a:rPr lang="en-US" sz="2667" b="1">
                <a:cs typeface="Arial"/>
              </a:rPr>
              <a:t>Task 6a: Scenario</a:t>
            </a:r>
          </a:p>
          <a:p>
            <a:pPr>
              <a:lnSpc>
                <a:spcPct val="100000"/>
              </a:lnSpc>
            </a:pPr>
            <a:r>
              <a:rPr lang="en-GB" sz="2667" i="1">
                <a:cs typeface="Arial"/>
              </a:rPr>
              <a:t>Cynthia, aged 91, has just been discharged from hospital after having a nasty fall at home. She lives alone in a two-bedroom terraced house, where she has lived for the past 45 years. Cynthia and her late husband purchased the house together. She has been receiving treatment over the last 10 years for her arthritis, which has been getting progressively worse. She has also suffered from significant hearing loss, dizziness and feeling unbalanced. She has two daughters and three older grandchildren who regularly check-in on her twice a week. </a:t>
            </a:r>
          </a:p>
          <a:p>
            <a:pPr>
              <a:lnSpc>
                <a:spcPct val="100000"/>
              </a:lnSpc>
            </a:pPr>
            <a:r>
              <a:rPr lang="en-GB" sz="2667">
                <a:cs typeface="Arial"/>
              </a:rPr>
              <a:t>a) Highlight the key factors that professionals need to consider to ensure person-centred care for Cynthia.</a:t>
            </a:r>
          </a:p>
          <a:p>
            <a:pPr>
              <a:lnSpc>
                <a:spcPct val="100000"/>
              </a:lnSpc>
            </a:pPr>
            <a:r>
              <a:rPr lang="en-GB" sz="2667">
                <a:cs typeface="Arial"/>
              </a:rPr>
              <a:t>b) Justify why Cynthia needs a new care plan put in place.</a:t>
            </a:r>
          </a:p>
          <a:p>
            <a:pPr>
              <a:lnSpc>
                <a:spcPct val="100000"/>
              </a:lnSpc>
            </a:pPr>
            <a:endParaRPr lang="en-GB" sz="2400" i="1">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34</a:t>
            </a:fld>
            <a:endParaRPr lang="en-GB"/>
          </a:p>
        </p:txBody>
      </p:sp>
      <p:sp>
        <p:nvSpPr>
          <p:cNvPr id="8" name="Title 7">
            <a:extLst>
              <a:ext uri="{FF2B5EF4-FFF2-40B4-BE49-F238E27FC236}">
                <a16:creationId xmlns:a16="http://schemas.microsoft.com/office/drawing/2014/main" id="{AB0C952C-4697-B0C5-5F7B-C23674047544}"/>
              </a:ext>
            </a:extLst>
          </p:cNvPr>
          <p:cNvSpPr>
            <a:spLocks noGrp="1"/>
          </p:cNvSpPr>
          <p:nvPr>
            <p:ph type="title"/>
          </p:nvPr>
        </p:nvSpPr>
        <p:spPr>
          <a:xfrm>
            <a:off x="310601" y="333201"/>
            <a:ext cx="11250084" cy="365127"/>
          </a:xfrm>
        </p:spPr>
        <p:txBody>
          <a:bodyPr>
            <a:normAutofit/>
          </a:bodyPr>
          <a:lstStyle/>
          <a:p>
            <a:r>
              <a:rPr lang="en-US" sz="2800">
                <a:cs typeface="Arial"/>
              </a:rPr>
              <a:t>Applying the care planning cycle</a:t>
            </a:r>
            <a:endParaRPr lang="en-US" sz="2800"/>
          </a:p>
        </p:txBody>
      </p:sp>
    </p:spTree>
    <p:extLst>
      <p:ext uri="{BB962C8B-B14F-4D97-AF65-F5344CB8AC3E}">
        <p14:creationId xmlns:p14="http://schemas.microsoft.com/office/powerpoint/2010/main" val="40749512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DA2C159E-F13C-4A85-9A41-E7669D3E0D70}" type="slidenum">
              <a:rPr lang="en-GB" smtClean="0"/>
              <a:pPr/>
              <a:t>35</a:t>
            </a:fld>
            <a:endParaRPr lang="en-GB"/>
          </a:p>
        </p:txBody>
      </p:sp>
      <p:sp>
        <p:nvSpPr>
          <p:cNvPr id="8" name="Title 7">
            <a:extLst>
              <a:ext uri="{FF2B5EF4-FFF2-40B4-BE49-F238E27FC236}">
                <a16:creationId xmlns:a16="http://schemas.microsoft.com/office/drawing/2014/main" id="{AB0C952C-4697-B0C5-5F7B-C23674047544}"/>
              </a:ext>
            </a:extLst>
          </p:cNvPr>
          <p:cNvSpPr>
            <a:spLocks noGrp="1"/>
          </p:cNvSpPr>
          <p:nvPr>
            <p:ph type="title"/>
          </p:nvPr>
        </p:nvSpPr>
        <p:spPr>
          <a:xfrm>
            <a:off x="310601" y="333202"/>
            <a:ext cx="11250084" cy="407501"/>
          </a:xfrm>
        </p:spPr>
        <p:txBody>
          <a:bodyPr>
            <a:normAutofit/>
          </a:bodyPr>
          <a:lstStyle/>
          <a:p>
            <a:r>
              <a:rPr lang="en-US" sz="2800">
                <a:cs typeface="Arial"/>
              </a:rPr>
              <a:t>Applying the care planning cycle</a:t>
            </a:r>
            <a:endParaRPr lang="en-US" sz="2800"/>
          </a:p>
        </p:txBody>
      </p:sp>
      <p:sp>
        <p:nvSpPr>
          <p:cNvPr id="6" name="Content Placeholder 5"/>
          <p:cNvSpPr>
            <a:spLocks noGrp="1"/>
          </p:cNvSpPr>
          <p:nvPr>
            <p:ph type="body" sz="quarter" idx="12"/>
          </p:nvPr>
        </p:nvSpPr>
        <p:spPr>
          <a:xfrm>
            <a:off x="324501" y="1147477"/>
            <a:ext cx="10223500" cy="4802099"/>
          </a:xfrm>
        </p:spPr>
        <p:txBody>
          <a:bodyPr vert="horz" lIns="0" tIns="0" rIns="0" bIns="0" rtlCol="0" anchor="t">
            <a:noAutofit/>
          </a:bodyPr>
          <a:lstStyle/>
          <a:p>
            <a:pPr>
              <a:lnSpc>
                <a:spcPct val="100000"/>
              </a:lnSpc>
            </a:pPr>
            <a:r>
              <a:rPr lang="en-US" sz="2800">
                <a:cs typeface="Arial"/>
              </a:rPr>
              <a:t>1) Key factors to consider about this scenario:</a:t>
            </a:r>
          </a:p>
          <a:p>
            <a:pPr>
              <a:lnSpc>
                <a:spcPct val="100000"/>
              </a:lnSpc>
            </a:pPr>
            <a:endParaRPr lang="en-US" sz="2800"/>
          </a:p>
          <a:p>
            <a:pPr>
              <a:lnSpc>
                <a:spcPct val="100000"/>
              </a:lnSpc>
            </a:pPr>
            <a:r>
              <a:rPr lang="en-GB" sz="2800">
                <a:cs typeface="Arial"/>
              </a:rPr>
              <a:t>Cynthia, </a:t>
            </a:r>
            <a:r>
              <a:rPr lang="en-GB" sz="2800" b="1">
                <a:cs typeface="Arial"/>
              </a:rPr>
              <a:t>aged 91</a:t>
            </a:r>
            <a:r>
              <a:rPr lang="en-GB" sz="2800">
                <a:cs typeface="Arial"/>
              </a:rPr>
              <a:t>, has just been discharged from hospital after having a nasty </a:t>
            </a:r>
            <a:r>
              <a:rPr lang="en-GB" sz="2800" b="1">
                <a:cs typeface="Arial"/>
              </a:rPr>
              <a:t>fall at home. </a:t>
            </a:r>
            <a:r>
              <a:rPr lang="en-GB" sz="2800">
                <a:cs typeface="Arial"/>
              </a:rPr>
              <a:t>She lives alone in a </a:t>
            </a:r>
            <a:r>
              <a:rPr lang="en-GB" sz="2800" b="1">
                <a:cs typeface="Arial"/>
              </a:rPr>
              <a:t>two-bedroom terraced house</a:t>
            </a:r>
            <a:r>
              <a:rPr lang="en-GB" sz="2800">
                <a:cs typeface="Arial"/>
              </a:rPr>
              <a:t>, where she has </a:t>
            </a:r>
            <a:r>
              <a:rPr lang="en-GB" sz="2800" b="1">
                <a:cs typeface="Arial"/>
              </a:rPr>
              <a:t>lived for the past 45 years. </a:t>
            </a:r>
            <a:r>
              <a:rPr lang="en-GB" sz="2800">
                <a:cs typeface="Arial"/>
              </a:rPr>
              <a:t>Cynthia and </a:t>
            </a:r>
            <a:r>
              <a:rPr lang="en-GB" sz="2800" b="1">
                <a:cs typeface="Arial"/>
              </a:rPr>
              <a:t>her late husband </a:t>
            </a:r>
            <a:r>
              <a:rPr lang="en-GB" sz="2800">
                <a:cs typeface="Arial"/>
              </a:rPr>
              <a:t>purchased the house together. She has been receiving treatment over the last 10 years for her </a:t>
            </a:r>
            <a:r>
              <a:rPr lang="en-GB" sz="2800" b="1">
                <a:cs typeface="Arial"/>
              </a:rPr>
              <a:t>arthritis,</a:t>
            </a:r>
            <a:r>
              <a:rPr lang="en-GB" sz="2800">
                <a:cs typeface="Arial"/>
              </a:rPr>
              <a:t> which has been getting progressively worse. She has also suffered from </a:t>
            </a:r>
            <a:r>
              <a:rPr lang="en-GB" sz="2800" b="1">
                <a:cs typeface="Arial"/>
              </a:rPr>
              <a:t>significant hearing loss, dizziness and feeling unbalanced.</a:t>
            </a:r>
            <a:r>
              <a:rPr lang="en-GB" sz="2800">
                <a:cs typeface="Arial"/>
              </a:rPr>
              <a:t> She has two daughters and three older grandchildren who regularly </a:t>
            </a:r>
            <a:r>
              <a:rPr lang="en-GB" sz="2800" b="1">
                <a:cs typeface="Arial"/>
              </a:rPr>
              <a:t>check-in on her twice a week. </a:t>
            </a:r>
          </a:p>
          <a:p>
            <a:pPr algn="ctr">
              <a:lnSpc>
                <a:spcPct val="100000"/>
              </a:lnSpc>
            </a:pPr>
            <a:endParaRPr lang="en-GB" sz="3200" i="1">
              <a:cs typeface="Arial"/>
            </a:endParaRPr>
          </a:p>
          <a:p>
            <a:pPr algn="ctr">
              <a:lnSpc>
                <a:spcPct val="100000"/>
              </a:lnSpc>
            </a:pPr>
            <a:endParaRPr lang="en-GB" sz="3200" b="1">
              <a:cs typeface="Arial"/>
            </a:endParaRPr>
          </a:p>
          <a:p>
            <a:pPr algn="ctr">
              <a:lnSpc>
                <a:spcPct val="100000"/>
              </a:lnSpc>
            </a:pPr>
            <a:endParaRPr lang="en-GB" sz="3200" i="1">
              <a:cs typeface="Arial"/>
            </a:endParaRPr>
          </a:p>
          <a:p>
            <a:pPr algn="ctr">
              <a:lnSpc>
                <a:spcPct val="100000"/>
              </a:lnSpc>
            </a:pPr>
            <a:endParaRPr lang="en-GB" sz="3200" i="1">
              <a:cs typeface="Arial"/>
            </a:endParaRPr>
          </a:p>
          <a:p>
            <a:pPr algn="ctr">
              <a:lnSpc>
                <a:spcPct val="100000"/>
              </a:lnSpc>
            </a:pPr>
            <a:endParaRPr lang="en-GB" sz="3200" i="1">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a:t>Education and Training Foundation</a:t>
            </a:r>
          </a:p>
        </p:txBody>
      </p:sp>
    </p:spTree>
    <p:extLst>
      <p:ext uri="{BB962C8B-B14F-4D97-AF65-F5344CB8AC3E}">
        <p14:creationId xmlns:p14="http://schemas.microsoft.com/office/powerpoint/2010/main" val="32778946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AB0C952C-4697-B0C5-5F7B-C23674047544}"/>
              </a:ext>
            </a:extLst>
          </p:cNvPr>
          <p:cNvSpPr>
            <a:spLocks noGrp="1"/>
          </p:cNvSpPr>
          <p:nvPr>
            <p:ph type="title"/>
          </p:nvPr>
        </p:nvSpPr>
        <p:spPr/>
        <p:txBody>
          <a:bodyPr>
            <a:normAutofit/>
          </a:bodyPr>
          <a:lstStyle/>
          <a:p>
            <a:r>
              <a:rPr lang="en-US" sz="2800">
                <a:cs typeface="Arial"/>
              </a:rPr>
              <a:t>Applying the care planning cycle</a:t>
            </a:r>
            <a:endParaRPr lang="en-US" sz="2800"/>
          </a:p>
        </p:txBody>
      </p:sp>
      <p:sp>
        <p:nvSpPr>
          <p:cNvPr id="10" name="Text Placeholder 9">
            <a:extLst>
              <a:ext uri="{FF2B5EF4-FFF2-40B4-BE49-F238E27FC236}">
                <a16:creationId xmlns:a16="http://schemas.microsoft.com/office/drawing/2014/main" id="{0D81B8DC-0F34-5185-75FA-8AB962FBE471}"/>
              </a:ext>
            </a:extLst>
          </p:cNvPr>
          <p:cNvSpPr>
            <a:spLocks noGrp="1"/>
          </p:cNvSpPr>
          <p:nvPr>
            <p:ph type="body" sz="quarter" idx="14"/>
          </p:nvPr>
        </p:nvSpPr>
        <p:spPr>
          <a:xfrm>
            <a:off x="305408" y="1122446"/>
            <a:ext cx="9601200" cy="4613108"/>
          </a:xfrm>
        </p:spPr>
        <p:txBody>
          <a:bodyPr vert="horz" lIns="0" tIns="0" rIns="0" bIns="0" rtlCol="0" anchor="t">
            <a:noAutofit/>
          </a:bodyPr>
          <a:lstStyle/>
          <a:p>
            <a:r>
              <a:rPr lang="en-US" sz="2800">
                <a:solidFill>
                  <a:schemeClr val="tx1"/>
                </a:solidFill>
                <a:cs typeface="Arial"/>
              </a:rPr>
              <a:t>2) Why Cynthia needs a new care plan.</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a:t>Education and Training Foundation</a:t>
            </a:r>
          </a:p>
        </p:txBody>
      </p:sp>
      <p:sp>
        <p:nvSpPr>
          <p:cNvPr id="4" name="Slide Number Placeholder 3"/>
          <p:cNvSpPr>
            <a:spLocks noGrp="1"/>
          </p:cNvSpPr>
          <p:nvPr>
            <p:ph type="sldNum" sz="quarter" idx="12"/>
          </p:nvPr>
        </p:nvSpPr>
        <p:spPr/>
        <p:txBody>
          <a:bodyPr/>
          <a:lstStyle/>
          <a:p>
            <a:fld id="{DA2C159E-F13C-4A85-9A41-E7669D3E0D70}" type="slidenum">
              <a:rPr lang="en-GB" smtClean="0"/>
              <a:pPr/>
              <a:t>36</a:t>
            </a:fld>
            <a:endParaRPr lang="en-GB"/>
          </a:p>
        </p:txBody>
      </p:sp>
      <p:sp>
        <p:nvSpPr>
          <p:cNvPr id="5" name="Text Placeholder 9">
            <a:extLst>
              <a:ext uri="{FF2B5EF4-FFF2-40B4-BE49-F238E27FC236}">
                <a16:creationId xmlns:a16="http://schemas.microsoft.com/office/drawing/2014/main" id="{F3A59548-9D94-A621-2F70-A9F7793531F8}"/>
              </a:ext>
            </a:extLst>
          </p:cNvPr>
          <p:cNvSpPr txBox="1">
            <a:spLocks/>
          </p:cNvSpPr>
          <p:nvPr/>
        </p:nvSpPr>
        <p:spPr>
          <a:xfrm>
            <a:off x="305408" y="1410404"/>
            <a:ext cx="8287179" cy="611099"/>
          </a:xfrm>
          <a:prstGeom prst="rect">
            <a:avLst/>
          </a:prstGeom>
        </p:spPr>
        <p:txBody>
          <a:bodyPr vert="horz" lIns="0" tIns="0" rIns="0" bIns="0" rtlCol="0" anchor="t">
            <a:noAutofit/>
          </a:bodyPr>
          <a:lstStyle>
            <a:lvl1pPr marL="0" indent="0" algn="l" defTabSz="914400" rtl="0" eaLnBrk="1" latinLnBrk="0" hangingPunct="1">
              <a:lnSpc>
                <a:spcPts val="2800"/>
              </a:lnSpc>
              <a:spcBef>
                <a:spcPct val="20000"/>
              </a:spcBef>
              <a:buFont typeface="Arial" panose="020B0604020202020204" pitchFamily="34" charset="0"/>
              <a:buNone/>
              <a:defRPr sz="2700" b="1"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Calibri" panose="020F0502020204030204" pitchFamily="34" charset="0"/>
              <a:buChar char="–"/>
              <a:defRPr sz="2700" b="1" kern="1200">
                <a:solidFill>
                  <a:schemeClr val="tx1"/>
                </a:solidFill>
                <a:latin typeface="+mn-lt"/>
                <a:ea typeface="+mn-ea"/>
                <a:cs typeface="+mn-cs"/>
              </a:defRPr>
            </a:lvl2pPr>
            <a:lvl3pPr marL="612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3pPr>
            <a:lvl4pPr marL="990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4pPr>
            <a:lvl5pPr marL="1260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US" sz="2667"/>
          </a:p>
        </p:txBody>
      </p:sp>
      <p:sp>
        <p:nvSpPr>
          <p:cNvPr id="11" name="Speech Bubble: Oval 10">
            <a:extLst>
              <a:ext uri="{FF2B5EF4-FFF2-40B4-BE49-F238E27FC236}">
                <a16:creationId xmlns:a16="http://schemas.microsoft.com/office/drawing/2014/main" id="{F5F6DE62-B8B5-E7E6-2E6A-FBCF7D329AF2}"/>
              </a:ext>
            </a:extLst>
          </p:cNvPr>
          <p:cNvSpPr/>
          <p:nvPr/>
        </p:nvSpPr>
        <p:spPr>
          <a:xfrm>
            <a:off x="3329986" y="1982323"/>
            <a:ext cx="6913701" cy="2754759"/>
          </a:xfrm>
          <a:prstGeom prst="wedgeEllipseCallout">
            <a:avLst/>
          </a:prstGeom>
          <a:solidFill>
            <a:schemeClr val="accent2">
              <a:lumMod val="60000"/>
              <a:lumOff val="40000"/>
            </a:schemeClr>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r>
              <a:rPr lang="en-US" sz="4267" b="1">
                <a:solidFill>
                  <a:srgbClr val="000000"/>
                </a:solidFill>
                <a:cs typeface="Arial"/>
              </a:rPr>
              <a:t>Why does Cynthia require a new care plan?</a:t>
            </a:r>
          </a:p>
        </p:txBody>
      </p:sp>
    </p:spTree>
    <p:extLst>
      <p:ext uri="{BB962C8B-B14F-4D97-AF65-F5344CB8AC3E}">
        <p14:creationId xmlns:p14="http://schemas.microsoft.com/office/powerpoint/2010/main" val="24116842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37</a:t>
            </a:fld>
            <a:endParaRPr lang="en-GB"/>
          </a:p>
        </p:txBody>
      </p:sp>
      <p:sp>
        <p:nvSpPr>
          <p:cNvPr id="8" name="Title 7">
            <a:extLst>
              <a:ext uri="{FF2B5EF4-FFF2-40B4-BE49-F238E27FC236}">
                <a16:creationId xmlns:a16="http://schemas.microsoft.com/office/drawing/2014/main" id="{AB0C952C-4697-B0C5-5F7B-C23674047544}"/>
              </a:ext>
            </a:extLst>
          </p:cNvPr>
          <p:cNvSpPr>
            <a:spLocks noGrp="1"/>
          </p:cNvSpPr>
          <p:nvPr>
            <p:ph type="title"/>
          </p:nvPr>
        </p:nvSpPr>
        <p:spPr/>
        <p:txBody>
          <a:bodyPr/>
          <a:lstStyle/>
          <a:p>
            <a:r>
              <a:rPr lang="en-US" sz="2800">
                <a:cs typeface="Arial"/>
              </a:rPr>
              <a:t>Applying the care planning cycle</a:t>
            </a:r>
            <a:endParaRPr lang="en-US"/>
          </a:p>
        </p:txBody>
      </p:sp>
      <p:sp>
        <p:nvSpPr>
          <p:cNvPr id="10" name="Text Placeholder 9">
            <a:extLst>
              <a:ext uri="{FF2B5EF4-FFF2-40B4-BE49-F238E27FC236}">
                <a16:creationId xmlns:a16="http://schemas.microsoft.com/office/drawing/2014/main" id="{0D81B8DC-0F34-5185-75FA-8AB962FBE471}"/>
              </a:ext>
            </a:extLst>
          </p:cNvPr>
          <p:cNvSpPr>
            <a:spLocks noGrp="1"/>
          </p:cNvSpPr>
          <p:nvPr>
            <p:ph type="body" sz="quarter" idx="12"/>
          </p:nvPr>
        </p:nvSpPr>
        <p:spPr>
          <a:xfrm>
            <a:off x="305408" y="965910"/>
            <a:ext cx="11582373" cy="4832725"/>
          </a:xfrm>
        </p:spPr>
        <p:txBody>
          <a:bodyPr vert="horz" lIns="0" tIns="0" rIns="0" bIns="0" rtlCol="0" anchor="t">
            <a:noAutofit/>
          </a:bodyPr>
          <a:lstStyle/>
          <a:p>
            <a:pPr>
              <a:lnSpc>
                <a:spcPct val="100000"/>
              </a:lnSpc>
            </a:pPr>
            <a:r>
              <a:rPr lang="en-US" sz="2800">
                <a:cs typeface="Arial"/>
              </a:rPr>
              <a:t>Task 6b: Role-play</a:t>
            </a:r>
          </a:p>
          <a:p>
            <a:pPr>
              <a:lnSpc>
                <a:spcPct val="100000"/>
              </a:lnSpc>
            </a:pPr>
            <a:r>
              <a:rPr lang="en-GB" sz="2800" b="0">
                <a:cs typeface="Arial"/>
              </a:rPr>
              <a:t>Create a role-play that demonstrates how a practitioner would move through the first four steps of the care planning cycle, including safeguarding methods.</a:t>
            </a:r>
          </a:p>
          <a:p>
            <a:pPr>
              <a:lnSpc>
                <a:spcPct val="100000"/>
              </a:lnSpc>
            </a:pPr>
            <a:endParaRPr lang="en-GB" sz="2800">
              <a:cs typeface="Arial"/>
            </a:endParaRPr>
          </a:p>
          <a:p>
            <a:pPr>
              <a:lnSpc>
                <a:spcPct val="100000"/>
              </a:lnSpc>
            </a:pPr>
            <a:r>
              <a:rPr lang="en-GB" sz="2800">
                <a:cs typeface="Arial"/>
              </a:rPr>
              <a:t>Extension: Can you also include the final two stages?</a:t>
            </a:r>
          </a:p>
          <a:p>
            <a:pPr>
              <a:lnSpc>
                <a:spcPct val="100000"/>
              </a:lnSpc>
            </a:pPr>
            <a:endParaRPr lang="en-GB" sz="2800">
              <a:cs typeface="Arial"/>
            </a:endParaRPr>
          </a:p>
          <a:p>
            <a:pPr>
              <a:lnSpc>
                <a:spcPct val="100000"/>
              </a:lnSpc>
            </a:pPr>
            <a:r>
              <a:rPr lang="en-GB" sz="2800"/>
              <a:t>Do not forget to always give examples that link back to the scenario throughout.</a:t>
            </a:r>
            <a:endParaRPr lang="en-US" sz="2800"/>
          </a:p>
          <a:p>
            <a:endParaRPr lang="en-GB" sz="2800">
              <a:cs typeface="Arial"/>
            </a:endParaRPr>
          </a:p>
          <a:p>
            <a:endParaRPr lang="en-GB" sz="2800">
              <a:cs typeface="Arial"/>
            </a:endParaRPr>
          </a:p>
        </p:txBody>
      </p:sp>
      <p:sp>
        <p:nvSpPr>
          <p:cNvPr id="5" name="Text Placeholder 9">
            <a:extLst>
              <a:ext uri="{FF2B5EF4-FFF2-40B4-BE49-F238E27FC236}">
                <a16:creationId xmlns:a16="http://schemas.microsoft.com/office/drawing/2014/main" id="{F3A59548-9D94-A621-2F70-A9F7793531F8}"/>
              </a:ext>
            </a:extLst>
          </p:cNvPr>
          <p:cNvSpPr txBox="1">
            <a:spLocks/>
          </p:cNvSpPr>
          <p:nvPr/>
        </p:nvSpPr>
        <p:spPr>
          <a:xfrm>
            <a:off x="305408" y="1396797"/>
            <a:ext cx="10559571" cy="1114563"/>
          </a:xfrm>
          <a:prstGeom prst="rect">
            <a:avLst/>
          </a:prstGeom>
        </p:spPr>
        <p:txBody>
          <a:bodyPr vert="horz" lIns="0" tIns="0" rIns="0" bIns="0" rtlCol="0" anchor="t">
            <a:noAutofit/>
          </a:bodyPr>
          <a:lstStyle>
            <a:lvl1pPr marL="0" indent="0" algn="l" defTabSz="914400" rtl="0" eaLnBrk="1" latinLnBrk="0" hangingPunct="1">
              <a:lnSpc>
                <a:spcPts val="2800"/>
              </a:lnSpc>
              <a:spcBef>
                <a:spcPct val="20000"/>
              </a:spcBef>
              <a:buFont typeface="Arial" panose="020B0604020202020204" pitchFamily="34" charset="0"/>
              <a:buNone/>
              <a:defRPr sz="2700" b="1"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Calibri" panose="020F0502020204030204" pitchFamily="34" charset="0"/>
              <a:buChar char="–"/>
              <a:defRPr sz="2700" b="1" kern="1200">
                <a:solidFill>
                  <a:schemeClr val="tx1"/>
                </a:solidFill>
                <a:latin typeface="+mn-lt"/>
                <a:ea typeface="+mn-ea"/>
                <a:cs typeface="+mn-cs"/>
              </a:defRPr>
            </a:lvl2pPr>
            <a:lvl3pPr marL="612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3pPr>
            <a:lvl4pPr marL="990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4pPr>
            <a:lvl5pPr marL="1260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US" sz="2667"/>
          </a:p>
        </p:txBody>
      </p:sp>
    </p:spTree>
    <p:extLst>
      <p:ext uri="{BB962C8B-B14F-4D97-AF65-F5344CB8AC3E}">
        <p14:creationId xmlns:p14="http://schemas.microsoft.com/office/powerpoint/2010/main" val="34061968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lstStyle/>
          <a:p>
            <a:r>
              <a:rPr lang="en-US"/>
              <a:t>Review </a:t>
            </a:r>
          </a:p>
        </p:txBody>
      </p:sp>
    </p:spTree>
    <p:extLst>
      <p:ext uri="{BB962C8B-B14F-4D97-AF65-F5344CB8AC3E}">
        <p14:creationId xmlns:p14="http://schemas.microsoft.com/office/powerpoint/2010/main" val="1215595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0601" y="501650"/>
            <a:ext cx="11250084" cy="932567"/>
          </a:xfrm>
        </p:spPr>
        <p:txBody>
          <a:bodyPr>
            <a:normAutofit/>
          </a:bodyPr>
          <a:lstStyle/>
          <a:p>
            <a:r>
              <a:rPr lang="en-US" sz="2800"/>
              <a:t>Review</a:t>
            </a:r>
            <a:endParaRPr lang="en-GB" sz="2800"/>
          </a:p>
        </p:txBody>
      </p:sp>
      <p:sp>
        <p:nvSpPr>
          <p:cNvPr id="5" name="Text Placeholder 4"/>
          <p:cNvSpPr>
            <a:spLocks noGrp="1"/>
          </p:cNvSpPr>
          <p:nvPr>
            <p:ph type="body" sz="quarter" idx="12"/>
          </p:nvPr>
        </p:nvSpPr>
        <p:spPr>
          <a:xfrm>
            <a:off x="310600" y="842847"/>
            <a:ext cx="11570800" cy="4802099"/>
          </a:xfrm>
        </p:spPr>
        <p:txBody>
          <a:bodyPr vert="horz" lIns="0" tIns="0" rIns="0" bIns="0" rtlCol="0" anchor="t">
            <a:noAutofit/>
          </a:bodyPr>
          <a:lstStyle/>
          <a:p>
            <a:pPr>
              <a:lnSpc>
                <a:spcPct val="100000"/>
              </a:lnSpc>
            </a:pPr>
            <a:r>
              <a:rPr lang="en-GB" sz="2800" b="1"/>
              <a:t>Task 7: </a:t>
            </a:r>
            <a:r>
              <a:rPr lang="en-GB" sz="2800"/>
              <a:t>Create a short essay (three or four paragraphs) on the benefits of care planning to be used by learner nurses during placement. </a:t>
            </a:r>
            <a:endParaRPr lang="en-GB" sz="2800">
              <a:cs typeface="Arial"/>
            </a:endParaRPr>
          </a:p>
          <a:p>
            <a:pPr>
              <a:lnSpc>
                <a:spcPct val="100000"/>
              </a:lnSpc>
            </a:pPr>
            <a:endParaRPr lang="en-GB" sz="2800"/>
          </a:p>
          <a:p>
            <a:pPr marL="0" lvl="1" indent="0">
              <a:lnSpc>
                <a:spcPct val="100000"/>
              </a:lnSpc>
              <a:buNone/>
            </a:pPr>
            <a:r>
              <a:rPr lang="en-GB" sz="2800" b="1"/>
              <a:t>All:</a:t>
            </a:r>
            <a:endParaRPr lang="en-GB" sz="2800" b="1">
              <a:cs typeface="Arial"/>
            </a:endParaRPr>
          </a:p>
          <a:p>
            <a:pPr marL="359824" lvl="1" indent="-359824">
              <a:lnSpc>
                <a:spcPct val="100000"/>
              </a:lnSpc>
            </a:pPr>
            <a:r>
              <a:rPr lang="en-GB" sz="2800"/>
              <a:t>Use today’s lesson and the ‘A Narrative for Person-Centred Coordinated Care’ NHS publication to help build on your points. </a:t>
            </a:r>
            <a:endParaRPr lang="en-GB" sz="2800">
              <a:cs typeface="Arial"/>
            </a:endParaRPr>
          </a:p>
          <a:p>
            <a:pPr marL="359824" lvl="1" indent="-359824">
              <a:lnSpc>
                <a:spcPct val="100000"/>
              </a:lnSpc>
            </a:pPr>
            <a:r>
              <a:rPr lang="en-GB" sz="2800"/>
              <a:t>Reference the care planning cycle throughout. </a:t>
            </a:r>
            <a:endParaRPr lang="en-GB" sz="2800">
              <a:cs typeface="Arial"/>
            </a:endParaRPr>
          </a:p>
          <a:p>
            <a:pPr marL="359824" lvl="1" indent="-359824">
              <a:lnSpc>
                <a:spcPct val="100000"/>
              </a:lnSpc>
            </a:pPr>
            <a:r>
              <a:rPr lang="en-GB" sz="2800"/>
              <a:t>Include relevant healthcare examples throughout. </a:t>
            </a:r>
            <a:endParaRPr lang="en-GB" sz="2800">
              <a:cs typeface="Arial"/>
            </a:endParaRPr>
          </a:p>
          <a:p>
            <a:pPr marL="0" lvl="1" indent="0">
              <a:lnSpc>
                <a:spcPct val="100000"/>
              </a:lnSpc>
              <a:buNone/>
            </a:pPr>
            <a:r>
              <a:rPr lang="en-GB" sz="2800" b="1"/>
              <a:t>Some:</a:t>
            </a:r>
            <a:r>
              <a:rPr lang="en-GB" sz="2800" b="1">
                <a:cs typeface="Arial"/>
              </a:rPr>
              <a:t> </a:t>
            </a:r>
            <a:r>
              <a:rPr lang="en-GB" sz="2800"/>
              <a:t>Access one other resource to use to further develop your essay.</a:t>
            </a:r>
            <a:endParaRPr lang="en-GB" sz="2800">
              <a:cs typeface="Arial"/>
            </a:endParaRPr>
          </a:p>
          <a:p>
            <a:pPr marL="0" lvl="1" indent="0">
              <a:lnSpc>
                <a:spcPct val="100000"/>
              </a:lnSpc>
              <a:buNone/>
            </a:pPr>
            <a:r>
              <a:rPr lang="en-GB" sz="2800" b="1"/>
              <a:t>Few:</a:t>
            </a:r>
            <a:r>
              <a:rPr lang="en-GB" sz="2800" b="1">
                <a:cs typeface="Arial"/>
              </a:rPr>
              <a:t> </a:t>
            </a:r>
            <a:r>
              <a:rPr lang="en-GB" sz="2800"/>
              <a:t>Access two other resources to use to further develop your essay</a:t>
            </a:r>
            <a:r>
              <a:rPr lang="en-GB" sz="2667"/>
              <a:t>.</a:t>
            </a:r>
            <a:endParaRPr lang="en-GB" sz="2667">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39</a:t>
            </a:fld>
            <a:endParaRPr lang="en-GB"/>
          </a:p>
        </p:txBody>
      </p:sp>
    </p:spTree>
    <p:extLst>
      <p:ext uri="{BB962C8B-B14F-4D97-AF65-F5344CB8AC3E}">
        <p14:creationId xmlns:p14="http://schemas.microsoft.com/office/powerpoint/2010/main" val="20145977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sz="2800"/>
              <a:t>Recall and connect</a:t>
            </a:r>
            <a:r>
              <a:rPr lang="en-GB" sz="2800"/>
              <a:t>: Task 1</a:t>
            </a:r>
          </a:p>
        </p:txBody>
      </p:sp>
      <p:sp>
        <p:nvSpPr>
          <p:cNvPr id="5" name="Text Placeholder 4"/>
          <p:cNvSpPr>
            <a:spLocks noGrp="1"/>
          </p:cNvSpPr>
          <p:nvPr>
            <p:ph type="body" sz="quarter" idx="12"/>
          </p:nvPr>
        </p:nvSpPr>
        <p:spPr>
          <a:xfrm>
            <a:off x="312001" y="1027951"/>
            <a:ext cx="11248684" cy="4802099"/>
          </a:xfrm>
        </p:spPr>
        <p:txBody>
          <a:bodyPr vert="horz" lIns="0" tIns="0" rIns="0" bIns="0" rtlCol="0" anchor="t">
            <a:noAutofit/>
          </a:bodyPr>
          <a:lstStyle/>
          <a:p>
            <a:pPr>
              <a:lnSpc>
                <a:spcPct val="100000"/>
              </a:lnSpc>
            </a:pPr>
            <a:r>
              <a:rPr lang="en-GB" sz="2800">
                <a:latin typeface="Arial" panose="020B0604020202020204" pitchFamily="34" charset="0"/>
                <a:ea typeface="Calibri" panose="020F0502020204030204" pitchFamily="34" charset="0"/>
                <a:cs typeface="Arial" panose="020B0604020202020204" pitchFamily="34" charset="0"/>
              </a:rPr>
              <a:t>Health and safety regulations and person-centred care.</a:t>
            </a:r>
            <a:r>
              <a:rPr lang="en-GB" sz="2800">
                <a:latin typeface="Arial" panose="020B0604020202020204" pitchFamily="34" charset="0"/>
                <a:cs typeface="Arial" panose="020B0604020202020204" pitchFamily="34" charset="0"/>
              </a:rPr>
              <a:t> </a:t>
            </a:r>
          </a:p>
          <a:p>
            <a:pPr>
              <a:lnSpc>
                <a:spcPct val="100000"/>
              </a:lnSpc>
            </a:pPr>
            <a:endParaRPr lang="en-GB" sz="2800">
              <a:latin typeface="Arial" panose="020B0604020202020204" pitchFamily="34" charset="0"/>
              <a:cs typeface="Arial" panose="020B0604020202020204" pitchFamily="34" charset="0"/>
            </a:endParaRPr>
          </a:p>
          <a:p>
            <a:pPr>
              <a:lnSpc>
                <a:spcPct val="100000"/>
              </a:lnSpc>
            </a:pPr>
            <a:r>
              <a:rPr lang="en-GB" sz="2800" b="1">
                <a:latin typeface="Arial" panose="020B0604020202020204" pitchFamily="34" charset="0"/>
                <a:cs typeface="Arial" panose="020B0604020202020204" pitchFamily="34" charset="0"/>
              </a:rPr>
              <a:t>1) Identify </a:t>
            </a:r>
            <a:r>
              <a:rPr lang="en-GB" sz="2800">
                <a:latin typeface="Arial" panose="020B0604020202020204" pitchFamily="34" charset="0"/>
                <a:cs typeface="Arial" panose="020B0604020202020204" pitchFamily="34" charset="0"/>
              </a:rPr>
              <a:t>key health and safety regulations that you would need to consider when creating a care plan. Remember you must comply with these regulations while on industry placement and in your occupational specialism assessments.</a:t>
            </a:r>
          </a:p>
          <a:p>
            <a:pPr>
              <a:lnSpc>
                <a:spcPct val="100000"/>
              </a:lnSpc>
            </a:pPr>
            <a:endParaRPr lang="en-GB" sz="2800" b="1">
              <a:latin typeface="Arial" panose="020B0604020202020204" pitchFamily="34" charset="0"/>
              <a:cs typeface="Arial" panose="020B0604020202020204" pitchFamily="34" charset="0"/>
            </a:endParaRPr>
          </a:p>
          <a:p>
            <a:pPr>
              <a:lnSpc>
                <a:spcPct val="100000"/>
              </a:lnSpc>
            </a:pPr>
            <a:r>
              <a:rPr lang="en-GB" sz="2800" b="1">
                <a:latin typeface="Arial" panose="020B0604020202020204" pitchFamily="34" charset="0"/>
                <a:cs typeface="Arial" panose="020B0604020202020204" pitchFamily="34" charset="0"/>
              </a:rPr>
              <a:t>2) Describe </a:t>
            </a:r>
            <a:r>
              <a:rPr lang="en-GB" sz="2800">
                <a:latin typeface="Arial" panose="020B0604020202020204" pitchFamily="34" charset="0"/>
                <a:cs typeface="Arial" panose="020B0604020202020204" pitchFamily="34" charset="0"/>
              </a:rPr>
              <a:t>the meaning of person-centred care.</a:t>
            </a:r>
          </a:p>
          <a:p>
            <a:pPr>
              <a:lnSpc>
                <a:spcPct val="100000"/>
              </a:lnSpc>
            </a:pPr>
            <a:endParaRPr lang="en-GB" sz="2800" i="1">
              <a:highlight>
                <a:srgbClr val="FFFF00"/>
              </a:highlight>
              <a:latin typeface="Arial" panose="020B0604020202020204" pitchFamily="34" charset="0"/>
              <a:cs typeface="Arial" panose="020B0604020202020204" pitchFamily="34" charset="0"/>
            </a:endParaRPr>
          </a:p>
          <a:p>
            <a:pPr>
              <a:lnSpc>
                <a:spcPct val="100000"/>
              </a:lnSpc>
            </a:pPr>
            <a:r>
              <a:rPr lang="en-GB" sz="2800" b="1">
                <a:latin typeface="Arial" panose="020B0604020202020204" pitchFamily="34" charset="0"/>
                <a:cs typeface="Arial" panose="020B0604020202020204" pitchFamily="34" charset="0"/>
              </a:rPr>
              <a:t>3) </a:t>
            </a:r>
            <a:r>
              <a:rPr lang="en-GB" sz="2800" b="1" i="1">
                <a:latin typeface="Arial" panose="020B0604020202020204" pitchFamily="34" charset="0"/>
                <a:cs typeface="Arial" panose="020B0604020202020204" pitchFamily="34" charset="0"/>
              </a:rPr>
              <a:t>Extension task: </a:t>
            </a:r>
            <a:r>
              <a:rPr lang="en-GB" sz="2800" i="1">
                <a:latin typeface="Arial" panose="020B0604020202020204" pitchFamily="34" charset="0"/>
                <a:cs typeface="Arial" panose="020B0604020202020204" pitchFamily="34" charset="0"/>
              </a:rPr>
              <a:t>Describe how person-centred care is beneficial to health and social care service users.</a:t>
            </a:r>
          </a:p>
          <a:p>
            <a:endParaRPr lang="en-GB"/>
          </a:p>
          <a:p>
            <a:endParaRPr lang="en-GB"/>
          </a:p>
          <a:p>
            <a:endParaRPr lang="en-GB" b="1"/>
          </a:p>
          <a:p>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a:t>
            </a:fld>
            <a:endParaRPr lang="en-GB"/>
          </a:p>
        </p:txBody>
      </p:sp>
    </p:spTree>
    <p:extLst>
      <p:ext uri="{BB962C8B-B14F-4D97-AF65-F5344CB8AC3E}">
        <p14:creationId xmlns:p14="http://schemas.microsoft.com/office/powerpoint/2010/main" val="26231754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6928DF-DE4B-5FAC-28B8-DBC8FF9F9BD7}"/>
              </a:ext>
            </a:extLst>
          </p:cNvPr>
          <p:cNvSpPr>
            <a:spLocks noGrp="1"/>
          </p:cNvSpPr>
          <p:nvPr>
            <p:ph type="sldNum" sz="quarter" idx="11"/>
          </p:nvPr>
        </p:nvSpPr>
        <p:spPr/>
        <p:txBody>
          <a:bodyPr/>
          <a:lstStyle/>
          <a:p>
            <a:fld id="{DA2C159E-F13C-4A85-9A41-E7669D3E0D70}" type="slidenum">
              <a:rPr lang="en-GB" smtClean="0"/>
              <a:pPr/>
              <a:t>40</a:t>
            </a:fld>
            <a:endParaRPr lang="en-GB"/>
          </a:p>
        </p:txBody>
      </p:sp>
      <p:sp>
        <p:nvSpPr>
          <p:cNvPr id="3" name="Title 2">
            <a:extLst>
              <a:ext uri="{FF2B5EF4-FFF2-40B4-BE49-F238E27FC236}">
                <a16:creationId xmlns:a16="http://schemas.microsoft.com/office/drawing/2014/main" id="{E48492BE-2B96-C71B-0EC3-5D8110AE6762}"/>
              </a:ext>
            </a:extLst>
          </p:cNvPr>
          <p:cNvSpPr>
            <a:spLocks noGrp="1"/>
          </p:cNvSpPr>
          <p:nvPr>
            <p:ph type="title"/>
          </p:nvPr>
        </p:nvSpPr>
        <p:spPr>
          <a:xfrm>
            <a:off x="465175" y="425113"/>
            <a:ext cx="11250084" cy="987376"/>
          </a:xfrm>
        </p:spPr>
        <p:txBody>
          <a:bodyPr>
            <a:noAutofit/>
          </a:bodyPr>
          <a:lstStyle/>
          <a:p>
            <a:pPr>
              <a:lnSpc>
                <a:spcPct val="100000"/>
              </a:lnSpc>
            </a:pPr>
            <a:r>
              <a:rPr lang="en-US" sz="2800">
                <a:latin typeface="+mn-lt"/>
                <a:ea typeface="+mn-ea"/>
                <a:cs typeface="Arial"/>
              </a:rPr>
              <a:t>Aim: </a:t>
            </a:r>
            <a:r>
              <a:rPr lang="en-US" sz="2800" b="0">
                <a:latin typeface="+mn-lt"/>
                <a:ea typeface="+mn-ea"/>
                <a:cs typeface="Arial"/>
              </a:rPr>
              <a:t>To understand how the steps of the care planning cycle apply to practice. </a:t>
            </a:r>
            <a:r>
              <a:rPr lang="en-US" sz="2800">
                <a:latin typeface="+mn-lt"/>
                <a:ea typeface="+mn-ea"/>
                <a:cs typeface="Arial"/>
              </a:rPr>
              <a:t> </a:t>
            </a:r>
            <a:br>
              <a:rPr lang="en-GB" sz="3200" b="0" i="1"/>
            </a:br>
            <a:endParaRPr lang="en-GB" sz="2800"/>
          </a:p>
        </p:txBody>
      </p:sp>
      <p:sp>
        <p:nvSpPr>
          <p:cNvPr id="4" name="Text Placeholder 3">
            <a:extLst>
              <a:ext uri="{FF2B5EF4-FFF2-40B4-BE49-F238E27FC236}">
                <a16:creationId xmlns:a16="http://schemas.microsoft.com/office/drawing/2014/main" id="{B155DBFC-FEBC-0757-B154-5B18AC914997}"/>
              </a:ext>
            </a:extLst>
          </p:cNvPr>
          <p:cNvSpPr>
            <a:spLocks noGrp="1"/>
          </p:cNvSpPr>
          <p:nvPr>
            <p:ph type="body" sz="quarter" idx="12"/>
          </p:nvPr>
        </p:nvSpPr>
        <p:spPr>
          <a:xfrm>
            <a:off x="470966" y="1885868"/>
            <a:ext cx="11244293" cy="3378741"/>
          </a:xfrm>
        </p:spPr>
        <p:txBody>
          <a:bodyPr vert="horz" lIns="0" tIns="0" rIns="0" bIns="0" rtlCol="0" anchor="t">
            <a:noAutofit/>
          </a:bodyPr>
          <a:lstStyle/>
          <a:p>
            <a:pPr>
              <a:lnSpc>
                <a:spcPct val="100000"/>
              </a:lnSpc>
            </a:pPr>
            <a:r>
              <a:rPr lang="en-US" sz="2800" b="1"/>
              <a:t>Learning outcomes</a:t>
            </a:r>
          </a:p>
          <a:p>
            <a:pPr>
              <a:lnSpc>
                <a:spcPct val="100000"/>
              </a:lnSpc>
            </a:pPr>
            <a:r>
              <a:rPr lang="en-US" sz="2800">
                <a:ea typeface="+mn-lt"/>
                <a:cs typeface="+mn-lt"/>
              </a:rPr>
              <a:t>Am I now able to...</a:t>
            </a:r>
          </a:p>
          <a:p>
            <a:pPr>
              <a:lnSpc>
                <a:spcPct val="100000"/>
              </a:lnSpc>
            </a:pPr>
            <a:endParaRPr lang="en-GB" sz="2800" b="1">
              <a:cs typeface="Arial"/>
            </a:endParaRPr>
          </a:p>
          <a:p>
            <a:pPr marL="457189" indent="-457189" fontAlgn="base">
              <a:lnSpc>
                <a:spcPct val="100000"/>
              </a:lnSpc>
              <a:buFont typeface="Wingdings" pitchFamily="2" charset="2"/>
              <a:buChar char="ü"/>
            </a:pPr>
            <a:r>
              <a:rPr lang="en-US" sz="2800">
                <a:solidFill>
                  <a:srgbClr val="000000"/>
                </a:solidFill>
                <a:latin typeface="Arial"/>
                <a:cs typeface="Arial"/>
              </a:rPr>
              <a:t>understand the importance of the care planning cycle?</a:t>
            </a:r>
          </a:p>
          <a:p>
            <a:pPr marL="457189" indent="-457189" fontAlgn="base">
              <a:lnSpc>
                <a:spcPct val="100000"/>
              </a:lnSpc>
              <a:buFont typeface="Wingdings" pitchFamily="2" charset="2"/>
              <a:buChar char="ü"/>
            </a:pPr>
            <a:r>
              <a:rPr lang="en-US" sz="2800">
                <a:solidFill>
                  <a:srgbClr val="000000"/>
                </a:solidFill>
                <a:latin typeface="Arial"/>
                <a:cs typeface="Arial"/>
              </a:rPr>
              <a:t>compare the care planning cycle to the NHS care planning principles?</a:t>
            </a:r>
          </a:p>
          <a:p>
            <a:pPr marL="457189" indent="-457189" fontAlgn="base">
              <a:lnSpc>
                <a:spcPct val="100000"/>
              </a:lnSpc>
              <a:buFont typeface="Wingdings" pitchFamily="2" charset="2"/>
              <a:buChar char="ü"/>
            </a:pPr>
            <a:r>
              <a:rPr lang="en-US" sz="2800">
                <a:solidFill>
                  <a:srgbClr val="000000"/>
                </a:solidFill>
                <a:latin typeface="Arial"/>
                <a:cs typeface="Arial"/>
              </a:rPr>
              <a:t>apply the principles of the care planning cycle to promote person-</a:t>
            </a:r>
            <a:r>
              <a:rPr lang="en-US" sz="2800" err="1">
                <a:solidFill>
                  <a:srgbClr val="000000"/>
                </a:solidFill>
                <a:latin typeface="Arial"/>
                <a:cs typeface="Arial"/>
              </a:rPr>
              <a:t>centred</a:t>
            </a:r>
            <a:r>
              <a:rPr lang="en-US" sz="2800">
                <a:solidFill>
                  <a:srgbClr val="000000"/>
                </a:solidFill>
                <a:latin typeface="Arial"/>
                <a:cs typeface="Arial"/>
              </a:rPr>
              <a:t> practice?</a:t>
            </a:r>
          </a:p>
        </p:txBody>
      </p:sp>
      <p:sp>
        <p:nvSpPr>
          <p:cNvPr id="5" name="Footer Placeholder 4">
            <a:extLst>
              <a:ext uri="{FF2B5EF4-FFF2-40B4-BE49-F238E27FC236}">
                <a16:creationId xmlns:a16="http://schemas.microsoft.com/office/drawing/2014/main" id="{A0C1E58F-9F6A-E96E-6F66-69A8B57A5745}"/>
              </a:ext>
            </a:extLst>
          </p:cNvPr>
          <p:cNvSpPr>
            <a:spLocks noGrp="1"/>
          </p:cNvSpPr>
          <p:nvPr>
            <p:ph type="ftr" sz="quarter" idx="10"/>
          </p:nvPr>
        </p:nvSpPr>
        <p:spPr/>
        <p:txBody>
          <a:bodyPr/>
          <a:lstStyle/>
          <a:p>
            <a:r>
              <a:rPr lang="en-GB" cap="none"/>
              <a:t>Education and Training Foundation</a:t>
            </a:r>
          </a:p>
        </p:txBody>
      </p:sp>
    </p:spTree>
    <p:extLst>
      <p:ext uri="{BB962C8B-B14F-4D97-AF65-F5344CB8AC3E}">
        <p14:creationId xmlns:p14="http://schemas.microsoft.com/office/powerpoint/2010/main" val="7866054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sz="2800"/>
              <a:t>Recall and connect</a:t>
            </a:r>
            <a:endParaRPr lang="en-GB" sz="2800"/>
          </a:p>
        </p:txBody>
      </p:sp>
      <p:sp>
        <p:nvSpPr>
          <p:cNvPr id="5" name="Text Placeholder 4"/>
          <p:cNvSpPr>
            <a:spLocks noGrp="1"/>
          </p:cNvSpPr>
          <p:nvPr>
            <p:ph type="body" sz="quarter" idx="12"/>
          </p:nvPr>
        </p:nvSpPr>
        <p:spPr>
          <a:xfrm>
            <a:off x="270247" y="939419"/>
            <a:ext cx="11448629" cy="4802099"/>
          </a:xfrm>
        </p:spPr>
        <p:txBody>
          <a:bodyPr vert="horz" lIns="0" tIns="0" rIns="0" bIns="0" rtlCol="0" anchor="t">
            <a:noAutofit/>
          </a:bodyPr>
          <a:lstStyle/>
          <a:p>
            <a:pPr>
              <a:lnSpc>
                <a:spcPct val="100000"/>
              </a:lnSpc>
            </a:pPr>
            <a:r>
              <a:rPr lang="en-GB" sz="2800"/>
              <a:t>Q1) </a:t>
            </a:r>
            <a:r>
              <a:rPr lang="en-GB" sz="2800" b="1"/>
              <a:t>Identify </a:t>
            </a:r>
            <a:r>
              <a:rPr lang="en-GB" sz="2800"/>
              <a:t>key health and safety regulations that you would need to consider when creating a care plan.</a:t>
            </a:r>
            <a:endParaRPr lang="en-GB" sz="2800">
              <a:cs typeface="Arial"/>
            </a:endParaRPr>
          </a:p>
          <a:p>
            <a:pPr>
              <a:lnSpc>
                <a:spcPct val="100000"/>
              </a:lnSpc>
            </a:pPr>
            <a:endParaRPr lang="en-GB" sz="2800"/>
          </a:p>
          <a:p>
            <a:pPr marL="457189" indent="-457189">
              <a:lnSpc>
                <a:spcPct val="100000"/>
              </a:lnSpc>
              <a:buFont typeface="Arial" panose="020B0604020202020204" pitchFamily="34" charset="0"/>
              <a:buChar char="•"/>
            </a:pPr>
            <a:r>
              <a:rPr lang="en-GB" sz="2800" b="1"/>
              <a:t>The Human Rights Act</a:t>
            </a:r>
            <a:endParaRPr lang="en-GB" sz="2800" b="1">
              <a:cs typeface="Arial"/>
            </a:endParaRPr>
          </a:p>
          <a:p>
            <a:pPr marL="457189" indent="-457189">
              <a:lnSpc>
                <a:spcPct val="100000"/>
              </a:lnSpc>
              <a:buFont typeface="Arial" panose="020B0604020202020204" pitchFamily="34" charset="0"/>
              <a:buChar char="•"/>
            </a:pPr>
            <a:r>
              <a:rPr lang="en-GB" sz="2800" b="1"/>
              <a:t>The General Data Protection Regulations (GDPR)</a:t>
            </a:r>
            <a:endParaRPr lang="en-GB" sz="2800" b="1">
              <a:cs typeface="Arial"/>
            </a:endParaRPr>
          </a:p>
          <a:p>
            <a:pPr marL="457189" indent="-457189">
              <a:lnSpc>
                <a:spcPct val="100000"/>
              </a:lnSpc>
              <a:buFont typeface="Arial" panose="020B0604020202020204" pitchFamily="34" charset="0"/>
              <a:buChar char="•"/>
            </a:pPr>
            <a:r>
              <a:rPr lang="en-GB" sz="2800" b="1"/>
              <a:t>The Management of Health and Safety at Work Regulations </a:t>
            </a:r>
            <a:endParaRPr lang="en-GB" sz="2800" b="1">
              <a:cs typeface="Arial"/>
            </a:endParaRPr>
          </a:p>
          <a:p>
            <a:pPr marL="457189" indent="-457189">
              <a:lnSpc>
                <a:spcPct val="100000"/>
              </a:lnSpc>
              <a:buFont typeface="Arial" panose="020B0604020202020204" pitchFamily="34" charset="0"/>
              <a:buChar char="•"/>
            </a:pPr>
            <a:r>
              <a:rPr lang="en-GB" sz="2800" b="1"/>
              <a:t>The Care Act </a:t>
            </a:r>
            <a:endParaRPr lang="en-GB" sz="2800" b="1">
              <a:cs typeface="Arial"/>
            </a:endParaRPr>
          </a:p>
          <a:p>
            <a:pPr marL="457189" indent="-457189">
              <a:lnSpc>
                <a:spcPct val="100000"/>
              </a:lnSpc>
              <a:buFont typeface="Arial" panose="020B0604020202020204" pitchFamily="34" charset="0"/>
              <a:buChar char="•"/>
            </a:pPr>
            <a:r>
              <a:rPr lang="en-GB" sz="2800" b="1"/>
              <a:t>The Mental Capacity Act </a:t>
            </a:r>
            <a:endParaRPr lang="en-GB" sz="2800" b="1">
              <a:cs typeface="Arial"/>
            </a:endParaRPr>
          </a:p>
          <a:p>
            <a:endParaRPr lang="en-GB" i="1">
              <a:cs typeface="Arial"/>
            </a:endParaRPr>
          </a:p>
          <a:p>
            <a:endParaRPr lang="en-GB" i="1">
              <a:cs typeface="Arial"/>
            </a:endParaRPr>
          </a:p>
          <a:p>
            <a:r>
              <a:rPr lang="en-GB">
                <a:solidFill>
                  <a:srgbClr val="E51C41"/>
                </a:solidFill>
              </a:rPr>
              <a:t> </a:t>
            </a:r>
            <a:br>
              <a:rPr lang="en-GB"/>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a:p>
        </p:txBody>
      </p:sp>
    </p:spTree>
    <p:extLst>
      <p:ext uri="{BB962C8B-B14F-4D97-AF65-F5344CB8AC3E}">
        <p14:creationId xmlns:p14="http://schemas.microsoft.com/office/powerpoint/2010/main" val="6453072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sz="2800"/>
              <a:t>Recall and connect</a:t>
            </a:r>
            <a:endParaRPr lang="en-GB" sz="2800"/>
          </a:p>
        </p:txBody>
      </p:sp>
      <p:sp>
        <p:nvSpPr>
          <p:cNvPr id="5" name="Text Placeholder 4"/>
          <p:cNvSpPr>
            <a:spLocks noGrp="1"/>
          </p:cNvSpPr>
          <p:nvPr>
            <p:ph type="body" sz="quarter" idx="12"/>
          </p:nvPr>
        </p:nvSpPr>
        <p:spPr>
          <a:xfrm>
            <a:off x="312000" y="1315200"/>
            <a:ext cx="11448629" cy="4802099"/>
          </a:xfrm>
        </p:spPr>
        <p:txBody>
          <a:bodyPr vert="horz" lIns="0" tIns="0" rIns="0" bIns="0" rtlCol="0" anchor="t">
            <a:noAutofit/>
          </a:bodyPr>
          <a:lstStyle/>
          <a:p>
            <a:r>
              <a:rPr lang="en-GB" sz="2800"/>
              <a:t>Q2)</a:t>
            </a:r>
            <a:r>
              <a:rPr lang="en-GB" sz="2800">
                <a:cs typeface="Arial"/>
              </a:rPr>
              <a:t> </a:t>
            </a:r>
            <a:r>
              <a:rPr lang="en-GB" sz="2800" b="1"/>
              <a:t>Describe </a:t>
            </a:r>
            <a:r>
              <a:rPr lang="en-GB" sz="2800"/>
              <a:t>the meaning of person-centred care.</a:t>
            </a:r>
            <a:endParaRPr lang="en-GB" sz="2800">
              <a:cs typeface="Arial"/>
            </a:endParaRPr>
          </a:p>
          <a:p>
            <a:endParaRPr lang="en-GB" sz="3200">
              <a:cs typeface="Arial"/>
            </a:endParaRPr>
          </a:p>
          <a:p>
            <a:endParaRPr lang="en-GB" i="1"/>
          </a:p>
          <a:p>
            <a:endParaRPr lang="en-GB" i="1"/>
          </a:p>
          <a:p>
            <a:endParaRPr lang="en-GB" i="1"/>
          </a:p>
          <a:p>
            <a:endParaRPr lang="en-GB" i="1"/>
          </a:p>
          <a:p>
            <a:endParaRPr lang="en-GB" i="1"/>
          </a:p>
          <a:p>
            <a:endParaRPr lang="en-GB" i="1"/>
          </a:p>
          <a:p>
            <a:pPr algn="r"/>
            <a:endParaRPr lang="en-GB" sz="1867" i="1">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a:p>
        </p:txBody>
      </p:sp>
      <p:sp>
        <p:nvSpPr>
          <p:cNvPr id="6" name="TextBox 5">
            <a:extLst>
              <a:ext uri="{FF2B5EF4-FFF2-40B4-BE49-F238E27FC236}">
                <a16:creationId xmlns:a16="http://schemas.microsoft.com/office/drawing/2014/main" id="{3E8FDB45-8053-A36A-5760-12AA949E87B3}"/>
              </a:ext>
            </a:extLst>
          </p:cNvPr>
          <p:cNvSpPr txBox="1"/>
          <p:nvPr/>
        </p:nvSpPr>
        <p:spPr>
          <a:xfrm>
            <a:off x="310600" y="2347759"/>
            <a:ext cx="10849205" cy="1846659"/>
          </a:xfrm>
          <a:prstGeom prst="rect">
            <a:avLst/>
          </a:prstGeom>
          <a:noFill/>
        </p:spPr>
        <p:txBody>
          <a:bodyPr wrap="square" lIns="121920" tIns="60960" rIns="121920" bIns="60960" anchor="t">
            <a:spAutoFit/>
          </a:bodyPr>
          <a:lstStyle/>
          <a:p>
            <a:r>
              <a:rPr lang="en-GB" sz="2800"/>
              <a:t>To see the person as an </a:t>
            </a:r>
            <a:r>
              <a:rPr lang="en-GB" sz="2800" b="1"/>
              <a:t>individual</a:t>
            </a:r>
            <a:r>
              <a:rPr lang="en-GB" sz="2800"/>
              <a:t>, focusing on their likes, dislikes, wants and aspirations. It takes a </a:t>
            </a:r>
            <a:r>
              <a:rPr lang="en-GB" sz="2800" b="1"/>
              <a:t>holistic</a:t>
            </a:r>
            <a:r>
              <a:rPr lang="en-GB" sz="2800"/>
              <a:t> approach, looking at the whole picture, by addressing a service users physical, intellectual, emotional and social needs. </a:t>
            </a:r>
          </a:p>
        </p:txBody>
      </p:sp>
    </p:spTree>
    <p:extLst>
      <p:ext uri="{BB962C8B-B14F-4D97-AF65-F5344CB8AC3E}">
        <p14:creationId xmlns:p14="http://schemas.microsoft.com/office/powerpoint/2010/main" val="25563818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sz="2800"/>
              <a:t>Recall and connect</a:t>
            </a:r>
            <a:endParaRPr lang="en-GB" sz="2800"/>
          </a:p>
        </p:txBody>
      </p:sp>
      <p:sp>
        <p:nvSpPr>
          <p:cNvPr id="5" name="Text Placeholder 4"/>
          <p:cNvSpPr>
            <a:spLocks noGrp="1"/>
          </p:cNvSpPr>
          <p:nvPr>
            <p:ph type="body" sz="quarter" idx="12"/>
          </p:nvPr>
        </p:nvSpPr>
        <p:spPr>
          <a:xfrm>
            <a:off x="310600" y="836712"/>
            <a:ext cx="11510520" cy="4802099"/>
          </a:xfrm>
        </p:spPr>
        <p:txBody>
          <a:bodyPr vert="horz" lIns="0" tIns="0" rIns="0" bIns="0" rtlCol="0" anchor="t">
            <a:noAutofit/>
          </a:bodyPr>
          <a:lstStyle/>
          <a:p>
            <a:pPr>
              <a:lnSpc>
                <a:spcPct val="100000"/>
              </a:lnSpc>
            </a:pPr>
            <a:r>
              <a:rPr lang="en-GB" sz="2800" b="1"/>
              <a:t>Q3) </a:t>
            </a:r>
            <a:r>
              <a:rPr lang="en-GB" sz="2800" b="1" i="1"/>
              <a:t>Extension task: </a:t>
            </a:r>
            <a:endParaRPr lang="en-GB" sz="2800" b="1" i="1">
              <a:cs typeface="Arial"/>
            </a:endParaRPr>
          </a:p>
          <a:p>
            <a:pPr>
              <a:lnSpc>
                <a:spcPct val="100000"/>
              </a:lnSpc>
            </a:pPr>
            <a:r>
              <a:rPr lang="en-GB" sz="2800"/>
              <a:t>Describe how person-centred care is beneficial to health and social care service users.</a:t>
            </a:r>
            <a:endParaRPr lang="en-GB" sz="2800">
              <a:cs typeface="Arial"/>
            </a:endParaRPr>
          </a:p>
          <a:p>
            <a:pPr>
              <a:lnSpc>
                <a:spcPct val="100000"/>
              </a:lnSpc>
            </a:pPr>
            <a:endParaRPr lang="en-GB" sz="2800" i="1">
              <a:cs typeface="Arial"/>
            </a:endParaRPr>
          </a:p>
          <a:p>
            <a:pPr>
              <a:lnSpc>
                <a:spcPct val="100000"/>
              </a:lnSpc>
            </a:pPr>
            <a:r>
              <a:rPr lang="en-GB" sz="2800" b="1"/>
              <a:t>Person-centred care provides service users with care that supports and meets the individual’s unique needs. It takes into account an array of factors. This approach is taken to reduce the risk of users receiving inappropriate care and being subjected to incorrect treatment and unintentional abuse. It provides the opportunity to control the care and support that they receive. </a:t>
            </a:r>
            <a:endParaRPr lang="en-GB" sz="2800" b="1">
              <a:cs typeface="Arial"/>
            </a:endParaRPr>
          </a:p>
          <a:p>
            <a:endParaRPr lang="en-GB" i="1"/>
          </a:p>
          <a:p>
            <a:r>
              <a:rPr lang="en-GB">
                <a:solidFill>
                  <a:srgbClr val="E51C41"/>
                </a:solidFill>
              </a:rPr>
              <a:t> </a:t>
            </a:r>
            <a:br>
              <a:rPr lang="en-GB"/>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7</a:t>
            </a:fld>
            <a:endParaRPr lang="en-GB"/>
          </a:p>
        </p:txBody>
      </p:sp>
    </p:spTree>
    <p:extLst>
      <p:ext uri="{BB962C8B-B14F-4D97-AF65-F5344CB8AC3E}">
        <p14:creationId xmlns:p14="http://schemas.microsoft.com/office/powerpoint/2010/main" val="41540342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6928DF-DE4B-5FAC-28B8-DBC8FF9F9BD7}"/>
              </a:ext>
            </a:extLst>
          </p:cNvPr>
          <p:cNvSpPr>
            <a:spLocks noGrp="1"/>
          </p:cNvSpPr>
          <p:nvPr>
            <p:ph type="sldNum" sz="quarter" idx="11"/>
          </p:nvPr>
        </p:nvSpPr>
        <p:spPr/>
        <p:txBody>
          <a:bodyPr/>
          <a:lstStyle/>
          <a:p>
            <a:fld id="{DA2C159E-F13C-4A85-9A41-E7669D3E0D70}" type="slidenum">
              <a:rPr lang="en-GB" smtClean="0"/>
              <a:pPr/>
              <a:t>8</a:t>
            </a:fld>
            <a:endParaRPr lang="en-GB"/>
          </a:p>
        </p:txBody>
      </p:sp>
      <p:sp>
        <p:nvSpPr>
          <p:cNvPr id="3" name="Title 2">
            <a:extLst>
              <a:ext uri="{FF2B5EF4-FFF2-40B4-BE49-F238E27FC236}">
                <a16:creationId xmlns:a16="http://schemas.microsoft.com/office/drawing/2014/main" id="{E48492BE-2B96-C71B-0EC3-5D8110AE6762}"/>
              </a:ext>
            </a:extLst>
          </p:cNvPr>
          <p:cNvSpPr>
            <a:spLocks noGrp="1"/>
          </p:cNvSpPr>
          <p:nvPr>
            <p:ph type="title"/>
          </p:nvPr>
        </p:nvSpPr>
        <p:spPr>
          <a:xfrm>
            <a:off x="312001" y="188073"/>
            <a:ext cx="11250084" cy="932567"/>
          </a:xfrm>
        </p:spPr>
        <p:txBody>
          <a:bodyPr>
            <a:noAutofit/>
          </a:bodyPr>
          <a:lstStyle/>
          <a:p>
            <a:pPr>
              <a:lnSpc>
                <a:spcPct val="100000"/>
              </a:lnSpc>
            </a:pPr>
            <a:r>
              <a:rPr lang="en-US" sz="2800">
                <a:latin typeface="+mn-lt"/>
                <a:ea typeface="+mn-ea"/>
                <a:cs typeface="Arial"/>
              </a:rPr>
              <a:t>Aim: </a:t>
            </a:r>
            <a:r>
              <a:rPr lang="en-US" sz="2800" b="0">
                <a:latin typeface="+mn-lt"/>
                <a:ea typeface="+mn-ea"/>
                <a:cs typeface="Arial"/>
              </a:rPr>
              <a:t>To understand how the steps of the care planning cycle apply to practice. </a:t>
            </a:r>
            <a:r>
              <a:rPr lang="en-US" sz="3200">
                <a:latin typeface="+mn-lt"/>
                <a:ea typeface="+mn-ea"/>
                <a:cs typeface="Arial"/>
              </a:rPr>
              <a:t> </a:t>
            </a:r>
            <a:endParaRPr lang="en-GB" sz="2800"/>
          </a:p>
        </p:txBody>
      </p:sp>
      <p:sp>
        <p:nvSpPr>
          <p:cNvPr id="4" name="Text Placeholder 3">
            <a:extLst>
              <a:ext uri="{FF2B5EF4-FFF2-40B4-BE49-F238E27FC236}">
                <a16:creationId xmlns:a16="http://schemas.microsoft.com/office/drawing/2014/main" id="{B155DBFC-FEBC-0757-B154-5B18AC914997}"/>
              </a:ext>
            </a:extLst>
          </p:cNvPr>
          <p:cNvSpPr>
            <a:spLocks noGrp="1"/>
          </p:cNvSpPr>
          <p:nvPr>
            <p:ph type="body" sz="quarter" idx="12"/>
          </p:nvPr>
        </p:nvSpPr>
        <p:spPr>
          <a:xfrm>
            <a:off x="312000" y="1595542"/>
            <a:ext cx="11244293" cy="3378741"/>
          </a:xfrm>
        </p:spPr>
        <p:txBody>
          <a:bodyPr/>
          <a:lstStyle/>
          <a:p>
            <a:pPr>
              <a:lnSpc>
                <a:spcPct val="100000"/>
              </a:lnSpc>
            </a:pPr>
            <a:r>
              <a:rPr lang="en-US" sz="2800" b="1"/>
              <a:t>Learning outcomes: </a:t>
            </a:r>
          </a:p>
          <a:p>
            <a:pPr>
              <a:lnSpc>
                <a:spcPct val="100000"/>
              </a:lnSpc>
            </a:pPr>
            <a:r>
              <a:rPr lang="en-US" sz="2800">
                <a:ea typeface="+mn-lt"/>
                <a:cs typeface="+mn-lt"/>
              </a:rPr>
              <a:t>By the end of this lesson, you will be able to:</a:t>
            </a:r>
          </a:p>
          <a:p>
            <a:pPr>
              <a:lnSpc>
                <a:spcPct val="100000"/>
              </a:lnSpc>
            </a:pPr>
            <a:r>
              <a:rPr lang="en-US" sz="2800">
                <a:cs typeface="Arial"/>
              </a:rPr>
              <a:t> </a:t>
            </a:r>
            <a:endParaRPr lang="en-GB" sz="2800" b="1">
              <a:cs typeface="Arial"/>
            </a:endParaRPr>
          </a:p>
          <a:p>
            <a:pPr marL="457189" indent="-457189" fontAlgn="base">
              <a:lnSpc>
                <a:spcPct val="100000"/>
              </a:lnSpc>
              <a:buFont typeface="Arial" panose="020B0604020202020204" pitchFamily="34" charset="0"/>
              <a:buChar char="•"/>
            </a:pPr>
            <a:r>
              <a:rPr lang="en-US" sz="2800">
                <a:solidFill>
                  <a:srgbClr val="000000"/>
                </a:solidFill>
                <a:latin typeface="Arial" panose="020B0604020202020204" pitchFamily="34" charset="0"/>
              </a:rPr>
              <a:t>understand the importance of the care planning cycle </a:t>
            </a:r>
            <a:endParaRPr lang="en-US" sz="2800">
              <a:solidFill>
                <a:srgbClr val="000000"/>
              </a:solidFill>
              <a:latin typeface="Segoe UI" panose="020B0502040204020203" pitchFamily="34" charset="0"/>
            </a:endParaRPr>
          </a:p>
          <a:p>
            <a:pPr marL="457189" indent="-457189" fontAlgn="base">
              <a:lnSpc>
                <a:spcPct val="100000"/>
              </a:lnSpc>
              <a:buFont typeface="Arial" panose="020B0604020202020204" pitchFamily="34" charset="0"/>
              <a:buChar char="•"/>
            </a:pPr>
            <a:r>
              <a:rPr lang="en-US" sz="2800">
                <a:solidFill>
                  <a:srgbClr val="000000"/>
                </a:solidFill>
                <a:latin typeface="Arial" panose="020B0604020202020204" pitchFamily="34" charset="0"/>
              </a:rPr>
              <a:t>compare the care planning cycle to the NHS care planning principles </a:t>
            </a:r>
            <a:endParaRPr lang="en-US" sz="2800">
              <a:solidFill>
                <a:srgbClr val="000000"/>
              </a:solidFill>
              <a:latin typeface="Segoe UI" panose="020B0502040204020203" pitchFamily="34" charset="0"/>
            </a:endParaRPr>
          </a:p>
          <a:p>
            <a:pPr marL="457189" indent="-457189" fontAlgn="base">
              <a:lnSpc>
                <a:spcPct val="100000"/>
              </a:lnSpc>
              <a:buFont typeface="Arial" panose="020B0604020202020204" pitchFamily="34" charset="0"/>
              <a:buChar char="•"/>
            </a:pPr>
            <a:r>
              <a:rPr lang="en-US" sz="2800">
                <a:solidFill>
                  <a:srgbClr val="000000"/>
                </a:solidFill>
                <a:latin typeface="Arial" panose="020B0604020202020204" pitchFamily="34" charset="0"/>
              </a:rPr>
              <a:t>apply the principles of the care planning cycle to promote person-</a:t>
            </a:r>
            <a:r>
              <a:rPr lang="en-US" sz="2800" err="1">
                <a:solidFill>
                  <a:srgbClr val="000000"/>
                </a:solidFill>
                <a:latin typeface="Arial" panose="020B0604020202020204" pitchFamily="34" charset="0"/>
              </a:rPr>
              <a:t>centred</a:t>
            </a:r>
            <a:r>
              <a:rPr lang="en-US" sz="2800">
                <a:solidFill>
                  <a:srgbClr val="000000"/>
                </a:solidFill>
                <a:latin typeface="Arial" panose="020B0604020202020204" pitchFamily="34" charset="0"/>
              </a:rPr>
              <a:t> practice.</a:t>
            </a:r>
            <a:endParaRPr lang="en-US" sz="2800">
              <a:solidFill>
                <a:srgbClr val="000000"/>
              </a:solidFill>
              <a:latin typeface="Segoe UI" panose="020B0502040204020203" pitchFamily="34" charset="0"/>
            </a:endParaRPr>
          </a:p>
        </p:txBody>
      </p:sp>
      <p:sp>
        <p:nvSpPr>
          <p:cNvPr id="5" name="Footer Placeholder 4">
            <a:extLst>
              <a:ext uri="{FF2B5EF4-FFF2-40B4-BE49-F238E27FC236}">
                <a16:creationId xmlns:a16="http://schemas.microsoft.com/office/drawing/2014/main" id="{A0C1E58F-9F6A-E96E-6F66-69A8B57A5745}"/>
              </a:ext>
            </a:extLst>
          </p:cNvPr>
          <p:cNvSpPr>
            <a:spLocks noGrp="1"/>
          </p:cNvSpPr>
          <p:nvPr>
            <p:ph type="ftr" sz="quarter" idx="10"/>
          </p:nvPr>
        </p:nvSpPr>
        <p:spPr/>
        <p:txBody>
          <a:bodyPr/>
          <a:lstStyle/>
          <a:p>
            <a:r>
              <a:rPr lang="en-GB" cap="none"/>
              <a:t>Education and Training Foundation</a:t>
            </a:r>
          </a:p>
        </p:txBody>
      </p:sp>
    </p:spTree>
    <p:extLst>
      <p:ext uri="{BB962C8B-B14F-4D97-AF65-F5344CB8AC3E}">
        <p14:creationId xmlns:p14="http://schemas.microsoft.com/office/powerpoint/2010/main" val="6730649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63040" y="1940640"/>
            <a:ext cx="8544960" cy="2136480"/>
          </a:xfrm>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344000"/>
            <a:ext cx="8546640" cy="2136480"/>
          </a:xfrm>
        </p:spPr>
        <p:txBody>
          <a:bodyPr>
            <a:normAutofit/>
          </a:bodyPr>
          <a:lstStyle/>
          <a:p>
            <a:r>
              <a:rPr lang="en-US"/>
              <a:t>Present new information</a:t>
            </a:r>
          </a:p>
        </p:txBody>
      </p:sp>
    </p:spTree>
    <p:extLst>
      <p:ext uri="{BB962C8B-B14F-4D97-AF65-F5344CB8AC3E}">
        <p14:creationId xmlns:p14="http://schemas.microsoft.com/office/powerpoint/2010/main" val="30728314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8" ma:contentTypeDescription="Create a new document." ma:contentTypeScope="" ma:versionID="b8a82ae03f6bbf2f5bae4b1083aff19d">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2214009479b4e339fdd27a5b62ff05ba"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94610A0-933E-4E10-ADD1-70360E576956}"/>
</file>

<file path=customXml/itemProps2.xml><?xml version="1.0" encoding="utf-8"?>
<ds:datastoreItem xmlns:ds="http://schemas.openxmlformats.org/officeDocument/2006/customXml" ds:itemID="{B2FD17E9-7CE7-45AC-BF3C-324F0394A663}"/>
</file>

<file path=customXml/itemProps3.xml><?xml version="1.0" encoding="utf-8"?>
<ds:datastoreItem xmlns:ds="http://schemas.openxmlformats.org/officeDocument/2006/customXml" ds:itemID="{E50EC330-795D-4FA0-BA14-E35D3562C11E}"/>
</file>

<file path=docProps/app.xml><?xml version="1.0" encoding="utf-8"?>
<Properties xmlns="http://schemas.openxmlformats.org/officeDocument/2006/extended-properties" xmlns:vt="http://schemas.openxmlformats.org/officeDocument/2006/docPropsVTypes">
  <Template>blank</Template>
  <TotalTime>1</TotalTime>
  <Words>2628</Words>
  <Application>Microsoft Office PowerPoint</Application>
  <PresentationFormat>Widescreen</PresentationFormat>
  <Paragraphs>382</Paragraphs>
  <Slides>40</Slides>
  <Notes>35</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40</vt:i4>
      </vt:variant>
    </vt:vector>
  </HeadingPairs>
  <TitlesOfParts>
    <vt:vector size="45" baseType="lpstr">
      <vt:lpstr>Arial</vt:lpstr>
      <vt:lpstr>Calibri</vt:lpstr>
      <vt:lpstr>Segoe UI</vt:lpstr>
      <vt:lpstr>Wingdings</vt:lpstr>
      <vt:lpstr>Office Theme</vt:lpstr>
      <vt:lpstr>Block 1, lesson 1</vt:lpstr>
      <vt:lpstr>Lesson outline: Tutor use only</vt:lpstr>
      <vt:lpstr>01</vt:lpstr>
      <vt:lpstr>Recall and connect: Task 1</vt:lpstr>
      <vt:lpstr>Recall and connect</vt:lpstr>
      <vt:lpstr>Recall and connect</vt:lpstr>
      <vt:lpstr>Recall and connect</vt:lpstr>
      <vt:lpstr>Aim: To understand how the steps of the care planning cycle apply to practice.  </vt:lpstr>
      <vt:lpstr>02</vt:lpstr>
      <vt:lpstr>The care planning cycle</vt:lpstr>
      <vt:lpstr>The care planning cycle</vt:lpstr>
      <vt:lpstr>The care planning cycle</vt:lpstr>
      <vt:lpstr>The care planning cycle</vt:lpstr>
      <vt:lpstr>The care planning cycle</vt:lpstr>
      <vt:lpstr>The care planning cycle</vt:lpstr>
      <vt:lpstr>The care planning cycle</vt:lpstr>
      <vt:lpstr>NHS principles of care planning</vt:lpstr>
      <vt:lpstr>NHS principles of care planning</vt:lpstr>
      <vt:lpstr> The care planning cycle vs NHS principles of care planning</vt:lpstr>
      <vt:lpstr>03</vt:lpstr>
      <vt:lpstr>Guided practice A: The care planning cycle</vt:lpstr>
      <vt:lpstr>The care planning cycle</vt:lpstr>
      <vt:lpstr>04</vt:lpstr>
      <vt:lpstr>Independent practice: The care planning cycle</vt:lpstr>
      <vt:lpstr>The care planning cycle</vt:lpstr>
      <vt:lpstr>The care planning cycle</vt:lpstr>
      <vt:lpstr>The care planning cycle</vt:lpstr>
      <vt:lpstr>The care planning cycle</vt:lpstr>
      <vt:lpstr>The care planning cycle</vt:lpstr>
      <vt:lpstr>03</vt:lpstr>
      <vt:lpstr>Guided practice: The care planning cycle</vt:lpstr>
      <vt:lpstr>Guided practice: The care planning cycle</vt:lpstr>
      <vt:lpstr> 04  </vt:lpstr>
      <vt:lpstr>Applying the care planning cycle</vt:lpstr>
      <vt:lpstr>Applying the care planning cycle</vt:lpstr>
      <vt:lpstr>Applying the care planning cycle</vt:lpstr>
      <vt:lpstr>Applying the care planning cycle</vt:lpstr>
      <vt:lpstr>05</vt:lpstr>
      <vt:lpstr>Review</vt:lpstr>
      <vt:lpstr>Aim: To understand how the steps of the care planning cycle apply to practice.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Block 1, lesson 1</dc:title>
  <dc:creator>Gemma Brezinski</dc:creator>
  <cp:lastModifiedBy>Gemma Brezinski</cp:lastModifiedBy>
  <cp:revision>1</cp:revision>
  <dcterms:created xsi:type="dcterms:W3CDTF">2024-01-25T15:00:43Z</dcterms:created>
  <dcterms:modified xsi:type="dcterms:W3CDTF">2024-01-25T15:02:11Z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