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4.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58" r:id="rId2"/>
    <p:sldId id="360" r:id="rId3"/>
    <p:sldId id="632" r:id="rId4"/>
    <p:sldId id="362" r:id="rId5"/>
    <p:sldId id="363" r:id="rId6"/>
    <p:sldId id="373" r:id="rId7"/>
    <p:sldId id="374" r:id="rId8"/>
    <p:sldId id="375" r:id="rId9"/>
    <p:sldId id="376" r:id="rId10"/>
    <p:sldId id="377" r:id="rId11"/>
    <p:sldId id="378" r:id="rId12"/>
    <p:sldId id="379" r:id="rId13"/>
    <p:sldId id="347" r:id="rId14"/>
    <p:sldId id="333" r:id="rId15"/>
    <p:sldId id="342" r:id="rId16"/>
    <p:sldId id="344" r:id="rId17"/>
    <p:sldId id="346" r:id="rId18"/>
    <p:sldId id="639" r:id="rId19"/>
    <p:sldId id="336" r:id="rId20"/>
    <p:sldId id="478" r:id="rId21"/>
    <p:sldId id="4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799349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110097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34351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2776933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700527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16266293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 </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2777203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a:p>
            <a:endParaRPr lang="en-US">
              <a:cs typeface="Calibri"/>
            </a:endParaRPr>
          </a:p>
          <a:p>
            <a:endParaRPr lang="en-US">
              <a:cs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209472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379297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9558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918649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3689165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88080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708550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4613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764274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2273955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4099642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403489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117381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910940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3663614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2 </a:t>
            </a:r>
          </a:p>
        </p:txBody>
      </p:sp>
      <p:sp>
        <p:nvSpPr>
          <p:cNvPr id="11" name="Subtitle 10">
            <a:extLst>
              <a:ext uri="{FF2B5EF4-FFF2-40B4-BE49-F238E27FC236}">
                <a16:creationId xmlns:a16="http://schemas.microsoft.com/office/drawing/2014/main" id="{BA271890-34E1-A738-3562-D522E887B7F4}"/>
              </a:ext>
            </a:extLst>
          </p:cNvPr>
          <p:cNvSpPr>
            <a:spLocks noGrp="1"/>
          </p:cNvSpPr>
          <p:nvPr>
            <p:ph type="subTitle" idx="1"/>
          </p:nvPr>
        </p:nvSpPr>
        <p:spPr/>
        <p:txBody>
          <a:bodyPr/>
          <a:lstStyle/>
          <a:p>
            <a:r>
              <a:rPr lang="en-US"/>
              <a:t>Care planning</a:t>
            </a:r>
          </a:p>
        </p:txBody>
      </p:sp>
    </p:spTree>
    <p:extLst>
      <p:ext uri="{BB962C8B-B14F-4D97-AF65-F5344CB8AC3E}">
        <p14:creationId xmlns:p14="http://schemas.microsoft.com/office/powerpoint/2010/main" val="2001411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cs typeface="Arial"/>
              </a:rPr>
              <a:t>Guided practice: Demonstrating the care planning cycle</a:t>
            </a:r>
            <a:endParaRPr lang="en-US" sz="2800"/>
          </a:p>
        </p:txBody>
      </p:sp>
      <p:sp>
        <p:nvSpPr>
          <p:cNvPr id="5" name="Text Placeholder 4"/>
          <p:cNvSpPr>
            <a:spLocks noGrp="1"/>
          </p:cNvSpPr>
          <p:nvPr>
            <p:ph type="body" sz="quarter" idx="12"/>
          </p:nvPr>
        </p:nvSpPr>
        <p:spPr>
          <a:xfrm>
            <a:off x="310600" y="284921"/>
            <a:ext cx="11509120" cy="4802099"/>
          </a:xfrm>
        </p:spPr>
        <p:txBody>
          <a:bodyPr vert="horz" lIns="0" tIns="0" rIns="0" bIns="0" rtlCol="0" anchor="t">
            <a:noAutofit/>
          </a:bodyPr>
          <a:lstStyle/>
          <a:p>
            <a:pPr marL="0" lvl="1" indent="0">
              <a:buNone/>
            </a:pPr>
            <a:endParaRPr lang="en-GB" sz="3200" b="1">
              <a:cs typeface="Arial"/>
            </a:endParaRPr>
          </a:p>
          <a:p>
            <a:pPr marL="0" lvl="1" indent="0">
              <a:buNone/>
            </a:pPr>
            <a:endParaRPr lang="en-GB" sz="3200">
              <a:cs typeface="Arial"/>
            </a:endParaRPr>
          </a:p>
          <a:p>
            <a:pPr marL="0" lvl="1" indent="0">
              <a:buNone/>
            </a:pPr>
            <a:br>
              <a:rPr lang="en-GB" sz="3200">
                <a:cs typeface="Arial"/>
              </a:rPr>
            </a:br>
            <a:endParaRPr lang="en-GB" sz="3200">
              <a:cs typeface="Arial"/>
            </a:endParaRPr>
          </a:p>
          <a:p>
            <a:pPr marL="0" lvl="1" indent="0">
              <a:buNone/>
            </a:pPr>
            <a:endParaRPr lang="en-GB" sz="32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2" name="Speech Bubble: Rectangle with Corners Rounded 1">
            <a:extLst>
              <a:ext uri="{FF2B5EF4-FFF2-40B4-BE49-F238E27FC236}">
                <a16:creationId xmlns:a16="http://schemas.microsoft.com/office/drawing/2014/main" id="{D18565B5-8632-4ABD-7300-24F3490EFA15}"/>
              </a:ext>
            </a:extLst>
          </p:cNvPr>
          <p:cNvSpPr/>
          <p:nvPr/>
        </p:nvSpPr>
        <p:spPr>
          <a:xfrm>
            <a:off x="2093344" y="2172305"/>
            <a:ext cx="8019688" cy="3117241"/>
          </a:xfrm>
          <a:prstGeom prst="wedgeRoundRectCallout">
            <a:avLst/>
          </a:prstGeom>
          <a:ln/>
        </p:spPr>
        <p:style>
          <a:lnRef idx="2">
            <a:schemeClr val="accent2"/>
          </a:lnRef>
          <a:fillRef idx="1">
            <a:schemeClr val="lt1"/>
          </a:fillRef>
          <a:effectRef idx="0">
            <a:schemeClr val="accent2"/>
          </a:effectRef>
          <a:fontRef idx="minor">
            <a:schemeClr val="dk1"/>
          </a:fontRef>
        </p:style>
        <p:txBody>
          <a:bodyPr lIns="121920" tIns="60960" rIns="121920" bIns="60960" rtlCol="0" anchor="ctr"/>
          <a:lstStyle/>
          <a:p>
            <a:pPr algn="ctr"/>
            <a:r>
              <a:rPr lang="en-US" sz="3200">
                <a:cs typeface="Arial"/>
              </a:rPr>
              <a:t>An activities-coordinator has introduced themselves to a new resident of a care home. Along with other practitioners involved in the resident’s care, the activities-coordinator is now in a meeting about the next steps for care. </a:t>
            </a:r>
          </a:p>
        </p:txBody>
      </p:sp>
    </p:spTree>
    <p:extLst>
      <p:ext uri="{BB962C8B-B14F-4D97-AF65-F5344CB8AC3E}">
        <p14:creationId xmlns:p14="http://schemas.microsoft.com/office/powerpoint/2010/main" val="624042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cs typeface="Arial"/>
              </a:rPr>
              <a:t>Guided practice: Demonstrating the care planning cycle</a:t>
            </a:r>
            <a:endParaRPr lang="en-US" sz="2800"/>
          </a:p>
        </p:txBody>
      </p:sp>
      <p:sp>
        <p:nvSpPr>
          <p:cNvPr id="5" name="Text Placeholder 4"/>
          <p:cNvSpPr>
            <a:spLocks noGrp="1"/>
          </p:cNvSpPr>
          <p:nvPr>
            <p:ph type="body" sz="quarter" idx="12"/>
          </p:nvPr>
        </p:nvSpPr>
        <p:spPr>
          <a:xfrm>
            <a:off x="310600" y="284921"/>
            <a:ext cx="11509120" cy="4802099"/>
          </a:xfrm>
        </p:spPr>
        <p:txBody>
          <a:bodyPr vert="horz" lIns="0" tIns="0" rIns="0" bIns="0" rtlCol="0" anchor="t">
            <a:noAutofit/>
          </a:bodyPr>
          <a:lstStyle/>
          <a:p>
            <a:pPr marL="0" lvl="1" indent="0">
              <a:buNone/>
            </a:pPr>
            <a:endParaRPr lang="en-GB" sz="3200" b="1">
              <a:cs typeface="Arial"/>
            </a:endParaRPr>
          </a:p>
          <a:p>
            <a:pPr marL="0" lvl="1" indent="0">
              <a:buNone/>
            </a:pPr>
            <a:endParaRPr lang="en-GB" sz="3200">
              <a:cs typeface="Arial"/>
            </a:endParaRPr>
          </a:p>
          <a:p>
            <a:pPr marL="0" lvl="1" indent="0">
              <a:buNone/>
            </a:pPr>
            <a:br>
              <a:rPr lang="en-GB" sz="3200">
                <a:cs typeface="Arial"/>
              </a:rPr>
            </a:br>
            <a:endParaRPr lang="en-GB" sz="3200">
              <a:cs typeface="Arial"/>
            </a:endParaRPr>
          </a:p>
          <a:p>
            <a:pPr marL="0" lvl="1" indent="0">
              <a:buNone/>
            </a:pPr>
            <a:endParaRPr lang="en-GB" sz="32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2" name="Speech Bubble: Rectangle with Corners Rounded 1">
            <a:extLst>
              <a:ext uri="{FF2B5EF4-FFF2-40B4-BE49-F238E27FC236}">
                <a16:creationId xmlns:a16="http://schemas.microsoft.com/office/drawing/2014/main" id="{D18565B5-8632-4ABD-7300-24F3490EFA15}"/>
              </a:ext>
            </a:extLst>
          </p:cNvPr>
          <p:cNvSpPr/>
          <p:nvPr/>
        </p:nvSpPr>
        <p:spPr>
          <a:xfrm>
            <a:off x="2093344" y="2172305"/>
            <a:ext cx="8019688" cy="3117241"/>
          </a:xfrm>
          <a:prstGeom prst="wedgeRoundRectCallout">
            <a:avLst/>
          </a:prstGeom>
          <a:ln/>
        </p:spPr>
        <p:style>
          <a:lnRef idx="2">
            <a:schemeClr val="accent2"/>
          </a:lnRef>
          <a:fillRef idx="1">
            <a:schemeClr val="lt1"/>
          </a:fillRef>
          <a:effectRef idx="0">
            <a:schemeClr val="accent2"/>
          </a:effectRef>
          <a:fontRef idx="minor">
            <a:schemeClr val="dk1"/>
          </a:fontRef>
        </p:style>
        <p:txBody>
          <a:bodyPr lIns="121920" tIns="60960" rIns="121920" bIns="60960" rtlCol="0" anchor="ctr"/>
          <a:lstStyle/>
          <a:p>
            <a:pPr algn="ctr"/>
            <a:r>
              <a:rPr lang="en-US" sz="3200">
                <a:cs typeface="Arial"/>
              </a:rPr>
              <a:t>A GP refers a patient to the cardiologist department for further tests. The patient has been given an appointment four weeks from now. </a:t>
            </a:r>
          </a:p>
        </p:txBody>
      </p:sp>
    </p:spTree>
    <p:extLst>
      <p:ext uri="{BB962C8B-B14F-4D97-AF65-F5344CB8AC3E}">
        <p14:creationId xmlns:p14="http://schemas.microsoft.com/office/powerpoint/2010/main" val="1339507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cs typeface="Arial"/>
              </a:rPr>
              <a:t>Guided practice: Demonstrating the care planning cycle</a:t>
            </a:r>
            <a:endParaRPr lang="en-US" sz="2800"/>
          </a:p>
        </p:txBody>
      </p:sp>
      <p:sp>
        <p:nvSpPr>
          <p:cNvPr id="5" name="Text Placeholder 4"/>
          <p:cNvSpPr>
            <a:spLocks noGrp="1"/>
          </p:cNvSpPr>
          <p:nvPr>
            <p:ph type="body" sz="quarter" idx="12"/>
          </p:nvPr>
        </p:nvSpPr>
        <p:spPr>
          <a:xfrm>
            <a:off x="310600" y="284921"/>
            <a:ext cx="11509120" cy="4802099"/>
          </a:xfrm>
        </p:spPr>
        <p:txBody>
          <a:bodyPr vert="horz" lIns="0" tIns="0" rIns="0" bIns="0" rtlCol="0" anchor="t">
            <a:noAutofit/>
          </a:bodyPr>
          <a:lstStyle/>
          <a:p>
            <a:pPr marL="0" lvl="1" indent="0">
              <a:buNone/>
            </a:pPr>
            <a:endParaRPr lang="en-GB" sz="3200" b="1">
              <a:cs typeface="Arial"/>
            </a:endParaRPr>
          </a:p>
          <a:p>
            <a:pPr marL="0" lvl="1" indent="0">
              <a:buNone/>
            </a:pPr>
            <a:endParaRPr lang="en-GB" sz="3200">
              <a:cs typeface="Arial"/>
            </a:endParaRPr>
          </a:p>
          <a:p>
            <a:pPr marL="0" lvl="1" indent="0">
              <a:buNone/>
            </a:pPr>
            <a:br>
              <a:rPr lang="en-GB" sz="3200">
                <a:cs typeface="Arial"/>
              </a:rPr>
            </a:br>
            <a:endParaRPr lang="en-GB" sz="3200">
              <a:cs typeface="Arial"/>
            </a:endParaRPr>
          </a:p>
          <a:p>
            <a:pPr marL="0" lvl="1" indent="0">
              <a:buNone/>
            </a:pPr>
            <a:endParaRPr lang="en-GB" sz="32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2" name="Speech Bubble: Rectangle with Corners Rounded 1">
            <a:extLst>
              <a:ext uri="{FF2B5EF4-FFF2-40B4-BE49-F238E27FC236}">
                <a16:creationId xmlns:a16="http://schemas.microsoft.com/office/drawing/2014/main" id="{D18565B5-8632-4ABD-7300-24F3490EFA15}"/>
              </a:ext>
            </a:extLst>
          </p:cNvPr>
          <p:cNvSpPr/>
          <p:nvPr/>
        </p:nvSpPr>
        <p:spPr>
          <a:xfrm>
            <a:off x="2093344" y="2172305"/>
            <a:ext cx="8019688" cy="3117241"/>
          </a:xfrm>
          <a:prstGeom prst="wedgeRoundRectCallout">
            <a:avLst/>
          </a:prstGeom>
          <a:ln/>
        </p:spPr>
        <p:style>
          <a:lnRef idx="2">
            <a:schemeClr val="accent2"/>
          </a:lnRef>
          <a:fillRef idx="1">
            <a:schemeClr val="lt1"/>
          </a:fillRef>
          <a:effectRef idx="0">
            <a:schemeClr val="accent2"/>
          </a:effectRef>
          <a:fontRef idx="minor">
            <a:schemeClr val="dk1"/>
          </a:fontRef>
        </p:style>
        <p:txBody>
          <a:bodyPr lIns="121920" tIns="60960" rIns="121920" bIns="60960" rtlCol="0" anchor="ctr"/>
          <a:lstStyle/>
          <a:p>
            <a:pPr algn="ctr"/>
            <a:r>
              <a:rPr lang="en-US" sz="3200">
                <a:cs typeface="Arial"/>
              </a:rPr>
              <a:t>After monitoring a service user’s progress, the occupational therapist has begun proposing further aids and adaptations to improve their quality of life at home.</a:t>
            </a:r>
          </a:p>
        </p:txBody>
      </p:sp>
    </p:spTree>
    <p:extLst>
      <p:ext uri="{BB962C8B-B14F-4D97-AF65-F5344CB8AC3E}">
        <p14:creationId xmlns:p14="http://schemas.microsoft.com/office/powerpoint/2010/main" val="3153832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br>
              <a:rPr lang="en-US"/>
            </a:br>
            <a:r>
              <a:rPr lang="en-US"/>
              <a:t>03</a:t>
            </a:r>
            <a:br>
              <a:rPr lang="en-US"/>
            </a:br>
            <a:endParaRPr lang="en-US"/>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a:t>
            </a:r>
          </a:p>
        </p:txBody>
      </p:sp>
    </p:spTree>
    <p:extLst>
      <p:ext uri="{BB962C8B-B14F-4D97-AF65-F5344CB8AC3E}">
        <p14:creationId xmlns:p14="http://schemas.microsoft.com/office/powerpoint/2010/main" val="255936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Independent practice: Identify person-</a:t>
            </a:r>
            <a:r>
              <a:rPr lang="en-US" sz="2800" err="1"/>
              <a:t>centred</a:t>
            </a:r>
            <a:r>
              <a:rPr lang="en-US" sz="2800"/>
              <a:t> care</a:t>
            </a:r>
            <a:endParaRPr lang="en-GB" sz="2800"/>
          </a:p>
        </p:txBody>
      </p:sp>
      <p:sp>
        <p:nvSpPr>
          <p:cNvPr id="5" name="Text Placeholder 4"/>
          <p:cNvSpPr>
            <a:spLocks noGrp="1"/>
          </p:cNvSpPr>
          <p:nvPr>
            <p:ph type="body" sz="quarter" idx="12"/>
          </p:nvPr>
        </p:nvSpPr>
        <p:spPr>
          <a:xfrm>
            <a:off x="310601" y="1812219"/>
            <a:ext cx="3525420" cy="1616781"/>
          </a:xfrm>
        </p:spPr>
        <p:txBody>
          <a:bodyPr vert="horz" lIns="0" tIns="0" rIns="0" bIns="0" rtlCol="0" anchor="ctr">
            <a:noAutofit/>
          </a:bodyPr>
          <a:lstStyle/>
          <a:p>
            <a:r>
              <a:rPr lang="en-GB" sz="2800">
                <a:ea typeface="+mn-lt"/>
                <a:cs typeface="+mn-lt"/>
              </a:rPr>
              <a:t>Task 10a: </a:t>
            </a:r>
            <a:endParaRPr lang="en-US" sz="2800">
              <a:ea typeface="+mn-lt"/>
              <a:cs typeface="+mn-lt"/>
            </a:endParaRPr>
          </a:p>
          <a:p>
            <a:r>
              <a:rPr lang="en-GB" sz="2800" b="0">
                <a:ea typeface="+mn-lt"/>
                <a:cs typeface="+mn-lt"/>
              </a:rPr>
              <a:t>Highlight Geoffrey’s person-centred care requirements. </a:t>
            </a:r>
            <a:endParaRPr lang="en-US" sz="2800" b="0">
              <a:cs typeface="Arial"/>
            </a:endParaRPr>
          </a:p>
          <a:p>
            <a:pPr>
              <a:lnSpc>
                <a:spcPct val="100000"/>
              </a:lnSpc>
            </a:pPr>
            <a:endParaRPr lang="en-GB" sz="320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pic>
        <p:nvPicPr>
          <p:cNvPr id="6" name="Picture 7" descr="Graphical user interface, application, table, Excel&#10;&#10;Description automatically generated">
            <a:extLst>
              <a:ext uri="{FF2B5EF4-FFF2-40B4-BE49-F238E27FC236}">
                <a16:creationId xmlns:a16="http://schemas.microsoft.com/office/drawing/2014/main" id="{0347CD8A-7688-A742-4F0A-9500CF7700C2}"/>
              </a:ext>
            </a:extLst>
          </p:cNvPr>
          <p:cNvPicPr>
            <a:picLocks noChangeAspect="1"/>
          </p:cNvPicPr>
          <p:nvPr/>
        </p:nvPicPr>
        <p:blipFill>
          <a:blip r:embed="rId3"/>
          <a:stretch>
            <a:fillRect/>
          </a:stretch>
        </p:blipFill>
        <p:spPr>
          <a:xfrm>
            <a:off x="6457951" y="2641892"/>
            <a:ext cx="3657600" cy="2826072"/>
          </a:xfrm>
          <a:ln w="12700">
            <a:solidFill>
              <a:schemeClr val="tx1"/>
            </a:solidFill>
          </a:ln>
        </p:spPr>
      </p:pic>
      <p:pic>
        <p:nvPicPr>
          <p:cNvPr id="8" name="Picture 8" descr="Table&#10;&#10;Description automatically generated">
            <a:extLst>
              <a:ext uri="{FF2B5EF4-FFF2-40B4-BE49-F238E27FC236}">
                <a16:creationId xmlns:a16="http://schemas.microsoft.com/office/drawing/2014/main" id="{8EBA9156-F7AA-8BF1-ACF6-14D978EA0F9C}"/>
              </a:ext>
            </a:extLst>
          </p:cNvPr>
          <p:cNvPicPr>
            <a:picLocks noChangeAspect="1"/>
          </p:cNvPicPr>
          <p:nvPr/>
        </p:nvPicPr>
        <p:blipFill>
          <a:blip r:embed="rId4"/>
          <a:stretch>
            <a:fillRect/>
          </a:stretch>
        </p:blipFill>
        <p:spPr>
          <a:xfrm>
            <a:off x="8090808" y="3110452"/>
            <a:ext cx="3657600" cy="1072529"/>
          </a:xfrm>
          <a:ln w="12700">
            <a:solidFill>
              <a:schemeClr val="tx1"/>
            </a:solidFill>
          </a:ln>
        </p:spPr>
      </p:pic>
      <p:pic>
        <p:nvPicPr>
          <p:cNvPr id="9" name="Picture 9" descr="Graphical user interface, application&#10;&#10;Description automatically generated">
            <a:extLst>
              <a:ext uri="{FF2B5EF4-FFF2-40B4-BE49-F238E27FC236}">
                <a16:creationId xmlns:a16="http://schemas.microsoft.com/office/drawing/2014/main" id="{A784896F-B5AF-6B35-7CA8-44FB16E22201}"/>
              </a:ext>
            </a:extLst>
          </p:cNvPr>
          <p:cNvPicPr>
            <a:picLocks noChangeAspect="1"/>
          </p:cNvPicPr>
          <p:nvPr/>
        </p:nvPicPr>
        <p:blipFill>
          <a:blip r:embed="rId5"/>
          <a:stretch>
            <a:fillRect/>
          </a:stretch>
        </p:blipFill>
        <p:spPr>
          <a:xfrm>
            <a:off x="7165521" y="4396585"/>
            <a:ext cx="3657600" cy="2146972"/>
          </a:xfrm>
          <a:ln w="12700">
            <a:solidFill>
              <a:schemeClr val="tx1"/>
            </a:solidFill>
          </a:ln>
        </p:spPr>
      </p:pic>
      <p:sp>
        <p:nvSpPr>
          <p:cNvPr id="16" name="TextBox 15">
            <a:extLst>
              <a:ext uri="{FF2B5EF4-FFF2-40B4-BE49-F238E27FC236}">
                <a16:creationId xmlns:a16="http://schemas.microsoft.com/office/drawing/2014/main" id="{8F6135DF-99D2-E662-7A27-367419596E4D}"/>
              </a:ext>
            </a:extLst>
          </p:cNvPr>
          <p:cNvSpPr txBox="1"/>
          <p:nvPr/>
        </p:nvSpPr>
        <p:spPr>
          <a:xfrm>
            <a:off x="3628342" y="1180137"/>
            <a:ext cx="8012289" cy="4431983"/>
          </a:xfrm>
          <a:prstGeom prst="rect">
            <a:avLst/>
          </a:prstGeom>
          <a:solidFill>
            <a:schemeClr val="bg1">
              <a:lumMod val="85000"/>
            </a:schemeClr>
          </a:solidFill>
          <a:ln>
            <a:solidFill>
              <a:schemeClr val="tx1"/>
            </a:solidFill>
          </a:ln>
        </p:spPr>
        <p:txBody>
          <a:bodyPr wrap="square" lIns="0" tIns="0" rIns="0" bIns="0" rtlCol="0" anchor="t">
            <a:spAutoFit/>
          </a:bodyPr>
          <a:lstStyle/>
          <a:p>
            <a:pPr marL="152396"/>
            <a:r>
              <a:rPr lang="en-GB" sz="1600" i="1">
                <a:latin typeface="Arial" panose="020B0604020202020204" pitchFamily="34" charset="0"/>
                <a:ea typeface="Calibri" panose="020F0502020204030204" pitchFamily="34" charset="0"/>
                <a:cs typeface="Arial" panose="020B0604020202020204" pitchFamily="34" charset="0"/>
              </a:rPr>
              <a:t>Geoffrey is a 56-year-old male who lives in the local area. He has gone to visit his GP to report symptoms of severe back pain, migraines and fatigue.</a:t>
            </a:r>
            <a:endParaRPr lang="en-US" sz="2400">
              <a:cs typeface="Arial" panose="020B0604020202020204"/>
            </a:endParaRPr>
          </a:p>
          <a:p>
            <a:pPr marL="609585"/>
            <a:endParaRPr lang="en-GB" sz="1600" i="1">
              <a:latin typeface="Arial" panose="020B0604020202020204" pitchFamily="34" charset="0"/>
              <a:ea typeface="Calibri" panose="020F0502020204030204" pitchFamily="34" charset="0"/>
              <a:cs typeface="Arial" panose="020B0604020202020204" pitchFamily="34" charset="0"/>
            </a:endParaRPr>
          </a:p>
          <a:p>
            <a:pPr marL="152396"/>
            <a:r>
              <a:rPr lang="en-GB" sz="1600" i="1">
                <a:latin typeface="Arial" panose="020B0604020202020204" pitchFamily="34" charset="0"/>
                <a:ea typeface="Calibri" panose="020F0502020204030204" pitchFamily="34" charset="0"/>
                <a:cs typeface="Arial" panose="020B0604020202020204" pitchFamily="34" charset="0"/>
              </a:rPr>
              <a:t>Geoffrey, a non-smoker, works full time as a lorry driver. He often spends 12 hours a day driving around the country and spends days at a time away from home, sleeping in his lorry. Geoffrey’s job often entails driving at night and pulling lots of heavy metal cages on and off his lorry. The demands and circumstances of his job mean that, while away from home, he does not eat full meals but often has “quick fix” snacks while on the road. He has suffered with slightly high blood pressure over the last three years, but he has noticed a considerable change in his weight over the last 18 months.</a:t>
            </a:r>
          </a:p>
          <a:p>
            <a:pPr marL="152396"/>
            <a:endParaRPr lang="en-GB" sz="1600" i="1">
              <a:latin typeface="Arial" panose="020B0604020202020204" pitchFamily="34" charset="0"/>
              <a:ea typeface="Calibri" panose="020F0502020204030204" pitchFamily="34" charset="0"/>
              <a:cs typeface="Arial" panose="020B0604020202020204" pitchFamily="34" charset="0"/>
            </a:endParaRPr>
          </a:p>
          <a:p>
            <a:pPr marL="152396"/>
            <a:r>
              <a:rPr lang="en-GB" sz="1600" i="1">
                <a:latin typeface="Arial" panose="020B0604020202020204" pitchFamily="34" charset="0"/>
                <a:ea typeface="Calibri" panose="020F0502020204030204" pitchFamily="34" charset="0"/>
                <a:cs typeface="Arial" panose="020B0604020202020204" pitchFamily="34" charset="0"/>
              </a:rPr>
              <a:t>Further to this, Geoffrey has not been to the optician for over five years. He tries to avoid wearing his glasses as much as possible. He says they cause eye strain and give him headaches when he wears them for prolonged periods of time.</a:t>
            </a:r>
          </a:p>
          <a:p>
            <a:pPr marL="152396"/>
            <a:endParaRPr lang="en-GB" sz="1600" i="1">
              <a:latin typeface="Arial" panose="020B0604020202020204" pitchFamily="34" charset="0"/>
              <a:ea typeface="Calibri" panose="020F0502020204030204" pitchFamily="34" charset="0"/>
              <a:cs typeface="Arial" panose="020B0604020202020204" pitchFamily="34" charset="0"/>
            </a:endParaRPr>
          </a:p>
          <a:p>
            <a:pPr marL="152396"/>
            <a:r>
              <a:rPr lang="en-GB" sz="1600" i="1">
                <a:latin typeface="Arial" panose="020B0604020202020204" pitchFamily="34" charset="0"/>
                <a:ea typeface="Calibri" panose="020F0502020204030204" pitchFamily="34" charset="0"/>
                <a:cs typeface="Arial" panose="020B0604020202020204" pitchFamily="34" charset="0"/>
              </a:rPr>
              <a:t>Geoffrey has also mentioned to his GP that he often feels high levels of stress. He spends prolonged periods of time away from his wife and three daughters. This often makes him feel “down”.</a:t>
            </a:r>
          </a:p>
        </p:txBody>
      </p:sp>
    </p:spTree>
    <p:extLst>
      <p:ext uri="{BB962C8B-B14F-4D97-AF65-F5344CB8AC3E}">
        <p14:creationId xmlns:p14="http://schemas.microsoft.com/office/powerpoint/2010/main" val="1692979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Independent practice: Identify person-</a:t>
            </a:r>
            <a:r>
              <a:rPr lang="en-US" sz="2800" err="1"/>
              <a:t>centred</a:t>
            </a:r>
            <a:r>
              <a:rPr lang="en-US" sz="2800"/>
              <a:t> care</a:t>
            </a:r>
            <a:endParaRPr lang="en-GB" sz="2800"/>
          </a:p>
        </p:txBody>
      </p:sp>
      <p:sp>
        <p:nvSpPr>
          <p:cNvPr id="5" name="Text Placeholder 4"/>
          <p:cNvSpPr>
            <a:spLocks noGrp="1"/>
          </p:cNvSpPr>
          <p:nvPr>
            <p:ph type="body" sz="quarter" idx="12"/>
          </p:nvPr>
        </p:nvSpPr>
        <p:spPr>
          <a:xfrm>
            <a:off x="310601" y="1052719"/>
            <a:ext cx="11250084" cy="1217397"/>
          </a:xfrm>
        </p:spPr>
        <p:txBody>
          <a:bodyPr vert="horz" lIns="0" tIns="0" rIns="0" bIns="0" rtlCol="0" anchor="ctr">
            <a:noAutofit/>
          </a:bodyPr>
          <a:lstStyle/>
          <a:p>
            <a:r>
              <a:rPr lang="en-GB" sz="2800">
                <a:ea typeface="+mn-lt"/>
                <a:cs typeface="+mn-lt"/>
              </a:rPr>
              <a:t>Task 10b: Apply the legislation </a:t>
            </a:r>
            <a:endParaRPr lang="en-US" sz="28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sp>
        <p:nvSpPr>
          <p:cNvPr id="6" name="Arrow: Right 5">
            <a:extLst>
              <a:ext uri="{FF2B5EF4-FFF2-40B4-BE49-F238E27FC236}">
                <a16:creationId xmlns:a16="http://schemas.microsoft.com/office/drawing/2014/main" id="{AC06842C-7779-8BB9-79CD-7DEE2A83B988}"/>
              </a:ext>
            </a:extLst>
          </p:cNvPr>
          <p:cNvSpPr/>
          <p:nvPr/>
        </p:nvSpPr>
        <p:spPr>
          <a:xfrm>
            <a:off x="5234818" y="3577691"/>
            <a:ext cx="989633" cy="646176"/>
          </a:xfrm>
          <a:prstGeom prst="rightArrow">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Speech Bubble: Oval 7">
            <a:extLst>
              <a:ext uri="{FF2B5EF4-FFF2-40B4-BE49-F238E27FC236}">
                <a16:creationId xmlns:a16="http://schemas.microsoft.com/office/drawing/2014/main" id="{0918280E-C83F-EA72-3F47-A38B603683FD}"/>
              </a:ext>
            </a:extLst>
          </p:cNvPr>
          <p:cNvSpPr/>
          <p:nvPr/>
        </p:nvSpPr>
        <p:spPr>
          <a:xfrm>
            <a:off x="6345284" y="2487754"/>
            <a:ext cx="5715241" cy="2826052"/>
          </a:xfrm>
          <a:prstGeom prst="wedgeEllipseCallout">
            <a:avLst/>
          </a:prstGeom>
          <a:solidFill>
            <a:schemeClr val="accent2">
              <a:lumMod val="60000"/>
              <a:lumOff val="40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a:solidFill>
                  <a:schemeClr val="tx1"/>
                </a:solidFill>
                <a:latin typeface="Arial" panose="020B0604020202020204" pitchFamily="34" charset="0"/>
                <a:ea typeface="Calibri" panose="020F0502020204030204" pitchFamily="34" charset="0"/>
                <a:cs typeface="Times New Roman" panose="02020603050405020304" pitchFamily="18" charset="0"/>
              </a:rPr>
              <a:t>1. Identify the legislation and regulations that should be considered and applied in this scenario. </a:t>
            </a:r>
          </a:p>
          <a:p>
            <a:pPr lvl="0"/>
            <a:r>
              <a:rPr lang="en-US" sz="2400">
                <a:solidFill>
                  <a:schemeClr val="tx1"/>
                </a:solidFill>
                <a:latin typeface="Arial" panose="020B0604020202020204" pitchFamily="34" charset="0"/>
                <a:ea typeface="Calibri" panose="020F0502020204030204" pitchFamily="34" charset="0"/>
                <a:cs typeface="Times New Roman" panose="02020603050405020304" pitchFamily="18" charset="0"/>
              </a:rPr>
              <a:t>2. Justify your answers.</a:t>
            </a:r>
            <a:endParaRPr lang="en-GB" sz="2400">
              <a:solidFill>
                <a:schemeClr val="tx1"/>
              </a:solidFill>
              <a:latin typeface="Arial" panose="020B060402020202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F50895C-9745-706F-F834-26AC79F74AE2}"/>
              </a:ext>
            </a:extLst>
          </p:cNvPr>
          <p:cNvSpPr txBox="1"/>
          <p:nvPr/>
        </p:nvSpPr>
        <p:spPr>
          <a:xfrm>
            <a:off x="310601" y="2591319"/>
            <a:ext cx="4721183" cy="2584169"/>
          </a:xfrm>
          <a:prstGeom prst="rect">
            <a:avLst/>
          </a:prstGeom>
          <a:solidFill>
            <a:schemeClr val="bg1">
              <a:lumMod val="85000"/>
            </a:schemeClr>
          </a:solidFill>
          <a:ln>
            <a:solidFill>
              <a:schemeClr val="tx1"/>
            </a:solidFill>
          </a:ln>
        </p:spPr>
        <p:txBody>
          <a:bodyPr wrap="square" lIns="0" tIns="0" rIns="0" bIns="0" rtlCol="0" anchor="t">
            <a:spAutoFit/>
          </a:bodyPr>
          <a:lstStyle/>
          <a:p>
            <a:pPr marL="76198"/>
            <a:r>
              <a:rPr lang="en-GB" sz="933" i="1">
                <a:latin typeface="Arial" panose="020B0604020202020204" pitchFamily="34" charset="0"/>
                <a:ea typeface="Calibri" panose="020F0502020204030204" pitchFamily="34" charset="0"/>
                <a:cs typeface="Arial" panose="020B0604020202020204" pitchFamily="34" charset="0"/>
              </a:rPr>
              <a:t>Geoffrey is a 56-year-old male who lives in the local area. He has gone to visit his GP to report symptoms of severe back pain, migraines and fatigue.</a:t>
            </a:r>
            <a:endParaRPr lang="en-US" sz="2400">
              <a:cs typeface="Arial" panose="020B0604020202020204"/>
            </a:endParaRPr>
          </a:p>
          <a:p>
            <a:pPr marL="76198"/>
            <a:endParaRPr lang="en-GB" sz="933" i="1">
              <a:latin typeface="Arial" panose="020B0604020202020204" pitchFamily="34" charset="0"/>
              <a:ea typeface="Calibri" panose="020F0502020204030204" pitchFamily="34" charset="0"/>
              <a:cs typeface="Arial" panose="020B0604020202020204" pitchFamily="34" charset="0"/>
            </a:endParaRPr>
          </a:p>
          <a:p>
            <a:pPr marL="76198"/>
            <a:r>
              <a:rPr lang="en-GB" sz="933" i="1">
                <a:latin typeface="Arial" panose="020B0604020202020204" pitchFamily="34" charset="0"/>
                <a:ea typeface="Calibri" panose="020F0502020204030204" pitchFamily="34" charset="0"/>
                <a:cs typeface="Arial" panose="020B0604020202020204" pitchFamily="34" charset="0"/>
              </a:rPr>
              <a:t>Geoffrey, a non-smoker, works full time as a lorry driver. He often spends 12 hours a day driving around the country and spends days at a time away from home, sleeping in his lorry. Geoffrey’s job often entails driving at night and pulling lots of heavy metal cages on and off his lorry. The demands and circumstances of his job mean that, while away from home, he does not eat full meals but often has “quick fix” snacks while on the road. He has suffered with slightly high blood pressure over the last three years, but he has noticed a considerable change in his weight over the last 18 months.</a:t>
            </a:r>
          </a:p>
          <a:p>
            <a:pPr marL="76198"/>
            <a:endParaRPr lang="en-GB" sz="933" i="1">
              <a:latin typeface="Arial" panose="020B0604020202020204" pitchFamily="34" charset="0"/>
              <a:ea typeface="Calibri" panose="020F0502020204030204" pitchFamily="34" charset="0"/>
              <a:cs typeface="Arial" panose="020B0604020202020204" pitchFamily="34" charset="0"/>
            </a:endParaRPr>
          </a:p>
          <a:p>
            <a:pPr marL="76198"/>
            <a:r>
              <a:rPr lang="en-GB" sz="933" i="1">
                <a:latin typeface="Arial" panose="020B0604020202020204" pitchFamily="34" charset="0"/>
                <a:ea typeface="Calibri" panose="020F0502020204030204" pitchFamily="34" charset="0"/>
                <a:cs typeface="Arial" panose="020B0604020202020204" pitchFamily="34" charset="0"/>
              </a:rPr>
              <a:t>Further to this, Geoffrey has not been to the optician for over five years. He tries to avoid wearing his glasses as much as possible. He says they cause eye strain and give him headaches when he wears them for prolonged periods of time.</a:t>
            </a:r>
          </a:p>
          <a:p>
            <a:pPr marL="76198"/>
            <a:endParaRPr lang="en-GB" sz="933" i="1">
              <a:latin typeface="Arial" panose="020B0604020202020204" pitchFamily="34" charset="0"/>
              <a:ea typeface="Calibri" panose="020F0502020204030204" pitchFamily="34" charset="0"/>
              <a:cs typeface="Arial" panose="020B0604020202020204" pitchFamily="34" charset="0"/>
            </a:endParaRPr>
          </a:p>
          <a:p>
            <a:pPr marL="76198"/>
            <a:r>
              <a:rPr lang="en-GB" sz="933" i="1">
                <a:latin typeface="Arial" panose="020B0604020202020204" pitchFamily="34" charset="0"/>
                <a:ea typeface="Calibri" panose="020F0502020204030204" pitchFamily="34" charset="0"/>
                <a:cs typeface="Arial" panose="020B0604020202020204" pitchFamily="34" charset="0"/>
              </a:rPr>
              <a:t>Geoffrey has also mentioned to his GP that he often feels high levels of stress. He spends prolonged periods of time away from his wife and three daughters. This often makes him feel “down”.</a:t>
            </a:r>
          </a:p>
        </p:txBody>
      </p:sp>
    </p:spTree>
    <p:extLst>
      <p:ext uri="{BB962C8B-B14F-4D97-AF65-F5344CB8AC3E}">
        <p14:creationId xmlns:p14="http://schemas.microsoft.com/office/powerpoint/2010/main" val="2908031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Independent practice: Identify person-</a:t>
            </a:r>
            <a:r>
              <a:rPr lang="en-US" sz="2800" err="1"/>
              <a:t>centred</a:t>
            </a:r>
            <a:r>
              <a:rPr lang="en-US" sz="2800"/>
              <a:t> care</a:t>
            </a:r>
            <a:endParaRPr lang="en-GB" sz="2800"/>
          </a:p>
        </p:txBody>
      </p:sp>
      <p:sp>
        <p:nvSpPr>
          <p:cNvPr id="5" name="Text Placeholder 4"/>
          <p:cNvSpPr>
            <a:spLocks noGrp="1"/>
          </p:cNvSpPr>
          <p:nvPr>
            <p:ph type="body" sz="quarter" idx="12"/>
          </p:nvPr>
        </p:nvSpPr>
        <p:spPr>
          <a:xfrm>
            <a:off x="310601" y="1052719"/>
            <a:ext cx="11250084" cy="1217397"/>
          </a:xfrm>
        </p:spPr>
        <p:txBody>
          <a:bodyPr vert="horz" lIns="0" tIns="0" rIns="0" bIns="0" rtlCol="0" anchor="ctr">
            <a:noAutofit/>
          </a:bodyPr>
          <a:lstStyle/>
          <a:p>
            <a:r>
              <a:rPr lang="en-GB" sz="2800">
                <a:ea typeface="+mn-lt"/>
                <a:cs typeface="+mn-lt"/>
              </a:rPr>
              <a:t>Task 10c: Identify relevant practitioners</a:t>
            </a:r>
            <a:endParaRPr lang="en-GB" sz="2800">
              <a:solidFill>
                <a:srgbClr val="000000"/>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sp>
        <p:nvSpPr>
          <p:cNvPr id="6" name="Arrow: Right 5">
            <a:extLst>
              <a:ext uri="{FF2B5EF4-FFF2-40B4-BE49-F238E27FC236}">
                <a16:creationId xmlns:a16="http://schemas.microsoft.com/office/drawing/2014/main" id="{AC06842C-7779-8BB9-79CD-7DEE2A83B988}"/>
              </a:ext>
            </a:extLst>
          </p:cNvPr>
          <p:cNvSpPr/>
          <p:nvPr/>
        </p:nvSpPr>
        <p:spPr>
          <a:xfrm>
            <a:off x="5269424" y="3622984"/>
            <a:ext cx="907347" cy="646176"/>
          </a:xfrm>
          <a:prstGeom prst="rightArrow">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Speech Bubble: Oval 7">
            <a:extLst>
              <a:ext uri="{FF2B5EF4-FFF2-40B4-BE49-F238E27FC236}">
                <a16:creationId xmlns:a16="http://schemas.microsoft.com/office/drawing/2014/main" id="{0918280E-C83F-EA72-3F47-A38B603683FD}"/>
              </a:ext>
            </a:extLst>
          </p:cNvPr>
          <p:cNvSpPr/>
          <p:nvPr/>
        </p:nvSpPr>
        <p:spPr>
          <a:xfrm>
            <a:off x="6466114" y="2585142"/>
            <a:ext cx="4743449" cy="2735468"/>
          </a:xfrm>
          <a:prstGeom prst="wedgeEllipseCallout">
            <a:avLst/>
          </a:prstGeom>
          <a:solidFill>
            <a:schemeClr val="accent2">
              <a:lumMod val="60000"/>
              <a:lumOff val="40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r>
              <a:rPr lang="en-US" sz="2400">
                <a:solidFill>
                  <a:srgbClr val="000000"/>
                </a:solidFill>
                <a:cs typeface="Arial"/>
              </a:rPr>
              <a:t>1. What practitioners should be involved in this care plan? </a:t>
            </a:r>
          </a:p>
          <a:p>
            <a:r>
              <a:rPr lang="en-US" sz="2400">
                <a:solidFill>
                  <a:srgbClr val="000000"/>
                </a:solidFill>
                <a:cs typeface="Arial"/>
              </a:rPr>
              <a:t>2. Justify your recommendations.</a:t>
            </a:r>
          </a:p>
        </p:txBody>
      </p:sp>
      <p:sp>
        <p:nvSpPr>
          <p:cNvPr id="9" name="TextBox 8">
            <a:extLst>
              <a:ext uri="{FF2B5EF4-FFF2-40B4-BE49-F238E27FC236}">
                <a16:creationId xmlns:a16="http://schemas.microsoft.com/office/drawing/2014/main" id="{AE705F78-C815-EECE-D68E-09F4591018BA}"/>
              </a:ext>
            </a:extLst>
          </p:cNvPr>
          <p:cNvSpPr txBox="1"/>
          <p:nvPr/>
        </p:nvSpPr>
        <p:spPr>
          <a:xfrm>
            <a:off x="310601" y="2600498"/>
            <a:ext cx="4721183" cy="2727734"/>
          </a:xfrm>
          <a:prstGeom prst="rect">
            <a:avLst/>
          </a:prstGeom>
          <a:solidFill>
            <a:schemeClr val="bg1">
              <a:lumMod val="85000"/>
            </a:schemeClr>
          </a:solidFill>
          <a:ln>
            <a:solidFill>
              <a:schemeClr val="tx1"/>
            </a:solidFill>
          </a:ln>
        </p:spPr>
        <p:txBody>
          <a:bodyPr wrap="square" lIns="0" tIns="0" rIns="0" bIns="0" rtlCol="0" anchor="t">
            <a:spAutoFit/>
          </a:bodyPr>
          <a:lstStyle/>
          <a:p>
            <a:pPr marL="152396"/>
            <a:r>
              <a:rPr lang="en-GB" sz="933" i="1">
                <a:latin typeface="Arial" panose="020B0604020202020204" pitchFamily="34" charset="0"/>
                <a:ea typeface="Calibri" panose="020F0502020204030204" pitchFamily="34" charset="0"/>
                <a:cs typeface="Arial" panose="020B0604020202020204" pitchFamily="34" charset="0"/>
              </a:rPr>
              <a:t>Geoffrey is a 56-year-old male who lives in the local area. He has gone to visit his GP to report symptoms of severe back pain, migraines and fatigue.</a:t>
            </a:r>
            <a:endParaRPr lang="en-US" sz="2400">
              <a:cs typeface="Arial" panose="020B0604020202020204"/>
            </a:endParaRPr>
          </a:p>
          <a:p>
            <a:pPr marL="152396"/>
            <a:endParaRPr lang="en-GB" sz="933" i="1">
              <a:latin typeface="Arial" panose="020B0604020202020204" pitchFamily="34" charset="0"/>
              <a:ea typeface="Calibri" panose="020F0502020204030204" pitchFamily="34" charset="0"/>
              <a:cs typeface="Arial" panose="020B0604020202020204" pitchFamily="34" charset="0"/>
            </a:endParaRPr>
          </a:p>
          <a:p>
            <a:pPr marL="152396"/>
            <a:r>
              <a:rPr lang="en-GB" sz="933" i="1">
                <a:latin typeface="Arial" panose="020B0604020202020204" pitchFamily="34" charset="0"/>
                <a:ea typeface="Calibri" panose="020F0502020204030204" pitchFamily="34" charset="0"/>
                <a:cs typeface="Arial" panose="020B0604020202020204" pitchFamily="34" charset="0"/>
              </a:rPr>
              <a:t>Geoffrey, a non-smoker, works full time as a lorry driver. He often spends 12 hours a day driving around the country and spends days at a time away from home, sleeping in his lorry. Geoffrey’s job often entails driving at night and pulling lots of heavy metal cages on and off his lorry. The demands and circumstances of his job mean that, while away from home, he does not eat full meals but often has “quick fix” snacks while on the road. He has suffered with slightly high blood pressure over the last three years, but he has noticed a considerable change in his weight over the last 18 months.</a:t>
            </a:r>
          </a:p>
          <a:p>
            <a:pPr marL="152396"/>
            <a:endParaRPr lang="en-GB" sz="933" i="1">
              <a:latin typeface="Arial" panose="020B0604020202020204" pitchFamily="34" charset="0"/>
              <a:ea typeface="Calibri" panose="020F0502020204030204" pitchFamily="34" charset="0"/>
              <a:cs typeface="Arial" panose="020B0604020202020204" pitchFamily="34" charset="0"/>
            </a:endParaRPr>
          </a:p>
          <a:p>
            <a:pPr marL="152396"/>
            <a:r>
              <a:rPr lang="en-GB" sz="933" i="1">
                <a:latin typeface="Arial" panose="020B0604020202020204" pitchFamily="34" charset="0"/>
                <a:ea typeface="Calibri" panose="020F0502020204030204" pitchFamily="34" charset="0"/>
                <a:cs typeface="Arial" panose="020B0604020202020204" pitchFamily="34" charset="0"/>
              </a:rPr>
              <a:t>Further to this, Geoffrey has not been to the optician for over five years. He tries to avoid wearing his glasses as much as possible. He says they cause eye strain and give him headaches when he wears them for prolonged periods of time.</a:t>
            </a:r>
          </a:p>
          <a:p>
            <a:pPr marL="152396"/>
            <a:endParaRPr lang="en-GB" sz="933" i="1">
              <a:latin typeface="Arial" panose="020B0604020202020204" pitchFamily="34" charset="0"/>
              <a:ea typeface="Calibri" panose="020F0502020204030204" pitchFamily="34" charset="0"/>
              <a:cs typeface="Arial" panose="020B0604020202020204" pitchFamily="34" charset="0"/>
            </a:endParaRPr>
          </a:p>
          <a:p>
            <a:pPr marL="152396"/>
            <a:r>
              <a:rPr lang="en-GB" sz="933" i="1">
                <a:latin typeface="Arial" panose="020B0604020202020204" pitchFamily="34" charset="0"/>
                <a:ea typeface="Calibri" panose="020F0502020204030204" pitchFamily="34" charset="0"/>
                <a:cs typeface="Arial" panose="020B0604020202020204" pitchFamily="34" charset="0"/>
              </a:rPr>
              <a:t>Geoffrey has also mentioned to his GP that he often feels high levels of stress. He spends prolonged periods of time away from his wife and three daughters. This often makes him feel “down”.</a:t>
            </a:r>
          </a:p>
        </p:txBody>
      </p:sp>
    </p:spTree>
    <p:extLst>
      <p:ext uri="{BB962C8B-B14F-4D97-AF65-F5344CB8AC3E}">
        <p14:creationId xmlns:p14="http://schemas.microsoft.com/office/powerpoint/2010/main" val="977483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2" name="Title 1"/>
          <p:cNvSpPr>
            <a:spLocks noGrp="1"/>
          </p:cNvSpPr>
          <p:nvPr>
            <p:ph type="title"/>
          </p:nvPr>
        </p:nvSpPr>
        <p:spPr/>
        <p:txBody>
          <a:bodyPr>
            <a:normAutofit/>
          </a:bodyPr>
          <a:lstStyle/>
          <a:p>
            <a:r>
              <a:rPr lang="en-US" sz="2800"/>
              <a:t>Independent practice: Identify person-</a:t>
            </a:r>
            <a:r>
              <a:rPr lang="en-US" sz="2800" err="1"/>
              <a:t>centred</a:t>
            </a:r>
            <a:r>
              <a:rPr lang="en-US" sz="2800"/>
              <a:t> care</a:t>
            </a:r>
            <a:endParaRPr lang="en-GB" sz="28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sp>
        <p:nvSpPr>
          <p:cNvPr id="8" name="Rectangle 7">
            <a:extLst>
              <a:ext uri="{FF2B5EF4-FFF2-40B4-BE49-F238E27FC236}">
                <a16:creationId xmlns:a16="http://schemas.microsoft.com/office/drawing/2014/main" id="{0918280E-C83F-EA72-3F47-A38B603683FD}"/>
              </a:ext>
            </a:extLst>
          </p:cNvPr>
          <p:cNvSpPr/>
          <p:nvPr/>
        </p:nvSpPr>
        <p:spPr>
          <a:xfrm>
            <a:off x="250320" y="1248981"/>
            <a:ext cx="11451027" cy="4014396"/>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endParaRPr lang="en-US" sz="2800">
              <a:solidFill>
                <a:srgbClr val="000000"/>
              </a:solidFill>
              <a:cs typeface="Arial"/>
            </a:endParaRPr>
          </a:p>
          <a:p>
            <a:r>
              <a:rPr lang="en-US" sz="2800" b="1">
                <a:solidFill>
                  <a:srgbClr val="000000"/>
                </a:solidFill>
                <a:cs typeface="Arial"/>
              </a:rPr>
              <a:t>Task 10d: How would you respond based on Geoffrey’s care plan?</a:t>
            </a:r>
          </a:p>
          <a:p>
            <a:r>
              <a:rPr lang="en-US" sz="2800">
                <a:solidFill>
                  <a:srgbClr val="000000"/>
                </a:solidFill>
                <a:cs typeface="Arial"/>
              </a:rPr>
              <a:t>In pairs, discuss how you can you adapt your practice from an individual’s care plan?</a:t>
            </a:r>
          </a:p>
          <a:p>
            <a:endParaRPr lang="en-US" sz="2800">
              <a:solidFill>
                <a:srgbClr val="000000"/>
              </a:solidFill>
              <a:cs typeface="Arial"/>
            </a:endParaRPr>
          </a:p>
          <a:p>
            <a:r>
              <a:rPr lang="en-US" sz="2800">
                <a:solidFill>
                  <a:srgbClr val="000000"/>
                </a:solidFill>
                <a:cs typeface="Arial"/>
              </a:rPr>
              <a:t>Create a role-play based on just ONE of the specific care needs listed on Geoffrey’s care plan. </a:t>
            </a:r>
          </a:p>
          <a:p>
            <a:endParaRPr lang="en-US" sz="2800">
              <a:solidFill>
                <a:srgbClr val="000000"/>
              </a:solidFill>
              <a:cs typeface="Arial"/>
            </a:endParaRPr>
          </a:p>
          <a:p>
            <a:r>
              <a:rPr lang="en-US" sz="2800">
                <a:solidFill>
                  <a:srgbClr val="000000"/>
                </a:solidFill>
                <a:cs typeface="Arial"/>
              </a:rPr>
              <a:t>Think about:</a:t>
            </a:r>
          </a:p>
          <a:p>
            <a:pPr marL="457189" indent="-457189">
              <a:buAutoNum type="arabicParenR"/>
            </a:pPr>
            <a:r>
              <a:rPr lang="en-US" sz="2800">
                <a:solidFill>
                  <a:srgbClr val="000000"/>
                </a:solidFill>
                <a:cs typeface="Arial"/>
              </a:rPr>
              <a:t>how you will communicate effectively with Geoffrey</a:t>
            </a:r>
          </a:p>
          <a:p>
            <a:pPr marL="457189" indent="-457189">
              <a:buAutoNum type="arabicParenR"/>
            </a:pPr>
            <a:r>
              <a:rPr lang="en-US" sz="2800">
                <a:solidFill>
                  <a:srgbClr val="000000"/>
                </a:solidFill>
                <a:cs typeface="Arial"/>
              </a:rPr>
              <a:t>how you will promote comfort and wellbeing</a:t>
            </a:r>
          </a:p>
          <a:p>
            <a:pPr marL="457189" indent="-457189">
              <a:buAutoNum type="arabicParenR"/>
            </a:pPr>
            <a:r>
              <a:rPr lang="en-US" sz="2800">
                <a:solidFill>
                  <a:srgbClr val="000000"/>
                </a:solidFill>
                <a:cs typeface="Arial"/>
              </a:rPr>
              <a:t>how you will assist Geoffrey with this particular care need.</a:t>
            </a:r>
          </a:p>
        </p:txBody>
      </p:sp>
    </p:spTree>
    <p:extLst>
      <p:ext uri="{BB962C8B-B14F-4D97-AF65-F5344CB8AC3E}">
        <p14:creationId xmlns:p14="http://schemas.microsoft.com/office/powerpoint/2010/main" val="3362155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Review </a:t>
            </a:r>
          </a:p>
        </p:txBody>
      </p:sp>
    </p:spTree>
    <p:extLst>
      <p:ext uri="{BB962C8B-B14F-4D97-AF65-F5344CB8AC3E}">
        <p14:creationId xmlns:p14="http://schemas.microsoft.com/office/powerpoint/2010/main" val="1990362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599" y="751051"/>
            <a:ext cx="11250084" cy="1562453"/>
          </a:xfrm>
        </p:spPr>
        <p:txBody>
          <a:bodyPr/>
          <a:lstStyle/>
          <a:p>
            <a:pPr>
              <a:lnSpc>
                <a:spcPct val="100000"/>
              </a:lnSpc>
            </a:pPr>
            <a:br>
              <a:rPr lang="en-US" sz="4267" b="0" i="1"/>
            </a:br>
            <a:r>
              <a:rPr lang="en-US" sz="4267"/>
              <a:t> </a:t>
            </a:r>
            <a:endParaRPr lang="en-GB" sz="4267">
              <a:solidFill>
                <a:srgbClr val="E51C41"/>
              </a:solidFill>
            </a:endParaRPr>
          </a:p>
          <a:p>
            <a:pPr>
              <a:lnSpc>
                <a:spcPct val="100000"/>
              </a:lnSpc>
            </a:pPr>
            <a:endParaRPr lang="en-GB" sz="4267">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sp>
        <p:nvSpPr>
          <p:cNvPr id="9" name="TextBox 8">
            <a:extLst>
              <a:ext uri="{FF2B5EF4-FFF2-40B4-BE49-F238E27FC236}">
                <a16:creationId xmlns:a16="http://schemas.microsoft.com/office/drawing/2014/main" id="{13622BE5-C17E-5FCA-C391-1B64123FC056}"/>
              </a:ext>
            </a:extLst>
          </p:cNvPr>
          <p:cNvSpPr txBox="1"/>
          <p:nvPr/>
        </p:nvSpPr>
        <p:spPr>
          <a:xfrm>
            <a:off x="740073" y="3484709"/>
            <a:ext cx="10820612" cy="489558"/>
          </a:xfrm>
          <a:prstGeom prst="rect">
            <a:avLst/>
          </a:prstGeom>
          <a:noFill/>
        </p:spPr>
        <p:txBody>
          <a:bodyPr wrap="square" lIns="121920" tIns="60960" rIns="121920" bIns="60960" anchor="t">
            <a:spAutoFit/>
          </a:bodyPr>
          <a:lstStyle/>
          <a:p>
            <a:pPr algn="ctr">
              <a:lnSpc>
                <a:spcPct val="107000"/>
              </a:lnSpc>
              <a:spcAft>
                <a:spcPts val="1067"/>
              </a:spcAft>
            </a:pPr>
            <a:endParaRPr lang="en-GB" sz="2400">
              <a:latin typeface="+mj-lt"/>
              <a:ea typeface="Calibri" panose="020F0502020204030204" pitchFamily="34" charset="0"/>
              <a:cs typeface="Times New Roman"/>
            </a:endParaRPr>
          </a:p>
        </p:txBody>
      </p:sp>
      <p:sp>
        <p:nvSpPr>
          <p:cNvPr id="8" name="Title 7">
            <a:extLst>
              <a:ext uri="{FF2B5EF4-FFF2-40B4-BE49-F238E27FC236}">
                <a16:creationId xmlns:a16="http://schemas.microsoft.com/office/drawing/2014/main" id="{49F06B8D-A7EF-ABC6-1BEA-331F144BF685}"/>
              </a:ext>
            </a:extLst>
          </p:cNvPr>
          <p:cNvSpPr>
            <a:spLocks noGrp="1"/>
          </p:cNvSpPr>
          <p:nvPr>
            <p:ph type="title"/>
          </p:nvPr>
        </p:nvSpPr>
        <p:spPr/>
        <p:txBody>
          <a:bodyPr>
            <a:normAutofit/>
          </a:bodyPr>
          <a:lstStyle/>
          <a:p>
            <a:r>
              <a:rPr lang="en-GB" sz="2800"/>
              <a:t>Review: Aim </a:t>
            </a:r>
            <a:r>
              <a:rPr lang="en-US" sz="2800">
                <a:latin typeface="Arial" panose="020B0604020202020204" pitchFamily="34" charset="0"/>
                <a:cs typeface="Arial" panose="020B0604020202020204" pitchFamily="34" charset="0"/>
              </a:rPr>
              <a:t>– </a:t>
            </a:r>
            <a:r>
              <a:rPr lang="en-US" sz="2800"/>
              <a:t>To use care plans to provide person-</a:t>
            </a:r>
            <a:r>
              <a:rPr lang="en-US" sz="2800" err="1"/>
              <a:t>centred</a:t>
            </a:r>
            <a:r>
              <a:rPr lang="en-US" sz="2800"/>
              <a:t> care.</a:t>
            </a:r>
            <a:r>
              <a:rPr lang="en-GB" sz="2800"/>
              <a:t> </a:t>
            </a:r>
          </a:p>
        </p:txBody>
      </p:sp>
      <p:sp>
        <p:nvSpPr>
          <p:cNvPr id="11" name="Rectangle 10">
            <a:extLst>
              <a:ext uri="{FF2B5EF4-FFF2-40B4-BE49-F238E27FC236}">
                <a16:creationId xmlns:a16="http://schemas.microsoft.com/office/drawing/2014/main" id="{20306ECB-3036-865F-AAB6-745AD1E75640}"/>
              </a:ext>
            </a:extLst>
          </p:cNvPr>
          <p:cNvSpPr/>
          <p:nvPr/>
        </p:nvSpPr>
        <p:spPr>
          <a:xfrm>
            <a:off x="175291" y="1156986"/>
            <a:ext cx="11645829" cy="175862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i="1">
                <a:solidFill>
                  <a:schemeClr val="tx1"/>
                </a:solidFill>
              </a:rPr>
              <a:t>A new patient has minor injuries after suffering a nasty fall. You have been handed their care plan, which identifies that they already have current care needs. </a:t>
            </a:r>
          </a:p>
        </p:txBody>
      </p:sp>
      <p:graphicFrame>
        <p:nvGraphicFramePr>
          <p:cNvPr id="12" name="Table 12">
            <a:extLst>
              <a:ext uri="{FF2B5EF4-FFF2-40B4-BE49-F238E27FC236}">
                <a16:creationId xmlns:a16="http://schemas.microsoft.com/office/drawing/2014/main" id="{720A58BC-6E8F-D936-E105-9308A21773F1}"/>
              </a:ext>
            </a:extLst>
          </p:cNvPr>
          <p:cNvGraphicFramePr>
            <a:graphicFrameLocks noGrp="1"/>
          </p:cNvGraphicFramePr>
          <p:nvPr/>
        </p:nvGraphicFramePr>
        <p:xfrm>
          <a:off x="447675" y="3137289"/>
          <a:ext cx="11113008" cy="2926080"/>
        </p:xfrm>
        <a:graphic>
          <a:graphicData uri="http://schemas.openxmlformats.org/drawingml/2006/table">
            <a:tbl>
              <a:tblPr firstRow="1" bandRow="1">
                <a:tableStyleId>{5C22544A-7EE6-4342-B048-85BDC9FD1C3A}</a:tableStyleId>
              </a:tblPr>
              <a:tblGrid>
                <a:gridCol w="2124076">
                  <a:extLst>
                    <a:ext uri="{9D8B030D-6E8A-4147-A177-3AD203B41FA5}">
                      <a16:colId xmlns:a16="http://schemas.microsoft.com/office/drawing/2014/main" val="1128817243"/>
                    </a:ext>
                  </a:extLst>
                </a:gridCol>
                <a:gridCol w="1689760">
                  <a:extLst>
                    <a:ext uri="{9D8B030D-6E8A-4147-A177-3AD203B41FA5}">
                      <a16:colId xmlns:a16="http://schemas.microsoft.com/office/drawing/2014/main" val="1128821030"/>
                    </a:ext>
                  </a:extLst>
                </a:gridCol>
                <a:gridCol w="1357987">
                  <a:extLst>
                    <a:ext uri="{9D8B030D-6E8A-4147-A177-3AD203B41FA5}">
                      <a16:colId xmlns:a16="http://schemas.microsoft.com/office/drawing/2014/main" val="1097242700"/>
                    </a:ext>
                  </a:extLst>
                </a:gridCol>
                <a:gridCol w="5941185">
                  <a:extLst>
                    <a:ext uri="{9D8B030D-6E8A-4147-A177-3AD203B41FA5}">
                      <a16:colId xmlns:a16="http://schemas.microsoft.com/office/drawing/2014/main" val="2579811218"/>
                    </a:ext>
                  </a:extLst>
                </a:gridCol>
              </a:tblGrid>
              <a:tr h="548640">
                <a:tc>
                  <a:txBody>
                    <a:bodyPr/>
                    <a:lstStyle/>
                    <a:p>
                      <a:r>
                        <a:rPr lang="en-GB" sz="2800">
                          <a:solidFill>
                            <a:sysClr val="windowText" lastClr="000000"/>
                          </a:solidFill>
                        </a:rPr>
                        <a:t>Jaycee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800">
                          <a:solidFill>
                            <a:sysClr val="windowText" lastClr="000000"/>
                          </a:solidFill>
                        </a:rPr>
                        <a:t>Age: 13</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800">
                          <a:solidFill>
                            <a:sysClr val="windowText" lastClr="000000"/>
                          </a:solidFill>
                        </a:rPr>
                        <a:t>Sex: F</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800">
                          <a:solidFill>
                            <a:sysClr val="windowText" lastClr="000000"/>
                          </a:solidFill>
                        </a:rPr>
                        <a:t>Next of kin: Mother, Janet</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2627839"/>
                  </a:ext>
                </a:extLst>
              </a:tr>
              <a:tr h="1402080">
                <a:tc>
                  <a:txBody>
                    <a:bodyPr/>
                    <a:lstStyle/>
                    <a:p>
                      <a:r>
                        <a:rPr lang="en-GB" sz="2800">
                          <a:solidFill>
                            <a:sysClr val="windowText" lastClr="000000"/>
                          </a:solidFill>
                        </a:rPr>
                        <a:t>Care needs:</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lang="en-GB" sz="2800" i="1">
                          <a:solidFill>
                            <a:schemeClr val="tx1"/>
                          </a:solidFill>
                        </a:rPr>
                        <a:t>Moderate learning disabilities that affect her communication, mobility and cognition. </a:t>
                      </a:r>
                      <a:endParaRPr lang="en-GB" sz="2800" i="1">
                        <a:solidFill>
                          <a:sysClr val="windowText" lastClr="000000"/>
                        </a:solidFill>
                      </a:endParaRPr>
                    </a:p>
                    <a:p>
                      <a:r>
                        <a:rPr lang="en-GB" sz="2800" i="1">
                          <a:solidFill>
                            <a:sysClr val="windowText" lastClr="000000"/>
                          </a:solidFill>
                        </a:rPr>
                        <a:t>Wears hearing aids in both ears.</a:t>
                      </a:r>
                      <a:endParaRPr lang="en-GB" sz="2800" i="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74717600"/>
                  </a:ext>
                </a:extLst>
              </a:tr>
              <a:tr h="975360">
                <a:tc>
                  <a:txBody>
                    <a:bodyPr/>
                    <a:lstStyle/>
                    <a:p>
                      <a:r>
                        <a:rPr lang="en-GB" sz="2800">
                          <a:solidFill>
                            <a:sysClr val="windowText" lastClr="000000"/>
                          </a:solidFill>
                        </a:rPr>
                        <a:t>Additional information:</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lang="en-GB" sz="2800" i="1">
                          <a:solidFill>
                            <a:sysClr val="windowText" lastClr="000000"/>
                          </a:solidFill>
                        </a:rPr>
                        <a:t>Extremely anxious in medical settings. </a:t>
                      </a:r>
                    </a:p>
                    <a:p>
                      <a:endParaRPr lang="en-GB" sz="2800" i="1">
                        <a:solidFill>
                          <a:sysClr val="windowText" lastClr="0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0804977"/>
                  </a:ext>
                </a:extLst>
              </a:tr>
            </a:tbl>
          </a:graphicData>
        </a:graphic>
      </p:graphicFrame>
    </p:spTree>
    <p:extLst>
      <p:ext uri="{BB962C8B-B14F-4D97-AF65-F5344CB8AC3E}">
        <p14:creationId xmlns:p14="http://schemas.microsoft.com/office/powerpoint/2010/main" val="1546494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L</a:t>
            </a:r>
            <a:r>
              <a:rPr lang="en-GB" err="1"/>
              <a:t>esson</a:t>
            </a:r>
            <a:r>
              <a:rPr lang="en-GB"/>
              <a:t> outline: Tutor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7" y="752199"/>
          <a:ext cx="11744401" cy="4281528"/>
        </p:xfrm>
        <a:graphic>
          <a:graphicData uri="http://schemas.openxmlformats.org/drawingml/2006/table">
            <a:tbl>
              <a:tblPr firstRow="1" bandRow="1">
                <a:tableStyleId>{21E4AEA4-8DFA-4A89-87EB-49C32662AFE0}</a:tableStyleId>
              </a:tblPr>
              <a:tblGrid>
                <a:gridCol w="1949900">
                  <a:extLst>
                    <a:ext uri="{9D8B030D-6E8A-4147-A177-3AD203B41FA5}">
                      <a16:colId xmlns:a16="http://schemas.microsoft.com/office/drawing/2014/main" val="346630619"/>
                    </a:ext>
                  </a:extLst>
                </a:gridCol>
                <a:gridCol w="886045">
                  <a:extLst>
                    <a:ext uri="{9D8B030D-6E8A-4147-A177-3AD203B41FA5}">
                      <a16:colId xmlns:a16="http://schemas.microsoft.com/office/drawing/2014/main" val="1098180410"/>
                    </a:ext>
                  </a:extLst>
                </a:gridCol>
                <a:gridCol w="2824893">
                  <a:extLst>
                    <a:ext uri="{9D8B030D-6E8A-4147-A177-3AD203B41FA5}">
                      <a16:colId xmlns:a16="http://schemas.microsoft.com/office/drawing/2014/main" val="847170278"/>
                    </a:ext>
                  </a:extLst>
                </a:gridCol>
                <a:gridCol w="1352011">
                  <a:extLst>
                    <a:ext uri="{9D8B030D-6E8A-4147-A177-3AD203B41FA5}">
                      <a16:colId xmlns:a16="http://schemas.microsoft.com/office/drawing/2014/main" val="2399357076"/>
                    </a:ext>
                  </a:extLst>
                </a:gridCol>
                <a:gridCol w="2898015">
                  <a:extLst>
                    <a:ext uri="{9D8B030D-6E8A-4147-A177-3AD203B41FA5}">
                      <a16:colId xmlns:a16="http://schemas.microsoft.com/office/drawing/2014/main" val="3333028173"/>
                    </a:ext>
                  </a:extLst>
                </a:gridCol>
                <a:gridCol w="1833537">
                  <a:extLst>
                    <a:ext uri="{9D8B030D-6E8A-4147-A177-3AD203B41FA5}">
                      <a16:colId xmlns:a16="http://schemas.microsoft.com/office/drawing/2014/main" val="3581277042"/>
                    </a:ext>
                  </a:extLst>
                </a:gridCol>
              </a:tblGrid>
              <a:tr h="609600">
                <a:tc>
                  <a:txBody>
                    <a:bodyPr/>
                    <a:lstStyle/>
                    <a:p>
                      <a:r>
                        <a:rPr lang="en-US" sz="1600"/>
                        <a:t>Topic: Care planning </a:t>
                      </a:r>
                      <a:endParaRPr lang="en-GB" sz="1600"/>
                    </a:p>
                  </a:txBody>
                  <a:tcPr marL="121920" marR="121920" marT="60960" marB="60960"/>
                </a:tc>
                <a:tc gridSpan="2">
                  <a:txBody>
                    <a:bodyPr/>
                    <a:lstStyle/>
                    <a:p>
                      <a:r>
                        <a:rPr lang="en-US" sz="1600"/>
                        <a:t>Occupational specialism core performance outcome 1</a:t>
                      </a:r>
                      <a:endParaRPr lang="en-GB" sz="1600"/>
                    </a:p>
                  </a:txBody>
                  <a:tcPr marL="121920" marR="121920" marT="60960" marB="60960"/>
                </a:tc>
                <a:tc hMerge="1">
                  <a:txBody>
                    <a:bodyPr/>
                    <a:lstStyle/>
                    <a:p>
                      <a:endParaRPr lang="en-GB"/>
                    </a:p>
                  </a:txBody>
                  <a:tcPr/>
                </a:tc>
                <a:tc>
                  <a:txBody>
                    <a:bodyPr/>
                    <a:lstStyle/>
                    <a:p>
                      <a:r>
                        <a:rPr lang="en-US" sz="1600"/>
                        <a:t>Lesson 2</a:t>
                      </a:r>
                      <a:endParaRPr lang="en-GB" sz="1600"/>
                    </a:p>
                  </a:txBody>
                  <a:tcPr marL="121920" marR="121920" marT="60960" marB="60960"/>
                </a:tc>
                <a:tc gridSpan="2">
                  <a:txBody>
                    <a:bodyPr/>
                    <a:lstStyle/>
                    <a:p>
                      <a:r>
                        <a:rPr lang="en-US" sz="1600"/>
                        <a:t>Care planning (K1.1, K1.3, K1.9, S1.25): 2 hours, 15 minutes</a:t>
                      </a: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608307">
                <a:tc gridSpan="3">
                  <a:txBody>
                    <a:bodyPr/>
                    <a:lstStyle/>
                    <a:p>
                      <a:r>
                        <a:rPr lang="en-US" sz="1600" b="1"/>
                        <a:t>Aim:</a:t>
                      </a:r>
                      <a:endParaRPr lang="en-GB" sz="1600" b="1"/>
                    </a:p>
                  </a:txBody>
                  <a:tcPr marL="121920" marR="121920" marT="60960" marB="60960"/>
                </a:tc>
                <a:tc hMerge="1">
                  <a:txBody>
                    <a:bodyPr/>
                    <a:lstStyle/>
                    <a:p>
                      <a:endParaRPr lang="en-GB"/>
                    </a:p>
                  </a:txBody>
                  <a:tcPr/>
                </a:tc>
                <a:tc hMerge="1">
                  <a:txBody>
                    <a:bodyPr/>
                    <a:lstStyle/>
                    <a:p>
                      <a:endParaRPr lang="en-GB"/>
                    </a:p>
                  </a:txBody>
                  <a:tcPr/>
                </a:tc>
                <a:tc gridSpan="3">
                  <a:txBody>
                    <a:bodyPr/>
                    <a:lstStyle/>
                    <a:p>
                      <a:r>
                        <a:rPr lang="en-GB" sz="1600" i="0" kern="1200">
                          <a:solidFill>
                            <a:schemeClr val="dk1"/>
                          </a:solidFill>
                          <a:effectLst/>
                          <a:latin typeface="+mn-lt"/>
                          <a:ea typeface="+mn-ea"/>
                          <a:cs typeface="+mn-cs"/>
                        </a:rPr>
                        <a:t>To use care plans to provide person-centred care. </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420872">
                <a:tc gridSpan="2">
                  <a:txBody>
                    <a:bodyPr/>
                    <a:lstStyle/>
                    <a:p>
                      <a:r>
                        <a:rPr lang="en-US" sz="1600" b="1"/>
                        <a:t>Component</a:t>
                      </a:r>
                      <a:endParaRPr lang="en-GB" sz="1600" b="1"/>
                    </a:p>
                  </a:txBody>
                  <a:tcPr marL="121920" marR="121920" marT="60960" marB="60960"/>
                </a:tc>
                <a:tc hMerge="1">
                  <a:txBody>
                    <a:bodyPr/>
                    <a:lstStyle/>
                    <a:p>
                      <a:endParaRPr lang="en-GB"/>
                    </a:p>
                  </a:txBody>
                  <a:tcPr/>
                </a:tc>
                <a:tc gridSpan="3">
                  <a:txBody>
                    <a:bodyPr/>
                    <a:lstStyle/>
                    <a:p>
                      <a:r>
                        <a:rPr lang="en-US" sz="1600" b="1"/>
                        <a:t> Activity</a:t>
                      </a:r>
                      <a:endParaRPr lang="en-GB" sz="16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609600">
                <a:tc gridSpan="2">
                  <a:txBody>
                    <a:bodyPr/>
                    <a:lstStyle/>
                    <a:p>
                      <a:r>
                        <a:rPr lang="en-US" sz="1600" b="1"/>
                        <a:t>Recall and connect</a:t>
                      </a:r>
                      <a:endParaRPr lang="en-GB" sz="1600" b="1"/>
                    </a:p>
                  </a:txBody>
                  <a:tcPr marL="121920" marR="121920" marT="60960" marB="60960"/>
                </a:tc>
                <a:tc hMerge="1">
                  <a:txBody>
                    <a:bodyPr/>
                    <a:lstStyle/>
                    <a:p>
                      <a:endParaRPr lang="en-GB"/>
                    </a:p>
                  </a:txBody>
                  <a:tcPr/>
                </a:tc>
                <a:tc gridSpan="3">
                  <a:txBody>
                    <a:bodyPr/>
                    <a:lstStyle/>
                    <a:p>
                      <a:r>
                        <a:rPr lang="en-US" sz="1600"/>
                        <a:t>The care planning cycle: Providing person-</a:t>
                      </a:r>
                      <a:r>
                        <a:rPr lang="en-US" sz="1600" err="1"/>
                        <a:t>centred</a:t>
                      </a:r>
                      <a:r>
                        <a:rPr lang="en-US" sz="1600"/>
                        <a:t> care and applying it to practice.</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25 minutes</a:t>
                      </a:r>
                      <a:endParaRPr lang="en-GB" sz="1600"/>
                    </a:p>
                  </a:txBody>
                  <a:tcPr marL="121920" marR="121920" marT="60960" marB="60960"/>
                </a:tc>
                <a:extLst>
                  <a:ext uri="{0D108BD9-81ED-4DB2-BD59-A6C34878D82A}">
                    <a16:rowId xmlns:a16="http://schemas.microsoft.com/office/drawing/2014/main" val="1457640557"/>
                  </a:ext>
                </a:extLst>
              </a:tr>
              <a:tr h="901361">
                <a:tc gridSpan="2">
                  <a:txBody>
                    <a:bodyPr/>
                    <a:lstStyle/>
                    <a:p>
                      <a:r>
                        <a:rPr lang="en-US" sz="1600" b="1"/>
                        <a:t>Guided practice </a:t>
                      </a:r>
                      <a:endParaRPr lang="en-GB" sz="1600" b="1"/>
                    </a:p>
                  </a:txBody>
                  <a:tcPr marL="121920" marR="121920" marT="60960" marB="60960"/>
                </a:tc>
                <a:tc hMerge="1">
                  <a:txBody>
                    <a:bodyPr/>
                    <a:lstStyle/>
                    <a:p>
                      <a:endParaRPr lang="en-GB"/>
                    </a:p>
                  </a:txBody>
                  <a:tcPr/>
                </a:tc>
                <a:tc gridSpan="3">
                  <a:txBody>
                    <a:bodyPr/>
                    <a:lstStyle/>
                    <a:p>
                      <a:r>
                        <a:rPr lang="en-US" sz="1600"/>
                        <a:t>Demonstrating the care planning cycle.</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30 minutes</a:t>
                      </a:r>
                    </a:p>
                  </a:txBody>
                  <a:tcPr marL="121920" marR="121920" marT="60960" marB="60960"/>
                </a:tc>
                <a:extLst>
                  <a:ext uri="{0D108BD9-81ED-4DB2-BD59-A6C34878D82A}">
                    <a16:rowId xmlns:a16="http://schemas.microsoft.com/office/drawing/2014/main" val="4033886473"/>
                  </a:ext>
                </a:extLst>
              </a:tr>
              <a:tr h="523481">
                <a:tc gridSpan="2">
                  <a:txBody>
                    <a:bodyPr/>
                    <a:lstStyle/>
                    <a:p>
                      <a:r>
                        <a:rPr lang="en-US" sz="1600" b="1"/>
                        <a:t>Independent practice </a:t>
                      </a:r>
                      <a:endParaRPr lang="en-GB" sz="1600" b="1"/>
                    </a:p>
                  </a:txBody>
                  <a:tcPr marL="121920" marR="121920" marT="60960" marB="60960"/>
                </a:tc>
                <a:tc hMerge="1">
                  <a:txBody>
                    <a:bodyPr/>
                    <a:lstStyle/>
                    <a:p>
                      <a:endParaRPr lang="en-GB"/>
                    </a:p>
                  </a:txBody>
                  <a:tcPr/>
                </a:tc>
                <a:tc gridSpan="3">
                  <a:txBody>
                    <a:bodyPr/>
                    <a:lstStyle/>
                    <a:p>
                      <a:r>
                        <a:rPr lang="en-US" sz="1600"/>
                        <a:t>The care planning cycle: Create a care plan. Scenario task.</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60 minutes</a:t>
                      </a:r>
                      <a:endParaRPr lang="en-GB" sz="1600"/>
                    </a:p>
                  </a:txBody>
                  <a:tcPr marL="121920" marR="121920" marT="60960" marB="60960"/>
                </a:tc>
                <a:extLst>
                  <a:ext uri="{0D108BD9-81ED-4DB2-BD59-A6C34878D82A}">
                    <a16:rowId xmlns:a16="http://schemas.microsoft.com/office/drawing/2014/main" val="1955350770"/>
                  </a:ext>
                </a:extLst>
              </a:tr>
              <a:tr h="608307">
                <a:tc gridSpan="2">
                  <a:txBody>
                    <a:bodyPr/>
                    <a:lstStyle/>
                    <a:p>
                      <a:r>
                        <a:rPr lang="en-US" sz="1600" b="1"/>
                        <a:t>Review </a:t>
                      </a:r>
                      <a:endParaRPr lang="en-GB" sz="1600" b="1"/>
                    </a:p>
                  </a:txBody>
                  <a:tcPr marL="121920" marR="121920" marT="60960" marB="60960"/>
                </a:tc>
                <a:tc hMerge="1">
                  <a:txBody>
                    <a:bodyPr/>
                    <a:lstStyle/>
                    <a:p>
                      <a:endParaRPr lang="en-GB"/>
                    </a:p>
                  </a:txBody>
                  <a:tcPr/>
                </a:tc>
                <a:tc gridSpan="3">
                  <a:txBody>
                    <a:bodyPr/>
                    <a:lstStyle/>
                    <a:p>
                      <a:r>
                        <a:rPr lang="en-US" sz="1600"/>
                        <a:t>Class discussion: Can we demonstrate the aim?</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1932901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599" y="751051"/>
            <a:ext cx="11250084" cy="1562453"/>
          </a:xfrm>
        </p:spPr>
        <p:txBody>
          <a:bodyPr/>
          <a:lstStyle/>
          <a:p>
            <a:pPr>
              <a:lnSpc>
                <a:spcPct val="100000"/>
              </a:lnSpc>
            </a:pPr>
            <a:br>
              <a:rPr lang="en-US" sz="4267" b="0" i="1"/>
            </a:br>
            <a:r>
              <a:rPr lang="en-US" sz="4267"/>
              <a:t> </a:t>
            </a:r>
            <a:endParaRPr lang="en-GB" sz="4267">
              <a:solidFill>
                <a:srgbClr val="E51C41"/>
              </a:solidFill>
            </a:endParaRPr>
          </a:p>
          <a:p>
            <a:pPr>
              <a:lnSpc>
                <a:spcPct val="100000"/>
              </a:lnSpc>
            </a:pPr>
            <a:endParaRPr lang="en-GB" sz="4267">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0599" y="6538914"/>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a:xfrm>
            <a:off x="10668783" y="6480031"/>
            <a:ext cx="1212619" cy="365125"/>
          </a:xfrm>
        </p:spPr>
        <p:txBody>
          <a:bodyPr/>
          <a:lstStyle/>
          <a:p>
            <a:fld id="{DA2C159E-F13C-4A85-9A41-E7669D3E0D70}" type="slidenum">
              <a:rPr lang="en-GB" smtClean="0"/>
              <a:pPr/>
              <a:t>20</a:t>
            </a:fld>
            <a:endParaRPr lang="en-GB"/>
          </a:p>
        </p:txBody>
      </p:sp>
      <p:sp>
        <p:nvSpPr>
          <p:cNvPr id="7" name="Text Placeholder 4">
            <a:extLst>
              <a:ext uri="{FF2B5EF4-FFF2-40B4-BE49-F238E27FC236}">
                <a16:creationId xmlns:a16="http://schemas.microsoft.com/office/drawing/2014/main" id="{31D10B6D-CBC5-6BC1-1213-969089FB1737}"/>
              </a:ext>
            </a:extLst>
          </p:cNvPr>
          <p:cNvSpPr txBox="1">
            <a:spLocks/>
          </p:cNvSpPr>
          <p:nvPr/>
        </p:nvSpPr>
        <p:spPr>
          <a:xfrm>
            <a:off x="1215582" y="5136259"/>
            <a:ext cx="10965773" cy="673640"/>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4800">
              <a:solidFill>
                <a:srgbClr val="E51C41"/>
              </a:solidFill>
            </a:endParaRPr>
          </a:p>
        </p:txBody>
      </p:sp>
      <p:sp>
        <p:nvSpPr>
          <p:cNvPr id="9" name="TextBox 8">
            <a:extLst>
              <a:ext uri="{FF2B5EF4-FFF2-40B4-BE49-F238E27FC236}">
                <a16:creationId xmlns:a16="http://schemas.microsoft.com/office/drawing/2014/main" id="{13622BE5-C17E-5FCA-C391-1B64123FC056}"/>
              </a:ext>
            </a:extLst>
          </p:cNvPr>
          <p:cNvSpPr txBox="1"/>
          <p:nvPr/>
        </p:nvSpPr>
        <p:spPr>
          <a:xfrm>
            <a:off x="740073" y="3484709"/>
            <a:ext cx="10820612" cy="489558"/>
          </a:xfrm>
          <a:prstGeom prst="rect">
            <a:avLst/>
          </a:prstGeom>
          <a:noFill/>
        </p:spPr>
        <p:txBody>
          <a:bodyPr wrap="square" lIns="121920" tIns="60960" rIns="121920" bIns="60960" anchor="t">
            <a:spAutoFit/>
          </a:bodyPr>
          <a:lstStyle/>
          <a:p>
            <a:pPr algn="ctr">
              <a:lnSpc>
                <a:spcPct val="107000"/>
              </a:lnSpc>
              <a:spcAft>
                <a:spcPts val="1067"/>
              </a:spcAft>
            </a:pPr>
            <a:endParaRPr lang="en-GB" sz="2400">
              <a:latin typeface="+mj-lt"/>
              <a:ea typeface="Calibri" panose="020F0502020204030204" pitchFamily="34" charset="0"/>
              <a:cs typeface="Times New Roman"/>
            </a:endParaRPr>
          </a:p>
        </p:txBody>
      </p:sp>
      <p:sp>
        <p:nvSpPr>
          <p:cNvPr id="10" name="TextBox 9">
            <a:extLst>
              <a:ext uri="{FF2B5EF4-FFF2-40B4-BE49-F238E27FC236}">
                <a16:creationId xmlns:a16="http://schemas.microsoft.com/office/drawing/2014/main" id="{BA63EFBC-45A7-53F5-83C1-2A7B4FA8DDAB}"/>
              </a:ext>
            </a:extLst>
          </p:cNvPr>
          <p:cNvSpPr txBox="1"/>
          <p:nvPr/>
        </p:nvSpPr>
        <p:spPr>
          <a:xfrm>
            <a:off x="453203" y="3817818"/>
            <a:ext cx="11285595" cy="2154436"/>
          </a:xfrm>
          <a:prstGeom prst="rect">
            <a:avLst/>
          </a:prstGeom>
          <a:noFill/>
        </p:spPr>
        <p:txBody>
          <a:bodyPr wrap="square" lIns="0" tIns="0" rIns="0" bIns="0" rtlCol="0">
            <a:spAutoFit/>
          </a:bodyPr>
          <a:lstStyle/>
          <a:p>
            <a:r>
              <a:rPr lang="en-US" sz="2800" b="1"/>
              <a:t>Task 11: Review 3, 2, 1</a:t>
            </a:r>
          </a:p>
          <a:p>
            <a:r>
              <a:rPr lang="en-US" sz="2800"/>
              <a:t>a) List </a:t>
            </a:r>
            <a:r>
              <a:rPr lang="en-US" sz="2800" b="1"/>
              <a:t>three</a:t>
            </a:r>
            <a:r>
              <a:rPr lang="en-US" sz="2800"/>
              <a:t> changes you would make to your practice based on this example care plan.</a:t>
            </a:r>
          </a:p>
          <a:p>
            <a:r>
              <a:rPr lang="en-US" sz="2800"/>
              <a:t>b) Describe </a:t>
            </a:r>
            <a:r>
              <a:rPr lang="en-US" sz="2800" b="1"/>
              <a:t>two</a:t>
            </a:r>
            <a:r>
              <a:rPr lang="en-US" sz="2800"/>
              <a:t> ways in which you would do this.</a:t>
            </a:r>
          </a:p>
          <a:p>
            <a:r>
              <a:rPr lang="en-US" sz="2800"/>
              <a:t>c) Explain </a:t>
            </a:r>
            <a:r>
              <a:rPr lang="en-US" sz="2800" b="1"/>
              <a:t>one</a:t>
            </a:r>
            <a:r>
              <a:rPr lang="en-US" sz="2800"/>
              <a:t> impact these changes could have on the individual. </a:t>
            </a:r>
          </a:p>
        </p:txBody>
      </p:sp>
      <p:sp>
        <p:nvSpPr>
          <p:cNvPr id="8" name="Title 7">
            <a:extLst>
              <a:ext uri="{FF2B5EF4-FFF2-40B4-BE49-F238E27FC236}">
                <a16:creationId xmlns:a16="http://schemas.microsoft.com/office/drawing/2014/main" id="{49F06B8D-A7EF-ABC6-1BEA-331F144BF685}"/>
              </a:ext>
            </a:extLst>
          </p:cNvPr>
          <p:cNvSpPr>
            <a:spLocks noGrp="1"/>
          </p:cNvSpPr>
          <p:nvPr>
            <p:ph type="title"/>
          </p:nvPr>
        </p:nvSpPr>
        <p:spPr/>
        <p:txBody>
          <a:bodyPr>
            <a:normAutofit/>
          </a:bodyPr>
          <a:lstStyle/>
          <a:p>
            <a:r>
              <a:rPr lang="en-GB" sz="2800"/>
              <a:t>Review: Aim </a:t>
            </a:r>
            <a:r>
              <a:rPr lang="en-US" sz="2800">
                <a:latin typeface="Arial" panose="020B0604020202020204" pitchFamily="34" charset="0"/>
                <a:cs typeface="Arial" panose="020B0604020202020204" pitchFamily="34" charset="0"/>
              </a:rPr>
              <a:t>–</a:t>
            </a:r>
            <a:r>
              <a:rPr lang="en-US" sz="2800"/>
              <a:t> To use care plans to provide person-</a:t>
            </a:r>
            <a:r>
              <a:rPr lang="en-US" sz="2800" err="1"/>
              <a:t>centred</a:t>
            </a:r>
            <a:r>
              <a:rPr lang="en-US" sz="2800"/>
              <a:t> care.</a:t>
            </a:r>
            <a:r>
              <a:rPr lang="en-GB" sz="2800"/>
              <a:t> </a:t>
            </a:r>
          </a:p>
        </p:txBody>
      </p:sp>
      <p:graphicFrame>
        <p:nvGraphicFramePr>
          <p:cNvPr id="12" name="Table 12">
            <a:extLst>
              <a:ext uri="{FF2B5EF4-FFF2-40B4-BE49-F238E27FC236}">
                <a16:creationId xmlns:a16="http://schemas.microsoft.com/office/drawing/2014/main" id="{720A58BC-6E8F-D936-E105-9308A21773F1}"/>
              </a:ext>
            </a:extLst>
          </p:cNvPr>
          <p:cNvGraphicFramePr>
            <a:graphicFrameLocks noGrp="1"/>
          </p:cNvGraphicFramePr>
          <p:nvPr/>
        </p:nvGraphicFramePr>
        <p:xfrm>
          <a:off x="360375" y="885747"/>
          <a:ext cx="11004395" cy="2560320"/>
        </p:xfrm>
        <a:graphic>
          <a:graphicData uri="http://schemas.openxmlformats.org/drawingml/2006/table">
            <a:tbl>
              <a:tblPr firstRow="1" bandRow="1">
                <a:tableStyleId>{5C22544A-7EE6-4342-B048-85BDC9FD1C3A}</a:tableStyleId>
              </a:tblPr>
              <a:tblGrid>
                <a:gridCol w="1981256">
                  <a:extLst>
                    <a:ext uri="{9D8B030D-6E8A-4147-A177-3AD203B41FA5}">
                      <a16:colId xmlns:a16="http://schemas.microsoft.com/office/drawing/2014/main" val="1128817243"/>
                    </a:ext>
                  </a:extLst>
                </a:gridCol>
                <a:gridCol w="1795305">
                  <a:extLst>
                    <a:ext uri="{9D8B030D-6E8A-4147-A177-3AD203B41FA5}">
                      <a16:colId xmlns:a16="http://schemas.microsoft.com/office/drawing/2014/main" val="1128821030"/>
                    </a:ext>
                  </a:extLst>
                </a:gridCol>
                <a:gridCol w="1344715">
                  <a:extLst>
                    <a:ext uri="{9D8B030D-6E8A-4147-A177-3AD203B41FA5}">
                      <a16:colId xmlns:a16="http://schemas.microsoft.com/office/drawing/2014/main" val="1097242700"/>
                    </a:ext>
                  </a:extLst>
                </a:gridCol>
                <a:gridCol w="5883119">
                  <a:extLst>
                    <a:ext uri="{9D8B030D-6E8A-4147-A177-3AD203B41FA5}">
                      <a16:colId xmlns:a16="http://schemas.microsoft.com/office/drawing/2014/main" val="2579811218"/>
                    </a:ext>
                  </a:extLst>
                </a:gridCol>
              </a:tblGrid>
              <a:tr h="487680">
                <a:tc>
                  <a:txBody>
                    <a:bodyPr/>
                    <a:lstStyle/>
                    <a:p>
                      <a:r>
                        <a:rPr lang="en-GB" sz="2400">
                          <a:solidFill>
                            <a:sysClr val="windowText" lastClr="000000"/>
                          </a:solidFill>
                        </a:rPr>
                        <a:t>Jaycee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a:solidFill>
                            <a:sysClr val="windowText" lastClr="000000"/>
                          </a:solidFill>
                        </a:rPr>
                        <a:t>Age: 13</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a:solidFill>
                            <a:sysClr val="windowText" lastClr="000000"/>
                          </a:solidFill>
                        </a:rPr>
                        <a:t>Sex: F</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a:solidFill>
                            <a:sysClr val="windowText" lastClr="000000"/>
                          </a:solidFill>
                        </a:rPr>
                        <a:t>Next of kin: Mother, Janet</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2627839"/>
                  </a:ext>
                </a:extLst>
              </a:tr>
              <a:tr h="1219200">
                <a:tc>
                  <a:txBody>
                    <a:bodyPr/>
                    <a:lstStyle/>
                    <a:p>
                      <a:r>
                        <a:rPr lang="en-GB" sz="2400">
                          <a:solidFill>
                            <a:sysClr val="windowText" lastClr="000000"/>
                          </a:solidFill>
                        </a:rPr>
                        <a:t>Care needs:</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lang="en-GB" sz="2400" i="1">
                          <a:solidFill>
                            <a:schemeClr val="tx1"/>
                          </a:solidFill>
                        </a:rPr>
                        <a:t>Moderate learning disabilities that affect her communication, mobility and cognition. </a:t>
                      </a:r>
                      <a:endParaRPr lang="en-GB" sz="2400" i="1">
                        <a:solidFill>
                          <a:sysClr val="windowText" lastClr="000000"/>
                        </a:solidFill>
                      </a:endParaRPr>
                    </a:p>
                    <a:p>
                      <a:r>
                        <a:rPr lang="en-GB" sz="2400" i="1">
                          <a:solidFill>
                            <a:sysClr val="windowText" lastClr="000000"/>
                          </a:solidFill>
                        </a:rPr>
                        <a:t>Wears hearing aids in both ears.</a:t>
                      </a:r>
                      <a:endParaRPr lang="en-GB" sz="2400" i="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74717600"/>
                  </a:ext>
                </a:extLst>
              </a:tr>
              <a:tr h="853440">
                <a:tc>
                  <a:txBody>
                    <a:bodyPr/>
                    <a:lstStyle/>
                    <a:p>
                      <a:r>
                        <a:rPr lang="en-GB" sz="2400">
                          <a:solidFill>
                            <a:sysClr val="windowText" lastClr="000000"/>
                          </a:solidFill>
                        </a:rPr>
                        <a:t>Additional information:</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lang="en-GB" sz="2400" i="1">
                          <a:solidFill>
                            <a:sysClr val="windowText" lastClr="000000"/>
                          </a:solidFill>
                        </a:rPr>
                        <a:t>Extremely anxious in medical settings. </a:t>
                      </a:r>
                    </a:p>
                    <a:p>
                      <a:endParaRPr lang="en-GB" sz="2400" i="1">
                        <a:solidFill>
                          <a:sysClr val="windowText" lastClr="0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0804977"/>
                  </a:ext>
                </a:extLst>
              </a:tr>
            </a:tbl>
          </a:graphicData>
        </a:graphic>
      </p:graphicFrame>
    </p:spTree>
    <p:extLst>
      <p:ext uri="{BB962C8B-B14F-4D97-AF65-F5344CB8AC3E}">
        <p14:creationId xmlns:p14="http://schemas.microsoft.com/office/powerpoint/2010/main" val="4175475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70958" y="394242"/>
            <a:ext cx="11250084" cy="932567"/>
          </a:xfrm>
        </p:spPr>
        <p:txBody>
          <a:bodyPr>
            <a:noAutofit/>
          </a:bodyPr>
          <a:lstStyle/>
          <a:p>
            <a:pPr>
              <a:lnSpc>
                <a:spcPct val="100000"/>
              </a:lnSpc>
            </a:pPr>
            <a:r>
              <a:rPr lang="en-US" sz="2800"/>
              <a:t>Aim: </a:t>
            </a:r>
            <a:r>
              <a:rPr lang="en-US" sz="2800" b="0"/>
              <a:t>To use care plans to provide person-</a:t>
            </a:r>
            <a:r>
              <a:rPr lang="en-US" sz="2800" b="0" err="1"/>
              <a:t>centred</a:t>
            </a:r>
            <a:r>
              <a:rPr lang="en-US" sz="2800" b="0"/>
              <a:t> care.</a:t>
            </a:r>
            <a:endParaRPr lang="en-GB" sz="2800"/>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70958" y="1554252"/>
            <a:ext cx="11250084" cy="4802099"/>
          </a:xfrm>
        </p:spPr>
        <p:txBody>
          <a:bodyPr vert="horz" lIns="0" tIns="0" rIns="0" bIns="0" rtlCol="0" anchor="t">
            <a:noAutofit/>
          </a:bodyPr>
          <a:lstStyle/>
          <a:p>
            <a:pPr>
              <a:lnSpc>
                <a:spcPct val="100000"/>
              </a:lnSpc>
            </a:pPr>
            <a:r>
              <a:rPr lang="en-US" sz="2800" b="1"/>
              <a:t>Learning outcomes</a:t>
            </a:r>
          </a:p>
          <a:p>
            <a:pPr>
              <a:lnSpc>
                <a:spcPct val="100000"/>
              </a:lnSpc>
            </a:pPr>
            <a:r>
              <a:rPr lang="en-US" sz="2800">
                <a:ea typeface="+mn-lt"/>
                <a:cs typeface="+mn-lt"/>
              </a:rPr>
              <a:t>Am I now able to…</a:t>
            </a:r>
            <a:endParaRPr lang="en-US" sz="2800">
              <a:ea typeface="+mn-lt"/>
              <a:cs typeface="Arial"/>
            </a:endParaRPr>
          </a:p>
          <a:p>
            <a:pPr>
              <a:lnSpc>
                <a:spcPct val="100000"/>
              </a:lnSpc>
            </a:pPr>
            <a:endParaRPr lang="en-GB" sz="2800" b="1">
              <a:cs typeface="Arial"/>
            </a:endParaRPr>
          </a:p>
          <a:p>
            <a:pPr marL="457189" indent="-457189">
              <a:lnSpc>
                <a:spcPct val="100000"/>
              </a:lnSpc>
              <a:buFont typeface="Wingdings" pitchFamily="2" charset="2"/>
              <a:buChar char="ü"/>
            </a:pPr>
            <a:r>
              <a:rPr lang="en-GB" sz="2800">
                <a:cs typeface="Arial"/>
              </a:rPr>
              <a:t>recall the purpose of each step of the care planning cycle?</a:t>
            </a:r>
          </a:p>
          <a:p>
            <a:pPr marL="457189" indent="-457189">
              <a:lnSpc>
                <a:spcPct val="100000"/>
              </a:lnSpc>
              <a:buFont typeface="Wingdings" pitchFamily="2" charset="2"/>
              <a:buChar char="ü"/>
            </a:pPr>
            <a:r>
              <a:rPr lang="en-GB" sz="2800">
                <a:cs typeface="Arial"/>
              </a:rPr>
              <a:t>identify key aspects of a successful care plan?</a:t>
            </a:r>
          </a:p>
          <a:p>
            <a:pPr marL="457189" indent="-457189">
              <a:lnSpc>
                <a:spcPct val="100000"/>
              </a:lnSpc>
              <a:buFont typeface="Wingdings" pitchFamily="2" charset="2"/>
              <a:buChar char="ü"/>
            </a:pPr>
            <a:r>
              <a:rPr lang="en-GB" sz="2800">
                <a:cs typeface="Arial"/>
              </a:rPr>
              <a:t>analyse the impact care planning has when promoting person-centred practice?</a:t>
            </a:r>
          </a:p>
          <a:p>
            <a:pPr>
              <a:lnSpc>
                <a:spcPct val="100000"/>
              </a:lnSpc>
            </a:pPr>
            <a:endParaRPr lang="en-GB" sz="3200"/>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2291094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Recall and connect</a:t>
            </a:r>
          </a:p>
        </p:txBody>
      </p:sp>
    </p:spTree>
    <p:extLst>
      <p:ext uri="{BB962C8B-B14F-4D97-AF65-F5344CB8AC3E}">
        <p14:creationId xmlns:p14="http://schemas.microsoft.com/office/powerpoint/2010/main" val="23460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cs typeface="Arial"/>
              </a:rPr>
              <a:t>Recall and connect: </a:t>
            </a:r>
            <a:r>
              <a:rPr lang="en-GB" sz="2800">
                <a:cs typeface="Arial"/>
              </a:rPr>
              <a:t>Task 8</a:t>
            </a:r>
            <a:endParaRPr lang="en-US" sz="2800">
              <a:cs typeface="Arial"/>
            </a:endParaRPr>
          </a:p>
        </p:txBody>
      </p:sp>
      <p:sp>
        <p:nvSpPr>
          <p:cNvPr id="5" name="Text Placeholder 4"/>
          <p:cNvSpPr>
            <a:spLocks noGrp="1"/>
          </p:cNvSpPr>
          <p:nvPr>
            <p:ph type="body" sz="quarter" idx="12"/>
          </p:nvPr>
        </p:nvSpPr>
        <p:spPr>
          <a:xfrm>
            <a:off x="310600" y="975035"/>
            <a:ext cx="11509120" cy="4802099"/>
          </a:xfrm>
        </p:spPr>
        <p:txBody>
          <a:bodyPr vert="horz" lIns="0" tIns="0" rIns="0" bIns="0" rtlCol="0" anchor="t">
            <a:noAutofit/>
          </a:bodyPr>
          <a:lstStyle/>
          <a:p>
            <a:pPr marL="0" lvl="1" indent="0">
              <a:lnSpc>
                <a:spcPct val="100000"/>
              </a:lnSpc>
              <a:buNone/>
            </a:pPr>
            <a:r>
              <a:rPr lang="en-GB" sz="2800" b="1">
                <a:cs typeface="Arial"/>
              </a:rPr>
              <a:t>Think-pair-share</a:t>
            </a:r>
            <a:endParaRPr lang="en-GB" sz="2800">
              <a:cs typeface="Arial"/>
            </a:endParaRPr>
          </a:p>
          <a:p>
            <a:pPr marL="0" lvl="1" indent="0">
              <a:lnSpc>
                <a:spcPct val="100000"/>
              </a:lnSpc>
              <a:buNone/>
            </a:pPr>
            <a:r>
              <a:rPr lang="en-GB" sz="2800">
                <a:cs typeface="Arial"/>
              </a:rPr>
              <a:t>From the step in the care planning cycle that you have been assigned, describe the following:</a:t>
            </a:r>
          </a:p>
          <a:p>
            <a:pPr marL="0" lvl="1" indent="0">
              <a:lnSpc>
                <a:spcPct val="100000"/>
              </a:lnSpc>
              <a:buNone/>
            </a:pPr>
            <a:endParaRPr lang="en-GB" sz="2800">
              <a:cs typeface="Arial"/>
            </a:endParaRPr>
          </a:p>
          <a:p>
            <a:pPr marL="609585" lvl="1" indent="-609585">
              <a:lnSpc>
                <a:spcPct val="100000"/>
              </a:lnSpc>
              <a:buFont typeface="+mj-lt"/>
              <a:buAutoNum type="alphaLcParenR"/>
            </a:pPr>
            <a:r>
              <a:rPr lang="en-GB" sz="2800">
                <a:cs typeface="Arial"/>
              </a:rPr>
              <a:t>How does this step help to provide person-centred care?</a:t>
            </a:r>
          </a:p>
          <a:p>
            <a:pPr marL="609585" lvl="1" indent="-609585">
              <a:lnSpc>
                <a:spcPct val="100000"/>
              </a:lnSpc>
              <a:buAutoNum type="alphaLcParenR"/>
            </a:pPr>
            <a:r>
              <a:rPr lang="en-GB" sz="2800">
                <a:cs typeface="Arial"/>
              </a:rPr>
              <a:t>How would </a:t>
            </a:r>
            <a:r>
              <a:rPr lang="en-GB" sz="2800" b="1">
                <a:cs typeface="Arial"/>
              </a:rPr>
              <a:t>you </a:t>
            </a:r>
            <a:r>
              <a:rPr lang="en-GB" sz="2800">
                <a:cs typeface="Arial"/>
              </a:rPr>
              <a:t>demonstrate this step in your own practice?</a:t>
            </a:r>
          </a:p>
          <a:p>
            <a:pPr marL="0" lvl="1" indent="0">
              <a:lnSpc>
                <a:spcPct val="100000"/>
              </a:lnSpc>
              <a:buNone/>
            </a:pPr>
            <a:endParaRPr lang="en-GB" sz="2800">
              <a:cs typeface="Arial"/>
            </a:endParaRPr>
          </a:p>
          <a:p>
            <a:pPr marL="0" lvl="1" indent="0">
              <a:lnSpc>
                <a:spcPct val="100000"/>
              </a:lnSpc>
              <a:buNone/>
            </a:pPr>
            <a:r>
              <a:rPr lang="en-GB" sz="2800">
                <a:cs typeface="Arial"/>
              </a:rPr>
              <a:t>Please focus your answers on the context of your occupational specialisms.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1053500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70958" y="394242"/>
            <a:ext cx="11250084" cy="932567"/>
          </a:xfrm>
        </p:spPr>
        <p:txBody>
          <a:bodyPr>
            <a:noAutofit/>
          </a:bodyPr>
          <a:lstStyle/>
          <a:p>
            <a:pPr>
              <a:lnSpc>
                <a:spcPct val="100000"/>
              </a:lnSpc>
            </a:pPr>
            <a:r>
              <a:rPr lang="en-US" sz="2800"/>
              <a:t>Aim: </a:t>
            </a:r>
            <a:r>
              <a:rPr lang="en-US" sz="2800" b="0"/>
              <a:t>To use care plans to provide person-</a:t>
            </a:r>
            <a:r>
              <a:rPr lang="en-US" sz="2800" b="0" err="1"/>
              <a:t>centred</a:t>
            </a:r>
            <a:r>
              <a:rPr lang="en-US" sz="2800" b="0"/>
              <a:t> care</a:t>
            </a:r>
            <a:r>
              <a:rPr lang="en-US" sz="3733" b="0"/>
              <a:t>.</a:t>
            </a:r>
            <a:br>
              <a:rPr lang="en-US" sz="3733" b="0"/>
            </a:br>
            <a:r>
              <a:rPr lang="en-US" sz="3733" b="0"/>
              <a:t> </a:t>
            </a:r>
            <a:br>
              <a:rPr lang="en-US" sz="3733"/>
            </a:br>
            <a:endParaRPr lang="en-GB" sz="2800"/>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70958" y="1326808"/>
            <a:ext cx="11250084" cy="4802099"/>
          </a:xfrm>
        </p:spPr>
        <p:txBody>
          <a:bodyPr vert="horz" lIns="0" tIns="0" rIns="0" bIns="0" rtlCol="0" anchor="t">
            <a:noAutofit/>
          </a:bodyPr>
          <a:lstStyle/>
          <a:p>
            <a:pPr>
              <a:lnSpc>
                <a:spcPct val="100000"/>
              </a:lnSpc>
            </a:pPr>
            <a:r>
              <a:rPr lang="en-US" sz="2800" b="1"/>
              <a:t>Learning outcomes: </a:t>
            </a:r>
          </a:p>
          <a:p>
            <a:pPr>
              <a:lnSpc>
                <a:spcPct val="100000"/>
              </a:lnSpc>
            </a:pPr>
            <a:r>
              <a:rPr lang="en-US" sz="2800">
                <a:ea typeface="+mn-lt"/>
                <a:cs typeface="+mn-lt"/>
              </a:rPr>
              <a:t>By the end of this lesson, you will be able to:</a:t>
            </a:r>
            <a:r>
              <a:rPr lang="en-US" sz="2800">
                <a:cs typeface="Arial"/>
              </a:rPr>
              <a:t> </a:t>
            </a:r>
          </a:p>
          <a:p>
            <a:pPr>
              <a:lnSpc>
                <a:spcPct val="100000"/>
              </a:lnSpc>
            </a:pPr>
            <a:endParaRPr lang="en-GB" sz="2800" b="1">
              <a:cs typeface="Arial"/>
            </a:endParaRPr>
          </a:p>
          <a:p>
            <a:pPr marL="457189" indent="-457189">
              <a:lnSpc>
                <a:spcPct val="100000"/>
              </a:lnSpc>
              <a:buFont typeface="Arial" panose="020B0604020202020204" pitchFamily="34" charset="0"/>
              <a:buChar char="•"/>
            </a:pPr>
            <a:r>
              <a:rPr lang="en-GB" sz="2800">
                <a:cs typeface="Arial"/>
              </a:rPr>
              <a:t>recall the purpose of each step of the care planning cycle</a:t>
            </a:r>
          </a:p>
          <a:p>
            <a:pPr marL="457189" indent="-457189">
              <a:lnSpc>
                <a:spcPct val="100000"/>
              </a:lnSpc>
              <a:buFont typeface="Arial" panose="020B0604020202020204" pitchFamily="34" charset="0"/>
              <a:buChar char="•"/>
            </a:pPr>
            <a:r>
              <a:rPr lang="en-GB" sz="2800">
                <a:cs typeface="Arial"/>
              </a:rPr>
              <a:t>identify key aspects of a successful care plan</a:t>
            </a:r>
          </a:p>
          <a:p>
            <a:pPr marL="457189" indent="-457189">
              <a:lnSpc>
                <a:spcPct val="100000"/>
              </a:lnSpc>
              <a:buFont typeface="Arial" panose="020B0604020202020204" pitchFamily="34" charset="0"/>
              <a:buChar char="•"/>
            </a:pPr>
            <a:r>
              <a:rPr lang="en-GB" sz="2800">
                <a:cs typeface="Arial"/>
              </a:rPr>
              <a:t>analyse the impact of care plans in your practice.</a:t>
            </a:r>
          </a:p>
          <a:p>
            <a:pPr>
              <a:lnSpc>
                <a:spcPct val="100000"/>
              </a:lnSpc>
            </a:pPr>
            <a:endParaRPr lang="en-GB" sz="3200"/>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55615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Guided practice</a:t>
            </a:r>
          </a:p>
        </p:txBody>
      </p:sp>
    </p:spTree>
    <p:extLst>
      <p:ext uri="{BB962C8B-B14F-4D97-AF65-F5344CB8AC3E}">
        <p14:creationId xmlns:p14="http://schemas.microsoft.com/office/powerpoint/2010/main" val="3337066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lstStyle/>
          <a:p>
            <a:r>
              <a:rPr lang="en-US">
                <a:cs typeface="Arial"/>
              </a:rPr>
              <a:t>Guided practice: Demonstrating the care planning cycle</a:t>
            </a:r>
            <a:endParaRPr lang="en-US"/>
          </a:p>
        </p:txBody>
      </p:sp>
      <p:sp>
        <p:nvSpPr>
          <p:cNvPr id="5" name="Text Placeholder 4"/>
          <p:cNvSpPr>
            <a:spLocks noGrp="1"/>
          </p:cNvSpPr>
          <p:nvPr>
            <p:ph type="body" sz="quarter" idx="12"/>
          </p:nvPr>
        </p:nvSpPr>
        <p:spPr>
          <a:xfrm>
            <a:off x="310600" y="284922"/>
            <a:ext cx="11509120" cy="5558317"/>
          </a:xfrm>
        </p:spPr>
        <p:txBody>
          <a:bodyPr vert="horz" lIns="0" tIns="0" rIns="0" bIns="0" rtlCol="0" anchor="t">
            <a:noAutofit/>
          </a:bodyPr>
          <a:lstStyle/>
          <a:p>
            <a:pPr marL="0" lvl="1" indent="0">
              <a:buNone/>
            </a:pPr>
            <a:endParaRPr lang="en-GB" sz="2800" b="1">
              <a:cs typeface="Arial"/>
            </a:endParaRPr>
          </a:p>
          <a:p>
            <a:pPr marL="0" lvl="1" indent="0">
              <a:buNone/>
            </a:pPr>
            <a:endParaRPr lang="en-GB" sz="2800">
              <a:cs typeface="Arial"/>
            </a:endParaRPr>
          </a:p>
          <a:p>
            <a:pPr marL="0" lvl="1" indent="0">
              <a:lnSpc>
                <a:spcPct val="100000"/>
              </a:lnSpc>
              <a:buNone/>
            </a:pPr>
            <a:r>
              <a:rPr lang="en-GB" sz="2800" b="1">
                <a:cs typeface="Arial"/>
              </a:rPr>
              <a:t>Task 9</a:t>
            </a:r>
          </a:p>
          <a:p>
            <a:pPr marL="0" lvl="1" indent="0">
              <a:lnSpc>
                <a:spcPct val="100000"/>
              </a:lnSpc>
              <a:buNone/>
            </a:pPr>
            <a:r>
              <a:rPr lang="en-GB" sz="2800">
                <a:cs typeface="Arial"/>
              </a:rPr>
              <a:t>For each of the scenarios presented, consider the following:</a:t>
            </a:r>
          </a:p>
          <a:p>
            <a:pPr marL="0" lvl="1" indent="0">
              <a:lnSpc>
                <a:spcPct val="100000"/>
              </a:lnSpc>
              <a:buNone/>
            </a:pPr>
            <a:endParaRPr lang="en-GB" sz="2800">
              <a:cs typeface="Arial"/>
            </a:endParaRPr>
          </a:p>
          <a:p>
            <a:pPr lvl="1">
              <a:lnSpc>
                <a:spcPct val="100000"/>
              </a:lnSpc>
              <a:buFont typeface="Arial" panose="020B0604020202020204" pitchFamily="34" charset="0"/>
              <a:buChar char="•"/>
            </a:pPr>
            <a:r>
              <a:rPr lang="en-GB" sz="2800">
                <a:cs typeface="Arial"/>
              </a:rPr>
              <a:t>What step (or steps) of the care planning cycle is being demonstrated?</a:t>
            </a:r>
          </a:p>
          <a:p>
            <a:pPr lvl="1">
              <a:lnSpc>
                <a:spcPct val="100000"/>
              </a:lnSpc>
              <a:buFont typeface="Arial" panose="020B0604020202020204" pitchFamily="34" charset="0"/>
              <a:buChar char="•"/>
            </a:pPr>
            <a:r>
              <a:rPr lang="en-GB" sz="2800">
                <a:cs typeface="Arial"/>
              </a:rPr>
              <a:t>What are the key strengths of the practice demonstrated?</a:t>
            </a:r>
          </a:p>
          <a:p>
            <a:pPr lvl="1">
              <a:lnSpc>
                <a:spcPct val="100000"/>
              </a:lnSpc>
              <a:buFont typeface="Arial" panose="020B0604020202020204" pitchFamily="34" charset="0"/>
              <a:buChar char="•"/>
            </a:pPr>
            <a:r>
              <a:rPr lang="en-GB" sz="2800">
                <a:cs typeface="Arial"/>
              </a:rPr>
              <a:t>Are there any areas of the practice that could be improved?</a:t>
            </a:r>
          </a:p>
          <a:p>
            <a:pPr marL="0" lvl="1" indent="0">
              <a:lnSpc>
                <a:spcPct val="100000"/>
              </a:lnSpc>
              <a:buNone/>
            </a:pPr>
            <a:endParaRPr lang="en-GB" sz="2800">
              <a:cs typeface="Arial"/>
            </a:endParaRPr>
          </a:p>
          <a:p>
            <a:pPr marL="0" lvl="1" indent="0">
              <a:lnSpc>
                <a:spcPct val="100000"/>
              </a:lnSpc>
              <a:buNone/>
            </a:pPr>
            <a:r>
              <a:rPr lang="en-GB" sz="2800" b="1">
                <a:cs typeface="Arial"/>
              </a:rPr>
              <a:t>Challenge</a:t>
            </a:r>
            <a:r>
              <a:rPr lang="en-GB" sz="2800">
                <a:cs typeface="Arial"/>
              </a:rPr>
              <a:t>: Rate the person-centredness of the practice demonstrated. Give justification for this rating. What could be done to improve the rating?</a:t>
            </a:r>
          </a:p>
          <a:p>
            <a:pPr marL="0" lvl="1" indent="0">
              <a:buNone/>
            </a:pPr>
            <a:endParaRPr lang="en-GB" sz="32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Tree>
    <p:extLst>
      <p:ext uri="{BB962C8B-B14F-4D97-AF65-F5344CB8AC3E}">
        <p14:creationId xmlns:p14="http://schemas.microsoft.com/office/powerpoint/2010/main" val="1242838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cs typeface="Arial"/>
              </a:rPr>
              <a:t>Guided practice: Demonstrating the care planning cycle</a:t>
            </a:r>
            <a:endParaRPr lang="en-US" sz="2800"/>
          </a:p>
        </p:txBody>
      </p:sp>
      <p:sp>
        <p:nvSpPr>
          <p:cNvPr id="5" name="Text Placeholder 4"/>
          <p:cNvSpPr>
            <a:spLocks noGrp="1"/>
          </p:cNvSpPr>
          <p:nvPr>
            <p:ph type="body" sz="quarter" idx="12"/>
          </p:nvPr>
        </p:nvSpPr>
        <p:spPr>
          <a:xfrm>
            <a:off x="310600" y="284921"/>
            <a:ext cx="11509120" cy="4802099"/>
          </a:xfrm>
        </p:spPr>
        <p:txBody>
          <a:bodyPr vert="horz" lIns="0" tIns="0" rIns="0" bIns="0" rtlCol="0" anchor="t">
            <a:noAutofit/>
          </a:bodyPr>
          <a:lstStyle/>
          <a:p>
            <a:pPr marL="0" lvl="1" indent="0">
              <a:buNone/>
            </a:pPr>
            <a:endParaRPr lang="en-GB" sz="2800" b="1">
              <a:cs typeface="Arial"/>
            </a:endParaRPr>
          </a:p>
          <a:p>
            <a:pPr marL="0" lvl="1" indent="0">
              <a:buNone/>
            </a:pPr>
            <a:endParaRPr lang="en-GB" sz="2800">
              <a:cs typeface="Arial"/>
            </a:endParaRPr>
          </a:p>
          <a:p>
            <a:pPr marL="0" lvl="1" indent="0">
              <a:buNone/>
            </a:pPr>
            <a:br>
              <a:rPr lang="en-GB" sz="2800">
                <a:cs typeface="Arial"/>
              </a:rPr>
            </a:br>
            <a:endParaRPr lang="en-GB" sz="2800">
              <a:cs typeface="Arial"/>
            </a:endParaRPr>
          </a:p>
          <a:p>
            <a:pPr marL="0" lvl="1" indent="0">
              <a:buNone/>
            </a:pPr>
            <a:endParaRPr lang="en-GB" sz="28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2" name="Speech Bubble: Rectangle with Corners Rounded 1">
            <a:extLst>
              <a:ext uri="{FF2B5EF4-FFF2-40B4-BE49-F238E27FC236}">
                <a16:creationId xmlns:a16="http://schemas.microsoft.com/office/drawing/2014/main" id="{D18565B5-8632-4ABD-7300-24F3490EFA15}"/>
              </a:ext>
            </a:extLst>
          </p:cNvPr>
          <p:cNvSpPr/>
          <p:nvPr/>
        </p:nvSpPr>
        <p:spPr>
          <a:xfrm>
            <a:off x="2093344" y="2172305"/>
            <a:ext cx="8019688" cy="3117241"/>
          </a:xfrm>
          <a:prstGeom prst="wedgeRoundRectCallou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200">
                <a:cs typeface="Arial"/>
              </a:rPr>
              <a:t>A GP is considering the next steps of a patient’s treatment. After a 20-minute one-to-one consultation, the GP is considering treatment options using various medications. </a:t>
            </a:r>
          </a:p>
        </p:txBody>
      </p:sp>
    </p:spTree>
    <p:extLst>
      <p:ext uri="{BB962C8B-B14F-4D97-AF65-F5344CB8AC3E}">
        <p14:creationId xmlns:p14="http://schemas.microsoft.com/office/powerpoint/2010/main" val="3935323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lstStyle/>
          <a:p>
            <a:r>
              <a:rPr lang="en-US">
                <a:cs typeface="Arial"/>
              </a:rPr>
              <a:t>Guided practice: Demonstrating the care planning cycle</a:t>
            </a:r>
            <a:endParaRPr lang="en-US"/>
          </a:p>
        </p:txBody>
      </p:sp>
      <p:sp>
        <p:nvSpPr>
          <p:cNvPr id="5" name="Text Placeholder 4"/>
          <p:cNvSpPr>
            <a:spLocks noGrp="1"/>
          </p:cNvSpPr>
          <p:nvPr>
            <p:ph type="body" sz="quarter" idx="12"/>
          </p:nvPr>
        </p:nvSpPr>
        <p:spPr>
          <a:xfrm>
            <a:off x="310600" y="284921"/>
            <a:ext cx="11509120" cy="4802099"/>
          </a:xfrm>
        </p:spPr>
        <p:txBody>
          <a:bodyPr vert="horz" lIns="0" tIns="0" rIns="0" bIns="0" rtlCol="0" anchor="t">
            <a:noAutofit/>
          </a:bodyPr>
          <a:lstStyle/>
          <a:p>
            <a:pPr marL="0" lvl="1" indent="0">
              <a:buNone/>
            </a:pPr>
            <a:endParaRPr lang="en-GB" sz="3200" b="1">
              <a:cs typeface="Arial"/>
            </a:endParaRPr>
          </a:p>
          <a:p>
            <a:pPr marL="0" lvl="1" indent="0">
              <a:buNone/>
            </a:pPr>
            <a:endParaRPr lang="en-GB" sz="3200">
              <a:cs typeface="Arial"/>
            </a:endParaRPr>
          </a:p>
          <a:p>
            <a:pPr marL="0" lvl="1" indent="0">
              <a:buNone/>
            </a:pPr>
            <a:br>
              <a:rPr lang="en-GB" sz="3200">
                <a:cs typeface="Arial"/>
              </a:rPr>
            </a:br>
            <a:endParaRPr lang="en-GB" sz="3200">
              <a:cs typeface="Arial"/>
            </a:endParaRPr>
          </a:p>
          <a:p>
            <a:pPr marL="0" lvl="1" indent="0">
              <a:buNone/>
            </a:pPr>
            <a:endParaRPr lang="en-GB" sz="3200">
              <a:cs typeface="Arial"/>
            </a:endParaRPr>
          </a:p>
          <a:p>
            <a:pPr marL="0" lvl="1" indent="0">
              <a:buNone/>
            </a:pPr>
            <a:endParaRPr lang="en-GB" sz="32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2" name="Speech Bubble: Rectangle with Corners Rounded 1">
            <a:extLst>
              <a:ext uri="{FF2B5EF4-FFF2-40B4-BE49-F238E27FC236}">
                <a16:creationId xmlns:a16="http://schemas.microsoft.com/office/drawing/2014/main" id="{D18565B5-8632-4ABD-7300-24F3490EFA15}"/>
              </a:ext>
            </a:extLst>
          </p:cNvPr>
          <p:cNvSpPr/>
          <p:nvPr/>
        </p:nvSpPr>
        <p:spPr>
          <a:xfrm>
            <a:off x="2093344" y="2172305"/>
            <a:ext cx="8019688" cy="3117241"/>
          </a:xfrm>
          <a:prstGeom prst="wedgeRoundRectCallout">
            <a:avLst/>
          </a:prstGeom>
          <a:ln/>
        </p:spPr>
        <p:style>
          <a:lnRef idx="2">
            <a:schemeClr val="accent2"/>
          </a:lnRef>
          <a:fillRef idx="1">
            <a:schemeClr val="lt1"/>
          </a:fillRef>
          <a:effectRef idx="0">
            <a:schemeClr val="accent2"/>
          </a:effectRef>
          <a:fontRef idx="minor">
            <a:schemeClr val="dk1"/>
          </a:fontRef>
        </p:style>
        <p:txBody>
          <a:bodyPr lIns="121920" tIns="60960" rIns="121920" bIns="60960" rtlCol="0" anchor="ctr"/>
          <a:lstStyle/>
          <a:p>
            <a:pPr algn="ctr"/>
            <a:r>
              <a:rPr lang="en-US" sz="3200">
                <a:cs typeface="Arial"/>
              </a:rPr>
              <a:t>A physiotherapist has put new exercises in the plan for their 67-year-old patient with extreme back pain. They demonstrate how to do these exercises in a one-to-one consultation. </a:t>
            </a:r>
          </a:p>
        </p:txBody>
      </p:sp>
    </p:spTree>
    <p:extLst>
      <p:ext uri="{BB962C8B-B14F-4D97-AF65-F5344CB8AC3E}">
        <p14:creationId xmlns:p14="http://schemas.microsoft.com/office/powerpoint/2010/main" val="23824932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C61F02-D880-4493-A5F1-D48DB7FAF244}"/>
</file>

<file path=customXml/itemProps2.xml><?xml version="1.0" encoding="utf-8"?>
<ds:datastoreItem xmlns:ds="http://schemas.openxmlformats.org/officeDocument/2006/customXml" ds:itemID="{1AB434A9-46E8-4A8B-A397-3E523975C95F}"/>
</file>

<file path=customXml/itemProps3.xml><?xml version="1.0" encoding="utf-8"?>
<ds:datastoreItem xmlns:ds="http://schemas.openxmlformats.org/officeDocument/2006/customXml" ds:itemID="{EE38AAE9-3D30-4F75-9CA6-DBFE064C1BFD}"/>
</file>

<file path=docProps/app.xml><?xml version="1.0" encoding="utf-8"?>
<Properties xmlns="http://schemas.openxmlformats.org/officeDocument/2006/extended-properties" xmlns:vt="http://schemas.openxmlformats.org/officeDocument/2006/docPropsVTypes">
  <Template>blank</Template>
  <TotalTime>2</TotalTime>
  <Words>1755</Words>
  <Application>Microsoft Office PowerPoint</Application>
  <PresentationFormat>Widescreen</PresentationFormat>
  <Paragraphs>216</Paragraphs>
  <Slides>21</Slides>
  <Notes>19</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Wingdings</vt:lpstr>
      <vt:lpstr>Office Theme</vt:lpstr>
      <vt:lpstr>Lesson 2 </vt:lpstr>
      <vt:lpstr>Lesson outline: Tutor use only  </vt:lpstr>
      <vt:lpstr>01</vt:lpstr>
      <vt:lpstr>Recall and connect: Task 8</vt:lpstr>
      <vt:lpstr>Aim: To use care plans to provide person-centred care.   </vt:lpstr>
      <vt:lpstr>02</vt:lpstr>
      <vt:lpstr>Guided practice: Demonstrating the care planning cycle</vt:lpstr>
      <vt:lpstr>Guided practice: Demonstrating the care planning cycle</vt:lpstr>
      <vt:lpstr>Guided practice: Demonstrating the care planning cycle</vt:lpstr>
      <vt:lpstr>Guided practice: Demonstrating the care planning cycle</vt:lpstr>
      <vt:lpstr>Guided practice: Demonstrating the care planning cycle</vt:lpstr>
      <vt:lpstr>Guided practice: Demonstrating the care planning cycle</vt:lpstr>
      <vt:lpstr> 03 </vt:lpstr>
      <vt:lpstr>Independent practice: Identify person-centred care</vt:lpstr>
      <vt:lpstr>Independent practice: Identify person-centred care</vt:lpstr>
      <vt:lpstr>Independent practice: Identify person-centred care</vt:lpstr>
      <vt:lpstr>Independent practice: Identify person-centred care</vt:lpstr>
      <vt:lpstr>04</vt:lpstr>
      <vt:lpstr>Review: Aim – To use care plans to provide person-centred care. </vt:lpstr>
      <vt:lpstr>Review: Aim – To use care plans to provide person-centred care. </vt:lpstr>
      <vt:lpstr>Aim: To use care plans to provide person-centred care.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2</cp:revision>
  <dcterms:created xsi:type="dcterms:W3CDTF">2024-01-25T15:00:43Z</dcterms:created>
  <dcterms:modified xsi:type="dcterms:W3CDTF">2024-01-25T15:03:01Z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