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2.xml" ContentType="application/vnd.openxmlformats-officedocument.presentationml.slide+xml"/>
  <Override PartName="/ppt/slides/slide29.xml" ContentType="application/vnd.openxmlformats-officedocument.presentationml.slide+xml"/>
  <Override PartName="/ppt/presentation.xml" ContentType="application/vnd.openxmlformats-officedocument.presentationml.presentation.main+xml"/>
  <Override PartName="/ppt/notesSlides/notesSlide6.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7.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notesSlides/notesSlide25.xml" ContentType="application/vnd.openxmlformats-officedocument.presentationml.notesSlid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409" r:id="rId2"/>
    <p:sldId id="408" r:id="rId3"/>
    <p:sldId id="633" r:id="rId4"/>
    <p:sldId id="406" r:id="rId5"/>
    <p:sldId id="405" r:id="rId6"/>
    <p:sldId id="404" r:id="rId7"/>
    <p:sldId id="641" r:id="rId8"/>
    <p:sldId id="402" r:id="rId9"/>
    <p:sldId id="401" r:id="rId10"/>
    <p:sldId id="400" r:id="rId11"/>
    <p:sldId id="399" r:id="rId12"/>
    <p:sldId id="398" r:id="rId13"/>
    <p:sldId id="397" r:id="rId14"/>
    <p:sldId id="395" r:id="rId15"/>
    <p:sldId id="396" r:id="rId16"/>
    <p:sldId id="394" r:id="rId17"/>
    <p:sldId id="482" r:id="rId18"/>
    <p:sldId id="481" r:id="rId19"/>
    <p:sldId id="393" r:id="rId20"/>
    <p:sldId id="392" r:id="rId21"/>
    <p:sldId id="391" r:id="rId22"/>
    <p:sldId id="390" r:id="rId23"/>
    <p:sldId id="389" r:id="rId24"/>
    <p:sldId id="388" r:id="rId25"/>
    <p:sldId id="387" r:id="rId26"/>
    <p:sldId id="638" r:id="rId27"/>
    <p:sldId id="384" r:id="rId28"/>
    <p:sldId id="383" r:id="rId29"/>
    <p:sldId id="382"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1" d="100"/>
          <a:sy n="111" d="100"/>
        </p:scale>
        <p:origin x="59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38"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37"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96592A-7D6B-4888-ACEE-E62BC37648BC}" type="datetimeFigureOut">
              <a:rPr lang="en-GB" smtClean="0"/>
              <a:t>25/01/2024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D83259F-E49B-490D-BFA7-C7E01BD2202E}" type="slidenum">
              <a:rPr lang="en-GB" smtClean="0"/>
              <a:t>‹#›</a:t>
            </a:fld>
            <a:endParaRPr lang="en-GB"/>
          </a:p>
        </p:txBody>
      </p:sp>
    </p:spTree>
    <p:extLst>
      <p:ext uri="{BB962C8B-B14F-4D97-AF65-F5344CB8AC3E}">
        <p14:creationId xmlns:p14="http://schemas.microsoft.com/office/powerpoint/2010/main" val="2472856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a:t>
            </a:fld>
            <a:endParaRPr lang="en-GB"/>
          </a:p>
        </p:txBody>
      </p:sp>
    </p:spTree>
    <p:extLst>
      <p:ext uri="{BB962C8B-B14F-4D97-AF65-F5344CB8AC3E}">
        <p14:creationId xmlns:p14="http://schemas.microsoft.com/office/powerpoint/2010/main" val="4038769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11</a:t>
            </a:fld>
            <a:endParaRPr lang="en-GB"/>
          </a:p>
        </p:txBody>
      </p:sp>
    </p:spTree>
    <p:extLst>
      <p:ext uri="{BB962C8B-B14F-4D97-AF65-F5344CB8AC3E}">
        <p14:creationId xmlns:p14="http://schemas.microsoft.com/office/powerpoint/2010/main" val="11980019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12</a:t>
            </a:fld>
            <a:endParaRPr lang="en-GB"/>
          </a:p>
        </p:txBody>
      </p:sp>
    </p:spTree>
    <p:extLst>
      <p:ext uri="{BB962C8B-B14F-4D97-AF65-F5344CB8AC3E}">
        <p14:creationId xmlns:p14="http://schemas.microsoft.com/office/powerpoint/2010/main" val="21325077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13</a:t>
            </a:fld>
            <a:endParaRPr lang="en-GB"/>
          </a:p>
        </p:txBody>
      </p:sp>
    </p:spTree>
    <p:extLst>
      <p:ext uri="{BB962C8B-B14F-4D97-AF65-F5344CB8AC3E}">
        <p14:creationId xmlns:p14="http://schemas.microsoft.com/office/powerpoint/2010/main" val="35391902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920340D-206C-4C41-A35B-4D72CE2F2B89}" type="slidenum">
              <a:rPr lang="en-GB" smtClean="0"/>
              <a:pPr/>
              <a:t>14</a:t>
            </a:fld>
            <a:endParaRPr lang="en-GB"/>
          </a:p>
        </p:txBody>
      </p:sp>
    </p:spTree>
    <p:extLst>
      <p:ext uri="{BB962C8B-B14F-4D97-AF65-F5344CB8AC3E}">
        <p14:creationId xmlns:p14="http://schemas.microsoft.com/office/powerpoint/2010/main" val="32001804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920340D-206C-4C41-A35B-4D72CE2F2B89}" type="slidenum">
              <a:rPr lang="en-GB" smtClean="0"/>
              <a:pPr/>
              <a:t>15</a:t>
            </a:fld>
            <a:endParaRPr lang="en-GB"/>
          </a:p>
        </p:txBody>
      </p:sp>
    </p:spTree>
    <p:extLst>
      <p:ext uri="{BB962C8B-B14F-4D97-AF65-F5344CB8AC3E}">
        <p14:creationId xmlns:p14="http://schemas.microsoft.com/office/powerpoint/2010/main" val="12587766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16</a:t>
            </a:fld>
            <a:endParaRPr lang="en-GB"/>
          </a:p>
        </p:txBody>
      </p:sp>
    </p:spTree>
    <p:extLst>
      <p:ext uri="{BB962C8B-B14F-4D97-AF65-F5344CB8AC3E}">
        <p14:creationId xmlns:p14="http://schemas.microsoft.com/office/powerpoint/2010/main" val="40797039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920340D-206C-4C41-A35B-4D72CE2F2B89}" type="slidenum">
              <a:rPr lang="en-GB" smtClean="0"/>
              <a:pPr/>
              <a:t>17</a:t>
            </a:fld>
            <a:endParaRPr lang="en-GB"/>
          </a:p>
        </p:txBody>
      </p:sp>
    </p:spTree>
    <p:extLst>
      <p:ext uri="{BB962C8B-B14F-4D97-AF65-F5344CB8AC3E}">
        <p14:creationId xmlns:p14="http://schemas.microsoft.com/office/powerpoint/2010/main" val="10316288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18</a:t>
            </a:fld>
            <a:endParaRPr lang="en-GB"/>
          </a:p>
        </p:txBody>
      </p:sp>
    </p:spTree>
    <p:extLst>
      <p:ext uri="{BB962C8B-B14F-4D97-AF65-F5344CB8AC3E}">
        <p14:creationId xmlns:p14="http://schemas.microsoft.com/office/powerpoint/2010/main" val="20022500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endParaRPr lang="en-US">
              <a:cs typeface="Calibri"/>
            </a:endParaRPr>
          </a:p>
          <a:p>
            <a:endParaRPr lang="en-GB"/>
          </a:p>
        </p:txBody>
      </p:sp>
      <p:sp>
        <p:nvSpPr>
          <p:cNvPr id="4" name="Slide Number Placeholder 3"/>
          <p:cNvSpPr>
            <a:spLocks noGrp="1"/>
          </p:cNvSpPr>
          <p:nvPr>
            <p:ph type="sldNum" sz="quarter" idx="5"/>
          </p:nvPr>
        </p:nvSpPr>
        <p:spPr/>
        <p:txBody>
          <a:bodyPr/>
          <a:lstStyle/>
          <a:p>
            <a:fld id="{9920340D-206C-4C41-A35B-4D72CE2F2B89}" type="slidenum">
              <a:rPr lang="en-GB" smtClean="0"/>
              <a:pPr/>
              <a:t>19</a:t>
            </a:fld>
            <a:endParaRPr lang="en-GB"/>
          </a:p>
        </p:txBody>
      </p:sp>
    </p:spTree>
    <p:extLst>
      <p:ext uri="{BB962C8B-B14F-4D97-AF65-F5344CB8AC3E}">
        <p14:creationId xmlns:p14="http://schemas.microsoft.com/office/powerpoint/2010/main" val="36982388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a:ea typeface="Calibri"/>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pPr/>
              <a:t>20</a:t>
            </a:fld>
            <a:endParaRPr lang="en-GB"/>
          </a:p>
        </p:txBody>
      </p:sp>
    </p:spTree>
    <p:extLst>
      <p:ext uri="{BB962C8B-B14F-4D97-AF65-F5344CB8AC3E}">
        <p14:creationId xmlns:p14="http://schemas.microsoft.com/office/powerpoint/2010/main" val="24077143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ea typeface="Calibri"/>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2</a:t>
            </a:fld>
            <a:endParaRPr lang="en-GB"/>
          </a:p>
        </p:txBody>
      </p:sp>
    </p:spTree>
    <p:extLst>
      <p:ext uri="{BB962C8B-B14F-4D97-AF65-F5344CB8AC3E}">
        <p14:creationId xmlns:p14="http://schemas.microsoft.com/office/powerpoint/2010/main" val="15859288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pPr/>
              <a:t>21</a:t>
            </a:fld>
            <a:endParaRPr lang="en-GB"/>
          </a:p>
        </p:txBody>
      </p:sp>
    </p:spTree>
    <p:extLst>
      <p:ext uri="{BB962C8B-B14F-4D97-AF65-F5344CB8AC3E}">
        <p14:creationId xmlns:p14="http://schemas.microsoft.com/office/powerpoint/2010/main" val="29544664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22</a:t>
            </a:fld>
            <a:endParaRPr lang="en-GB"/>
          </a:p>
        </p:txBody>
      </p:sp>
    </p:spTree>
    <p:extLst>
      <p:ext uri="{BB962C8B-B14F-4D97-AF65-F5344CB8AC3E}">
        <p14:creationId xmlns:p14="http://schemas.microsoft.com/office/powerpoint/2010/main" val="31337211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23</a:t>
            </a:fld>
            <a:endParaRPr lang="en-GB"/>
          </a:p>
        </p:txBody>
      </p:sp>
    </p:spTree>
    <p:extLst>
      <p:ext uri="{BB962C8B-B14F-4D97-AF65-F5344CB8AC3E}">
        <p14:creationId xmlns:p14="http://schemas.microsoft.com/office/powerpoint/2010/main" val="27557367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24</a:t>
            </a:fld>
            <a:endParaRPr lang="en-GB"/>
          </a:p>
        </p:txBody>
      </p:sp>
    </p:spTree>
    <p:extLst>
      <p:ext uri="{BB962C8B-B14F-4D97-AF65-F5344CB8AC3E}">
        <p14:creationId xmlns:p14="http://schemas.microsoft.com/office/powerpoint/2010/main" val="30137797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25</a:t>
            </a:fld>
            <a:endParaRPr lang="en-GB"/>
          </a:p>
        </p:txBody>
      </p:sp>
    </p:spTree>
    <p:extLst>
      <p:ext uri="{BB962C8B-B14F-4D97-AF65-F5344CB8AC3E}">
        <p14:creationId xmlns:p14="http://schemas.microsoft.com/office/powerpoint/2010/main" val="24182962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26</a:t>
            </a:fld>
            <a:endParaRPr lang="en-GB"/>
          </a:p>
        </p:txBody>
      </p:sp>
    </p:spTree>
    <p:extLst>
      <p:ext uri="{BB962C8B-B14F-4D97-AF65-F5344CB8AC3E}">
        <p14:creationId xmlns:p14="http://schemas.microsoft.com/office/powerpoint/2010/main" val="37929703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27</a:t>
            </a:fld>
            <a:endParaRPr lang="en-GB"/>
          </a:p>
        </p:txBody>
      </p:sp>
    </p:spTree>
    <p:extLst>
      <p:ext uri="{BB962C8B-B14F-4D97-AF65-F5344CB8AC3E}">
        <p14:creationId xmlns:p14="http://schemas.microsoft.com/office/powerpoint/2010/main" val="40423328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Hints – for each legislation</a:t>
            </a:r>
          </a:p>
        </p:txBody>
      </p:sp>
      <p:sp>
        <p:nvSpPr>
          <p:cNvPr id="4" name="Slide Number Placeholder 3"/>
          <p:cNvSpPr>
            <a:spLocks noGrp="1"/>
          </p:cNvSpPr>
          <p:nvPr>
            <p:ph type="sldNum" sz="quarter" idx="5"/>
          </p:nvPr>
        </p:nvSpPr>
        <p:spPr/>
        <p:txBody>
          <a:bodyPr/>
          <a:lstStyle/>
          <a:p>
            <a:fld id="{9920340D-206C-4C41-A35B-4D72CE2F2B89}" type="slidenum">
              <a:rPr lang="en-GB" smtClean="0"/>
              <a:pPr/>
              <a:t>28</a:t>
            </a:fld>
            <a:endParaRPr lang="en-GB"/>
          </a:p>
        </p:txBody>
      </p:sp>
    </p:spTree>
    <p:extLst>
      <p:ext uri="{BB962C8B-B14F-4D97-AF65-F5344CB8AC3E}">
        <p14:creationId xmlns:p14="http://schemas.microsoft.com/office/powerpoint/2010/main" val="41612843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3</a:t>
            </a:fld>
            <a:endParaRPr lang="en-GB"/>
          </a:p>
        </p:txBody>
      </p:sp>
    </p:spTree>
    <p:extLst>
      <p:ext uri="{BB962C8B-B14F-4D97-AF65-F5344CB8AC3E}">
        <p14:creationId xmlns:p14="http://schemas.microsoft.com/office/powerpoint/2010/main" val="8808078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4</a:t>
            </a:fld>
            <a:endParaRPr lang="en-GB"/>
          </a:p>
        </p:txBody>
      </p:sp>
    </p:spTree>
    <p:extLst>
      <p:ext uri="{BB962C8B-B14F-4D97-AF65-F5344CB8AC3E}">
        <p14:creationId xmlns:p14="http://schemas.microsoft.com/office/powerpoint/2010/main" val="23460052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Tutor notes:</a:t>
            </a:r>
          </a:p>
          <a:p>
            <a:endParaRPr lang="en-US">
              <a:ea typeface="Calibri"/>
              <a:cs typeface="Calibri"/>
            </a:endParaRPr>
          </a:p>
          <a:p>
            <a:endParaRPr lang="en-US">
              <a:ea typeface="Calibri"/>
              <a:cs typeface="Calibri"/>
            </a:endParaRPr>
          </a:p>
          <a:p>
            <a:r>
              <a:rPr lang="en-US">
                <a:ea typeface="Calibri"/>
                <a:cs typeface="Calibri"/>
              </a:rPr>
              <a:t>Change!</a:t>
            </a:r>
          </a:p>
        </p:txBody>
      </p:sp>
      <p:sp>
        <p:nvSpPr>
          <p:cNvPr id="4" name="Slide Number Placeholder 3"/>
          <p:cNvSpPr>
            <a:spLocks noGrp="1"/>
          </p:cNvSpPr>
          <p:nvPr>
            <p:ph type="sldNum" sz="quarter" idx="5"/>
          </p:nvPr>
        </p:nvSpPr>
        <p:spPr/>
        <p:txBody>
          <a:bodyPr/>
          <a:lstStyle/>
          <a:p>
            <a:fld id="{9920340D-206C-4C41-A35B-4D72CE2F2B89}" type="slidenum">
              <a:rPr lang="en-GB" smtClean="0"/>
              <a:t>5</a:t>
            </a:fld>
            <a:endParaRPr lang="en-GB"/>
          </a:p>
        </p:txBody>
      </p:sp>
    </p:spTree>
    <p:extLst>
      <p:ext uri="{BB962C8B-B14F-4D97-AF65-F5344CB8AC3E}">
        <p14:creationId xmlns:p14="http://schemas.microsoft.com/office/powerpoint/2010/main" val="31635973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Tutor notes:</a:t>
            </a:r>
          </a:p>
        </p:txBody>
      </p:sp>
      <p:sp>
        <p:nvSpPr>
          <p:cNvPr id="4" name="Slide Number Placeholder 3"/>
          <p:cNvSpPr>
            <a:spLocks noGrp="1"/>
          </p:cNvSpPr>
          <p:nvPr>
            <p:ph type="sldNum" sz="quarter" idx="5"/>
          </p:nvPr>
        </p:nvSpPr>
        <p:spPr/>
        <p:txBody>
          <a:bodyPr/>
          <a:lstStyle/>
          <a:p>
            <a:fld id="{9920340D-206C-4C41-A35B-4D72CE2F2B89}" type="slidenum">
              <a:rPr lang="en-GB" smtClean="0"/>
              <a:t>6</a:t>
            </a:fld>
            <a:endParaRPr lang="en-GB"/>
          </a:p>
        </p:txBody>
      </p:sp>
    </p:spTree>
    <p:extLst>
      <p:ext uri="{BB962C8B-B14F-4D97-AF65-F5344CB8AC3E}">
        <p14:creationId xmlns:p14="http://schemas.microsoft.com/office/powerpoint/2010/main" val="36994265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8</a:t>
            </a:fld>
            <a:endParaRPr lang="en-GB"/>
          </a:p>
        </p:txBody>
      </p:sp>
    </p:spTree>
    <p:extLst>
      <p:ext uri="{BB962C8B-B14F-4D97-AF65-F5344CB8AC3E}">
        <p14:creationId xmlns:p14="http://schemas.microsoft.com/office/powerpoint/2010/main" val="26302735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9</a:t>
            </a:fld>
            <a:endParaRPr lang="en-GB"/>
          </a:p>
        </p:txBody>
      </p:sp>
    </p:spTree>
    <p:extLst>
      <p:ext uri="{BB962C8B-B14F-4D97-AF65-F5344CB8AC3E}">
        <p14:creationId xmlns:p14="http://schemas.microsoft.com/office/powerpoint/2010/main" val="29419719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10</a:t>
            </a:fld>
            <a:endParaRPr lang="en-GB"/>
          </a:p>
        </p:txBody>
      </p:sp>
    </p:spTree>
    <p:extLst>
      <p:ext uri="{BB962C8B-B14F-4D97-AF65-F5344CB8AC3E}">
        <p14:creationId xmlns:p14="http://schemas.microsoft.com/office/powerpoint/2010/main" val="22522144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1F1B3-F6B9-4BA8-931C-9D29010190F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45C88A-159F-4D6F-80B5-09D17D2199C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28CBB58-F617-47DD-9BC4-C9A2DB3D05B4}"/>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5" name="Footer Placeholder 4">
            <a:extLst>
              <a:ext uri="{FF2B5EF4-FFF2-40B4-BE49-F238E27FC236}">
                <a16:creationId xmlns:a16="http://schemas.microsoft.com/office/drawing/2014/main" id="{74758573-A418-4A0C-A005-30333CFF0E1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184A9A-A6F7-49A2-827E-415A66399E22}"/>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618244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838A24-83E1-48BB-95DF-5EBD382F81D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BBBB664-A350-4B0E-82BA-C7230B798BA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357415-38F6-4621-9DEF-05E09252547D}"/>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5" name="Footer Placeholder 4">
            <a:extLst>
              <a:ext uri="{FF2B5EF4-FFF2-40B4-BE49-F238E27FC236}">
                <a16:creationId xmlns:a16="http://schemas.microsoft.com/office/drawing/2014/main" id="{5E7FADEC-7E72-431C-AE9E-89F2D68086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A92F3C4-3586-48AA-A68A-5CA5D21C04DF}"/>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83901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9DC279-19B0-4536-AA08-9E2E8BA51DE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7A6563E-369C-4DFE-915A-E1980AACFBA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70D5D2-0E4D-41B8-BAAC-464DB42B8A25}"/>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5" name="Footer Placeholder 4">
            <a:extLst>
              <a:ext uri="{FF2B5EF4-FFF2-40B4-BE49-F238E27FC236}">
                <a16:creationId xmlns:a16="http://schemas.microsoft.com/office/drawing/2014/main" id="{701AA40E-6041-4E4F-9257-D7CE2D8A7E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32672E-A2AE-4154-AC33-C900DDDF98B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9713577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a:t>Click to edit Master title style</a:t>
            </a:r>
            <a:endParaRPr lang="en-GB"/>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1" y="385110"/>
            <a:ext cx="1189919" cy="629956"/>
          </a:xfrm>
          <a:prstGeom prst="rect">
            <a:avLst/>
          </a:prstGeom>
        </p:spPr>
      </p:pic>
    </p:spTree>
    <p:extLst>
      <p:ext uri="{BB962C8B-B14F-4D97-AF65-F5344CB8AC3E}">
        <p14:creationId xmlns:p14="http://schemas.microsoft.com/office/powerpoint/2010/main" val="36482666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1" y="1315200"/>
            <a:ext cx="10223500" cy="4802099"/>
          </a:xfrm>
        </p:spPr>
        <p:txBody>
          <a:bodyPr>
            <a:noAutofit/>
          </a:bodyPr>
          <a:lstStyle>
            <a:lvl1pPr marL="0" indent="0">
              <a:lnSpc>
                <a:spcPts val="3733"/>
              </a:lnSpc>
              <a:spcBef>
                <a:spcPts val="0"/>
              </a:spcBef>
              <a:buNone/>
              <a:defRPr sz="3600"/>
            </a:lvl1pPr>
            <a:lvl2pPr marL="359991" indent="-359991">
              <a:lnSpc>
                <a:spcPts val="3733"/>
              </a:lnSpc>
              <a:spcBef>
                <a:spcPts val="0"/>
              </a:spcBef>
              <a:defRPr sz="3600"/>
            </a:lvl2pPr>
            <a:lvl3pPr marL="719982" indent="-359991">
              <a:lnSpc>
                <a:spcPts val="3733"/>
              </a:lnSpc>
              <a:defRPr sz="3600"/>
            </a:lvl3pPr>
            <a:lvl4pPr marL="1079973" indent="-359991">
              <a:lnSpc>
                <a:spcPts val="3733"/>
              </a:lnSpc>
              <a:defRPr sz="3600"/>
            </a:lvl4pPr>
            <a:lvl5pPr marL="1439964" indent="-359991">
              <a:lnSpc>
                <a:spcPts val="3733"/>
              </a:lnSpc>
              <a:defRPr sz="3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Tree>
    <p:extLst>
      <p:ext uri="{BB962C8B-B14F-4D97-AF65-F5344CB8AC3E}">
        <p14:creationId xmlns:p14="http://schemas.microsoft.com/office/powerpoint/2010/main" val="12087750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Contents">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EF7BC3F4-A560-6244-B6D7-E1099F3BF5E6}"/>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10" name="Text Placeholder 8"/>
          <p:cNvSpPr>
            <a:spLocks noGrp="1"/>
          </p:cNvSpPr>
          <p:nvPr>
            <p:ph type="body" sz="quarter" idx="14"/>
          </p:nvPr>
        </p:nvSpPr>
        <p:spPr>
          <a:xfrm>
            <a:off x="335360" y="1315201"/>
            <a:ext cx="9601200" cy="4613108"/>
          </a:xfrm>
        </p:spPr>
        <p:txBody>
          <a:bodyPr lIns="0" tIns="0" rIns="0" bIns="0">
            <a:normAutofit/>
          </a:bodyPr>
          <a:lstStyle>
            <a:lvl1pPr marL="0" indent="0">
              <a:lnSpc>
                <a:spcPts val="6000"/>
              </a:lnSpc>
              <a:spcBef>
                <a:spcPts val="0"/>
              </a:spcBef>
              <a:buNone/>
              <a:defRPr lang="en-US" sz="6000" b="1" kern="1200" cap="none" baseline="0" dirty="0" smtClean="0">
                <a:solidFill>
                  <a:srgbClr val="0071F8"/>
                </a:solidFill>
                <a:latin typeface="+mn-lt"/>
                <a:ea typeface="+mn-ea"/>
                <a:cs typeface="+mn-cs"/>
              </a:defRPr>
            </a:lvl1pPr>
          </a:lstStyle>
          <a:p>
            <a:pPr marL="0" lvl="0" indent="0" algn="l" defTabSz="1219170" rtl="0" eaLnBrk="1" latinLnBrk="0" hangingPunct="1">
              <a:spcBef>
                <a:spcPct val="20000"/>
              </a:spcBef>
              <a:buFont typeface="+mj-lt"/>
              <a:buNone/>
            </a:pPr>
            <a:r>
              <a:rPr lang="en-US"/>
              <a:t>Click to edit Master text styles</a:t>
            </a:r>
          </a:p>
        </p:txBody>
      </p:sp>
      <p:sp>
        <p:nvSpPr>
          <p:cNvPr id="5" name="Footer Placeholder 4">
            <a:extLst>
              <a:ext uri="{C183D7F6-B498-43B3-948B-1728B52AA6E4}">
                <adec:decorative xmlns:adec="http://schemas.microsoft.com/office/drawing/2017/decorative" val="1"/>
              </a:ext>
            </a:extLst>
          </p:cNvPr>
          <p:cNvSpPr>
            <a:spLocks noGrp="1"/>
          </p:cNvSpPr>
          <p:nvPr>
            <p:ph type="ftr" sz="quarter" idx="11"/>
          </p:nvPr>
        </p:nvSpPr>
        <p:spPr/>
        <p:txBody>
          <a:bodyPr/>
          <a:lstStyle/>
          <a:p>
            <a:r>
              <a:rPr lang="en-GB"/>
              <a:t>Education and Training Foundation</a:t>
            </a:r>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711412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Welcome">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7" name="Text Placeholder 6"/>
          <p:cNvSpPr>
            <a:spLocks noGrp="1"/>
          </p:cNvSpPr>
          <p:nvPr>
            <p:ph type="body" sz="quarter" idx="13"/>
          </p:nvPr>
        </p:nvSpPr>
        <p:spPr>
          <a:xfrm>
            <a:off x="312000" y="1315199"/>
            <a:ext cx="11255584" cy="4801967"/>
          </a:xfrm>
        </p:spPr>
        <p:txBody>
          <a:bodyPr>
            <a:normAutofit/>
          </a:bodyPr>
          <a:lstStyle>
            <a:lvl1pPr marL="0" indent="0">
              <a:lnSpc>
                <a:spcPts val="4800"/>
              </a:lnSpc>
              <a:spcBef>
                <a:spcPts val="0"/>
              </a:spcBef>
              <a:buNone/>
              <a:defRPr sz="4800" b="1">
                <a:solidFill>
                  <a:srgbClr val="BE0064"/>
                </a:solidFill>
              </a:defRPr>
            </a:lvl1pPr>
            <a:lvl2pPr marL="0" indent="0">
              <a:lnSpc>
                <a:spcPts val="4800"/>
              </a:lnSpc>
              <a:spcBef>
                <a:spcPts val="0"/>
              </a:spcBef>
              <a:buNone/>
              <a:defRPr sz="4800"/>
            </a:lvl2pPr>
            <a:lvl3pPr marL="0" indent="0">
              <a:lnSpc>
                <a:spcPts val="4800"/>
              </a:lnSpc>
              <a:spcBef>
                <a:spcPts val="0"/>
              </a:spcBef>
              <a:buNone/>
              <a:defRPr sz="4800"/>
            </a:lvl3pPr>
            <a:lvl4pPr marL="0" indent="0">
              <a:lnSpc>
                <a:spcPts val="4800"/>
              </a:lnSpc>
              <a:spcBef>
                <a:spcPts val="0"/>
              </a:spcBef>
              <a:buNone/>
              <a:defRPr sz="4800"/>
            </a:lvl4pPr>
            <a:lvl5pPr marL="0" indent="0">
              <a:lnSpc>
                <a:spcPts val="4800"/>
              </a:lnSpc>
              <a:spcBef>
                <a:spcPts val="0"/>
              </a:spcBef>
              <a:buNone/>
              <a:defRPr sz="4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Footer Placeholder 1"/>
          <p:cNvSpPr>
            <a:spLocks noGrp="1"/>
          </p:cNvSpPr>
          <p:nvPr>
            <p:ph type="ftr" sz="quarter" idx="14"/>
          </p:nvPr>
        </p:nvSpPr>
        <p:spPr/>
        <p:txBody>
          <a:bodyPr/>
          <a:lstStyle/>
          <a:p>
            <a:r>
              <a:rPr lang="en-GB"/>
              <a:t>Education and Training Foundation</a:t>
            </a:r>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6728540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1E6FC6-04BD-4B8C-9E81-41B54453CBE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9AC6D8A-113F-444F-8F62-83100084C0C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8D2800-C6D2-402D-B9C2-3DF4679DB577}"/>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5" name="Footer Placeholder 4">
            <a:extLst>
              <a:ext uri="{FF2B5EF4-FFF2-40B4-BE49-F238E27FC236}">
                <a16:creationId xmlns:a16="http://schemas.microsoft.com/office/drawing/2014/main" id="{7BFC92EC-7160-493B-B4B5-6536194AE3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00C406-B697-46AF-A56A-45FD7C86EDE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236491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A42C94-D81C-405D-9B7E-F29919FCB92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A6C0FF7-E57A-490F-A010-16AD14A80DC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3AA7AE9-5213-4D0F-9C16-B2C3A1B90602}"/>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5" name="Footer Placeholder 4">
            <a:extLst>
              <a:ext uri="{FF2B5EF4-FFF2-40B4-BE49-F238E27FC236}">
                <a16:creationId xmlns:a16="http://schemas.microsoft.com/office/drawing/2014/main" id="{5E029ED7-5E7C-4C99-B773-1D99ADEE71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627C0D-B3F0-4EBC-AC80-C83242E1241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391986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E034A-E650-48B5-A70F-5739013615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246EB71-0944-43E1-A2D9-EB0EAE186FA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6307A5A-2ADB-4263-9376-F194C9213FA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3574391-DF16-464D-A5D8-9F228752813C}"/>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6" name="Footer Placeholder 5">
            <a:extLst>
              <a:ext uri="{FF2B5EF4-FFF2-40B4-BE49-F238E27FC236}">
                <a16:creationId xmlns:a16="http://schemas.microsoft.com/office/drawing/2014/main" id="{77322363-5095-44FE-9935-8B2C56F27A5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B6FFE9-6940-4BF4-B86A-3F7D7398C2D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368788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B51E4E-698D-4CE1-A63B-4565E4F221A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74D5674-D18F-4E59-B987-643BA00E4F7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48C7B83-4153-4405-A2D9-0852AFE26D1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DFDDDBD-31A9-4730-900E-34925CF8BB6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33A24FE-6732-4D1F-A396-48F2DCD185E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3F4C004-E3A6-4E03-BC0C-563932E3E865}"/>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8" name="Footer Placeholder 7">
            <a:extLst>
              <a:ext uri="{FF2B5EF4-FFF2-40B4-BE49-F238E27FC236}">
                <a16:creationId xmlns:a16="http://schemas.microsoft.com/office/drawing/2014/main" id="{A5D00115-3DD7-4FE5-B70F-530024EEF0F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1BE1B20-4748-4E67-BAC7-095C2AF44BC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9671469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6B9750-31E5-42EA-B4E4-D1F33596925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823F3FA-6D63-445B-84F8-9C18E046ADF1}"/>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4" name="Footer Placeholder 3">
            <a:extLst>
              <a:ext uri="{FF2B5EF4-FFF2-40B4-BE49-F238E27FC236}">
                <a16:creationId xmlns:a16="http://schemas.microsoft.com/office/drawing/2014/main" id="{5E59EA9F-7113-4648-96DE-B1BEE0CD888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DFFB727-61CA-4211-8C6C-355BFD01014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1927682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FACDF95-0CE8-4710-AE86-E8FEB74B288A}"/>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3" name="Footer Placeholder 2">
            <a:extLst>
              <a:ext uri="{FF2B5EF4-FFF2-40B4-BE49-F238E27FC236}">
                <a16:creationId xmlns:a16="http://schemas.microsoft.com/office/drawing/2014/main" id="{00D19C93-A1B1-4B5A-B33D-70214C525A1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DA88C68-52BC-48E2-A6E5-3CF490528F5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5331625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92666A-9BFD-42C1-B11C-8AF8234ABF5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CAA3D87-AD27-464F-8E50-A50070B12E9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7732F88-FE10-4093-911E-40F3E6E7AB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567632-61FA-44F5-9E07-2C8DA2837604}"/>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6" name="Footer Placeholder 5">
            <a:extLst>
              <a:ext uri="{FF2B5EF4-FFF2-40B4-BE49-F238E27FC236}">
                <a16:creationId xmlns:a16="http://schemas.microsoft.com/office/drawing/2014/main" id="{DB41C73E-B1E1-41DA-AD52-616863DB6E2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C79ABB0-4CFE-48ED-B740-DA28F02335E1}"/>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6268264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37CDA5-B2E0-44AF-9DE8-608CA6204ED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81C36E2-468F-40FE-B038-F56BA5C3BCC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D25A288E-2936-41A0-BF96-E15CDAA33C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72DA149-D2C1-4150-B2A3-3E195C1E822F}"/>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6" name="Footer Placeholder 5">
            <a:extLst>
              <a:ext uri="{FF2B5EF4-FFF2-40B4-BE49-F238E27FC236}">
                <a16:creationId xmlns:a16="http://schemas.microsoft.com/office/drawing/2014/main" id="{7B348074-ECA8-47E7-9461-179B312CD1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87FEC5-3D8D-4981-99E1-009E3E0096D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547382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3EB423C-2894-43C0-8D16-2528AF959DF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F577D6D-7834-4380-A355-9DF0A0C9283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30E452-C5E8-46AE-8386-142EA662B47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11BE61-DDF5-453F-8590-8C9FA2C7BC93}" type="datetimeFigureOut">
              <a:rPr lang="en-US" smtClean="0"/>
              <a:t>1/25/2024</a:t>
            </a:fld>
            <a:endParaRPr lang="en-US"/>
          </a:p>
        </p:txBody>
      </p:sp>
      <p:sp>
        <p:nvSpPr>
          <p:cNvPr id="5" name="Footer Placeholder 4">
            <a:extLst>
              <a:ext uri="{FF2B5EF4-FFF2-40B4-BE49-F238E27FC236}">
                <a16:creationId xmlns:a16="http://schemas.microsoft.com/office/drawing/2014/main" id="{FED02B97-DFE2-4AD4-BB6B-2A55C9E5C7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D12B03D-85E8-4B47-88DC-4E323D658B1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8441B7-B3CB-4C49-A2D1-B6914F7C3DAF}" type="slidenum">
              <a:rPr lang="en-US" smtClean="0"/>
              <a:t>‹#›</a:t>
            </a:fld>
            <a:endParaRPr lang="en-US"/>
          </a:p>
        </p:txBody>
      </p:sp>
    </p:spTree>
    <p:extLst>
      <p:ext uri="{BB962C8B-B14F-4D97-AF65-F5344CB8AC3E}">
        <p14:creationId xmlns:p14="http://schemas.microsoft.com/office/powerpoint/2010/main" val="35326320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15.xml"/><Relationship Id="rId4" Type="http://schemas.openxmlformats.org/officeDocument/2006/relationships/image" Target="../media/image4.sv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15.xml"/><Relationship Id="rId4" Type="http://schemas.openxmlformats.org/officeDocument/2006/relationships/image" Target="../media/image4.sv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r>
              <a:rPr lang="en-US"/>
              <a:t>Lesson 3 </a:t>
            </a:r>
          </a:p>
        </p:txBody>
      </p:sp>
      <p:sp>
        <p:nvSpPr>
          <p:cNvPr id="11" name="Subtitle 10">
            <a:extLst>
              <a:ext uri="{FF2B5EF4-FFF2-40B4-BE49-F238E27FC236}">
                <a16:creationId xmlns:a16="http://schemas.microsoft.com/office/drawing/2014/main" id="{623E2354-F10C-3E12-BE3E-509B6B486989}"/>
              </a:ext>
            </a:extLst>
          </p:cNvPr>
          <p:cNvSpPr>
            <a:spLocks noGrp="1"/>
          </p:cNvSpPr>
          <p:nvPr>
            <p:ph type="subTitle" idx="1"/>
          </p:nvPr>
        </p:nvSpPr>
        <p:spPr/>
        <p:txBody>
          <a:bodyPr/>
          <a:lstStyle/>
          <a:p>
            <a:r>
              <a:rPr lang="en-US"/>
              <a:t>Communication </a:t>
            </a:r>
          </a:p>
        </p:txBody>
      </p:sp>
    </p:spTree>
    <p:extLst>
      <p:ext uri="{BB962C8B-B14F-4D97-AF65-F5344CB8AC3E}">
        <p14:creationId xmlns:p14="http://schemas.microsoft.com/office/powerpoint/2010/main" val="18545603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367043" y="333201"/>
            <a:ext cx="11250084" cy="932567"/>
          </a:xfrm>
        </p:spPr>
        <p:txBody>
          <a:bodyPr>
            <a:normAutofit/>
          </a:bodyPr>
          <a:lstStyle/>
          <a:p>
            <a:r>
              <a:rPr lang="en-GB" sz="2800"/>
              <a:t>What is communication?</a:t>
            </a:r>
          </a:p>
        </p:txBody>
      </p:sp>
      <p:sp>
        <p:nvSpPr>
          <p:cNvPr id="4" name="Text Placeholder 3">
            <a:extLst>
              <a:ext uri="{FF2B5EF4-FFF2-40B4-BE49-F238E27FC236}">
                <a16:creationId xmlns:a16="http://schemas.microsoft.com/office/drawing/2014/main" id="{02B8BCEA-FD65-D9F7-6333-3F2F76BAEF86}"/>
              </a:ext>
            </a:extLst>
          </p:cNvPr>
          <p:cNvSpPr>
            <a:spLocks noGrp="1"/>
          </p:cNvSpPr>
          <p:nvPr>
            <p:ph type="body" sz="quarter" idx="12"/>
          </p:nvPr>
        </p:nvSpPr>
        <p:spPr>
          <a:xfrm>
            <a:off x="367043" y="1265767"/>
            <a:ext cx="11033303" cy="2873959"/>
          </a:xfrm>
          <a:solidFill>
            <a:schemeClr val="bg1"/>
          </a:solidFill>
        </p:spPr>
        <p:txBody>
          <a:bodyPr vert="horz" lIns="0" tIns="0" rIns="0" bIns="0" rtlCol="0" anchor="t">
            <a:noAutofit/>
          </a:bodyPr>
          <a:lstStyle/>
          <a:p>
            <a:pPr>
              <a:lnSpc>
                <a:spcPct val="100000"/>
              </a:lnSpc>
            </a:pPr>
            <a:r>
              <a:rPr lang="en-US" sz="2800" b="1"/>
              <a:t>Types of communication:</a:t>
            </a:r>
          </a:p>
          <a:p>
            <a:pPr>
              <a:lnSpc>
                <a:spcPct val="100000"/>
              </a:lnSpc>
            </a:pPr>
            <a:endParaRPr lang="en-US" sz="2800" b="1"/>
          </a:p>
          <a:p>
            <a:pPr marL="609585" indent="-609585">
              <a:lnSpc>
                <a:spcPct val="100000"/>
              </a:lnSpc>
              <a:buFont typeface="Arial" panose="020B0604020202020204" pitchFamily="34" charset="0"/>
              <a:buChar char="•"/>
            </a:pPr>
            <a:r>
              <a:rPr lang="en-US" sz="2800"/>
              <a:t>Verbal: Face-to-face conversations, phone calls and recorded messages.</a:t>
            </a:r>
          </a:p>
          <a:p>
            <a:pPr marL="609585" indent="-609585">
              <a:lnSpc>
                <a:spcPct val="100000"/>
              </a:lnSpc>
              <a:buFont typeface="Arial" panose="020B0604020202020204" pitchFamily="34" charset="0"/>
              <a:buChar char="•"/>
            </a:pPr>
            <a:endParaRPr lang="en-US" sz="2800"/>
          </a:p>
          <a:p>
            <a:pPr marL="609585" indent="-609585">
              <a:lnSpc>
                <a:spcPct val="100000"/>
              </a:lnSpc>
              <a:buFont typeface="Arial" panose="020B0604020202020204" pitchFamily="34" charset="0"/>
              <a:buChar char="•"/>
            </a:pPr>
            <a:r>
              <a:rPr lang="en-US" sz="2800"/>
              <a:t>Non-verbal: Gestures, facial expressions and body language.</a:t>
            </a:r>
          </a:p>
          <a:p>
            <a:pPr marL="609585" indent="-609585">
              <a:lnSpc>
                <a:spcPct val="100000"/>
              </a:lnSpc>
              <a:buFont typeface="Arial" panose="020B0604020202020204" pitchFamily="34" charset="0"/>
              <a:buChar char="•"/>
            </a:pPr>
            <a:endParaRPr lang="en-US" sz="2800"/>
          </a:p>
          <a:p>
            <a:pPr marL="609585" indent="-609585">
              <a:lnSpc>
                <a:spcPct val="100000"/>
              </a:lnSpc>
              <a:buFont typeface="Arial" panose="020B0604020202020204" pitchFamily="34" charset="0"/>
              <a:buChar char="•"/>
            </a:pPr>
            <a:r>
              <a:rPr lang="en-US" sz="2800"/>
              <a:t>Written: Writing down information or messages.</a:t>
            </a:r>
          </a:p>
        </p:txBody>
      </p:sp>
      <p:sp>
        <p:nvSpPr>
          <p:cNvPr id="6" name="Footer Placeholder 5">
            <a:extLst>
              <a:ext uri="{FF2B5EF4-FFF2-40B4-BE49-F238E27FC236}">
                <a16:creationId xmlns:a16="http://schemas.microsoft.com/office/drawing/2014/main" id="{483EBB09-FAE2-C7E0-EB54-733864D30718}"/>
              </a:ext>
            </a:extLst>
          </p:cNvPr>
          <p:cNvSpPr>
            <a:spLocks noGrp="1"/>
          </p:cNvSpPr>
          <p:nvPr>
            <p:ph type="ftr" sz="quarter" idx="10"/>
          </p:nvPr>
        </p:nvSpPr>
        <p:spPr/>
        <p:txBody>
          <a:bodyPr/>
          <a:lstStyle/>
          <a:p>
            <a:r>
              <a:rPr lang="en-GB" cap="none"/>
              <a:t>Education and Training Foundation</a:t>
            </a:r>
          </a:p>
        </p:txBody>
      </p:sp>
      <p:sp>
        <p:nvSpPr>
          <p:cNvPr id="7" name="Slide Number Placeholder 6">
            <a:extLst>
              <a:ext uri="{FF2B5EF4-FFF2-40B4-BE49-F238E27FC236}">
                <a16:creationId xmlns:a16="http://schemas.microsoft.com/office/drawing/2014/main" id="{F0B26036-1814-E39F-EFEB-F408B313A2F9}"/>
              </a:ext>
            </a:extLst>
          </p:cNvPr>
          <p:cNvSpPr>
            <a:spLocks noGrp="1"/>
          </p:cNvSpPr>
          <p:nvPr>
            <p:ph type="sldNum" sz="quarter" idx="11"/>
          </p:nvPr>
        </p:nvSpPr>
        <p:spPr/>
        <p:txBody>
          <a:bodyPr/>
          <a:lstStyle/>
          <a:p>
            <a:fld id="{DA2C159E-F13C-4A85-9A41-E7669D3E0D70}" type="slidenum">
              <a:rPr lang="en-GB" smtClean="0"/>
              <a:pPr/>
              <a:t>10</a:t>
            </a:fld>
            <a:endParaRPr lang="en-GB"/>
          </a:p>
        </p:txBody>
      </p:sp>
    </p:spTree>
    <p:extLst>
      <p:ext uri="{BB962C8B-B14F-4D97-AF65-F5344CB8AC3E}">
        <p14:creationId xmlns:p14="http://schemas.microsoft.com/office/powerpoint/2010/main" val="30585493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GB" sz="2800"/>
              <a:t>What is communication?</a:t>
            </a:r>
          </a:p>
        </p:txBody>
      </p:sp>
      <p:sp>
        <p:nvSpPr>
          <p:cNvPr id="6" name="Text Placeholder 3">
            <a:extLst>
              <a:ext uri="{FF2B5EF4-FFF2-40B4-BE49-F238E27FC236}">
                <a16:creationId xmlns:a16="http://schemas.microsoft.com/office/drawing/2014/main" id="{B1F70823-75B3-7E95-585C-CC15CAE97071}"/>
              </a:ext>
            </a:extLst>
          </p:cNvPr>
          <p:cNvSpPr txBox="1">
            <a:spLocks/>
          </p:cNvSpPr>
          <p:nvPr/>
        </p:nvSpPr>
        <p:spPr>
          <a:xfrm>
            <a:off x="310601" y="797875"/>
            <a:ext cx="11033303" cy="5835903"/>
          </a:xfrm>
          <a:prstGeom prst="rect">
            <a:avLst/>
          </a:prstGeom>
          <a:solidFill>
            <a:schemeClr val="bg1"/>
          </a:solidFill>
        </p:spPr>
        <p:txBody>
          <a:bodyPr vert="horz" lIns="0" tIns="0" rIns="0" bIns="0" rtlCol="0" anchor="t">
            <a:noAutofit/>
          </a:bodyPr>
          <a:lstStyle>
            <a:lvl1pPr marL="0" indent="0" algn="l" defTabSz="914400" rtl="0" eaLnBrk="1" latinLnBrk="0" hangingPunct="1">
              <a:lnSpc>
                <a:spcPts val="2800"/>
              </a:lnSpc>
              <a:spcBef>
                <a:spcPts val="0"/>
              </a:spcBef>
              <a:buFont typeface="Arial" panose="020B0604020202020204" pitchFamily="34" charset="0"/>
              <a:buNone/>
              <a:defRPr sz="2700" kern="1200">
                <a:solidFill>
                  <a:schemeClr val="tx1"/>
                </a:solidFill>
                <a:latin typeface="+mn-lt"/>
                <a:ea typeface="+mn-ea"/>
                <a:cs typeface="+mn-cs"/>
              </a:defRPr>
            </a:lvl1pPr>
            <a:lvl2pPr marL="270000" indent="-270000" algn="l" defTabSz="914400" rtl="0" eaLnBrk="1" latinLnBrk="0" hangingPunct="1">
              <a:lnSpc>
                <a:spcPts val="2800"/>
              </a:lnSpc>
              <a:spcBef>
                <a:spcPts val="0"/>
              </a:spcBef>
              <a:buFont typeface="Arial" panose="020B0604020202020204" pitchFamily="34" charset="0"/>
              <a:buChar char="–"/>
              <a:defRPr sz="2700" kern="1200">
                <a:solidFill>
                  <a:schemeClr val="tx1"/>
                </a:solidFill>
                <a:latin typeface="+mn-lt"/>
                <a:ea typeface="+mn-ea"/>
                <a:cs typeface="+mn-cs"/>
              </a:defRPr>
            </a:lvl2pPr>
            <a:lvl3pPr marL="54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3pPr>
            <a:lvl4pPr marL="81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4pPr>
            <a:lvl5pPr marL="108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00000"/>
              </a:lnSpc>
            </a:pPr>
            <a:r>
              <a:rPr lang="en-US" sz="2667" b="1"/>
              <a:t>Person-</a:t>
            </a:r>
            <a:r>
              <a:rPr lang="en-US" sz="2667" b="1" err="1"/>
              <a:t>centred</a:t>
            </a:r>
            <a:r>
              <a:rPr lang="en-US" sz="2667" b="1"/>
              <a:t> communication:</a:t>
            </a:r>
          </a:p>
          <a:p>
            <a:pPr marL="457189" indent="-457189">
              <a:lnSpc>
                <a:spcPct val="100000"/>
              </a:lnSpc>
              <a:buFont typeface="Arial" panose="020B0604020202020204" pitchFamily="34" charset="0"/>
              <a:buChar char="•"/>
            </a:pPr>
            <a:r>
              <a:rPr lang="en-US" sz="2667"/>
              <a:t>Communication needs must be met. </a:t>
            </a:r>
            <a:endParaRPr lang="en-US" sz="2667">
              <a:cs typeface="Arial"/>
            </a:endParaRPr>
          </a:p>
          <a:p>
            <a:pPr marL="457189" indent="-457189">
              <a:lnSpc>
                <a:spcPct val="100000"/>
              </a:lnSpc>
              <a:buFont typeface="Arial" panose="020B0604020202020204" pitchFamily="34" charset="0"/>
              <a:buChar char="•"/>
            </a:pPr>
            <a:r>
              <a:rPr lang="en-US" sz="2667"/>
              <a:t>Use the </a:t>
            </a:r>
            <a:r>
              <a:rPr lang="en-US" sz="2667" b="1"/>
              <a:t>individual’s first language</a:t>
            </a:r>
            <a:r>
              <a:rPr lang="en-US" sz="2667"/>
              <a:t>, use a translator.</a:t>
            </a:r>
            <a:endParaRPr lang="en-US" sz="2667">
              <a:cs typeface="Arial"/>
            </a:endParaRPr>
          </a:p>
          <a:p>
            <a:pPr marL="457189" indent="-457189">
              <a:lnSpc>
                <a:spcPct val="100000"/>
              </a:lnSpc>
              <a:buFont typeface="Arial" panose="020B0604020202020204" pitchFamily="34" charset="0"/>
              <a:buChar char="•"/>
            </a:pPr>
            <a:r>
              <a:rPr lang="en-US" sz="2667"/>
              <a:t>Ensure braille, sign language, Makaton and a hearing loop are used when necessary. </a:t>
            </a:r>
            <a:r>
              <a:rPr lang="en-US" sz="2667" b="1"/>
              <a:t>Eyesight or hearing.</a:t>
            </a:r>
          </a:p>
          <a:p>
            <a:pPr marL="457189" indent="-457189">
              <a:lnSpc>
                <a:spcPct val="100000"/>
              </a:lnSpc>
              <a:buFont typeface="Arial" panose="020B0604020202020204" pitchFamily="34" charset="0"/>
              <a:buChar char="•"/>
            </a:pPr>
            <a:r>
              <a:rPr lang="en-US" sz="2667"/>
              <a:t>Consider </a:t>
            </a:r>
            <a:r>
              <a:rPr lang="en-US" sz="2667" b="1"/>
              <a:t>time pressures. </a:t>
            </a:r>
            <a:r>
              <a:rPr lang="en-US" sz="2667"/>
              <a:t>Ensure the patient has had enough time to process what has been communicated to them and asked all the questions they have.</a:t>
            </a:r>
          </a:p>
          <a:p>
            <a:pPr marL="457189" indent="-457189">
              <a:lnSpc>
                <a:spcPct val="100000"/>
              </a:lnSpc>
              <a:buFont typeface="Arial" panose="020B0604020202020204" pitchFamily="34" charset="0"/>
              <a:buChar char="•"/>
            </a:pPr>
            <a:r>
              <a:rPr lang="en-US" sz="2667"/>
              <a:t>Create an appropriate </a:t>
            </a:r>
            <a:r>
              <a:rPr lang="en-US" sz="2667" b="1"/>
              <a:t>environment.</a:t>
            </a:r>
            <a:r>
              <a:rPr lang="en-US" sz="2667"/>
              <a:t> Is it quiet and private?</a:t>
            </a:r>
          </a:p>
          <a:p>
            <a:pPr marL="457189" indent="-457189">
              <a:lnSpc>
                <a:spcPct val="100000"/>
              </a:lnSpc>
              <a:buFont typeface="Arial" panose="020B0604020202020204" pitchFamily="34" charset="0"/>
              <a:buChar char="•"/>
            </a:pPr>
            <a:r>
              <a:rPr lang="en-US" sz="2667"/>
              <a:t>Consider </a:t>
            </a:r>
            <a:r>
              <a:rPr lang="en-US" sz="2667" b="1"/>
              <a:t>mental health </a:t>
            </a:r>
            <a:r>
              <a:rPr lang="en-US" sz="2667"/>
              <a:t>needs. For example, dementia patients may struggle to process the information being communicated to them or to answer practitioner questions designed to assess them accurately. </a:t>
            </a:r>
          </a:p>
          <a:p>
            <a:pPr marL="457189" indent="-457189">
              <a:lnSpc>
                <a:spcPct val="100000"/>
              </a:lnSpc>
              <a:buFont typeface="Arial" panose="020B0604020202020204" pitchFamily="34" charset="0"/>
              <a:buChar char="•"/>
            </a:pPr>
            <a:r>
              <a:rPr lang="en-US" sz="2667"/>
              <a:t>Written communication needs to be accessible for the individual, e.g. language used, font size and </a:t>
            </a:r>
            <a:r>
              <a:rPr lang="en-US" sz="2667" err="1"/>
              <a:t>colour</a:t>
            </a:r>
            <a:r>
              <a:rPr lang="en-US" sz="2667"/>
              <a:t>. </a:t>
            </a:r>
          </a:p>
        </p:txBody>
      </p:sp>
      <p:sp>
        <p:nvSpPr>
          <p:cNvPr id="2" name="Footer Placeholder 2">
            <a:extLst>
              <a:ext uri="{FF2B5EF4-FFF2-40B4-BE49-F238E27FC236}">
                <a16:creationId xmlns:a16="http://schemas.microsoft.com/office/drawing/2014/main" id="{0E36BC94-663F-40A4-6382-92BCBF984C4C}"/>
              </a:ext>
              <a:ext uri="{C183D7F6-B498-43B3-948B-1728B52AA6E4}">
                <adec:decorative xmlns:adec="http://schemas.microsoft.com/office/drawing/2017/decorative" val="1"/>
              </a:ext>
            </a:extLst>
          </p:cNvPr>
          <p:cNvSpPr txBox="1">
            <a:spLocks/>
          </p:cNvSpPr>
          <p:nvPr/>
        </p:nvSpPr>
        <p:spPr>
          <a:xfrm>
            <a:off x="226340" y="6451215"/>
            <a:ext cx="10248501" cy="365125"/>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b="1"/>
              <a:t>Education and Training Foundation</a:t>
            </a:r>
          </a:p>
        </p:txBody>
      </p:sp>
      <p:sp>
        <p:nvSpPr>
          <p:cNvPr id="7" name="Slide Number Placeholder 6">
            <a:extLst>
              <a:ext uri="{FF2B5EF4-FFF2-40B4-BE49-F238E27FC236}">
                <a16:creationId xmlns:a16="http://schemas.microsoft.com/office/drawing/2014/main" id="{F4B43D8A-AFB0-C540-2A6F-41B3C38F698A}"/>
              </a:ext>
            </a:extLst>
          </p:cNvPr>
          <p:cNvSpPr>
            <a:spLocks noGrp="1"/>
          </p:cNvSpPr>
          <p:nvPr>
            <p:ph type="sldNum" sz="quarter" idx="11"/>
          </p:nvPr>
        </p:nvSpPr>
        <p:spPr/>
        <p:txBody>
          <a:bodyPr/>
          <a:lstStyle/>
          <a:p>
            <a:fld id="{DA2C159E-F13C-4A85-9A41-E7669D3E0D70}" type="slidenum">
              <a:rPr lang="en-GB" smtClean="0"/>
              <a:pPr/>
              <a:t>11</a:t>
            </a:fld>
            <a:endParaRPr lang="en-GB"/>
          </a:p>
        </p:txBody>
      </p:sp>
    </p:spTree>
    <p:extLst>
      <p:ext uri="{BB962C8B-B14F-4D97-AF65-F5344CB8AC3E}">
        <p14:creationId xmlns:p14="http://schemas.microsoft.com/office/powerpoint/2010/main" val="32972408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a:t>What is communication?</a:t>
            </a:r>
          </a:p>
        </p:txBody>
      </p:sp>
      <p:sp>
        <p:nvSpPr>
          <p:cNvPr id="6" name="Text Placeholder 3">
            <a:extLst>
              <a:ext uri="{FF2B5EF4-FFF2-40B4-BE49-F238E27FC236}">
                <a16:creationId xmlns:a16="http://schemas.microsoft.com/office/drawing/2014/main" id="{B1F70823-75B3-7E95-585C-CC15CAE97071}"/>
              </a:ext>
            </a:extLst>
          </p:cNvPr>
          <p:cNvSpPr txBox="1">
            <a:spLocks/>
          </p:cNvSpPr>
          <p:nvPr/>
        </p:nvSpPr>
        <p:spPr>
          <a:xfrm>
            <a:off x="310601" y="921092"/>
            <a:ext cx="11450684" cy="5307099"/>
          </a:xfrm>
          <a:prstGeom prst="rect">
            <a:avLst/>
          </a:prstGeom>
          <a:solidFill>
            <a:schemeClr val="bg1"/>
          </a:solidFill>
        </p:spPr>
        <p:txBody>
          <a:bodyPr vert="horz" lIns="0" tIns="0" rIns="0" bIns="0" rtlCol="0" anchor="t">
            <a:noAutofit/>
          </a:bodyPr>
          <a:lstStyle>
            <a:lvl1pPr marL="0" indent="0" algn="l" defTabSz="914400" rtl="0" eaLnBrk="1" latinLnBrk="0" hangingPunct="1">
              <a:lnSpc>
                <a:spcPts val="2800"/>
              </a:lnSpc>
              <a:spcBef>
                <a:spcPts val="0"/>
              </a:spcBef>
              <a:buFont typeface="Arial" panose="020B0604020202020204" pitchFamily="34" charset="0"/>
              <a:buNone/>
              <a:defRPr sz="2700" kern="1200">
                <a:solidFill>
                  <a:schemeClr val="tx1"/>
                </a:solidFill>
                <a:latin typeface="+mn-lt"/>
                <a:ea typeface="+mn-ea"/>
                <a:cs typeface="+mn-cs"/>
              </a:defRPr>
            </a:lvl1pPr>
            <a:lvl2pPr marL="270000" indent="-270000" algn="l" defTabSz="914400" rtl="0" eaLnBrk="1" latinLnBrk="0" hangingPunct="1">
              <a:lnSpc>
                <a:spcPts val="2800"/>
              </a:lnSpc>
              <a:spcBef>
                <a:spcPts val="0"/>
              </a:spcBef>
              <a:buFont typeface="Arial" panose="020B0604020202020204" pitchFamily="34" charset="0"/>
              <a:buChar char="–"/>
              <a:defRPr sz="2700" kern="1200">
                <a:solidFill>
                  <a:schemeClr val="tx1"/>
                </a:solidFill>
                <a:latin typeface="+mn-lt"/>
                <a:ea typeface="+mn-ea"/>
                <a:cs typeface="+mn-cs"/>
              </a:defRPr>
            </a:lvl2pPr>
            <a:lvl3pPr marL="54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3pPr>
            <a:lvl4pPr marL="81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4pPr>
            <a:lvl5pPr marL="108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00000"/>
              </a:lnSpc>
            </a:pPr>
            <a:r>
              <a:rPr lang="en-GB" sz="2667" b="1"/>
              <a:t>Challenge: Is there any legislation that considers communication in practice?</a:t>
            </a:r>
            <a:endParaRPr lang="en-US" sz="2667"/>
          </a:p>
          <a:p>
            <a:pPr marL="457189" indent="-457189">
              <a:lnSpc>
                <a:spcPct val="100000"/>
              </a:lnSpc>
              <a:buFont typeface="Arial" panose="020B0604020202020204" pitchFamily="34" charset="0"/>
              <a:buChar char="•"/>
            </a:pPr>
            <a:r>
              <a:rPr lang="en-US" sz="2667"/>
              <a:t>Human Rights Act: This protects individuals from discrimination against a set group of characteristics and by law gives them freedom of expression.</a:t>
            </a:r>
          </a:p>
          <a:p>
            <a:pPr marL="457189" indent="-457189">
              <a:lnSpc>
                <a:spcPct val="100000"/>
              </a:lnSpc>
              <a:buFont typeface="Arial" panose="020B0604020202020204" pitchFamily="34" charset="0"/>
              <a:buChar char="•"/>
            </a:pPr>
            <a:r>
              <a:rPr lang="en-US" sz="2667"/>
              <a:t>GDPR: Communication between service users and other professionals are to be kept confidential on a need-to-know basis, with only relevant information shared and stored. The data needs to be accurate and up to date.</a:t>
            </a:r>
            <a:endParaRPr lang="en-US" sz="2667">
              <a:cs typeface="Arial"/>
            </a:endParaRPr>
          </a:p>
          <a:p>
            <a:pPr marL="457189" indent="-457189">
              <a:lnSpc>
                <a:spcPct val="100000"/>
              </a:lnSpc>
              <a:buFont typeface="Arial" panose="020B0604020202020204" pitchFamily="34" charset="0"/>
              <a:buChar char="•"/>
            </a:pPr>
            <a:r>
              <a:rPr lang="en-US" sz="2667"/>
              <a:t>The Care Act: Diagnosis, treatments and care plans need to be communicated clearly to ensure the service user can make informed choices, have control over their care and be involved in all decision-making. </a:t>
            </a:r>
            <a:endParaRPr lang="en-US" sz="2667">
              <a:cs typeface="Arial"/>
            </a:endParaRPr>
          </a:p>
        </p:txBody>
      </p:sp>
      <p:sp>
        <p:nvSpPr>
          <p:cNvPr id="5" name="Footer Placeholder 4">
            <a:extLst>
              <a:ext uri="{FF2B5EF4-FFF2-40B4-BE49-F238E27FC236}">
                <a16:creationId xmlns:a16="http://schemas.microsoft.com/office/drawing/2014/main" id="{4DD33023-E428-10CE-813D-7B580AA822F2}"/>
              </a:ext>
            </a:extLst>
          </p:cNvPr>
          <p:cNvSpPr>
            <a:spLocks noGrp="1"/>
          </p:cNvSpPr>
          <p:nvPr>
            <p:ph type="ftr" sz="quarter" idx="10"/>
          </p:nvPr>
        </p:nvSpPr>
        <p:spPr/>
        <p:txBody>
          <a:bodyPr/>
          <a:lstStyle/>
          <a:p>
            <a:r>
              <a:rPr lang="en-GB" cap="none"/>
              <a:t>Education and Training Foundation</a:t>
            </a:r>
          </a:p>
        </p:txBody>
      </p:sp>
      <p:sp>
        <p:nvSpPr>
          <p:cNvPr id="7" name="Slide Number Placeholder 6">
            <a:extLst>
              <a:ext uri="{FF2B5EF4-FFF2-40B4-BE49-F238E27FC236}">
                <a16:creationId xmlns:a16="http://schemas.microsoft.com/office/drawing/2014/main" id="{386A36B4-FA56-EAB5-D4A6-4A207CFE5971}"/>
              </a:ext>
            </a:extLst>
          </p:cNvPr>
          <p:cNvSpPr>
            <a:spLocks noGrp="1"/>
          </p:cNvSpPr>
          <p:nvPr>
            <p:ph type="sldNum" sz="quarter" idx="11"/>
          </p:nvPr>
        </p:nvSpPr>
        <p:spPr/>
        <p:txBody>
          <a:bodyPr/>
          <a:lstStyle/>
          <a:p>
            <a:fld id="{DA2C159E-F13C-4A85-9A41-E7669D3E0D70}" type="slidenum">
              <a:rPr lang="en-GB" smtClean="0"/>
              <a:pPr/>
              <a:t>12</a:t>
            </a:fld>
            <a:endParaRPr lang="en-GB"/>
          </a:p>
        </p:txBody>
      </p:sp>
    </p:spTree>
    <p:extLst>
      <p:ext uri="{BB962C8B-B14F-4D97-AF65-F5344CB8AC3E}">
        <p14:creationId xmlns:p14="http://schemas.microsoft.com/office/powerpoint/2010/main" val="37742668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a:xfrm>
            <a:off x="3263040" y="1940640"/>
            <a:ext cx="8544960" cy="2136480"/>
          </a:xfrm>
        </p:spPr>
        <p:txBody>
          <a:bodyPr/>
          <a:lstStyle/>
          <a:p>
            <a:r>
              <a:rPr lang="en-US"/>
              <a:t>03</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a:xfrm>
            <a:off x="3261360" y="4344000"/>
            <a:ext cx="8546640" cy="2136480"/>
          </a:xfrm>
        </p:spPr>
        <p:txBody>
          <a:bodyPr>
            <a:normAutofit/>
          </a:bodyPr>
          <a:lstStyle/>
          <a:p>
            <a:r>
              <a:rPr lang="en-US"/>
              <a:t>Guided practice</a:t>
            </a:r>
          </a:p>
        </p:txBody>
      </p:sp>
    </p:spTree>
    <p:extLst>
      <p:ext uri="{BB962C8B-B14F-4D97-AF65-F5344CB8AC3E}">
        <p14:creationId xmlns:p14="http://schemas.microsoft.com/office/powerpoint/2010/main" val="1475613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137E64-B75C-22B2-E209-09DAB351F5B0}"/>
              </a:ext>
            </a:extLst>
          </p:cNvPr>
          <p:cNvSpPr>
            <a:spLocks noGrp="1"/>
          </p:cNvSpPr>
          <p:nvPr>
            <p:ph type="title"/>
          </p:nvPr>
        </p:nvSpPr>
        <p:spPr/>
        <p:txBody>
          <a:bodyPr>
            <a:normAutofit/>
          </a:bodyPr>
          <a:lstStyle/>
          <a:p>
            <a:r>
              <a:rPr lang="en-US" sz="2800"/>
              <a:t>Examples of poor practice</a:t>
            </a:r>
            <a:endParaRPr lang="en-GB" sz="2800"/>
          </a:p>
        </p:txBody>
      </p:sp>
      <p:sp>
        <p:nvSpPr>
          <p:cNvPr id="3" name="Text Placeholder 2">
            <a:extLst>
              <a:ext uri="{FF2B5EF4-FFF2-40B4-BE49-F238E27FC236}">
                <a16:creationId xmlns:a16="http://schemas.microsoft.com/office/drawing/2014/main" id="{054825E9-44F8-0D45-2AFB-6A6B1FA1BDE5}"/>
              </a:ext>
            </a:extLst>
          </p:cNvPr>
          <p:cNvSpPr>
            <a:spLocks noGrp="1"/>
          </p:cNvSpPr>
          <p:nvPr>
            <p:ph type="body" sz="quarter" idx="14"/>
          </p:nvPr>
        </p:nvSpPr>
        <p:spPr>
          <a:xfrm>
            <a:off x="310600" y="1487895"/>
            <a:ext cx="11495824" cy="4413101"/>
          </a:xfrm>
          <a:custGeom>
            <a:avLst/>
            <a:gdLst>
              <a:gd name="connsiteX0" fmla="*/ 0 w 11495824"/>
              <a:gd name="connsiteY0" fmla="*/ 0 h 4413101"/>
              <a:gd name="connsiteX1" fmla="*/ 769336 w 11495824"/>
              <a:gd name="connsiteY1" fmla="*/ 0 h 4413101"/>
              <a:gd name="connsiteX2" fmla="*/ 1883546 w 11495824"/>
              <a:gd name="connsiteY2" fmla="*/ 0 h 4413101"/>
              <a:gd name="connsiteX3" fmla="*/ 2422965 w 11495824"/>
              <a:gd name="connsiteY3" fmla="*/ 0 h 4413101"/>
              <a:gd name="connsiteX4" fmla="*/ 3422217 w 11495824"/>
              <a:gd name="connsiteY4" fmla="*/ 0 h 4413101"/>
              <a:gd name="connsiteX5" fmla="*/ 4191553 w 11495824"/>
              <a:gd name="connsiteY5" fmla="*/ 0 h 4413101"/>
              <a:gd name="connsiteX6" fmla="*/ 4960889 w 11495824"/>
              <a:gd name="connsiteY6" fmla="*/ 0 h 4413101"/>
              <a:gd name="connsiteX7" fmla="*/ 5500309 w 11495824"/>
              <a:gd name="connsiteY7" fmla="*/ 0 h 4413101"/>
              <a:gd name="connsiteX8" fmla="*/ 6154686 w 11495824"/>
              <a:gd name="connsiteY8" fmla="*/ 0 h 4413101"/>
              <a:gd name="connsiteX9" fmla="*/ 6694106 w 11495824"/>
              <a:gd name="connsiteY9" fmla="*/ 0 h 4413101"/>
              <a:gd name="connsiteX10" fmla="*/ 7233525 w 11495824"/>
              <a:gd name="connsiteY10" fmla="*/ 0 h 4413101"/>
              <a:gd name="connsiteX11" fmla="*/ 8347736 w 11495824"/>
              <a:gd name="connsiteY11" fmla="*/ 0 h 4413101"/>
              <a:gd name="connsiteX12" fmla="*/ 9346988 w 11495824"/>
              <a:gd name="connsiteY12" fmla="*/ 0 h 4413101"/>
              <a:gd name="connsiteX13" fmla="*/ 10231282 w 11495824"/>
              <a:gd name="connsiteY13" fmla="*/ 0 h 4413101"/>
              <a:gd name="connsiteX14" fmla="*/ 11495824 w 11495824"/>
              <a:gd name="connsiteY14" fmla="*/ 0 h 4413101"/>
              <a:gd name="connsiteX15" fmla="*/ 11495824 w 11495824"/>
              <a:gd name="connsiteY15" fmla="*/ 926750 h 4413101"/>
              <a:gd name="connsiteX16" fmla="*/ 11495824 w 11495824"/>
              <a:gd name="connsiteY16" fmla="*/ 1897632 h 4413101"/>
              <a:gd name="connsiteX17" fmla="*/ 11495824 w 11495824"/>
              <a:gd name="connsiteY17" fmla="*/ 2691990 h 4413101"/>
              <a:gd name="connsiteX18" fmla="*/ 11495824 w 11495824"/>
              <a:gd name="connsiteY18" fmla="*/ 4413101 h 4413101"/>
              <a:gd name="connsiteX19" fmla="*/ 10956404 w 11495824"/>
              <a:gd name="connsiteY19" fmla="*/ 4413101 h 4413101"/>
              <a:gd name="connsiteX20" fmla="*/ 10302025 w 11495824"/>
              <a:gd name="connsiteY20" fmla="*/ 4413101 h 4413101"/>
              <a:gd name="connsiteX21" fmla="*/ 9762606 w 11495824"/>
              <a:gd name="connsiteY21" fmla="*/ 4413101 h 4413101"/>
              <a:gd name="connsiteX22" fmla="*/ 8648397 w 11495824"/>
              <a:gd name="connsiteY22" fmla="*/ 4413101 h 4413101"/>
              <a:gd name="connsiteX23" fmla="*/ 7879060 w 11495824"/>
              <a:gd name="connsiteY23" fmla="*/ 4413101 h 4413101"/>
              <a:gd name="connsiteX24" fmla="*/ 7224682 w 11495824"/>
              <a:gd name="connsiteY24" fmla="*/ 4413101 h 4413101"/>
              <a:gd name="connsiteX25" fmla="*/ 6340389 w 11495824"/>
              <a:gd name="connsiteY25" fmla="*/ 4413101 h 4413101"/>
              <a:gd name="connsiteX26" fmla="*/ 5456093 w 11495824"/>
              <a:gd name="connsiteY26" fmla="*/ 4413101 h 4413101"/>
              <a:gd name="connsiteX27" fmla="*/ 4801716 w 11495824"/>
              <a:gd name="connsiteY27" fmla="*/ 4413101 h 4413101"/>
              <a:gd name="connsiteX28" fmla="*/ 3802464 w 11495824"/>
              <a:gd name="connsiteY28" fmla="*/ 4413101 h 4413101"/>
              <a:gd name="connsiteX29" fmla="*/ 2803212 w 11495824"/>
              <a:gd name="connsiteY29" fmla="*/ 4413101 h 4413101"/>
              <a:gd name="connsiteX30" fmla="*/ 2148834 w 11495824"/>
              <a:gd name="connsiteY30" fmla="*/ 4413101 h 4413101"/>
              <a:gd name="connsiteX31" fmla="*/ 1494457 w 11495824"/>
              <a:gd name="connsiteY31" fmla="*/ 4413101 h 4413101"/>
              <a:gd name="connsiteX32" fmla="*/ 0 w 11495824"/>
              <a:gd name="connsiteY32" fmla="*/ 4413101 h 4413101"/>
              <a:gd name="connsiteX33" fmla="*/ 0 w 11495824"/>
              <a:gd name="connsiteY33" fmla="*/ 3574611 h 4413101"/>
              <a:gd name="connsiteX34" fmla="*/ 0 w 11495824"/>
              <a:gd name="connsiteY34" fmla="*/ 2647860 h 4413101"/>
              <a:gd name="connsiteX35" fmla="*/ 0 w 11495824"/>
              <a:gd name="connsiteY35" fmla="*/ 1676978 h 4413101"/>
              <a:gd name="connsiteX36" fmla="*/ 0 w 11495824"/>
              <a:gd name="connsiteY36" fmla="*/ 882619 h 4413101"/>
              <a:gd name="connsiteX37" fmla="*/ 0 w 11495824"/>
              <a:gd name="connsiteY37" fmla="*/ 0 h 4413101"/>
              <a:gd name="connsiteX0" fmla="*/ 0 w 11495824"/>
              <a:gd name="connsiteY0" fmla="*/ 0 h 4413101"/>
              <a:gd name="connsiteX1" fmla="*/ 1114209 w 11495824"/>
              <a:gd name="connsiteY1" fmla="*/ 0 h 4413101"/>
              <a:gd name="connsiteX2" fmla="*/ 2113462 w 11495824"/>
              <a:gd name="connsiteY2" fmla="*/ 0 h 4413101"/>
              <a:gd name="connsiteX3" fmla="*/ 2652881 w 11495824"/>
              <a:gd name="connsiteY3" fmla="*/ 0 h 4413101"/>
              <a:gd name="connsiteX4" fmla="*/ 3307260 w 11495824"/>
              <a:gd name="connsiteY4" fmla="*/ 0 h 4413101"/>
              <a:gd name="connsiteX5" fmla="*/ 4306512 w 11495824"/>
              <a:gd name="connsiteY5" fmla="*/ 0 h 4413101"/>
              <a:gd name="connsiteX6" fmla="*/ 5305764 w 11495824"/>
              <a:gd name="connsiteY6" fmla="*/ 0 h 4413101"/>
              <a:gd name="connsiteX7" fmla="*/ 6419974 w 11495824"/>
              <a:gd name="connsiteY7" fmla="*/ 0 h 4413101"/>
              <a:gd name="connsiteX8" fmla="*/ 7534185 w 11495824"/>
              <a:gd name="connsiteY8" fmla="*/ 0 h 4413101"/>
              <a:gd name="connsiteX9" fmla="*/ 8188562 w 11495824"/>
              <a:gd name="connsiteY9" fmla="*/ 0 h 4413101"/>
              <a:gd name="connsiteX10" fmla="*/ 9187816 w 11495824"/>
              <a:gd name="connsiteY10" fmla="*/ 0 h 4413101"/>
              <a:gd name="connsiteX11" fmla="*/ 9957152 w 11495824"/>
              <a:gd name="connsiteY11" fmla="*/ 0 h 4413101"/>
              <a:gd name="connsiteX12" fmla="*/ 11495824 w 11495824"/>
              <a:gd name="connsiteY12" fmla="*/ 0 h 4413101"/>
              <a:gd name="connsiteX13" fmla="*/ 11495824 w 11495824"/>
              <a:gd name="connsiteY13" fmla="*/ 970880 h 4413101"/>
              <a:gd name="connsiteX14" fmla="*/ 11495824 w 11495824"/>
              <a:gd name="connsiteY14" fmla="*/ 1897632 h 4413101"/>
              <a:gd name="connsiteX15" fmla="*/ 11495824 w 11495824"/>
              <a:gd name="connsiteY15" fmla="*/ 2736121 h 4413101"/>
              <a:gd name="connsiteX16" fmla="*/ 11495824 w 11495824"/>
              <a:gd name="connsiteY16" fmla="*/ 3486349 h 4413101"/>
              <a:gd name="connsiteX17" fmla="*/ 11495824 w 11495824"/>
              <a:gd name="connsiteY17" fmla="*/ 4413101 h 4413101"/>
              <a:gd name="connsiteX18" fmla="*/ 10726486 w 11495824"/>
              <a:gd name="connsiteY18" fmla="*/ 4413101 h 4413101"/>
              <a:gd name="connsiteX19" fmla="*/ 9957152 w 11495824"/>
              <a:gd name="connsiteY19" fmla="*/ 4413101 h 4413101"/>
              <a:gd name="connsiteX20" fmla="*/ 8957898 w 11495824"/>
              <a:gd name="connsiteY20" fmla="*/ 4413101 h 4413101"/>
              <a:gd name="connsiteX21" fmla="*/ 8073605 w 11495824"/>
              <a:gd name="connsiteY21" fmla="*/ 4413101 h 4413101"/>
              <a:gd name="connsiteX22" fmla="*/ 7304269 w 11495824"/>
              <a:gd name="connsiteY22" fmla="*/ 4413101 h 4413101"/>
              <a:gd name="connsiteX23" fmla="*/ 6305017 w 11495824"/>
              <a:gd name="connsiteY23" fmla="*/ 4413101 h 4413101"/>
              <a:gd name="connsiteX24" fmla="*/ 5650638 w 11495824"/>
              <a:gd name="connsiteY24" fmla="*/ 4413101 h 4413101"/>
              <a:gd name="connsiteX25" fmla="*/ 4996261 w 11495824"/>
              <a:gd name="connsiteY25" fmla="*/ 4413101 h 4413101"/>
              <a:gd name="connsiteX26" fmla="*/ 3997009 w 11495824"/>
              <a:gd name="connsiteY26" fmla="*/ 4413101 h 4413101"/>
              <a:gd name="connsiteX27" fmla="*/ 2882798 w 11495824"/>
              <a:gd name="connsiteY27" fmla="*/ 4413101 h 4413101"/>
              <a:gd name="connsiteX28" fmla="*/ 2343378 w 11495824"/>
              <a:gd name="connsiteY28" fmla="*/ 4413101 h 4413101"/>
              <a:gd name="connsiteX29" fmla="*/ 1229168 w 11495824"/>
              <a:gd name="connsiteY29" fmla="*/ 4413101 h 4413101"/>
              <a:gd name="connsiteX30" fmla="*/ 0 w 11495824"/>
              <a:gd name="connsiteY30" fmla="*/ 4413101 h 4413101"/>
              <a:gd name="connsiteX31" fmla="*/ 0 w 11495824"/>
              <a:gd name="connsiteY31" fmla="*/ 3618741 h 4413101"/>
              <a:gd name="connsiteX32" fmla="*/ 0 w 11495824"/>
              <a:gd name="connsiteY32" fmla="*/ 2647860 h 4413101"/>
              <a:gd name="connsiteX33" fmla="*/ 0 w 11495824"/>
              <a:gd name="connsiteY33" fmla="*/ 1765239 h 4413101"/>
              <a:gd name="connsiteX34" fmla="*/ 0 w 11495824"/>
              <a:gd name="connsiteY34" fmla="*/ 882619 h 4413101"/>
              <a:gd name="connsiteX35" fmla="*/ 0 w 11495824"/>
              <a:gd name="connsiteY35" fmla="*/ 0 h 4413101"/>
              <a:gd name="connsiteX0" fmla="*/ 0 w 11495824"/>
              <a:gd name="connsiteY0" fmla="*/ 0 h 4413101"/>
              <a:gd name="connsiteX1" fmla="*/ 769336 w 11495824"/>
              <a:gd name="connsiteY1" fmla="*/ 0 h 4413101"/>
              <a:gd name="connsiteX2" fmla="*/ 1883546 w 11495824"/>
              <a:gd name="connsiteY2" fmla="*/ 0 h 4413101"/>
              <a:gd name="connsiteX3" fmla="*/ 2422965 w 11495824"/>
              <a:gd name="connsiteY3" fmla="*/ 0 h 4413101"/>
              <a:gd name="connsiteX4" fmla="*/ 3422217 w 11495824"/>
              <a:gd name="connsiteY4" fmla="*/ 0 h 4413101"/>
              <a:gd name="connsiteX5" fmla="*/ 4191553 w 11495824"/>
              <a:gd name="connsiteY5" fmla="*/ 0 h 4413101"/>
              <a:gd name="connsiteX6" fmla="*/ 4960889 w 11495824"/>
              <a:gd name="connsiteY6" fmla="*/ 0 h 4413101"/>
              <a:gd name="connsiteX7" fmla="*/ 5500309 w 11495824"/>
              <a:gd name="connsiteY7" fmla="*/ 0 h 4413101"/>
              <a:gd name="connsiteX8" fmla="*/ 6154686 w 11495824"/>
              <a:gd name="connsiteY8" fmla="*/ 0 h 4413101"/>
              <a:gd name="connsiteX9" fmla="*/ 6694106 w 11495824"/>
              <a:gd name="connsiteY9" fmla="*/ 0 h 4413101"/>
              <a:gd name="connsiteX10" fmla="*/ 7233525 w 11495824"/>
              <a:gd name="connsiteY10" fmla="*/ 0 h 4413101"/>
              <a:gd name="connsiteX11" fmla="*/ 8347736 w 11495824"/>
              <a:gd name="connsiteY11" fmla="*/ 0 h 4413101"/>
              <a:gd name="connsiteX12" fmla="*/ 9346988 w 11495824"/>
              <a:gd name="connsiteY12" fmla="*/ 0 h 4413101"/>
              <a:gd name="connsiteX13" fmla="*/ 10231282 w 11495824"/>
              <a:gd name="connsiteY13" fmla="*/ 0 h 4413101"/>
              <a:gd name="connsiteX14" fmla="*/ 11495824 w 11495824"/>
              <a:gd name="connsiteY14" fmla="*/ 0 h 4413101"/>
              <a:gd name="connsiteX15" fmla="*/ 11495824 w 11495824"/>
              <a:gd name="connsiteY15" fmla="*/ 926750 h 4413101"/>
              <a:gd name="connsiteX16" fmla="*/ 11495824 w 11495824"/>
              <a:gd name="connsiteY16" fmla="*/ 1897632 h 4413101"/>
              <a:gd name="connsiteX17" fmla="*/ 11495824 w 11495824"/>
              <a:gd name="connsiteY17" fmla="*/ 2691990 h 4413101"/>
              <a:gd name="connsiteX18" fmla="*/ 11495824 w 11495824"/>
              <a:gd name="connsiteY18" fmla="*/ 4413101 h 4413101"/>
              <a:gd name="connsiteX19" fmla="*/ 10956404 w 11495824"/>
              <a:gd name="connsiteY19" fmla="*/ 4413101 h 4413101"/>
              <a:gd name="connsiteX20" fmla="*/ 10302025 w 11495824"/>
              <a:gd name="connsiteY20" fmla="*/ 4413101 h 4413101"/>
              <a:gd name="connsiteX21" fmla="*/ 9762606 w 11495824"/>
              <a:gd name="connsiteY21" fmla="*/ 4413101 h 4413101"/>
              <a:gd name="connsiteX22" fmla="*/ 8648397 w 11495824"/>
              <a:gd name="connsiteY22" fmla="*/ 4413101 h 4413101"/>
              <a:gd name="connsiteX23" fmla="*/ 7879060 w 11495824"/>
              <a:gd name="connsiteY23" fmla="*/ 4413101 h 4413101"/>
              <a:gd name="connsiteX24" fmla="*/ 7224682 w 11495824"/>
              <a:gd name="connsiteY24" fmla="*/ 4413101 h 4413101"/>
              <a:gd name="connsiteX25" fmla="*/ 6340389 w 11495824"/>
              <a:gd name="connsiteY25" fmla="*/ 4413101 h 4413101"/>
              <a:gd name="connsiteX26" fmla="*/ 5456093 w 11495824"/>
              <a:gd name="connsiteY26" fmla="*/ 4413101 h 4413101"/>
              <a:gd name="connsiteX27" fmla="*/ 4801716 w 11495824"/>
              <a:gd name="connsiteY27" fmla="*/ 4413101 h 4413101"/>
              <a:gd name="connsiteX28" fmla="*/ 3802464 w 11495824"/>
              <a:gd name="connsiteY28" fmla="*/ 4413101 h 4413101"/>
              <a:gd name="connsiteX29" fmla="*/ 2803212 w 11495824"/>
              <a:gd name="connsiteY29" fmla="*/ 4413101 h 4413101"/>
              <a:gd name="connsiteX30" fmla="*/ 2148834 w 11495824"/>
              <a:gd name="connsiteY30" fmla="*/ 4413101 h 4413101"/>
              <a:gd name="connsiteX31" fmla="*/ 1494457 w 11495824"/>
              <a:gd name="connsiteY31" fmla="*/ 4413101 h 4413101"/>
              <a:gd name="connsiteX32" fmla="*/ 0 w 11495824"/>
              <a:gd name="connsiteY32" fmla="*/ 4413101 h 4413101"/>
              <a:gd name="connsiteX33" fmla="*/ 0 w 11495824"/>
              <a:gd name="connsiteY33" fmla="*/ 3574611 h 4413101"/>
              <a:gd name="connsiteX34" fmla="*/ 0 w 11495824"/>
              <a:gd name="connsiteY34" fmla="*/ 2647860 h 4413101"/>
              <a:gd name="connsiteX35" fmla="*/ 0 w 11495824"/>
              <a:gd name="connsiteY35" fmla="*/ 1676978 h 4413101"/>
              <a:gd name="connsiteX36" fmla="*/ 0 w 11495824"/>
              <a:gd name="connsiteY36" fmla="*/ 882619 h 4413101"/>
              <a:gd name="connsiteX37" fmla="*/ 0 w 11495824"/>
              <a:gd name="connsiteY37" fmla="*/ 0 h 4413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1495824" h="4413101" fill="none" extrusionOk="0">
                <a:moveTo>
                  <a:pt x="0" y="0"/>
                </a:moveTo>
                <a:cubicBezTo>
                  <a:pt x="148279" y="106382"/>
                  <a:pt x="400966" y="-11151"/>
                  <a:pt x="769336" y="0"/>
                </a:cubicBezTo>
                <a:cubicBezTo>
                  <a:pt x="958273" y="29277"/>
                  <a:pt x="1665816" y="62742"/>
                  <a:pt x="1883546" y="0"/>
                </a:cubicBezTo>
                <a:cubicBezTo>
                  <a:pt x="2121563" y="-34711"/>
                  <a:pt x="2186080" y="15867"/>
                  <a:pt x="2422965" y="0"/>
                </a:cubicBezTo>
                <a:cubicBezTo>
                  <a:pt x="2711262" y="77244"/>
                  <a:pt x="3105509" y="-14685"/>
                  <a:pt x="3422217" y="0"/>
                </a:cubicBezTo>
                <a:cubicBezTo>
                  <a:pt x="3656256" y="50198"/>
                  <a:pt x="3868146" y="53089"/>
                  <a:pt x="4191553" y="0"/>
                </a:cubicBezTo>
                <a:cubicBezTo>
                  <a:pt x="4486324" y="-11898"/>
                  <a:pt x="4844220" y="58621"/>
                  <a:pt x="4960889" y="0"/>
                </a:cubicBezTo>
                <a:cubicBezTo>
                  <a:pt x="5119485" y="-14866"/>
                  <a:pt x="5399206" y="3662"/>
                  <a:pt x="5500309" y="0"/>
                </a:cubicBezTo>
                <a:cubicBezTo>
                  <a:pt x="5610057" y="-18355"/>
                  <a:pt x="6039284" y="-38978"/>
                  <a:pt x="6154686" y="0"/>
                </a:cubicBezTo>
                <a:cubicBezTo>
                  <a:pt x="6320336" y="56306"/>
                  <a:pt x="6568676" y="-31002"/>
                  <a:pt x="6694106" y="0"/>
                </a:cubicBezTo>
                <a:cubicBezTo>
                  <a:pt x="6901486" y="2605"/>
                  <a:pt x="7001045" y="-9797"/>
                  <a:pt x="7233525" y="0"/>
                </a:cubicBezTo>
                <a:cubicBezTo>
                  <a:pt x="7469437" y="-118042"/>
                  <a:pt x="7863240" y="95194"/>
                  <a:pt x="8347736" y="0"/>
                </a:cubicBezTo>
                <a:cubicBezTo>
                  <a:pt x="8919825" y="46570"/>
                  <a:pt x="8965744" y="-18551"/>
                  <a:pt x="9346988" y="0"/>
                </a:cubicBezTo>
                <a:cubicBezTo>
                  <a:pt x="9665277" y="-32492"/>
                  <a:pt x="9846419" y="-29913"/>
                  <a:pt x="10231282" y="0"/>
                </a:cubicBezTo>
                <a:cubicBezTo>
                  <a:pt x="10611117" y="125900"/>
                  <a:pt x="11164623" y="-114870"/>
                  <a:pt x="11495824" y="0"/>
                </a:cubicBezTo>
                <a:cubicBezTo>
                  <a:pt x="11496914" y="374534"/>
                  <a:pt x="11418106" y="471786"/>
                  <a:pt x="11495824" y="926750"/>
                </a:cubicBezTo>
                <a:cubicBezTo>
                  <a:pt x="11586258" y="1295173"/>
                  <a:pt x="11385727" y="1635085"/>
                  <a:pt x="11495824" y="1897632"/>
                </a:cubicBezTo>
                <a:cubicBezTo>
                  <a:pt x="11517869" y="2201592"/>
                  <a:pt x="11523458" y="2296057"/>
                  <a:pt x="11495824" y="2691990"/>
                </a:cubicBezTo>
                <a:cubicBezTo>
                  <a:pt x="11588891" y="3233421"/>
                  <a:pt x="11547468" y="4038205"/>
                  <a:pt x="11495824" y="4413101"/>
                </a:cubicBezTo>
                <a:cubicBezTo>
                  <a:pt x="11286470" y="4454226"/>
                  <a:pt x="11063677" y="4426746"/>
                  <a:pt x="10956404" y="4413101"/>
                </a:cubicBezTo>
                <a:cubicBezTo>
                  <a:pt x="10866482" y="4439878"/>
                  <a:pt x="10613669" y="4348947"/>
                  <a:pt x="10302025" y="4413101"/>
                </a:cubicBezTo>
                <a:cubicBezTo>
                  <a:pt x="9999579" y="4449249"/>
                  <a:pt x="9892972" y="4423468"/>
                  <a:pt x="9762606" y="4413101"/>
                </a:cubicBezTo>
                <a:cubicBezTo>
                  <a:pt x="9628200" y="4574223"/>
                  <a:pt x="9106212" y="4496434"/>
                  <a:pt x="8648397" y="4413101"/>
                </a:cubicBezTo>
                <a:cubicBezTo>
                  <a:pt x="8293085" y="4376722"/>
                  <a:pt x="8139560" y="4432771"/>
                  <a:pt x="7879060" y="4413101"/>
                </a:cubicBezTo>
                <a:cubicBezTo>
                  <a:pt x="7650848" y="4398066"/>
                  <a:pt x="7434636" y="4377632"/>
                  <a:pt x="7224682" y="4413101"/>
                </a:cubicBezTo>
                <a:cubicBezTo>
                  <a:pt x="6981191" y="4332855"/>
                  <a:pt x="6753043" y="4490539"/>
                  <a:pt x="6340389" y="4413101"/>
                </a:cubicBezTo>
                <a:cubicBezTo>
                  <a:pt x="6005442" y="4460693"/>
                  <a:pt x="5691364" y="4394319"/>
                  <a:pt x="5456093" y="4413101"/>
                </a:cubicBezTo>
                <a:cubicBezTo>
                  <a:pt x="5189172" y="4421172"/>
                  <a:pt x="5118768" y="4463851"/>
                  <a:pt x="4801716" y="4413101"/>
                </a:cubicBezTo>
                <a:cubicBezTo>
                  <a:pt x="4467182" y="4335162"/>
                  <a:pt x="4266611" y="4496177"/>
                  <a:pt x="3802464" y="4413101"/>
                </a:cubicBezTo>
                <a:cubicBezTo>
                  <a:pt x="3350415" y="4389215"/>
                  <a:pt x="3315981" y="4475095"/>
                  <a:pt x="2803212" y="4413101"/>
                </a:cubicBezTo>
                <a:cubicBezTo>
                  <a:pt x="2285649" y="4374598"/>
                  <a:pt x="2397806" y="4447399"/>
                  <a:pt x="2148834" y="4413101"/>
                </a:cubicBezTo>
                <a:cubicBezTo>
                  <a:pt x="1867979" y="4380036"/>
                  <a:pt x="1619584" y="4353117"/>
                  <a:pt x="1494457" y="4413101"/>
                </a:cubicBezTo>
                <a:cubicBezTo>
                  <a:pt x="1585584" y="4346166"/>
                  <a:pt x="460114" y="4294560"/>
                  <a:pt x="0" y="4413101"/>
                </a:cubicBezTo>
                <a:cubicBezTo>
                  <a:pt x="-2619" y="4132062"/>
                  <a:pt x="-27502" y="3954183"/>
                  <a:pt x="0" y="3574611"/>
                </a:cubicBezTo>
                <a:cubicBezTo>
                  <a:pt x="9454" y="3131225"/>
                  <a:pt x="-26190" y="2993341"/>
                  <a:pt x="0" y="2647860"/>
                </a:cubicBezTo>
                <a:cubicBezTo>
                  <a:pt x="56803" y="2307408"/>
                  <a:pt x="34475" y="1843830"/>
                  <a:pt x="0" y="1676978"/>
                </a:cubicBezTo>
                <a:cubicBezTo>
                  <a:pt x="65029" y="1471403"/>
                  <a:pt x="10299" y="1293547"/>
                  <a:pt x="0" y="882619"/>
                </a:cubicBezTo>
                <a:cubicBezTo>
                  <a:pt x="-16247" y="485436"/>
                  <a:pt x="-8304" y="386844"/>
                  <a:pt x="0" y="0"/>
                </a:cubicBezTo>
                <a:close/>
              </a:path>
              <a:path w="11495824" h="4413101" stroke="0" extrusionOk="0">
                <a:moveTo>
                  <a:pt x="0" y="0"/>
                </a:moveTo>
                <a:cubicBezTo>
                  <a:pt x="345605" y="49157"/>
                  <a:pt x="576486" y="12092"/>
                  <a:pt x="1114209" y="0"/>
                </a:cubicBezTo>
                <a:cubicBezTo>
                  <a:pt x="1574250" y="87076"/>
                  <a:pt x="1730261" y="19616"/>
                  <a:pt x="2113462" y="0"/>
                </a:cubicBezTo>
                <a:cubicBezTo>
                  <a:pt x="2468254" y="34961"/>
                  <a:pt x="2540434" y="-1230"/>
                  <a:pt x="2652881" y="0"/>
                </a:cubicBezTo>
                <a:cubicBezTo>
                  <a:pt x="2816605" y="-1907"/>
                  <a:pt x="3130378" y="26406"/>
                  <a:pt x="3307260" y="0"/>
                </a:cubicBezTo>
                <a:cubicBezTo>
                  <a:pt x="3464212" y="-56976"/>
                  <a:pt x="4084365" y="84529"/>
                  <a:pt x="4306512" y="0"/>
                </a:cubicBezTo>
                <a:cubicBezTo>
                  <a:pt x="4583367" y="-102926"/>
                  <a:pt x="4779679" y="-34869"/>
                  <a:pt x="5305764" y="0"/>
                </a:cubicBezTo>
                <a:cubicBezTo>
                  <a:pt x="5771696" y="-32890"/>
                  <a:pt x="6041073" y="-81365"/>
                  <a:pt x="6419974" y="0"/>
                </a:cubicBezTo>
                <a:cubicBezTo>
                  <a:pt x="6650891" y="87176"/>
                  <a:pt x="7134204" y="-17409"/>
                  <a:pt x="7534185" y="0"/>
                </a:cubicBezTo>
                <a:cubicBezTo>
                  <a:pt x="8058608" y="-54315"/>
                  <a:pt x="7864219" y="31980"/>
                  <a:pt x="8188562" y="0"/>
                </a:cubicBezTo>
                <a:cubicBezTo>
                  <a:pt x="8529564" y="-68568"/>
                  <a:pt x="8916960" y="-112799"/>
                  <a:pt x="9187816" y="0"/>
                </a:cubicBezTo>
                <a:cubicBezTo>
                  <a:pt x="9450235" y="3388"/>
                  <a:pt x="9703373" y="-35597"/>
                  <a:pt x="9957152" y="0"/>
                </a:cubicBezTo>
                <a:cubicBezTo>
                  <a:pt x="10210341" y="-58500"/>
                  <a:pt x="10797708" y="-138992"/>
                  <a:pt x="11495824" y="0"/>
                </a:cubicBezTo>
                <a:cubicBezTo>
                  <a:pt x="11438639" y="417354"/>
                  <a:pt x="11592968" y="813782"/>
                  <a:pt x="11495824" y="970880"/>
                </a:cubicBezTo>
                <a:cubicBezTo>
                  <a:pt x="11535860" y="1228756"/>
                  <a:pt x="11550271" y="1652685"/>
                  <a:pt x="11495824" y="1897632"/>
                </a:cubicBezTo>
                <a:cubicBezTo>
                  <a:pt x="11470705" y="2220694"/>
                  <a:pt x="11506702" y="2598342"/>
                  <a:pt x="11495824" y="2736121"/>
                </a:cubicBezTo>
                <a:cubicBezTo>
                  <a:pt x="11474875" y="2996196"/>
                  <a:pt x="11528335" y="3188913"/>
                  <a:pt x="11495824" y="3486349"/>
                </a:cubicBezTo>
                <a:cubicBezTo>
                  <a:pt x="11458781" y="3784614"/>
                  <a:pt x="11588431" y="3946273"/>
                  <a:pt x="11495824" y="4413101"/>
                </a:cubicBezTo>
                <a:cubicBezTo>
                  <a:pt x="11199049" y="4446501"/>
                  <a:pt x="11098148" y="4388399"/>
                  <a:pt x="10726486" y="4413101"/>
                </a:cubicBezTo>
                <a:cubicBezTo>
                  <a:pt x="10347576" y="4403797"/>
                  <a:pt x="10193185" y="4469905"/>
                  <a:pt x="9957152" y="4413101"/>
                </a:cubicBezTo>
                <a:cubicBezTo>
                  <a:pt x="9835705" y="4429693"/>
                  <a:pt x="9201867" y="4392740"/>
                  <a:pt x="8957898" y="4413101"/>
                </a:cubicBezTo>
                <a:cubicBezTo>
                  <a:pt x="8628178" y="4445711"/>
                  <a:pt x="8307147" y="4458476"/>
                  <a:pt x="8073605" y="4413101"/>
                </a:cubicBezTo>
                <a:cubicBezTo>
                  <a:pt x="7871941" y="4484318"/>
                  <a:pt x="7486577" y="4357943"/>
                  <a:pt x="7304269" y="4413101"/>
                </a:cubicBezTo>
                <a:cubicBezTo>
                  <a:pt x="7066466" y="4342115"/>
                  <a:pt x="6580198" y="4380017"/>
                  <a:pt x="6305017" y="4413101"/>
                </a:cubicBezTo>
                <a:cubicBezTo>
                  <a:pt x="6077501" y="4369609"/>
                  <a:pt x="5781170" y="4386155"/>
                  <a:pt x="5650638" y="4413101"/>
                </a:cubicBezTo>
                <a:cubicBezTo>
                  <a:pt x="5408813" y="4411402"/>
                  <a:pt x="5118172" y="4372120"/>
                  <a:pt x="4996261" y="4413101"/>
                </a:cubicBezTo>
                <a:cubicBezTo>
                  <a:pt x="4951603" y="4445274"/>
                  <a:pt x="4375580" y="4279070"/>
                  <a:pt x="3997009" y="4413101"/>
                </a:cubicBezTo>
                <a:cubicBezTo>
                  <a:pt x="3722015" y="4499994"/>
                  <a:pt x="3063524" y="4489467"/>
                  <a:pt x="2882798" y="4413101"/>
                </a:cubicBezTo>
                <a:cubicBezTo>
                  <a:pt x="2607328" y="4373758"/>
                  <a:pt x="2520162" y="4470323"/>
                  <a:pt x="2343378" y="4413101"/>
                </a:cubicBezTo>
                <a:cubicBezTo>
                  <a:pt x="2029272" y="4495418"/>
                  <a:pt x="1721560" y="4429933"/>
                  <a:pt x="1229168" y="4413101"/>
                </a:cubicBezTo>
                <a:cubicBezTo>
                  <a:pt x="651935" y="4390483"/>
                  <a:pt x="321888" y="4530839"/>
                  <a:pt x="0" y="4413101"/>
                </a:cubicBezTo>
                <a:cubicBezTo>
                  <a:pt x="-4635" y="4054191"/>
                  <a:pt x="-38915" y="3973947"/>
                  <a:pt x="0" y="3618741"/>
                </a:cubicBezTo>
                <a:cubicBezTo>
                  <a:pt x="63328" y="3338573"/>
                  <a:pt x="89725" y="2881659"/>
                  <a:pt x="0" y="2647860"/>
                </a:cubicBezTo>
                <a:cubicBezTo>
                  <a:pt x="44442" y="2427704"/>
                  <a:pt x="-53606" y="2153051"/>
                  <a:pt x="0" y="1765239"/>
                </a:cubicBezTo>
                <a:cubicBezTo>
                  <a:pt x="-50693" y="1436263"/>
                  <a:pt x="-29000" y="1002110"/>
                  <a:pt x="0" y="882619"/>
                </a:cubicBezTo>
                <a:cubicBezTo>
                  <a:pt x="83931" y="761943"/>
                  <a:pt x="20723" y="275729"/>
                  <a:pt x="0" y="0"/>
                </a:cubicBezTo>
                <a:close/>
              </a:path>
              <a:path w="11495824" h="4413101" fill="none" stroke="0" extrusionOk="0">
                <a:moveTo>
                  <a:pt x="0" y="0"/>
                </a:moveTo>
                <a:cubicBezTo>
                  <a:pt x="158701" y="53196"/>
                  <a:pt x="458549" y="8769"/>
                  <a:pt x="769336" y="0"/>
                </a:cubicBezTo>
                <a:cubicBezTo>
                  <a:pt x="1024026" y="24554"/>
                  <a:pt x="1594430" y="23648"/>
                  <a:pt x="1883546" y="0"/>
                </a:cubicBezTo>
                <a:cubicBezTo>
                  <a:pt x="2140663" y="-32547"/>
                  <a:pt x="2230527" y="-4226"/>
                  <a:pt x="2422965" y="0"/>
                </a:cubicBezTo>
                <a:cubicBezTo>
                  <a:pt x="2649019" y="-33013"/>
                  <a:pt x="3069616" y="-43438"/>
                  <a:pt x="3422217" y="0"/>
                </a:cubicBezTo>
                <a:cubicBezTo>
                  <a:pt x="3691747" y="56295"/>
                  <a:pt x="3905296" y="9242"/>
                  <a:pt x="4191553" y="0"/>
                </a:cubicBezTo>
                <a:cubicBezTo>
                  <a:pt x="4519054" y="-71024"/>
                  <a:pt x="4790853" y="3126"/>
                  <a:pt x="4960889" y="0"/>
                </a:cubicBezTo>
                <a:cubicBezTo>
                  <a:pt x="5087001" y="-535"/>
                  <a:pt x="5376625" y="-39299"/>
                  <a:pt x="5500309" y="0"/>
                </a:cubicBezTo>
                <a:cubicBezTo>
                  <a:pt x="5602122" y="10339"/>
                  <a:pt x="6009983" y="-36060"/>
                  <a:pt x="6154686" y="0"/>
                </a:cubicBezTo>
                <a:cubicBezTo>
                  <a:pt x="6320608" y="-7623"/>
                  <a:pt x="6559659" y="-2156"/>
                  <a:pt x="6694106" y="0"/>
                </a:cubicBezTo>
                <a:cubicBezTo>
                  <a:pt x="6882241" y="-50331"/>
                  <a:pt x="6984123" y="5965"/>
                  <a:pt x="7233525" y="0"/>
                </a:cubicBezTo>
                <a:cubicBezTo>
                  <a:pt x="7376034" y="21592"/>
                  <a:pt x="7767370" y="-34216"/>
                  <a:pt x="8347736" y="0"/>
                </a:cubicBezTo>
                <a:cubicBezTo>
                  <a:pt x="8923688" y="18388"/>
                  <a:pt x="8996140" y="-38606"/>
                  <a:pt x="9346988" y="0"/>
                </a:cubicBezTo>
                <a:cubicBezTo>
                  <a:pt x="9662442" y="37300"/>
                  <a:pt x="9882062" y="-25673"/>
                  <a:pt x="10231282" y="0"/>
                </a:cubicBezTo>
                <a:cubicBezTo>
                  <a:pt x="10620608" y="48087"/>
                  <a:pt x="11182826" y="-94335"/>
                  <a:pt x="11495824" y="0"/>
                </a:cubicBezTo>
                <a:cubicBezTo>
                  <a:pt x="11488534" y="360617"/>
                  <a:pt x="11434032" y="484154"/>
                  <a:pt x="11495824" y="926750"/>
                </a:cubicBezTo>
                <a:cubicBezTo>
                  <a:pt x="11537536" y="1382986"/>
                  <a:pt x="11480819" y="1601295"/>
                  <a:pt x="11495824" y="1897632"/>
                </a:cubicBezTo>
                <a:cubicBezTo>
                  <a:pt x="11556333" y="2240015"/>
                  <a:pt x="11490855" y="2329267"/>
                  <a:pt x="11495824" y="2691990"/>
                </a:cubicBezTo>
                <a:cubicBezTo>
                  <a:pt x="11411727" y="3088313"/>
                  <a:pt x="11411527" y="3914544"/>
                  <a:pt x="11495824" y="4413101"/>
                </a:cubicBezTo>
                <a:cubicBezTo>
                  <a:pt x="11305248" y="4431493"/>
                  <a:pt x="11126277" y="4489157"/>
                  <a:pt x="10956404" y="4413101"/>
                </a:cubicBezTo>
                <a:cubicBezTo>
                  <a:pt x="10856286" y="4445446"/>
                  <a:pt x="10580741" y="4429070"/>
                  <a:pt x="10302025" y="4413101"/>
                </a:cubicBezTo>
                <a:cubicBezTo>
                  <a:pt x="10009186" y="4427779"/>
                  <a:pt x="9921726" y="4422542"/>
                  <a:pt x="9762606" y="4413101"/>
                </a:cubicBezTo>
                <a:cubicBezTo>
                  <a:pt x="9614845" y="4500995"/>
                  <a:pt x="8955029" y="4406409"/>
                  <a:pt x="8648397" y="4413101"/>
                </a:cubicBezTo>
                <a:cubicBezTo>
                  <a:pt x="8378242" y="4343199"/>
                  <a:pt x="8156984" y="4444846"/>
                  <a:pt x="7879060" y="4413101"/>
                </a:cubicBezTo>
                <a:cubicBezTo>
                  <a:pt x="7604776" y="4340371"/>
                  <a:pt x="7417019" y="4382965"/>
                  <a:pt x="7224682" y="4413101"/>
                </a:cubicBezTo>
                <a:cubicBezTo>
                  <a:pt x="7090168" y="4384285"/>
                  <a:pt x="6776677" y="4346600"/>
                  <a:pt x="6340389" y="4413101"/>
                </a:cubicBezTo>
                <a:cubicBezTo>
                  <a:pt x="5952118" y="4411574"/>
                  <a:pt x="5709127" y="4436568"/>
                  <a:pt x="5456093" y="4413101"/>
                </a:cubicBezTo>
                <a:cubicBezTo>
                  <a:pt x="5183359" y="4386145"/>
                  <a:pt x="5113240" y="4428210"/>
                  <a:pt x="4801716" y="4413101"/>
                </a:cubicBezTo>
                <a:cubicBezTo>
                  <a:pt x="4495845" y="4380587"/>
                  <a:pt x="4303496" y="4462521"/>
                  <a:pt x="3802464" y="4413101"/>
                </a:cubicBezTo>
                <a:cubicBezTo>
                  <a:pt x="3322045" y="4396126"/>
                  <a:pt x="3302125" y="4455143"/>
                  <a:pt x="2803212" y="4413101"/>
                </a:cubicBezTo>
                <a:cubicBezTo>
                  <a:pt x="2296596" y="4374731"/>
                  <a:pt x="2397219" y="4406815"/>
                  <a:pt x="2148834" y="4413101"/>
                </a:cubicBezTo>
                <a:cubicBezTo>
                  <a:pt x="1898475" y="4353690"/>
                  <a:pt x="1673701" y="4359348"/>
                  <a:pt x="1494457" y="4413101"/>
                </a:cubicBezTo>
                <a:cubicBezTo>
                  <a:pt x="1272844" y="4302336"/>
                  <a:pt x="679034" y="4410076"/>
                  <a:pt x="0" y="4413101"/>
                </a:cubicBezTo>
                <a:cubicBezTo>
                  <a:pt x="-21005" y="4105148"/>
                  <a:pt x="-25026" y="4025474"/>
                  <a:pt x="0" y="3574611"/>
                </a:cubicBezTo>
                <a:cubicBezTo>
                  <a:pt x="73715" y="3135137"/>
                  <a:pt x="8762" y="2944093"/>
                  <a:pt x="0" y="2647860"/>
                </a:cubicBezTo>
                <a:cubicBezTo>
                  <a:pt x="-71016" y="2331295"/>
                  <a:pt x="-8975" y="1958871"/>
                  <a:pt x="0" y="1676978"/>
                </a:cubicBezTo>
                <a:cubicBezTo>
                  <a:pt x="-1754" y="1425535"/>
                  <a:pt x="-5067" y="1231193"/>
                  <a:pt x="0" y="882619"/>
                </a:cubicBezTo>
                <a:cubicBezTo>
                  <a:pt x="7304" y="490848"/>
                  <a:pt x="-34669" y="430358"/>
                  <a:pt x="0" y="0"/>
                </a:cubicBezTo>
                <a:close/>
              </a:path>
              <a:path w="11495824" h="4413101" fill="none" stroke="0" extrusionOk="0">
                <a:moveTo>
                  <a:pt x="0" y="0"/>
                </a:moveTo>
                <a:cubicBezTo>
                  <a:pt x="134709" y="66977"/>
                  <a:pt x="443753" y="-12317"/>
                  <a:pt x="769336" y="0"/>
                </a:cubicBezTo>
                <a:cubicBezTo>
                  <a:pt x="949199" y="17267"/>
                  <a:pt x="1647251" y="50024"/>
                  <a:pt x="1883546" y="0"/>
                </a:cubicBezTo>
                <a:cubicBezTo>
                  <a:pt x="2136949" y="-38436"/>
                  <a:pt x="2207870" y="7636"/>
                  <a:pt x="2422965" y="0"/>
                </a:cubicBezTo>
                <a:cubicBezTo>
                  <a:pt x="2622708" y="30271"/>
                  <a:pt x="3115029" y="-16699"/>
                  <a:pt x="3422217" y="0"/>
                </a:cubicBezTo>
                <a:cubicBezTo>
                  <a:pt x="3652262" y="72432"/>
                  <a:pt x="3877149" y="72031"/>
                  <a:pt x="4191553" y="0"/>
                </a:cubicBezTo>
                <a:cubicBezTo>
                  <a:pt x="4499919" y="-21391"/>
                  <a:pt x="4821882" y="42328"/>
                  <a:pt x="4960889" y="0"/>
                </a:cubicBezTo>
                <a:cubicBezTo>
                  <a:pt x="5114045" y="-13627"/>
                  <a:pt x="5386110" y="-102"/>
                  <a:pt x="5500309" y="0"/>
                </a:cubicBezTo>
                <a:cubicBezTo>
                  <a:pt x="5584715" y="-14672"/>
                  <a:pt x="6006025" y="-31258"/>
                  <a:pt x="6154686" y="0"/>
                </a:cubicBezTo>
                <a:cubicBezTo>
                  <a:pt x="6328872" y="27527"/>
                  <a:pt x="6529612" y="9749"/>
                  <a:pt x="6694106" y="0"/>
                </a:cubicBezTo>
                <a:cubicBezTo>
                  <a:pt x="6897113" y="-3993"/>
                  <a:pt x="6980987" y="-18119"/>
                  <a:pt x="7233525" y="0"/>
                </a:cubicBezTo>
                <a:cubicBezTo>
                  <a:pt x="7383695" y="-103118"/>
                  <a:pt x="7788850" y="61641"/>
                  <a:pt x="8347736" y="0"/>
                </a:cubicBezTo>
                <a:cubicBezTo>
                  <a:pt x="8926368" y="34764"/>
                  <a:pt x="8985701" y="-28989"/>
                  <a:pt x="9346988" y="0"/>
                </a:cubicBezTo>
                <a:cubicBezTo>
                  <a:pt x="9703996" y="22959"/>
                  <a:pt x="9865219" y="-16395"/>
                  <a:pt x="10231282" y="0"/>
                </a:cubicBezTo>
                <a:cubicBezTo>
                  <a:pt x="10618386" y="90930"/>
                  <a:pt x="11144244" y="-50472"/>
                  <a:pt x="11495824" y="0"/>
                </a:cubicBezTo>
                <a:cubicBezTo>
                  <a:pt x="11496175" y="368134"/>
                  <a:pt x="11410383" y="467994"/>
                  <a:pt x="11495824" y="926750"/>
                </a:cubicBezTo>
                <a:cubicBezTo>
                  <a:pt x="11513898" y="1357893"/>
                  <a:pt x="11412507" y="1660353"/>
                  <a:pt x="11495824" y="1897632"/>
                </a:cubicBezTo>
                <a:cubicBezTo>
                  <a:pt x="11525874" y="2223107"/>
                  <a:pt x="11494151" y="2308798"/>
                  <a:pt x="11495824" y="2691990"/>
                </a:cubicBezTo>
                <a:cubicBezTo>
                  <a:pt x="11470473" y="3085315"/>
                  <a:pt x="11511759" y="3993274"/>
                  <a:pt x="11495824" y="4413101"/>
                </a:cubicBezTo>
                <a:cubicBezTo>
                  <a:pt x="11287526" y="4434245"/>
                  <a:pt x="11075532" y="4449412"/>
                  <a:pt x="10956404" y="4413101"/>
                </a:cubicBezTo>
                <a:cubicBezTo>
                  <a:pt x="10847522" y="4440052"/>
                  <a:pt x="10575829" y="4394099"/>
                  <a:pt x="10302025" y="4413101"/>
                </a:cubicBezTo>
                <a:cubicBezTo>
                  <a:pt x="9999582" y="4435655"/>
                  <a:pt x="9917926" y="4411157"/>
                  <a:pt x="9762606" y="4413101"/>
                </a:cubicBezTo>
                <a:cubicBezTo>
                  <a:pt x="9608332" y="4516670"/>
                  <a:pt x="9049734" y="4446046"/>
                  <a:pt x="8648397" y="4413101"/>
                </a:cubicBezTo>
                <a:cubicBezTo>
                  <a:pt x="8320430" y="4371979"/>
                  <a:pt x="8152879" y="4437165"/>
                  <a:pt x="7879060" y="4413101"/>
                </a:cubicBezTo>
                <a:cubicBezTo>
                  <a:pt x="7635661" y="4394060"/>
                  <a:pt x="7425243" y="4419126"/>
                  <a:pt x="7224682" y="4413101"/>
                </a:cubicBezTo>
                <a:cubicBezTo>
                  <a:pt x="7044947" y="4378296"/>
                  <a:pt x="6753866" y="4402746"/>
                  <a:pt x="6340389" y="4413101"/>
                </a:cubicBezTo>
                <a:cubicBezTo>
                  <a:pt x="5975482" y="4407265"/>
                  <a:pt x="5652803" y="4415365"/>
                  <a:pt x="5456093" y="4413101"/>
                </a:cubicBezTo>
                <a:cubicBezTo>
                  <a:pt x="5190411" y="4401509"/>
                  <a:pt x="5102129" y="4455614"/>
                  <a:pt x="4801716" y="4413101"/>
                </a:cubicBezTo>
                <a:cubicBezTo>
                  <a:pt x="4481811" y="4308124"/>
                  <a:pt x="4293417" y="4449063"/>
                  <a:pt x="3802464" y="4413101"/>
                </a:cubicBezTo>
                <a:cubicBezTo>
                  <a:pt x="3343667" y="4382482"/>
                  <a:pt x="3304348" y="4484076"/>
                  <a:pt x="2803212" y="4413101"/>
                </a:cubicBezTo>
                <a:cubicBezTo>
                  <a:pt x="2295782" y="4371538"/>
                  <a:pt x="2390651" y="4431221"/>
                  <a:pt x="2148834" y="4413101"/>
                </a:cubicBezTo>
                <a:cubicBezTo>
                  <a:pt x="1871550" y="4365625"/>
                  <a:pt x="1640691" y="4352173"/>
                  <a:pt x="1494457" y="4413101"/>
                </a:cubicBezTo>
                <a:cubicBezTo>
                  <a:pt x="1428161" y="4312183"/>
                  <a:pt x="633305" y="4369720"/>
                  <a:pt x="0" y="4413101"/>
                </a:cubicBezTo>
                <a:cubicBezTo>
                  <a:pt x="-48571" y="4103669"/>
                  <a:pt x="-48487" y="3981741"/>
                  <a:pt x="0" y="3574611"/>
                </a:cubicBezTo>
                <a:cubicBezTo>
                  <a:pt x="40886" y="3149821"/>
                  <a:pt x="-14876" y="3003805"/>
                  <a:pt x="0" y="2647860"/>
                </a:cubicBezTo>
                <a:cubicBezTo>
                  <a:pt x="7029" y="2305237"/>
                  <a:pt x="4374" y="1885863"/>
                  <a:pt x="0" y="1676978"/>
                </a:cubicBezTo>
                <a:cubicBezTo>
                  <a:pt x="47738" y="1444865"/>
                  <a:pt x="-806" y="1238209"/>
                  <a:pt x="0" y="882619"/>
                </a:cubicBezTo>
                <a:cubicBezTo>
                  <a:pt x="10649" y="499921"/>
                  <a:pt x="-21287" y="396636"/>
                  <a:pt x="0" y="0"/>
                </a:cubicBezTo>
                <a:close/>
              </a:path>
            </a:pathLst>
          </a:custGeom>
          <a:ln>
            <a:solidFill>
              <a:schemeClr val="tx1"/>
            </a:solidFill>
            <a:extLst>
              <a:ext uri="{C807C97D-BFC1-408E-A445-0C87EB9F89A2}">
                <ask:lineSketchStyleProps xmlns:ask="http://schemas.microsoft.com/office/drawing/2018/sketchyshapes" sd="2308339505">
                  <a:custGeom>
                    <a:avLst/>
                    <a:gdLst>
                      <a:gd name="connsiteX0" fmla="*/ 0 w 8621868"/>
                      <a:gd name="connsiteY0" fmla="*/ 0 h 3038169"/>
                      <a:gd name="connsiteX1" fmla="*/ 577002 w 8621868"/>
                      <a:gd name="connsiteY1" fmla="*/ 0 h 3038169"/>
                      <a:gd name="connsiteX2" fmla="*/ 1412660 w 8621868"/>
                      <a:gd name="connsiteY2" fmla="*/ 0 h 3038169"/>
                      <a:gd name="connsiteX3" fmla="*/ 1817224 w 8621868"/>
                      <a:gd name="connsiteY3" fmla="*/ 0 h 3038169"/>
                      <a:gd name="connsiteX4" fmla="*/ 2566663 w 8621868"/>
                      <a:gd name="connsiteY4" fmla="*/ 0 h 3038169"/>
                      <a:gd name="connsiteX5" fmla="*/ 3143665 w 8621868"/>
                      <a:gd name="connsiteY5" fmla="*/ 0 h 3038169"/>
                      <a:gd name="connsiteX6" fmla="*/ 3720667 w 8621868"/>
                      <a:gd name="connsiteY6" fmla="*/ 0 h 3038169"/>
                      <a:gd name="connsiteX7" fmla="*/ 4125232 w 8621868"/>
                      <a:gd name="connsiteY7" fmla="*/ 0 h 3038169"/>
                      <a:gd name="connsiteX8" fmla="*/ 4616015 w 8621868"/>
                      <a:gd name="connsiteY8" fmla="*/ 0 h 3038169"/>
                      <a:gd name="connsiteX9" fmla="*/ 5020580 w 8621868"/>
                      <a:gd name="connsiteY9" fmla="*/ 0 h 3038169"/>
                      <a:gd name="connsiteX10" fmla="*/ 5425144 w 8621868"/>
                      <a:gd name="connsiteY10" fmla="*/ 0 h 3038169"/>
                      <a:gd name="connsiteX11" fmla="*/ 6260802 w 8621868"/>
                      <a:gd name="connsiteY11" fmla="*/ 0 h 3038169"/>
                      <a:gd name="connsiteX12" fmla="*/ 7010241 w 8621868"/>
                      <a:gd name="connsiteY12" fmla="*/ 0 h 3038169"/>
                      <a:gd name="connsiteX13" fmla="*/ 7673462 w 8621868"/>
                      <a:gd name="connsiteY13" fmla="*/ 0 h 3038169"/>
                      <a:gd name="connsiteX14" fmla="*/ 8621868 w 8621868"/>
                      <a:gd name="connsiteY14" fmla="*/ 0 h 3038169"/>
                      <a:gd name="connsiteX15" fmla="*/ 8621868 w 8621868"/>
                      <a:gd name="connsiteY15" fmla="*/ 638015 h 3038169"/>
                      <a:gd name="connsiteX16" fmla="*/ 8621868 w 8621868"/>
                      <a:gd name="connsiteY16" fmla="*/ 1306412 h 3038169"/>
                      <a:gd name="connsiteX17" fmla="*/ 8621868 w 8621868"/>
                      <a:gd name="connsiteY17" fmla="*/ 1853282 h 3038169"/>
                      <a:gd name="connsiteX18" fmla="*/ 8621868 w 8621868"/>
                      <a:gd name="connsiteY18" fmla="*/ 3038169 h 3038169"/>
                      <a:gd name="connsiteX19" fmla="*/ 8217303 w 8621868"/>
                      <a:gd name="connsiteY19" fmla="*/ 3038169 h 3038169"/>
                      <a:gd name="connsiteX20" fmla="*/ 7726519 w 8621868"/>
                      <a:gd name="connsiteY20" fmla="*/ 3038169 h 3038169"/>
                      <a:gd name="connsiteX21" fmla="*/ 7321955 w 8621868"/>
                      <a:gd name="connsiteY21" fmla="*/ 3038169 h 3038169"/>
                      <a:gd name="connsiteX22" fmla="*/ 6486298 w 8621868"/>
                      <a:gd name="connsiteY22" fmla="*/ 3038169 h 3038169"/>
                      <a:gd name="connsiteX23" fmla="*/ 5909295 w 8621868"/>
                      <a:gd name="connsiteY23" fmla="*/ 3038169 h 3038169"/>
                      <a:gd name="connsiteX24" fmla="*/ 5418512 w 8621868"/>
                      <a:gd name="connsiteY24" fmla="*/ 3038169 h 3038169"/>
                      <a:gd name="connsiteX25" fmla="*/ 4755292 w 8621868"/>
                      <a:gd name="connsiteY25" fmla="*/ 3038169 h 3038169"/>
                      <a:gd name="connsiteX26" fmla="*/ 4092070 w 8621868"/>
                      <a:gd name="connsiteY26" fmla="*/ 3038169 h 3038169"/>
                      <a:gd name="connsiteX27" fmla="*/ 3601287 w 8621868"/>
                      <a:gd name="connsiteY27" fmla="*/ 3038169 h 3038169"/>
                      <a:gd name="connsiteX28" fmla="*/ 2851848 w 8621868"/>
                      <a:gd name="connsiteY28" fmla="*/ 3038169 h 3038169"/>
                      <a:gd name="connsiteX29" fmla="*/ 2102409 w 8621868"/>
                      <a:gd name="connsiteY29" fmla="*/ 3038169 h 3038169"/>
                      <a:gd name="connsiteX30" fmla="*/ 1611626 w 8621868"/>
                      <a:gd name="connsiteY30" fmla="*/ 3038169 h 3038169"/>
                      <a:gd name="connsiteX31" fmla="*/ 1120843 w 8621868"/>
                      <a:gd name="connsiteY31" fmla="*/ 3038169 h 3038169"/>
                      <a:gd name="connsiteX32" fmla="*/ 0 w 8621868"/>
                      <a:gd name="connsiteY32" fmla="*/ 3038169 h 3038169"/>
                      <a:gd name="connsiteX33" fmla="*/ 0 w 8621868"/>
                      <a:gd name="connsiteY33" fmla="*/ 2460917 h 3038169"/>
                      <a:gd name="connsiteX34" fmla="*/ 0 w 8621868"/>
                      <a:gd name="connsiteY34" fmla="*/ 1822901 h 3038169"/>
                      <a:gd name="connsiteX35" fmla="*/ 0 w 8621868"/>
                      <a:gd name="connsiteY35" fmla="*/ 1154504 h 3038169"/>
                      <a:gd name="connsiteX36" fmla="*/ 0 w 8621868"/>
                      <a:gd name="connsiteY36" fmla="*/ 607633 h 3038169"/>
                      <a:gd name="connsiteX37" fmla="*/ 0 w 8621868"/>
                      <a:gd name="connsiteY37" fmla="*/ 0 h 3038169"/>
                      <a:gd name="connsiteX0" fmla="*/ 0 w 8621868"/>
                      <a:gd name="connsiteY0" fmla="*/ 0 h 3038169"/>
                      <a:gd name="connsiteX1" fmla="*/ 835657 w 8621868"/>
                      <a:gd name="connsiteY1" fmla="*/ 0 h 3038169"/>
                      <a:gd name="connsiteX2" fmla="*/ 1585097 w 8621868"/>
                      <a:gd name="connsiteY2" fmla="*/ 0 h 3038169"/>
                      <a:gd name="connsiteX3" fmla="*/ 1989661 w 8621868"/>
                      <a:gd name="connsiteY3" fmla="*/ 0 h 3038169"/>
                      <a:gd name="connsiteX4" fmla="*/ 2480445 w 8621868"/>
                      <a:gd name="connsiteY4" fmla="*/ 0 h 3038169"/>
                      <a:gd name="connsiteX5" fmla="*/ 3229884 w 8621868"/>
                      <a:gd name="connsiteY5" fmla="*/ 0 h 3038169"/>
                      <a:gd name="connsiteX6" fmla="*/ 3979323 w 8621868"/>
                      <a:gd name="connsiteY6" fmla="*/ 0 h 3038169"/>
                      <a:gd name="connsiteX7" fmla="*/ 4814981 w 8621868"/>
                      <a:gd name="connsiteY7" fmla="*/ 0 h 3038169"/>
                      <a:gd name="connsiteX8" fmla="*/ 5650639 w 8621868"/>
                      <a:gd name="connsiteY8" fmla="*/ 0 h 3038169"/>
                      <a:gd name="connsiteX9" fmla="*/ 6141422 w 8621868"/>
                      <a:gd name="connsiteY9" fmla="*/ 0 h 3038169"/>
                      <a:gd name="connsiteX10" fmla="*/ 6890862 w 8621868"/>
                      <a:gd name="connsiteY10" fmla="*/ 0 h 3038169"/>
                      <a:gd name="connsiteX11" fmla="*/ 7467864 w 8621868"/>
                      <a:gd name="connsiteY11" fmla="*/ 0 h 3038169"/>
                      <a:gd name="connsiteX12" fmla="*/ 8621868 w 8621868"/>
                      <a:gd name="connsiteY12" fmla="*/ 0 h 3038169"/>
                      <a:gd name="connsiteX13" fmla="*/ 8621868 w 8621868"/>
                      <a:gd name="connsiteY13" fmla="*/ 668396 h 3038169"/>
                      <a:gd name="connsiteX14" fmla="*/ 8621868 w 8621868"/>
                      <a:gd name="connsiteY14" fmla="*/ 1306412 h 3038169"/>
                      <a:gd name="connsiteX15" fmla="*/ 8621868 w 8621868"/>
                      <a:gd name="connsiteY15" fmla="*/ 1883664 h 3038169"/>
                      <a:gd name="connsiteX16" fmla="*/ 8621868 w 8621868"/>
                      <a:gd name="connsiteY16" fmla="*/ 2400153 h 3038169"/>
                      <a:gd name="connsiteX17" fmla="*/ 8621868 w 8621868"/>
                      <a:gd name="connsiteY17" fmla="*/ 3038169 h 3038169"/>
                      <a:gd name="connsiteX18" fmla="*/ 8044865 w 8621868"/>
                      <a:gd name="connsiteY18" fmla="*/ 3038169 h 3038169"/>
                      <a:gd name="connsiteX19" fmla="*/ 7467864 w 8621868"/>
                      <a:gd name="connsiteY19" fmla="*/ 3038169 h 3038169"/>
                      <a:gd name="connsiteX20" fmla="*/ 6718424 w 8621868"/>
                      <a:gd name="connsiteY20" fmla="*/ 3038169 h 3038169"/>
                      <a:gd name="connsiteX21" fmla="*/ 6055204 w 8621868"/>
                      <a:gd name="connsiteY21" fmla="*/ 3038169 h 3038169"/>
                      <a:gd name="connsiteX22" fmla="*/ 5478202 w 8621868"/>
                      <a:gd name="connsiteY22" fmla="*/ 3038169 h 3038169"/>
                      <a:gd name="connsiteX23" fmla="*/ 4728763 w 8621868"/>
                      <a:gd name="connsiteY23" fmla="*/ 3038169 h 3038169"/>
                      <a:gd name="connsiteX24" fmla="*/ 4237979 w 8621868"/>
                      <a:gd name="connsiteY24" fmla="*/ 3038169 h 3038169"/>
                      <a:gd name="connsiteX25" fmla="*/ 3747196 w 8621868"/>
                      <a:gd name="connsiteY25" fmla="*/ 3038169 h 3038169"/>
                      <a:gd name="connsiteX26" fmla="*/ 2997757 w 8621868"/>
                      <a:gd name="connsiteY26" fmla="*/ 3038169 h 3038169"/>
                      <a:gd name="connsiteX27" fmla="*/ 2162099 w 8621868"/>
                      <a:gd name="connsiteY27" fmla="*/ 3038169 h 3038169"/>
                      <a:gd name="connsiteX28" fmla="*/ 1757534 w 8621868"/>
                      <a:gd name="connsiteY28" fmla="*/ 3038169 h 3038169"/>
                      <a:gd name="connsiteX29" fmla="*/ 921876 w 8621868"/>
                      <a:gd name="connsiteY29" fmla="*/ 3038169 h 3038169"/>
                      <a:gd name="connsiteX30" fmla="*/ 0 w 8621868"/>
                      <a:gd name="connsiteY30" fmla="*/ 3038169 h 3038169"/>
                      <a:gd name="connsiteX31" fmla="*/ 0 w 8621868"/>
                      <a:gd name="connsiteY31" fmla="*/ 2491298 h 3038169"/>
                      <a:gd name="connsiteX32" fmla="*/ 0 w 8621868"/>
                      <a:gd name="connsiteY32" fmla="*/ 1822901 h 3038169"/>
                      <a:gd name="connsiteX33" fmla="*/ 0 w 8621868"/>
                      <a:gd name="connsiteY33" fmla="*/ 1215267 h 3038169"/>
                      <a:gd name="connsiteX34" fmla="*/ 0 w 8621868"/>
                      <a:gd name="connsiteY34" fmla="*/ 607633 h 3038169"/>
                      <a:gd name="connsiteX35" fmla="*/ 0 w 8621868"/>
                      <a:gd name="connsiteY35" fmla="*/ 0 h 3038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621868" h="3038169" fill="none" extrusionOk="0">
                        <a:moveTo>
                          <a:pt x="0" y="0"/>
                        </a:moveTo>
                        <a:cubicBezTo>
                          <a:pt x="133819" y="44355"/>
                          <a:pt x="334940" y="-13112"/>
                          <a:pt x="577002" y="0"/>
                        </a:cubicBezTo>
                        <a:cubicBezTo>
                          <a:pt x="750530" y="20499"/>
                          <a:pt x="1240690" y="34635"/>
                          <a:pt x="1412660" y="0"/>
                        </a:cubicBezTo>
                        <a:cubicBezTo>
                          <a:pt x="1596200" y="-20571"/>
                          <a:pt x="1642925" y="6222"/>
                          <a:pt x="1817224" y="0"/>
                        </a:cubicBezTo>
                        <a:cubicBezTo>
                          <a:pt x="2014962" y="35351"/>
                          <a:pt x="2342567" y="-25771"/>
                          <a:pt x="2566663" y="0"/>
                        </a:cubicBezTo>
                        <a:cubicBezTo>
                          <a:pt x="2753858" y="33842"/>
                          <a:pt x="2907829" y="33909"/>
                          <a:pt x="3143665" y="0"/>
                        </a:cubicBezTo>
                        <a:cubicBezTo>
                          <a:pt x="3361369" y="-16318"/>
                          <a:pt x="3621164" y="34037"/>
                          <a:pt x="3720667" y="0"/>
                        </a:cubicBezTo>
                        <a:cubicBezTo>
                          <a:pt x="3840852" y="-11610"/>
                          <a:pt x="4042149" y="-4513"/>
                          <a:pt x="4125232" y="0"/>
                        </a:cubicBezTo>
                        <a:cubicBezTo>
                          <a:pt x="4212212" y="-3209"/>
                          <a:pt x="4516293" y="-25652"/>
                          <a:pt x="4616015" y="0"/>
                        </a:cubicBezTo>
                        <a:cubicBezTo>
                          <a:pt x="4728831" y="30611"/>
                          <a:pt x="4904881" y="-4959"/>
                          <a:pt x="5020580" y="0"/>
                        </a:cubicBezTo>
                        <a:cubicBezTo>
                          <a:pt x="5171303" y="1001"/>
                          <a:pt x="5250434" y="-4148"/>
                          <a:pt x="5425144" y="0"/>
                        </a:cubicBezTo>
                        <a:cubicBezTo>
                          <a:pt x="5601928" y="-64118"/>
                          <a:pt x="5873366" y="22190"/>
                          <a:pt x="6260802" y="0"/>
                        </a:cubicBezTo>
                        <a:cubicBezTo>
                          <a:pt x="6682521" y="30955"/>
                          <a:pt x="6740518" y="-13515"/>
                          <a:pt x="7010241" y="0"/>
                        </a:cubicBezTo>
                        <a:cubicBezTo>
                          <a:pt x="7257623" y="-3221"/>
                          <a:pt x="7396661" y="-13899"/>
                          <a:pt x="7673462" y="0"/>
                        </a:cubicBezTo>
                        <a:cubicBezTo>
                          <a:pt x="7943854" y="36187"/>
                          <a:pt x="8361126" y="-27579"/>
                          <a:pt x="8621868" y="0"/>
                        </a:cubicBezTo>
                        <a:cubicBezTo>
                          <a:pt x="8630705" y="258940"/>
                          <a:pt x="8569685" y="325969"/>
                          <a:pt x="8621868" y="638015"/>
                        </a:cubicBezTo>
                        <a:cubicBezTo>
                          <a:pt x="8667654" y="922584"/>
                          <a:pt x="8571067" y="1099928"/>
                          <a:pt x="8621868" y="1306412"/>
                        </a:cubicBezTo>
                        <a:cubicBezTo>
                          <a:pt x="8644619" y="1520805"/>
                          <a:pt x="8638071" y="1590350"/>
                          <a:pt x="8621868" y="1853282"/>
                        </a:cubicBezTo>
                        <a:cubicBezTo>
                          <a:pt x="8651276" y="2167278"/>
                          <a:pt x="8657096" y="2737590"/>
                          <a:pt x="8621868" y="3038169"/>
                        </a:cubicBezTo>
                        <a:cubicBezTo>
                          <a:pt x="8466375" y="3060996"/>
                          <a:pt x="8313229" y="3046755"/>
                          <a:pt x="8217303" y="3038169"/>
                        </a:cubicBezTo>
                        <a:cubicBezTo>
                          <a:pt x="8132209" y="3048316"/>
                          <a:pt x="7950543" y="3012757"/>
                          <a:pt x="7726519" y="3038169"/>
                        </a:cubicBezTo>
                        <a:cubicBezTo>
                          <a:pt x="7504217" y="3057265"/>
                          <a:pt x="7430736" y="3040317"/>
                          <a:pt x="7321955" y="3038169"/>
                        </a:cubicBezTo>
                        <a:cubicBezTo>
                          <a:pt x="7212000" y="3100208"/>
                          <a:pt x="6773087" y="3081962"/>
                          <a:pt x="6486298" y="3038169"/>
                        </a:cubicBezTo>
                        <a:cubicBezTo>
                          <a:pt x="6236340" y="3009703"/>
                          <a:pt x="6100689" y="3048753"/>
                          <a:pt x="5909295" y="3038169"/>
                        </a:cubicBezTo>
                        <a:cubicBezTo>
                          <a:pt x="5729421" y="3030419"/>
                          <a:pt x="5573509" y="3047434"/>
                          <a:pt x="5418512" y="3038169"/>
                        </a:cubicBezTo>
                        <a:cubicBezTo>
                          <a:pt x="5258290" y="3015322"/>
                          <a:pt x="5060958" y="3052514"/>
                          <a:pt x="4755292" y="3038169"/>
                        </a:cubicBezTo>
                        <a:cubicBezTo>
                          <a:pt x="4469545" y="3058326"/>
                          <a:pt x="4276219" y="3033014"/>
                          <a:pt x="4092070" y="3038169"/>
                        </a:cubicBezTo>
                        <a:cubicBezTo>
                          <a:pt x="3892442" y="3037903"/>
                          <a:pt x="3837626" y="3064991"/>
                          <a:pt x="3601287" y="3038169"/>
                        </a:cubicBezTo>
                        <a:cubicBezTo>
                          <a:pt x="3355337" y="2995055"/>
                          <a:pt x="3203594" y="3080168"/>
                          <a:pt x="2851848" y="3038169"/>
                        </a:cubicBezTo>
                        <a:cubicBezTo>
                          <a:pt x="2502921" y="3023420"/>
                          <a:pt x="2479476" y="3075591"/>
                          <a:pt x="2102409" y="3038169"/>
                        </a:cubicBezTo>
                        <a:cubicBezTo>
                          <a:pt x="1728696" y="3007686"/>
                          <a:pt x="1795991" y="3057046"/>
                          <a:pt x="1611626" y="3038169"/>
                        </a:cubicBezTo>
                        <a:cubicBezTo>
                          <a:pt x="1406375" y="3017681"/>
                          <a:pt x="1222943" y="3012431"/>
                          <a:pt x="1120843" y="3038169"/>
                        </a:cubicBezTo>
                        <a:cubicBezTo>
                          <a:pt x="1108960" y="3012139"/>
                          <a:pt x="408251" y="3021330"/>
                          <a:pt x="0" y="3038169"/>
                        </a:cubicBezTo>
                        <a:cubicBezTo>
                          <a:pt x="-11143" y="2842605"/>
                          <a:pt x="-19493" y="2725932"/>
                          <a:pt x="0" y="2460917"/>
                        </a:cubicBezTo>
                        <a:cubicBezTo>
                          <a:pt x="11921" y="2169607"/>
                          <a:pt x="-3339" y="2037927"/>
                          <a:pt x="0" y="1822901"/>
                        </a:cubicBezTo>
                        <a:cubicBezTo>
                          <a:pt x="18667" y="1605856"/>
                          <a:pt x="6826" y="1296170"/>
                          <a:pt x="0" y="1154504"/>
                        </a:cubicBezTo>
                        <a:cubicBezTo>
                          <a:pt x="32875" y="1009238"/>
                          <a:pt x="-1924" y="871510"/>
                          <a:pt x="0" y="607633"/>
                        </a:cubicBezTo>
                        <a:cubicBezTo>
                          <a:pt x="1408" y="345379"/>
                          <a:pt x="-8101" y="269749"/>
                          <a:pt x="0" y="0"/>
                        </a:cubicBezTo>
                        <a:close/>
                      </a:path>
                      <a:path w="8621868" h="3038169" stroke="0" extrusionOk="0">
                        <a:moveTo>
                          <a:pt x="0" y="0"/>
                        </a:moveTo>
                        <a:cubicBezTo>
                          <a:pt x="236426" y="7990"/>
                          <a:pt x="468822" y="-21476"/>
                          <a:pt x="835657" y="0"/>
                        </a:cubicBezTo>
                        <a:cubicBezTo>
                          <a:pt x="1179778" y="49317"/>
                          <a:pt x="1318740" y="-4609"/>
                          <a:pt x="1585097" y="0"/>
                        </a:cubicBezTo>
                        <a:cubicBezTo>
                          <a:pt x="1844609" y="22194"/>
                          <a:pt x="1904718" y="5782"/>
                          <a:pt x="1989661" y="0"/>
                        </a:cubicBezTo>
                        <a:cubicBezTo>
                          <a:pt x="2084826" y="-12996"/>
                          <a:pt x="2350918" y="3962"/>
                          <a:pt x="2480445" y="0"/>
                        </a:cubicBezTo>
                        <a:cubicBezTo>
                          <a:pt x="2601911" y="-14448"/>
                          <a:pt x="3040371" y="24940"/>
                          <a:pt x="3229884" y="0"/>
                        </a:cubicBezTo>
                        <a:cubicBezTo>
                          <a:pt x="3434065" y="-46732"/>
                          <a:pt x="3588033" y="-22375"/>
                          <a:pt x="3979323" y="0"/>
                        </a:cubicBezTo>
                        <a:cubicBezTo>
                          <a:pt x="4336509" y="-10094"/>
                          <a:pt x="4540384" y="-51371"/>
                          <a:pt x="4814981" y="0"/>
                        </a:cubicBezTo>
                        <a:cubicBezTo>
                          <a:pt x="5050510" y="40973"/>
                          <a:pt x="5328378" y="-388"/>
                          <a:pt x="5650639" y="0"/>
                        </a:cubicBezTo>
                        <a:cubicBezTo>
                          <a:pt x="6022723" y="-27548"/>
                          <a:pt x="5916929" y="13552"/>
                          <a:pt x="6141422" y="0"/>
                        </a:cubicBezTo>
                        <a:cubicBezTo>
                          <a:pt x="6364643" y="-19939"/>
                          <a:pt x="6668818" y="-29282"/>
                          <a:pt x="6890862" y="0"/>
                        </a:cubicBezTo>
                        <a:cubicBezTo>
                          <a:pt x="7108054" y="15856"/>
                          <a:pt x="7302173" y="-26435"/>
                          <a:pt x="7467864" y="0"/>
                        </a:cubicBezTo>
                        <a:cubicBezTo>
                          <a:pt x="7633605" y="-4433"/>
                          <a:pt x="8163298" y="-30597"/>
                          <a:pt x="8621868" y="0"/>
                        </a:cubicBezTo>
                        <a:cubicBezTo>
                          <a:pt x="8590764" y="273030"/>
                          <a:pt x="8667111" y="547126"/>
                          <a:pt x="8621868" y="668396"/>
                        </a:cubicBezTo>
                        <a:cubicBezTo>
                          <a:pt x="8619072" y="817009"/>
                          <a:pt x="8636846" y="1129643"/>
                          <a:pt x="8621868" y="1306412"/>
                        </a:cubicBezTo>
                        <a:cubicBezTo>
                          <a:pt x="8607592" y="1506527"/>
                          <a:pt x="8636483" y="1762194"/>
                          <a:pt x="8621868" y="1883664"/>
                        </a:cubicBezTo>
                        <a:cubicBezTo>
                          <a:pt x="8604858" y="2058334"/>
                          <a:pt x="8619462" y="2203292"/>
                          <a:pt x="8621868" y="2400153"/>
                        </a:cubicBezTo>
                        <a:cubicBezTo>
                          <a:pt x="8617862" y="2598791"/>
                          <a:pt x="8670146" y="2741110"/>
                          <a:pt x="8621868" y="3038169"/>
                        </a:cubicBezTo>
                        <a:cubicBezTo>
                          <a:pt x="8390854" y="3050921"/>
                          <a:pt x="8311068" y="3034367"/>
                          <a:pt x="8044865" y="3038169"/>
                        </a:cubicBezTo>
                        <a:cubicBezTo>
                          <a:pt x="7769705" y="3033770"/>
                          <a:pt x="7617543" y="3067313"/>
                          <a:pt x="7467864" y="3038169"/>
                        </a:cubicBezTo>
                        <a:cubicBezTo>
                          <a:pt x="7352328" y="3027570"/>
                          <a:pt x="6919122" y="3020217"/>
                          <a:pt x="6718424" y="3038169"/>
                        </a:cubicBezTo>
                        <a:cubicBezTo>
                          <a:pt x="6479589" y="3060503"/>
                          <a:pt x="6232224" y="3057918"/>
                          <a:pt x="6055204" y="3038169"/>
                        </a:cubicBezTo>
                        <a:cubicBezTo>
                          <a:pt x="5884714" y="3058557"/>
                          <a:pt x="5628260" y="3018030"/>
                          <a:pt x="5478202" y="3038169"/>
                        </a:cubicBezTo>
                        <a:cubicBezTo>
                          <a:pt x="5308571" y="3014791"/>
                          <a:pt x="4894484" y="3022640"/>
                          <a:pt x="4728763" y="3038169"/>
                        </a:cubicBezTo>
                        <a:cubicBezTo>
                          <a:pt x="4564377" y="3027325"/>
                          <a:pt x="4359248" y="3024779"/>
                          <a:pt x="4237979" y="3038169"/>
                        </a:cubicBezTo>
                        <a:cubicBezTo>
                          <a:pt x="4082354" y="3043110"/>
                          <a:pt x="3851245" y="3013806"/>
                          <a:pt x="3747196" y="3038169"/>
                        </a:cubicBezTo>
                        <a:cubicBezTo>
                          <a:pt x="3663322" y="3061142"/>
                          <a:pt x="3263476" y="2975912"/>
                          <a:pt x="2997757" y="3038169"/>
                        </a:cubicBezTo>
                        <a:cubicBezTo>
                          <a:pt x="2774891" y="3085544"/>
                          <a:pt x="2318156" y="3085574"/>
                          <a:pt x="2162099" y="3038169"/>
                        </a:cubicBezTo>
                        <a:cubicBezTo>
                          <a:pt x="1976067" y="3000587"/>
                          <a:pt x="1903373" y="3067099"/>
                          <a:pt x="1757534" y="3038169"/>
                        </a:cubicBezTo>
                        <a:cubicBezTo>
                          <a:pt x="1557907" y="3061671"/>
                          <a:pt x="1250238" y="3034903"/>
                          <a:pt x="921876" y="3038169"/>
                        </a:cubicBezTo>
                        <a:cubicBezTo>
                          <a:pt x="547265" y="3034221"/>
                          <a:pt x="248102" y="3098738"/>
                          <a:pt x="0" y="3038169"/>
                        </a:cubicBezTo>
                        <a:cubicBezTo>
                          <a:pt x="7510" y="2789697"/>
                          <a:pt x="-26476" y="2724946"/>
                          <a:pt x="0" y="2491298"/>
                        </a:cubicBezTo>
                        <a:cubicBezTo>
                          <a:pt x="40791" y="2287998"/>
                          <a:pt x="33168" y="1988529"/>
                          <a:pt x="0" y="1822901"/>
                        </a:cubicBezTo>
                        <a:cubicBezTo>
                          <a:pt x="27900" y="1669338"/>
                          <a:pt x="-2624" y="1473307"/>
                          <a:pt x="0" y="1215267"/>
                        </a:cubicBezTo>
                        <a:cubicBezTo>
                          <a:pt x="-27164" y="977847"/>
                          <a:pt x="-23840" y="700859"/>
                          <a:pt x="0" y="607633"/>
                        </a:cubicBezTo>
                        <a:cubicBezTo>
                          <a:pt x="51657" y="512039"/>
                          <a:pt x="18360" y="230769"/>
                          <a:pt x="0" y="0"/>
                        </a:cubicBezTo>
                        <a:close/>
                      </a:path>
                      <a:path w="8621868" h="3038169" fill="none" stroke="0" extrusionOk="0">
                        <a:moveTo>
                          <a:pt x="0" y="0"/>
                        </a:moveTo>
                        <a:cubicBezTo>
                          <a:pt x="119344" y="22355"/>
                          <a:pt x="366819" y="8791"/>
                          <a:pt x="577002" y="0"/>
                        </a:cubicBezTo>
                        <a:cubicBezTo>
                          <a:pt x="760263" y="17269"/>
                          <a:pt x="1204168" y="16441"/>
                          <a:pt x="1412660" y="0"/>
                        </a:cubicBezTo>
                        <a:cubicBezTo>
                          <a:pt x="1604879" y="-21308"/>
                          <a:pt x="1660397" y="-4686"/>
                          <a:pt x="1817224" y="0"/>
                        </a:cubicBezTo>
                        <a:cubicBezTo>
                          <a:pt x="1978051" y="1533"/>
                          <a:pt x="2338540" y="-10232"/>
                          <a:pt x="2566663" y="0"/>
                        </a:cubicBezTo>
                        <a:cubicBezTo>
                          <a:pt x="2782497" y="35976"/>
                          <a:pt x="2929208" y="37796"/>
                          <a:pt x="3143665" y="0"/>
                        </a:cubicBezTo>
                        <a:cubicBezTo>
                          <a:pt x="3374683" y="-22656"/>
                          <a:pt x="3582325" y="5037"/>
                          <a:pt x="3720667" y="0"/>
                        </a:cubicBezTo>
                        <a:cubicBezTo>
                          <a:pt x="3827148" y="-9815"/>
                          <a:pt x="4023210" y="-10728"/>
                          <a:pt x="4125232" y="0"/>
                        </a:cubicBezTo>
                        <a:cubicBezTo>
                          <a:pt x="4206456" y="14458"/>
                          <a:pt x="4489973" y="-17286"/>
                          <a:pt x="4616015" y="0"/>
                        </a:cubicBezTo>
                        <a:cubicBezTo>
                          <a:pt x="4741602" y="10886"/>
                          <a:pt x="4890360" y="10629"/>
                          <a:pt x="5020580" y="0"/>
                        </a:cubicBezTo>
                        <a:cubicBezTo>
                          <a:pt x="5152688" y="-20032"/>
                          <a:pt x="5241919" y="4770"/>
                          <a:pt x="5425144" y="0"/>
                        </a:cubicBezTo>
                        <a:cubicBezTo>
                          <a:pt x="5549656" y="-15069"/>
                          <a:pt x="5833308" y="-20192"/>
                          <a:pt x="6260802" y="0"/>
                        </a:cubicBezTo>
                        <a:cubicBezTo>
                          <a:pt x="6688697" y="20909"/>
                          <a:pt x="6752494" y="-31786"/>
                          <a:pt x="7010241" y="0"/>
                        </a:cubicBezTo>
                        <a:cubicBezTo>
                          <a:pt x="7270966" y="20451"/>
                          <a:pt x="7416140" y="1216"/>
                          <a:pt x="7673462" y="0"/>
                        </a:cubicBezTo>
                        <a:cubicBezTo>
                          <a:pt x="7962759" y="44065"/>
                          <a:pt x="8340575" y="-66388"/>
                          <a:pt x="8621868" y="0"/>
                        </a:cubicBezTo>
                        <a:cubicBezTo>
                          <a:pt x="8637066" y="254496"/>
                          <a:pt x="8570825" y="323421"/>
                          <a:pt x="8621868" y="638015"/>
                        </a:cubicBezTo>
                        <a:cubicBezTo>
                          <a:pt x="8648737" y="947186"/>
                          <a:pt x="8586715" y="1095374"/>
                          <a:pt x="8621868" y="1306412"/>
                        </a:cubicBezTo>
                        <a:cubicBezTo>
                          <a:pt x="8653707" y="1547351"/>
                          <a:pt x="8625504" y="1602569"/>
                          <a:pt x="8621868" y="1853282"/>
                        </a:cubicBezTo>
                        <a:cubicBezTo>
                          <a:pt x="8587670" y="2080834"/>
                          <a:pt x="8615850" y="2686016"/>
                          <a:pt x="8621868" y="3038169"/>
                        </a:cubicBezTo>
                        <a:cubicBezTo>
                          <a:pt x="8469970" y="3027062"/>
                          <a:pt x="8326211" y="3073229"/>
                          <a:pt x="8217303" y="3038169"/>
                        </a:cubicBezTo>
                        <a:cubicBezTo>
                          <a:pt x="8109965" y="3062385"/>
                          <a:pt x="7919530" y="3042688"/>
                          <a:pt x="7726519" y="3038169"/>
                        </a:cubicBezTo>
                        <a:cubicBezTo>
                          <a:pt x="7505638" y="3049980"/>
                          <a:pt x="7443840" y="3033848"/>
                          <a:pt x="7321955" y="3038169"/>
                        </a:cubicBezTo>
                        <a:cubicBezTo>
                          <a:pt x="7194167" y="3055189"/>
                          <a:pt x="6744134" y="3037597"/>
                          <a:pt x="6486298" y="3038169"/>
                        </a:cubicBezTo>
                        <a:cubicBezTo>
                          <a:pt x="6264148" y="3007754"/>
                          <a:pt x="6122087" y="3056748"/>
                          <a:pt x="5909295" y="3038169"/>
                        </a:cubicBezTo>
                        <a:cubicBezTo>
                          <a:pt x="5708690" y="2999522"/>
                          <a:pt x="5565985" y="3043501"/>
                          <a:pt x="5418512" y="3038169"/>
                        </a:cubicBezTo>
                        <a:cubicBezTo>
                          <a:pt x="5275171" y="3023527"/>
                          <a:pt x="5066537" y="2982484"/>
                          <a:pt x="4755292" y="3038169"/>
                        </a:cubicBezTo>
                        <a:cubicBezTo>
                          <a:pt x="4467243" y="3018359"/>
                          <a:pt x="4283728" y="3050425"/>
                          <a:pt x="4092070" y="3038169"/>
                        </a:cubicBezTo>
                        <a:cubicBezTo>
                          <a:pt x="3893512" y="3024302"/>
                          <a:pt x="3833986" y="3055784"/>
                          <a:pt x="3601287" y="3038169"/>
                        </a:cubicBezTo>
                        <a:cubicBezTo>
                          <a:pt x="3367646" y="3015214"/>
                          <a:pt x="3218992" y="3040897"/>
                          <a:pt x="2851848" y="3038169"/>
                        </a:cubicBezTo>
                        <a:cubicBezTo>
                          <a:pt x="2495791" y="3022208"/>
                          <a:pt x="2471401" y="3076003"/>
                          <a:pt x="2102409" y="3038169"/>
                        </a:cubicBezTo>
                        <a:cubicBezTo>
                          <a:pt x="1728836" y="3007633"/>
                          <a:pt x="1789523" y="3042674"/>
                          <a:pt x="1611626" y="3038169"/>
                        </a:cubicBezTo>
                        <a:cubicBezTo>
                          <a:pt x="1426683" y="3003853"/>
                          <a:pt x="1242941" y="3017106"/>
                          <a:pt x="1120843" y="3038169"/>
                        </a:cubicBezTo>
                        <a:cubicBezTo>
                          <a:pt x="982442" y="3009114"/>
                          <a:pt x="465494" y="3070631"/>
                          <a:pt x="0" y="3038169"/>
                        </a:cubicBezTo>
                        <a:cubicBezTo>
                          <a:pt x="-27364" y="2833588"/>
                          <a:pt x="-20306" y="2754019"/>
                          <a:pt x="0" y="2460917"/>
                        </a:cubicBezTo>
                        <a:cubicBezTo>
                          <a:pt x="49355" y="2172172"/>
                          <a:pt x="6144" y="2034671"/>
                          <a:pt x="0" y="1822901"/>
                        </a:cubicBezTo>
                        <a:cubicBezTo>
                          <a:pt x="-24789" y="1606659"/>
                          <a:pt x="-12431" y="1315576"/>
                          <a:pt x="0" y="1154504"/>
                        </a:cubicBezTo>
                        <a:cubicBezTo>
                          <a:pt x="4414" y="981862"/>
                          <a:pt x="-2925" y="857461"/>
                          <a:pt x="0" y="607633"/>
                        </a:cubicBezTo>
                        <a:cubicBezTo>
                          <a:pt x="10552" y="345937"/>
                          <a:pt x="-29490" y="289923"/>
                          <a:pt x="0" y="0"/>
                        </a:cubicBezTo>
                        <a:close/>
                      </a:path>
                    </a:pathLst>
                  </a:custGeom>
                  <ask:type>
                    <ask:lineSketchFreehand/>
                  </ask:type>
                </ask:lineSketchStyleProps>
              </a:ext>
            </a:extLst>
          </a:ln>
        </p:spPr>
        <p:txBody>
          <a:bodyPr vert="horz" lIns="0" tIns="0" rIns="0" bIns="0" rtlCol="0" anchor="t">
            <a:noAutofit/>
          </a:bodyPr>
          <a:lstStyle/>
          <a:p>
            <a:pPr algn="ctr">
              <a:lnSpc>
                <a:spcPct val="120000"/>
              </a:lnSpc>
            </a:pPr>
            <a:r>
              <a:rPr lang="en-US" sz="2667" b="0" i="1">
                <a:solidFill>
                  <a:schemeClr val="tx1"/>
                </a:solidFill>
              </a:rPr>
              <a:t>George is 86 years old. He believes that he is suffering from arthritis. He goes to see his GP to get the results of his X-ray. As the GP is busy, George is rushed through the busy waiting room and down a long corridor to the consultation room. During this, the GP is shouting to George about his results, “We have received your X-ray results. I need to discuss arthritis treatments with you today”. Once they are in the GP’s office, the exchange lasts five minutes. George has been left shocked by the news and confused about what treatment he has been offered. He is not sure what the next steps of treatment are. He is left feeling very embarrassed. </a:t>
            </a:r>
            <a:endParaRPr lang="en-GB" sz="2667" b="0" i="1">
              <a:solidFill>
                <a:schemeClr val="tx1"/>
              </a:solidFill>
            </a:endParaRPr>
          </a:p>
        </p:txBody>
      </p:sp>
      <p:sp>
        <p:nvSpPr>
          <p:cNvPr id="4" name="Title 1">
            <a:extLst>
              <a:ext uri="{FF2B5EF4-FFF2-40B4-BE49-F238E27FC236}">
                <a16:creationId xmlns:a16="http://schemas.microsoft.com/office/drawing/2014/main" id="{7300A5BF-1DE2-E303-35B8-B47EF3E08DF0}"/>
              </a:ext>
            </a:extLst>
          </p:cNvPr>
          <p:cNvSpPr txBox="1">
            <a:spLocks/>
          </p:cNvSpPr>
          <p:nvPr/>
        </p:nvSpPr>
        <p:spPr>
          <a:xfrm>
            <a:off x="355143" y="805723"/>
            <a:ext cx="11163832" cy="1452440"/>
          </a:xfrm>
          <a:prstGeom prst="rect">
            <a:avLst/>
          </a:prstGeom>
        </p:spPr>
        <p:txBody>
          <a:bodyPr vert="horz" lIns="0" tIns="0" rIns="0" bIns="0" rtlCol="0" anchor="t" anchorCtr="0">
            <a:normAutofit/>
          </a:bodyPr>
          <a:lstStyle>
            <a:lvl1pPr algn="l" defTabSz="914400" rtl="0" eaLnBrk="1" latinLnBrk="0" hangingPunct="1">
              <a:lnSpc>
                <a:spcPts val="2000"/>
              </a:lnSpc>
              <a:spcBef>
                <a:spcPts val="0"/>
              </a:spcBef>
              <a:buNone/>
              <a:defRPr sz="2000" b="1" kern="1200" cap="none" baseline="0">
                <a:solidFill>
                  <a:schemeClr val="tx1"/>
                </a:solidFill>
                <a:latin typeface="+mj-lt"/>
                <a:ea typeface="+mj-ea"/>
                <a:cs typeface="+mj-cs"/>
              </a:defRPr>
            </a:lvl1pPr>
          </a:lstStyle>
          <a:p>
            <a:pPr>
              <a:lnSpc>
                <a:spcPct val="120000"/>
              </a:lnSpc>
            </a:pPr>
            <a:r>
              <a:rPr lang="en-US" sz="2800"/>
              <a:t>Task 14: Talking triads </a:t>
            </a:r>
            <a:endParaRPr lang="en-US" sz="2800">
              <a:cs typeface="Arial"/>
            </a:endParaRPr>
          </a:p>
          <a:p>
            <a:pPr>
              <a:lnSpc>
                <a:spcPct val="120000"/>
              </a:lnSpc>
            </a:pPr>
            <a:endParaRPr lang="en-US" sz="2667">
              <a:cs typeface="Arial"/>
            </a:endParaRPr>
          </a:p>
        </p:txBody>
      </p:sp>
      <p:sp>
        <p:nvSpPr>
          <p:cNvPr id="8" name="Footer Placeholder 7">
            <a:extLst>
              <a:ext uri="{FF2B5EF4-FFF2-40B4-BE49-F238E27FC236}">
                <a16:creationId xmlns:a16="http://schemas.microsoft.com/office/drawing/2014/main" id="{DE73E4E4-E238-9DB5-9438-2F6416D35F4C}"/>
              </a:ext>
            </a:extLst>
          </p:cNvPr>
          <p:cNvSpPr>
            <a:spLocks noGrp="1"/>
          </p:cNvSpPr>
          <p:nvPr>
            <p:ph type="ftr" sz="quarter" idx="11"/>
          </p:nvPr>
        </p:nvSpPr>
        <p:spPr/>
        <p:txBody>
          <a:bodyPr/>
          <a:lstStyle/>
          <a:p>
            <a:r>
              <a:rPr lang="en-GB" cap="none"/>
              <a:t>Education and Training Foundation</a:t>
            </a:r>
          </a:p>
        </p:txBody>
      </p:sp>
      <p:sp>
        <p:nvSpPr>
          <p:cNvPr id="9" name="Slide Number Placeholder 8">
            <a:extLst>
              <a:ext uri="{FF2B5EF4-FFF2-40B4-BE49-F238E27FC236}">
                <a16:creationId xmlns:a16="http://schemas.microsoft.com/office/drawing/2014/main" id="{C0FEE382-BA57-27B8-C658-D1AE5A6DB43C}"/>
              </a:ext>
            </a:extLst>
          </p:cNvPr>
          <p:cNvSpPr>
            <a:spLocks noGrp="1"/>
          </p:cNvSpPr>
          <p:nvPr>
            <p:ph type="sldNum" sz="quarter" idx="12"/>
          </p:nvPr>
        </p:nvSpPr>
        <p:spPr/>
        <p:txBody>
          <a:bodyPr/>
          <a:lstStyle/>
          <a:p>
            <a:fld id="{DA2C159E-F13C-4A85-9A41-E7669D3E0D70}" type="slidenum">
              <a:rPr lang="en-GB" smtClean="0"/>
              <a:pPr/>
              <a:t>14</a:t>
            </a:fld>
            <a:endParaRPr lang="en-GB"/>
          </a:p>
        </p:txBody>
      </p:sp>
    </p:spTree>
    <p:extLst>
      <p:ext uri="{BB962C8B-B14F-4D97-AF65-F5344CB8AC3E}">
        <p14:creationId xmlns:p14="http://schemas.microsoft.com/office/powerpoint/2010/main" val="13308390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137E64-B75C-22B2-E209-09DAB351F5B0}"/>
              </a:ext>
            </a:extLst>
          </p:cNvPr>
          <p:cNvSpPr>
            <a:spLocks noGrp="1"/>
          </p:cNvSpPr>
          <p:nvPr>
            <p:ph type="title"/>
          </p:nvPr>
        </p:nvSpPr>
        <p:spPr/>
        <p:txBody>
          <a:bodyPr>
            <a:normAutofit/>
          </a:bodyPr>
          <a:lstStyle/>
          <a:p>
            <a:r>
              <a:rPr lang="en-US" sz="2800"/>
              <a:t>Examples of poor practice</a:t>
            </a:r>
            <a:endParaRPr lang="en-GB" sz="2800"/>
          </a:p>
        </p:txBody>
      </p:sp>
      <p:sp>
        <p:nvSpPr>
          <p:cNvPr id="5" name="Text Placeholder 4">
            <a:extLst>
              <a:ext uri="{FF2B5EF4-FFF2-40B4-BE49-F238E27FC236}">
                <a16:creationId xmlns:a16="http://schemas.microsoft.com/office/drawing/2014/main" id="{77B8B02C-E0B1-5480-8A92-DAE12D782C91}"/>
              </a:ext>
            </a:extLst>
          </p:cNvPr>
          <p:cNvSpPr>
            <a:spLocks noGrp="1"/>
          </p:cNvSpPr>
          <p:nvPr>
            <p:ph type="body" sz="quarter" idx="12"/>
          </p:nvPr>
        </p:nvSpPr>
        <p:spPr/>
        <p:txBody>
          <a:bodyPr/>
          <a:lstStyle/>
          <a:p>
            <a:pPr>
              <a:lnSpc>
                <a:spcPct val="100000"/>
              </a:lnSpc>
            </a:pPr>
            <a:r>
              <a:rPr lang="en-US" sz="2800" b="1"/>
              <a:t>Talking triads</a:t>
            </a:r>
          </a:p>
          <a:p>
            <a:pPr>
              <a:lnSpc>
                <a:spcPct val="100000"/>
              </a:lnSpc>
            </a:pPr>
            <a:endParaRPr lang="en-US" sz="2800" b="1"/>
          </a:p>
          <a:p>
            <a:pPr>
              <a:lnSpc>
                <a:spcPct val="100000"/>
              </a:lnSpc>
            </a:pPr>
            <a:r>
              <a:rPr lang="en-US" sz="2800"/>
              <a:t>a) Identify </a:t>
            </a:r>
            <a:r>
              <a:rPr lang="en-US" sz="2800" b="1"/>
              <a:t>one</a:t>
            </a:r>
            <a:r>
              <a:rPr lang="en-US" sz="2800"/>
              <a:t> example of poor communication in the scenario. </a:t>
            </a:r>
            <a:endParaRPr lang="en-GB" sz="2800"/>
          </a:p>
          <a:p>
            <a:pPr>
              <a:lnSpc>
                <a:spcPct val="100000"/>
              </a:lnSpc>
            </a:pPr>
            <a:r>
              <a:rPr lang="en-US" sz="2800"/>
              <a:t>b) How have legislation and regulations not been met in this instance? </a:t>
            </a:r>
            <a:endParaRPr lang="en-GB" sz="2800"/>
          </a:p>
          <a:p>
            <a:pPr>
              <a:lnSpc>
                <a:spcPct val="100000"/>
              </a:lnSpc>
            </a:pPr>
            <a:r>
              <a:rPr lang="en-GB" sz="2800"/>
              <a:t>c) Explain what could have been done differently to ensure legislative and regulatory requirements were met. </a:t>
            </a:r>
            <a:endParaRPr lang="en-US" sz="2800"/>
          </a:p>
        </p:txBody>
      </p:sp>
      <p:sp>
        <p:nvSpPr>
          <p:cNvPr id="4" name="Title 1">
            <a:extLst>
              <a:ext uri="{FF2B5EF4-FFF2-40B4-BE49-F238E27FC236}">
                <a16:creationId xmlns:a16="http://schemas.microsoft.com/office/drawing/2014/main" id="{7300A5BF-1DE2-E303-35B8-B47EF3E08DF0}"/>
              </a:ext>
            </a:extLst>
          </p:cNvPr>
          <p:cNvSpPr txBox="1">
            <a:spLocks/>
          </p:cNvSpPr>
          <p:nvPr/>
        </p:nvSpPr>
        <p:spPr>
          <a:xfrm>
            <a:off x="3398533" y="1714104"/>
            <a:ext cx="11163832" cy="4288773"/>
          </a:xfrm>
          <a:prstGeom prst="rect">
            <a:avLst/>
          </a:prstGeom>
        </p:spPr>
        <p:txBody>
          <a:bodyPr vert="horz" lIns="0" tIns="0" rIns="0" bIns="0" rtlCol="0" anchor="t" anchorCtr="0">
            <a:normAutofit/>
          </a:bodyPr>
          <a:lstStyle>
            <a:lvl1pPr algn="l" defTabSz="914400" rtl="0" eaLnBrk="1" latinLnBrk="0" hangingPunct="1">
              <a:lnSpc>
                <a:spcPts val="2000"/>
              </a:lnSpc>
              <a:spcBef>
                <a:spcPts val="0"/>
              </a:spcBef>
              <a:buNone/>
              <a:defRPr sz="2000" b="1" kern="1200" cap="none" baseline="0">
                <a:solidFill>
                  <a:schemeClr val="tx1"/>
                </a:solidFill>
                <a:latin typeface="+mj-lt"/>
                <a:ea typeface="+mj-ea"/>
                <a:cs typeface="+mj-cs"/>
              </a:defRPr>
            </a:lvl1pPr>
          </a:lstStyle>
          <a:p>
            <a:pPr>
              <a:lnSpc>
                <a:spcPct val="120000"/>
              </a:lnSpc>
            </a:pPr>
            <a:r>
              <a:rPr lang="en-GB" sz="2800" b="0"/>
              <a:t> </a:t>
            </a:r>
          </a:p>
        </p:txBody>
      </p:sp>
      <p:sp>
        <p:nvSpPr>
          <p:cNvPr id="8" name="Footer Placeholder 7">
            <a:extLst>
              <a:ext uri="{FF2B5EF4-FFF2-40B4-BE49-F238E27FC236}">
                <a16:creationId xmlns:a16="http://schemas.microsoft.com/office/drawing/2014/main" id="{6AD4FAFE-EE22-EA5B-F2E3-370FDD27E97B}"/>
              </a:ext>
            </a:extLst>
          </p:cNvPr>
          <p:cNvSpPr>
            <a:spLocks noGrp="1"/>
          </p:cNvSpPr>
          <p:nvPr>
            <p:ph type="ftr" sz="quarter" idx="10"/>
          </p:nvPr>
        </p:nvSpPr>
        <p:spPr/>
        <p:txBody>
          <a:bodyPr/>
          <a:lstStyle/>
          <a:p>
            <a:r>
              <a:rPr lang="en-GB" cap="none"/>
              <a:t>Education and Training Foundation</a:t>
            </a:r>
          </a:p>
        </p:txBody>
      </p:sp>
      <p:sp>
        <p:nvSpPr>
          <p:cNvPr id="9" name="Slide Number Placeholder 8">
            <a:extLst>
              <a:ext uri="{FF2B5EF4-FFF2-40B4-BE49-F238E27FC236}">
                <a16:creationId xmlns:a16="http://schemas.microsoft.com/office/drawing/2014/main" id="{F6BF01B1-E7F8-B045-F7CD-BBB44A7EAFD6}"/>
              </a:ext>
            </a:extLst>
          </p:cNvPr>
          <p:cNvSpPr>
            <a:spLocks noGrp="1"/>
          </p:cNvSpPr>
          <p:nvPr>
            <p:ph type="sldNum" sz="quarter" idx="11"/>
          </p:nvPr>
        </p:nvSpPr>
        <p:spPr/>
        <p:txBody>
          <a:bodyPr/>
          <a:lstStyle/>
          <a:p>
            <a:fld id="{DA2C159E-F13C-4A85-9A41-E7669D3E0D70}" type="slidenum">
              <a:rPr lang="en-GB" smtClean="0"/>
              <a:pPr/>
              <a:t>15</a:t>
            </a:fld>
            <a:endParaRPr lang="en-GB"/>
          </a:p>
        </p:txBody>
      </p:sp>
    </p:spTree>
    <p:extLst>
      <p:ext uri="{BB962C8B-B14F-4D97-AF65-F5344CB8AC3E}">
        <p14:creationId xmlns:p14="http://schemas.microsoft.com/office/powerpoint/2010/main" val="33024406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a:xfrm>
            <a:off x="3263040" y="1940640"/>
            <a:ext cx="8544960" cy="2136480"/>
          </a:xfrm>
        </p:spPr>
        <p:txBody>
          <a:bodyPr/>
          <a:lstStyle/>
          <a:p>
            <a:r>
              <a:rPr lang="en-US"/>
              <a:t>04</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a:xfrm>
            <a:off x="3261360" y="4344000"/>
            <a:ext cx="8546640" cy="2136480"/>
          </a:xfrm>
        </p:spPr>
        <p:txBody>
          <a:bodyPr>
            <a:normAutofit/>
          </a:bodyPr>
          <a:lstStyle/>
          <a:p>
            <a:r>
              <a:rPr lang="en-US"/>
              <a:t>Independent practice A</a:t>
            </a:r>
          </a:p>
        </p:txBody>
      </p:sp>
    </p:spTree>
    <p:extLst>
      <p:ext uri="{BB962C8B-B14F-4D97-AF65-F5344CB8AC3E}">
        <p14:creationId xmlns:p14="http://schemas.microsoft.com/office/powerpoint/2010/main" val="30022898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137E64-B75C-22B2-E209-09DAB351F5B0}"/>
              </a:ext>
            </a:extLst>
          </p:cNvPr>
          <p:cNvSpPr>
            <a:spLocks noGrp="1"/>
          </p:cNvSpPr>
          <p:nvPr>
            <p:ph type="title"/>
          </p:nvPr>
        </p:nvSpPr>
        <p:spPr/>
        <p:txBody>
          <a:bodyPr>
            <a:normAutofit/>
          </a:bodyPr>
          <a:lstStyle/>
          <a:p>
            <a:r>
              <a:rPr lang="en-US" sz="2800"/>
              <a:t>Task 15: Communication with the service user </a:t>
            </a:r>
          </a:p>
        </p:txBody>
      </p:sp>
      <p:sp>
        <p:nvSpPr>
          <p:cNvPr id="3" name="Text Placeholder 2">
            <a:extLst>
              <a:ext uri="{FF2B5EF4-FFF2-40B4-BE49-F238E27FC236}">
                <a16:creationId xmlns:a16="http://schemas.microsoft.com/office/drawing/2014/main" id="{054825E9-44F8-0D45-2AFB-6A6B1FA1BDE5}"/>
              </a:ext>
            </a:extLst>
          </p:cNvPr>
          <p:cNvSpPr>
            <a:spLocks noGrp="1"/>
          </p:cNvSpPr>
          <p:nvPr>
            <p:ph type="body" sz="quarter" idx="14"/>
          </p:nvPr>
        </p:nvSpPr>
        <p:spPr>
          <a:xfrm>
            <a:off x="310600" y="805435"/>
            <a:ext cx="11123117" cy="2738583"/>
          </a:xfrm>
          <a:custGeom>
            <a:avLst/>
            <a:gdLst>
              <a:gd name="connsiteX0" fmla="*/ 0 w 11123117"/>
              <a:gd name="connsiteY0" fmla="*/ 0 h 2738583"/>
              <a:gd name="connsiteX1" fmla="*/ 744391 w 11123117"/>
              <a:gd name="connsiteY1" fmla="*/ 0 h 2738583"/>
              <a:gd name="connsiteX2" fmla="*/ 1822479 w 11123117"/>
              <a:gd name="connsiteY2" fmla="*/ 0 h 2738583"/>
              <a:gd name="connsiteX3" fmla="*/ 2344409 w 11123117"/>
              <a:gd name="connsiteY3" fmla="*/ 0 h 2738583"/>
              <a:gd name="connsiteX4" fmla="*/ 3311265 w 11123117"/>
              <a:gd name="connsiteY4" fmla="*/ 0 h 2738583"/>
              <a:gd name="connsiteX5" fmla="*/ 4055658 w 11123117"/>
              <a:gd name="connsiteY5" fmla="*/ 0 h 2738583"/>
              <a:gd name="connsiteX6" fmla="*/ 4800051 w 11123117"/>
              <a:gd name="connsiteY6" fmla="*/ 0 h 2738583"/>
              <a:gd name="connsiteX7" fmla="*/ 5321982 w 11123117"/>
              <a:gd name="connsiteY7" fmla="*/ 0 h 2738583"/>
              <a:gd name="connsiteX8" fmla="*/ 5955143 w 11123117"/>
              <a:gd name="connsiteY8" fmla="*/ 0 h 2738583"/>
              <a:gd name="connsiteX9" fmla="*/ 6477075 w 11123117"/>
              <a:gd name="connsiteY9" fmla="*/ 0 h 2738583"/>
              <a:gd name="connsiteX10" fmla="*/ 6999006 w 11123117"/>
              <a:gd name="connsiteY10" fmla="*/ 0 h 2738583"/>
              <a:gd name="connsiteX11" fmla="*/ 8077093 w 11123117"/>
              <a:gd name="connsiteY11" fmla="*/ 0 h 2738583"/>
              <a:gd name="connsiteX12" fmla="*/ 9043947 w 11123117"/>
              <a:gd name="connsiteY12" fmla="*/ 0 h 2738583"/>
              <a:gd name="connsiteX13" fmla="*/ 9899573 w 11123117"/>
              <a:gd name="connsiteY13" fmla="*/ 0 h 2738583"/>
              <a:gd name="connsiteX14" fmla="*/ 11123117 w 11123117"/>
              <a:gd name="connsiteY14" fmla="*/ 0 h 2738583"/>
              <a:gd name="connsiteX15" fmla="*/ 11123117 w 11123117"/>
              <a:gd name="connsiteY15" fmla="*/ 575100 h 2738583"/>
              <a:gd name="connsiteX16" fmla="*/ 11123117 w 11123117"/>
              <a:gd name="connsiteY16" fmla="*/ 1177588 h 2738583"/>
              <a:gd name="connsiteX17" fmla="*/ 11123117 w 11123117"/>
              <a:gd name="connsiteY17" fmla="*/ 1670532 h 2738583"/>
              <a:gd name="connsiteX18" fmla="*/ 11123117 w 11123117"/>
              <a:gd name="connsiteY18" fmla="*/ 2738581 h 2738583"/>
              <a:gd name="connsiteX19" fmla="*/ 10601185 w 11123117"/>
              <a:gd name="connsiteY19" fmla="*/ 2738581 h 2738583"/>
              <a:gd name="connsiteX20" fmla="*/ 9968022 w 11123117"/>
              <a:gd name="connsiteY20" fmla="*/ 2738581 h 2738583"/>
              <a:gd name="connsiteX21" fmla="*/ 9446091 w 11123117"/>
              <a:gd name="connsiteY21" fmla="*/ 2738581 h 2738583"/>
              <a:gd name="connsiteX22" fmla="*/ 8368006 w 11123117"/>
              <a:gd name="connsiteY22" fmla="*/ 2738581 h 2738583"/>
              <a:gd name="connsiteX23" fmla="*/ 7623611 w 11123117"/>
              <a:gd name="connsiteY23" fmla="*/ 2738581 h 2738583"/>
              <a:gd name="connsiteX24" fmla="*/ 6990450 w 11123117"/>
              <a:gd name="connsiteY24" fmla="*/ 2738581 h 2738583"/>
              <a:gd name="connsiteX25" fmla="*/ 6134826 w 11123117"/>
              <a:gd name="connsiteY25" fmla="*/ 2738581 h 2738583"/>
              <a:gd name="connsiteX26" fmla="*/ 5279199 w 11123117"/>
              <a:gd name="connsiteY26" fmla="*/ 2738581 h 2738583"/>
              <a:gd name="connsiteX27" fmla="*/ 4646038 w 11123117"/>
              <a:gd name="connsiteY27" fmla="*/ 2738581 h 2738583"/>
              <a:gd name="connsiteX28" fmla="*/ 3679183 w 11123117"/>
              <a:gd name="connsiteY28" fmla="*/ 2738581 h 2738583"/>
              <a:gd name="connsiteX29" fmla="*/ 2712327 w 11123117"/>
              <a:gd name="connsiteY29" fmla="*/ 2738581 h 2738583"/>
              <a:gd name="connsiteX30" fmla="*/ 2079166 w 11123117"/>
              <a:gd name="connsiteY30" fmla="*/ 2738581 h 2738583"/>
              <a:gd name="connsiteX31" fmla="*/ 1446005 w 11123117"/>
              <a:gd name="connsiteY31" fmla="*/ 2738581 h 2738583"/>
              <a:gd name="connsiteX32" fmla="*/ 0 w 11123117"/>
              <a:gd name="connsiteY32" fmla="*/ 2738581 h 2738583"/>
              <a:gd name="connsiteX33" fmla="*/ 0 w 11123117"/>
              <a:gd name="connsiteY33" fmla="*/ 2218249 h 2738583"/>
              <a:gd name="connsiteX34" fmla="*/ 0 w 11123117"/>
              <a:gd name="connsiteY34" fmla="*/ 1643146 h 2738583"/>
              <a:gd name="connsiteX35" fmla="*/ 0 w 11123117"/>
              <a:gd name="connsiteY35" fmla="*/ 1040658 h 2738583"/>
              <a:gd name="connsiteX36" fmla="*/ 0 w 11123117"/>
              <a:gd name="connsiteY36" fmla="*/ 547713 h 2738583"/>
              <a:gd name="connsiteX37" fmla="*/ 0 w 11123117"/>
              <a:gd name="connsiteY37" fmla="*/ 0 h 2738583"/>
              <a:gd name="connsiteX0" fmla="*/ 0 w 11123117"/>
              <a:gd name="connsiteY0" fmla="*/ 0 h 2738583"/>
              <a:gd name="connsiteX1" fmla="*/ 1078085 w 11123117"/>
              <a:gd name="connsiteY1" fmla="*/ 0 h 2738583"/>
              <a:gd name="connsiteX2" fmla="*/ 2044941 w 11123117"/>
              <a:gd name="connsiteY2" fmla="*/ 0 h 2738583"/>
              <a:gd name="connsiteX3" fmla="*/ 2566871 w 11123117"/>
              <a:gd name="connsiteY3" fmla="*/ 0 h 2738583"/>
              <a:gd name="connsiteX4" fmla="*/ 3200034 w 11123117"/>
              <a:gd name="connsiteY4" fmla="*/ 0 h 2738583"/>
              <a:gd name="connsiteX5" fmla="*/ 4166889 w 11123117"/>
              <a:gd name="connsiteY5" fmla="*/ 0 h 2738583"/>
              <a:gd name="connsiteX6" fmla="*/ 5133745 w 11123117"/>
              <a:gd name="connsiteY6" fmla="*/ 0 h 2738583"/>
              <a:gd name="connsiteX7" fmla="*/ 6211831 w 11123117"/>
              <a:gd name="connsiteY7" fmla="*/ 0 h 2738583"/>
              <a:gd name="connsiteX8" fmla="*/ 7289918 w 11123117"/>
              <a:gd name="connsiteY8" fmla="*/ 0 h 2738583"/>
              <a:gd name="connsiteX9" fmla="*/ 7923079 w 11123117"/>
              <a:gd name="connsiteY9" fmla="*/ 0 h 2738583"/>
              <a:gd name="connsiteX10" fmla="*/ 8889937 w 11123117"/>
              <a:gd name="connsiteY10" fmla="*/ 0 h 2738583"/>
              <a:gd name="connsiteX11" fmla="*/ 9634330 w 11123117"/>
              <a:gd name="connsiteY11" fmla="*/ 0 h 2738583"/>
              <a:gd name="connsiteX12" fmla="*/ 11123117 w 11123117"/>
              <a:gd name="connsiteY12" fmla="*/ 0 h 2738583"/>
              <a:gd name="connsiteX13" fmla="*/ 11123117 w 11123117"/>
              <a:gd name="connsiteY13" fmla="*/ 602484 h 2738583"/>
              <a:gd name="connsiteX14" fmla="*/ 11123117 w 11123117"/>
              <a:gd name="connsiteY14" fmla="*/ 1177588 h 2738583"/>
              <a:gd name="connsiteX15" fmla="*/ 11123117 w 11123117"/>
              <a:gd name="connsiteY15" fmla="*/ 1697918 h 2738583"/>
              <a:gd name="connsiteX16" fmla="*/ 11123117 w 11123117"/>
              <a:gd name="connsiteY16" fmla="*/ 2163476 h 2738583"/>
              <a:gd name="connsiteX17" fmla="*/ 11123117 w 11123117"/>
              <a:gd name="connsiteY17" fmla="*/ 2738581 h 2738583"/>
              <a:gd name="connsiteX18" fmla="*/ 10378722 w 11123117"/>
              <a:gd name="connsiteY18" fmla="*/ 2738581 h 2738583"/>
              <a:gd name="connsiteX19" fmla="*/ 9634330 w 11123117"/>
              <a:gd name="connsiteY19" fmla="*/ 2738581 h 2738583"/>
              <a:gd name="connsiteX20" fmla="*/ 8667473 w 11123117"/>
              <a:gd name="connsiteY20" fmla="*/ 2738581 h 2738583"/>
              <a:gd name="connsiteX21" fmla="*/ 7811849 w 11123117"/>
              <a:gd name="connsiteY21" fmla="*/ 2738581 h 2738583"/>
              <a:gd name="connsiteX22" fmla="*/ 7067455 w 11123117"/>
              <a:gd name="connsiteY22" fmla="*/ 2738581 h 2738583"/>
              <a:gd name="connsiteX23" fmla="*/ 6100601 w 11123117"/>
              <a:gd name="connsiteY23" fmla="*/ 2738581 h 2738583"/>
              <a:gd name="connsiteX24" fmla="*/ 5467438 w 11123117"/>
              <a:gd name="connsiteY24" fmla="*/ 2738581 h 2738583"/>
              <a:gd name="connsiteX25" fmla="*/ 4834275 w 11123117"/>
              <a:gd name="connsiteY25" fmla="*/ 2738581 h 2738583"/>
              <a:gd name="connsiteX26" fmla="*/ 3867421 w 11123117"/>
              <a:gd name="connsiteY26" fmla="*/ 2738581 h 2738583"/>
              <a:gd name="connsiteX27" fmla="*/ 2789334 w 11123117"/>
              <a:gd name="connsiteY27" fmla="*/ 2738581 h 2738583"/>
              <a:gd name="connsiteX28" fmla="*/ 2267402 w 11123117"/>
              <a:gd name="connsiteY28" fmla="*/ 2738581 h 2738583"/>
              <a:gd name="connsiteX29" fmla="*/ 1189315 w 11123117"/>
              <a:gd name="connsiteY29" fmla="*/ 2738581 h 2738583"/>
              <a:gd name="connsiteX30" fmla="*/ 0 w 11123117"/>
              <a:gd name="connsiteY30" fmla="*/ 2738581 h 2738583"/>
              <a:gd name="connsiteX31" fmla="*/ 0 w 11123117"/>
              <a:gd name="connsiteY31" fmla="*/ 2245634 h 2738583"/>
              <a:gd name="connsiteX32" fmla="*/ 0 w 11123117"/>
              <a:gd name="connsiteY32" fmla="*/ 1643146 h 2738583"/>
              <a:gd name="connsiteX33" fmla="*/ 0 w 11123117"/>
              <a:gd name="connsiteY33" fmla="*/ 1095430 h 2738583"/>
              <a:gd name="connsiteX34" fmla="*/ 0 w 11123117"/>
              <a:gd name="connsiteY34" fmla="*/ 547713 h 2738583"/>
              <a:gd name="connsiteX35" fmla="*/ 0 w 11123117"/>
              <a:gd name="connsiteY35" fmla="*/ 0 h 2738583"/>
              <a:gd name="connsiteX0" fmla="*/ 0 w 11123117"/>
              <a:gd name="connsiteY0" fmla="*/ 0 h 2738583"/>
              <a:gd name="connsiteX1" fmla="*/ 744391 w 11123117"/>
              <a:gd name="connsiteY1" fmla="*/ 0 h 2738583"/>
              <a:gd name="connsiteX2" fmla="*/ 1822479 w 11123117"/>
              <a:gd name="connsiteY2" fmla="*/ 0 h 2738583"/>
              <a:gd name="connsiteX3" fmla="*/ 2344409 w 11123117"/>
              <a:gd name="connsiteY3" fmla="*/ 0 h 2738583"/>
              <a:gd name="connsiteX4" fmla="*/ 3311265 w 11123117"/>
              <a:gd name="connsiteY4" fmla="*/ 0 h 2738583"/>
              <a:gd name="connsiteX5" fmla="*/ 4055658 w 11123117"/>
              <a:gd name="connsiteY5" fmla="*/ 0 h 2738583"/>
              <a:gd name="connsiteX6" fmla="*/ 4800051 w 11123117"/>
              <a:gd name="connsiteY6" fmla="*/ 0 h 2738583"/>
              <a:gd name="connsiteX7" fmla="*/ 5321982 w 11123117"/>
              <a:gd name="connsiteY7" fmla="*/ 0 h 2738583"/>
              <a:gd name="connsiteX8" fmla="*/ 5955143 w 11123117"/>
              <a:gd name="connsiteY8" fmla="*/ 0 h 2738583"/>
              <a:gd name="connsiteX9" fmla="*/ 6477075 w 11123117"/>
              <a:gd name="connsiteY9" fmla="*/ 0 h 2738583"/>
              <a:gd name="connsiteX10" fmla="*/ 6999006 w 11123117"/>
              <a:gd name="connsiteY10" fmla="*/ 0 h 2738583"/>
              <a:gd name="connsiteX11" fmla="*/ 8077093 w 11123117"/>
              <a:gd name="connsiteY11" fmla="*/ 0 h 2738583"/>
              <a:gd name="connsiteX12" fmla="*/ 9043947 w 11123117"/>
              <a:gd name="connsiteY12" fmla="*/ 0 h 2738583"/>
              <a:gd name="connsiteX13" fmla="*/ 9899573 w 11123117"/>
              <a:gd name="connsiteY13" fmla="*/ 0 h 2738583"/>
              <a:gd name="connsiteX14" fmla="*/ 11123117 w 11123117"/>
              <a:gd name="connsiteY14" fmla="*/ 0 h 2738583"/>
              <a:gd name="connsiteX15" fmla="*/ 11123117 w 11123117"/>
              <a:gd name="connsiteY15" fmla="*/ 575100 h 2738583"/>
              <a:gd name="connsiteX16" fmla="*/ 11123117 w 11123117"/>
              <a:gd name="connsiteY16" fmla="*/ 1177588 h 2738583"/>
              <a:gd name="connsiteX17" fmla="*/ 11123117 w 11123117"/>
              <a:gd name="connsiteY17" fmla="*/ 1670532 h 2738583"/>
              <a:gd name="connsiteX18" fmla="*/ 11123117 w 11123117"/>
              <a:gd name="connsiteY18" fmla="*/ 2738581 h 2738583"/>
              <a:gd name="connsiteX19" fmla="*/ 10601185 w 11123117"/>
              <a:gd name="connsiteY19" fmla="*/ 2738581 h 2738583"/>
              <a:gd name="connsiteX20" fmla="*/ 9968022 w 11123117"/>
              <a:gd name="connsiteY20" fmla="*/ 2738581 h 2738583"/>
              <a:gd name="connsiteX21" fmla="*/ 9446091 w 11123117"/>
              <a:gd name="connsiteY21" fmla="*/ 2738581 h 2738583"/>
              <a:gd name="connsiteX22" fmla="*/ 8368006 w 11123117"/>
              <a:gd name="connsiteY22" fmla="*/ 2738581 h 2738583"/>
              <a:gd name="connsiteX23" fmla="*/ 7623611 w 11123117"/>
              <a:gd name="connsiteY23" fmla="*/ 2738581 h 2738583"/>
              <a:gd name="connsiteX24" fmla="*/ 6990450 w 11123117"/>
              <a:gd name="connsiteY24" fmla="*/ 2738581 h 2738583"/>
              <a:gd name="connsiteX25" fmla="*/ 6134826 w 11123117"/>
              <a:gd name="connsiteY25" fmla="*/ 2738581 h 2738583"/>
              <a:gd name="connsiteX26" fmla="*/ 5279199 w 11123117"/>
              <a:gd name="connsiteY26" fmla="*/ 2738581 h 2738583"/>
              <a:gd name="connsiteX27" fmla="*/ 4646038 w 11123117"/>
              <a:gd name="connsiteY27" fmla="*/ 2738581 h 2738583"/>
              <a:gd name="connsiteX28" fmla="*/ 3679183 w 11123117"/>
              <a:gd name="connsiteY28" fmla="*/ 2738581 h 2738583"/>
              <a:gd name="connsiteX29" fmla="*/ 2712327 w 11123117"/>
              <a:gd name="connsiteY29" fmla="*/ 2738581 h 2738583"/>
              <a:gd name="connsiteX30" fmla="*/ 2079166 w 11123117"/>
              <a:gd name="connsiteY30" fmla="*/ 2738581 h 2738583"/>
              <a:gd name="connsiteX31" fmla="*/ 1446005 w 11123117"/>
              <a:gd name="connsiteY31" fmla="*/ 2738581 h 2738583"/>
              <a:gd name="connsiteX32" fmla="*/ 0 w 11123117"/>
              <a:gd name="connsiteY32" fmla="*/ 2738581 h 2738583"/>
              <a:gd name="connsiteX33" fmla="*/ 0 w 11123117"/>
              <a:gd name="connsiteY33" fmla="*/ 2218249 h 2738583"/>
              <a:gd name="connsiteX34" fmla="*/ 0 w 11123117"/>
              <a:gd name="connsiteY34" fmla="*/ 1643146 h 2738583"/>
              <a:gd name="connsiteX35" fmla="*/ 0 w 11123117"/>
              <a:gd name="connsiteY35" fmla="*/ 1040658 h 2738583"/>
              <a:gd name="connsiteX36" fmla="*/ 0 w 11123117"/>
              <a:gd name="connsiteY36" fmla="*/ 547713 h 2738583"/>
              <a:gd name="connsiteX37" fmla="*/ 0 w 11123117"/>
              <a:gd name="connsiteY37" fmla="*/ 0 h 2738583"/>
              <a:gd name="connsiteX0" fmla="*/ 0 w 11123117"/>
              <a:gd name="connsiteY0" fmla="*/ 0 h 2738583"/>
              <a:gd name="connsiteX1" fmla="*/ 744391 w 11123117"/>
              <a:gd name="connsiteY1" fmla="*/ 0 h 2738583"/>
              <a:gd name="connsiteX2" fmla="*/ 1822479 w 11123117"/>
              <a:gd name="connsiteY2" fmla="*/ 0 h 2738583"/>
              <a:gd name="connsiteX3" fmla="*/ 2344409 w 11123117"/>
              <a:gd name="connsiteY3" fmla="*/ 0 h 2738583"/>
              <a:gd name="connsiteX4" fmla="*/ 3311265 w 11123117"/>
              <a:gd name="connsiteY4" fmla="*/ 0 h 2738583"/>
              <a:gd name="connsiteX5" fmla="*/ 4055658 w 11123117"/>
              <a:gd name="connsiteY5" fmla="*/ 0 h 2738583"/>
              <a:gd name="connsiteX6" fmla="*/ 4800051 w 11123117"/>
              <a:gd name="connsiteY6" fmla="*/ 0 h 2738583"/>
              <a:gd name="connsiteX7" fmla="*/ 5321982 w 11123117"/>
              <a:gd name="connsiteY7" fmla="*/ 0 h 2738583"/>
              <a:gd name="connsiteX8" fmla="*/ 5955143 w 11123117"/>
              <a:gd name="connsiteY8" fmla="*/ 0 h 2738583"/>
              <a:gd name="connsiteX9" fmla="*/ 6477075 w 11123117"/>
              <a:gd name="connsiteY9" fmla="*/ 0 h 2738583"/>
              <a:gd name="connsiteX10" fmla="*/ 6999006 w 11123117"/>
              <a:gd name="connsiteY10" fmla="*/ 0 h 2738583"/>
              <a:gd name="connsiteX11" fmla="*/ 8077093 w 11123117"/>
              <a:gd name="connsiteY11" fmla="*/ 0 h 2738583"/>
              <a:gd name="connsiteX12" fmla="*/ 9043947 w 11123117"/>
              <a:gd name="connsiteY12" fmla="*/ 0 h 2738583"/>
              <a:gd name="connsiteX13" fmla="*/ 9899573 w 11123117"/>
              <a:gd name="connsiteY13" fmla="*/ 0 h 2738583"/>
              <a:gd name="connsiteX14" fmla="*/ 11123117 w 11123117"/>
              <a:gd name="connsiteY14" fmla="*/ 0 h 2738583"/>
              <a:gd name="connsiteX15" fmla="*/ 11123117 w 11123117"/>
              <a:gd name="connsiteY15" fmla="*/ 575100 h 2738583"/>
              <a:gd name="connsiteX16" fmla="*/ 11123117 w 11123117"/>
              <a:gd name="connsiteY16" fmla="*/ 1177588 h 2738583"/>
              <a:gd name="connsiteX17" fmla="*/ 11123117 w 11123117"/>
              <a:gd name="connsiteY17" fmla="*/ 1670532 h 2738583"/>
              <a:gd name="connsiteX18" fmla="*/ 11123117 w 11123117"/>
              <a:gd name="connsiteY18" fmla="*/ 2738581 h 2738583"/>
              <a:gd name="connsiteX19" fmla="*/ 10601185 w 11123117"/>
              <a:gd name="connsiteY19" fmla="*/ 2738581 h 2738583"/>
              <a:gd name="connsiteX20" fmla="*/ 9968022 w 11123117"/>
              <a:gd name="connsiteY20" fmla="*/ 2738581 h 2738583"/>
              <a:gd name="connsiteX21" fmla="*/ 9446091 w 11123117"/>
              <a:gd name="connsiteY21" fmla="*/ 2738581 h 2738583"/>
              <a:gd name="connsiteX22" fmla="*/ 8368006 w 11123117"/>
              <a:gd name="connsiteY22" fmla="*/ 2738581 h 2738583"/>
              <a:gd name="connsiteX23" fmla="*/ 7623611 w 11123117"/>
              <a:gd name="connsiteY23" fmla="*/ 2738581 h 2738583"/>
              <a:gd name="connsiteX24" fmla="*/ 6990450 w 11123117"/>
              <a:gd name="connsiteY24" fmla="*/ 2738581 h 2738583"/>
              <a:gd name="connsiteX25" fmla="*/ 6134826 w 11123117"/>
              <a:gd name="connsiteY25" fmla="*/ 2738581 h 2738583"/>
              <a:gd name="connsiteX26" fmla="*/ 5279199 w 11123117"/>
              <a:gd name="connsiteY26" fmla="*/ 2738581 h 2738583"/>
              <a:gd name="connsiteX27" fmla="*/ 4646038 w 11123117"/>
              <a:gd name="connsiteY27" fmla="*/ 2738581 h 2738583"/>
              <a:gd name="connsiteX28" fmla="*/ 3679183 w 11123117"/>
              <a:gd name="connsiteY28" fmla="*/ 2738581 h 2738583"/>
              <a:gd name="connsiteX29" fmla="*/ 2712327 w 11123117"/>
              <a:gd name="connsiteY29" fmla="*/ 2738581 h 2738583"/>
              <a:gd name="connsiteX30" fmla="*/ 2079166 w 11123117"/>
              <a:gd name="connsiteY30" fmla="*/ 2738581 h 2738583"/>
              <a:gd name="connsiteX31" fmla="*/ 1446005 w 11123117"/>
              <a:gd name="connsiteY31" fmla="*/ 2738581 h 2738583"/>
              <a:gd name="connsiteX32" fmla="*/ 0 w 11123117"/>
              <a:gd name="connsiteY32" fmla="*/ 2738581 h 2738583"/>
              <a:gd name="connsiteX33" fmla="*/ 0 w 11123117"/>
              <a:gd name="connsiteY33" fmla="*/ 2218249 h 2738583"/>
              <a:gd name="connsiteX34" fmla="*/ 0 w 11123117"/>
              <a:gd name="connsiteY34" fmla="*/ 1643146 h 2738583"/>
              <a:gd name="connsiteX35" fmla="*/ 0 w 11123117"/>
              <a:gd name="connsiteY35" fmla="*/ 1040658 h 2738583"/>
              <a:gd name="connsiteX36" fmla="*/ 0 w 11123117"/>
              <a:gd name="connsiteY36" fmla="*/ 547713 h 2738583"/>
              <a:gd name="connsiteX37" fmla="*/ 0 w 11123117"/>
              <a:gd name="connsiteY37" fmla="*/ 0 h 2738583"/>
              <a:gd name="connsiteX0" fmla="*/ 0 w 11123117"/>
              <a:gd name="connsiteY0" fmla="*/ 0 h 2738583"/>
              <a:gd name="connsiteX1" fmla="*/ 744391 w 11123117"/>
              <a:gd name="connsiteY1" fmla="*/ 0 h 2738583"/>
              <a:gd name="connsiteX2" fmla="*/ 1822479 w 11123117"/>
              <a:gd name="connsiteY2" fmla="*/ 0 h 2738583"/>
              <a:gd name="connsiteX3" fmla="*/ 2344409 w 11123117"/>
              <a:gd name="connsiteY3" fmla="*/ 0 h 2738583"/>
              <a:gd name="connsiteX4" fmla="*/ 3311265 w 11123117"/>
              <a:gd name="connsiteY4" fmla="*/ 0 h 2738583"/>
              <a:gd name="connsiteX5" fmla="*/ 4055658 w 11123117"/>
              <a:gd name="connsiteY5" fmla="*/ 0 h 2738583"/>
              <a:gd name="connsiteX6" fmla="*/ 4800051 w 11123117"/>
              <a:gd name="connsiteY6" fmla="*/ 0 h 2738583"/>
              <a:gd name="connsiteX7" fmla="*/ 5321982 w 11123117"/>
              <a:gd name="connsiteY7" fmla="*/ 0 h 2738583"/>
              <a:gd name="connsiteX8" fmla="*/ 5955143 w 11123117"/>
              <a:gd name="connsiteY8" fmla="*/ 0 h 2738583"/>
              <a:gd name="connsiteX9" fmla="*/ 6477075 w 11123117"/>
              <a:gd name="connsiteY9" fmla="*/ 0 h 2738583"/>
              <a:gd name="connsiteX10" fmla="*/ 6999006 w 11123117"/>
              <a:gd name="connsiteY10" fmla="*/ 0 h 2738583"/>
              <a:gd name="connsiteX11" fmla="*/ 8077093 w 11123117"/>
              <a:gd name="connsiteY11" fmla="*/ 0 h 2738583"/>
              <a:gd name="connsiteX12" fmla="*/ 9043947 w 11123117"/>
              <a:gd name="connsiteY12" fmla="*/ 0 h 2738583"/>
              <a:gd name="connsiteX13" fmla="*/ 9899573 w 11123117"/>
              <a:gd name="connsiteY13" fmla="*/ 0 h 2738583"/>
              <a:gd name="connsiteX14" fmla="*/ 11123117 w 11123117"/>
              <a:gd name="connsiteY14" fmla="*/ 0 h 2738583"/>
              <a:gd name="connsiteX15" fmla="*/ 11123117 w 11123117"/>
              <a:gd name="connsiteY15" fmla="*/ 575100 h 2738583"/>
              <a:gd name="connsiteX16" fmla="*/ 11123117 w 11123117"/>
              <a:gd name="connsiteY16" fmla="*/ 1177588 h 2738583"/>
              <a:gd name="connsiteX17" fmla="*/ 11123117 w 11123117"/>
              <a:gd name="connsiteY17" fmla="*/ 1670532 h 2738583"/>
              <a:gd name="connsiteX18" fmla="*/ 11123117 w 11123117"/>
              <a:gd name="connsiteY18" fmla="*/ 2738581 h 2738583"/>
              <a:gd name="connsiteX19" fmla="*/ 10601185 w 11123117"/>
              <a:gd name="connsiteY19" fmla="*/ 2738581 h 2738583"/>
              <a:gd name="connsiteX20" fmla="*/ 9968022 w 11123117"/>
              <a:gd name="connsiteY20" fmla="*/ 2738581 h 2738583"/>
              <a:gd name="connsiteX21" fmla="*/ 9446091 w 11123117"/>
              <a:gd name="connsiteY21" fmla="*/ 2738581 h 2738583"/>
              <a:gd name="connsiteX22" fmla="*/ 8368006 w 11123117"/>
              <a:gd name="connsiteY22" fmla="*/ 2738581 h 2738583"/>
              <a:gd name="connsiteX23" fmla="*/ 7623611 w 11123117"/>
              <a:gd name="connsiteY23" fmla="*/ 2738581 h 2738583"/>
              <a:gd name="connsiteX24" fmla="*/ 6990450 w 11123117"/>
              <a:gd name="connsiteY24" fmla="*/ 2738581 h 2738583"/>
              <a:gd name="connsiteX25" fmla="*/ 6134826 w 11123117"/>
              <a:gd name="connsiteY25" fmla="*/ 2738581 h 2738583"/>
              <a:gd name="connsiteX26" fmla="*/ 5279199 w 11123117"/>
              <a:gd name="connsiteY26" fmla="*/ 2738581 h 2738583"/>
              <a:gd name="connsiteX27" fmla="*/ 4646038 w 11123117"/>
              <a:gd name="connsiteY27" fmla="*/ 2738581 h 2738583"/>
              <a:gd name="connsiteX28" fmla="*/ 3679183 w 11123117"/>
              <a:gd name="connsiteY28" fmla="*/ 2738581 h 2738583"/>
              <a:gd name="connsiteX29" fmla="*/ 2712327 w 11123117"/>
              <a:gd name="connsiteY29" fmla="*/ 2738581 h 2738583"/>
              <a:gd name="connsiteX30" fmla="*/ 2079166 w 11123117"/>
              <a:gd name="connsiteY30" fmla="*/ 2738581 h 2738583"/>
              <a:gd name="connsiteX31" fmla="*/ 1446005 w 11123117"/>
              <a:gd name="connsiteY31" fmla="*/ 2738581 h 2738583"/>
              <a:gd name="connsiteX32" fmla="*/ 0 w 11123117"/>
              <a:gd name="connsiteY32" fmla="*/ 2738581 h 2738583"/>
              <a:gd name="connsiteX33" fmla="*/ 0 w 11123117"/>
              <a:gd name="connsiteY33" fmla="*/ 2218249 h 2738583"/>
              <a:gd name="connsiteX34" fmla="*/ 0 w 11123117"/>
              <a:gd name="connsiteY34" fmla="*/ 1643146 h 2738583"/>
              <a:gd name="connsiteX35" fmla="*/ 0 w 11123117"/>
              <a:gd name="connsiteY35" fmla="*/ 1040658 h 2738583"/>
              <a:gd name="connsiteX36" fmla="*/ 0 w 11123117"/>
              <a:gd name="connsiteY36" fmla="*/ 547713 h 2738583"/>
              <a:gd name="connsiteX37" fmla="*/ 0 w 11123117"/>
              <a:gd name="connsiteY37" fmla="*/ 0 h 2738583"/>
              <a:gd name="connsiteX0" fmla="*/ 0 w 11123117"/>
              <a:gd name="connsiteY0" fmla="*/ 0 h 2738583"/>
              <a:gd name="connsiteX1" fmla="*/ 744391 w 11123117"/>
              <a:gd name="connsiteY1" fmla="*/ 0 h 2738583"/>
              <a:gd name="connsiteX2" fmla="*/ 1822479 w 11123117"/>
              <a:gd name="connsiteY2" fmla="*/ 0 h 2738583"/>
              <a:gd name="connsiteX3" fmla="*/ 2344409 w 11123117"/>
              <a:gd name="connsiteY3" fmla="*/ 0 h 2738583"/>
              <a:gd name="connsiteX4" fmla="*/ 3311265 w 11123117"/>
              <a:gd name="connsiteY4" fmla="*/ 0 h 2738583"/>
              <a:gd name="connsiteX5" fmla="*/ 4055658 w 11123117"/>
              <a:gd name="connsiteY5" fmla="*/ 0 h 2738583"/>
              <a:gd name="connsiteX6" fmla="*/ 4800051 w 11123117"/>
              <a:gd name="connsiteY6" fmla="*/ 0 h 2738583"/>
              <a:gd name="connsiteX7" fmla="*/ 5321982 w 11123117"/>
              <a:gd name="connsiteY7" fmla="*/ 0 h 2738583"/>
              <a:gd name="connsiteX8" fmla="*/ 5955143 w 11123117"/>
              <a:gd name="connsiteY8" fmla="*/ 0 h 2738583"/>
              <a:gd name="connsiteX9" fmla="*/ 6477075 w 11123117"/>
              <a:gd name="connsiteY9" fmla="*/ 0 h 2738583"/>
              <a:gd name="connsiteX10" fmla="*/ 6999006 w 11123117"/>
              <a:gd name="connsiteY10" fmla="*/ 0 h 2738583"/>
              <a:gd name="connsiteX11" fmla="*/ 8077093 w 11123117"/>
              <a:gd name="connsiteY11" fmla="*/ 0 h 2738583"/>
              <a:gd name="connsiteX12" fmla="*/ 9043947 w 11123117"/>
              <a:gd name="connsiteY12" fmla="*/ 0 h 2738583"/>
              <a:gd name="connsiteX13" fmla="*/ 9899573 w 11123117"/>
              <a:gd name="connsiteY13" fmla="*/ 0 h 2738583"/>
              <a:gd name="connsiteX14" fmla="*/ 11123117 w 11123117"/>
              <a:gd name="connsiteY14" fmla="*/ 0 h 2738583"/>
              <a:gd name="connsiteX15" fmla="*/ 11123117 w 11123117"/>
              <a:gd name="connsiteY15" fmla="*/ 575100 h 2738583"/>
              <a:gd name="connsiteX16" fmla="*/ 11123117 w 11123117"/>
              <a:gd name="connsiteY16" fmla="*/ 1177588 h 2738583"/>
              <a:gd name="connsiteX17" fmla="*/ 11123117 w 11123117"/>
              <a:gd name="connsiteY17" fmla="*/ 1670532 h 2738583"/>
              <a:gd name="connsiteX18" fmla="*/ 11123117 w 11123117"/>
              <a:gd name="connsiteY18" fmla="*/ 2738581 h 2738583"/>
              <a:gd name="connsiteX19" fmla="*/ 10601185 w 11123117"/>
              <a:gd name="connsiteY19" fmla="*/ 2738581 h 2738583"/>
              <a:gd name="connsiteX20" fmla="*/ 9968022 w 11123117"/>
              <a:gd name="connsiteY20" fmla="*/ 2738581 h 2738583"/>
              <a:gd name="connsiteX21" fmla="*/ 9446091 w 11123117"/>
              <a:gd name="connsiteY21" fmla="*/ 2738581 h 2738583"/>
              <a:gd name="connsiteX22" fmla="*/ 8368006 w 11123117"/>
              <a:gd name="connsiteY22" fmla="*/ 2738581 h 2738583"/>
              <a:gd name="connsiteX23" fmla="*/ 7623611 w 11123117"/>
              <a:gd name="connsiteY23" fmla="*/ 2738581 h 2738583"/>
              <a:gd name="connsiteX24" fmla="*/ 6990450 w 11123117"/>
              <a:gd name="connsiteY24" fmla="*/ 2738581 h 2738583"/>
              <a:gd name="connsiteX25" fmla="*/ 6134826 w 11123117"/>
              <a:gd name="connsiteY25" fmla="*/ 2738581 h 2738583"/>
              <a:gd name="connsiteX26" fmla="*/ 5279199 w 11123117"/>
              <a:gd name="connsiteY26" fmla="*/ 2738581 h 2738583"/>
              <a:gd name="connsiteX27" fmla="*/ 4646038 w 11123117"/>
              <a:gd name="connsiteY27" fmla="*/ 2738581 h 2738583"/>
              <a:gd name="connsiteX28" fmla="*/ 3679183 w 11123117"/>
              <a:gd name="connsiteY28" fmla="*/ 2738581 h 2738583"/>
              <a:gd name="connsiteX29" fmla="*/ 2712327 w 11123117"/>
              <a:gd name="connsiteY29" fmla="*/ 2738581 h 2738583"/>
              <a:gd name="connsiteX30" fmla="*/ 2079166 w 11123117"/>
              <a:gd name="connsiteY30" fmla="*/ 2738581 h 2738583"/>
              <a:gd name="connsiteX31" fmla="*/ 1446005 w 11123117"/>
              <a:gd name="connsiteY31" fmla="*/ 2738581 h 2738583"/>
              <a:gd name="connsiteX32" fmla="*/ 0 w 11123117"/>
              <a:gd name="connsiteY32" fmla="*/ 2738581 h 2738583"/>
              <a:gd name="connsiteX33" fmla="*/ 0 w 11123117"/>
              <a:gd name="connsiteY33" fmla="*/ 2218249 h 2738583"/>
              <a:gd name="connsiteX34" fmla="*/ 0 w 11123117"/>
              <a:gd name="connsiteY34" fmla="*/ 1643146 h 2738583"/>
              <a:gd name="connsiteX35" fmla="*/ 0 w 11123117"/>
              <a:gd name="connsiteY35" fmla="*/ 1040658 h 2738583"/>
              <a:gd name="connsiteX36" fmla="*/ 0 w 11123117"/>
              <a:gd name="connsiteY36" fmla="*/ 547713 h 2738583"/>
              <a:gd name="connsiteX37" fmla="*/ 0 w 11123117"/>
              <a:gd name="connsiteY37" fmla="*/ 0 h 2738583"/>
              <a:gd name="connsiteX0" fmla="*/ 0 w 11123117"/>
              <a:gd name="connsiteY0" fmla="*/ 0 h 2738583"/>
              <a:gd name="connsiteX1" fmla="*/ 744391 w 11123117"/>
              <a:gd name="connsiteY1" fmla="*/ 0 h 2738583"/>
              <a:gd name="connsiteX2" fmla="*/ 1822479 w 11123117"/>
              <a:gd name="connsiteY2" fmla="*/ 0 h 2738583"/>
              <a:gd name="connsiteX3" fmla="*/ 2344409 w 11123117"/>
              <a:gd name="connsiteY3" fmla="*/ 0 h 2738583"/>
              <a:gd name="connsiteX4" fmla="*/ 3311265 w 11123117"/>
              <a:gd name="connsiteY4" fmla="*/ 0 h 2738583"/>
              <a:gd name="connsiteX5" fmla="*/ 4055658 w 11123117"/>
              <a:gd name="connsiteY5" fmla="*/ 0 h 2738583"/>
              <a:gd name="connsiteX6" fmla="*/ 4800051 w 11123117"/>
              <a:gd name="connsiteY6" fmla="*/ 0 h 2738583"/>
              <a:gd name="connsiteX7" fmla="*/ 5321982 w 11123117"/>
              <a:gd name="connsiteY7" fmla="*/ 0 h 2738583"/>
              <a:gd name="connsiteX8" fmla="*/ 5955143 w 11123117"/>
              <a:gd name="connsiteY8" fmla="*/ 0 h 2738583"/>
              <a:gd name="connsiteX9" fmla="*/ 6477075 w 11123117"/>
              <a:gd name="connsiteY9" fmla="*/ 0 h 2738583"/>
              <a:gd name="connsiteX10" fmla="*/ 6999006 w 11123117"/>
              <a:gd name="connsiteY10" fmla="*/ 0 h 2738583"/>
              <a:gd name="connsiteX11" fmla="*/ 8077093 w 11123117"/>
              <a:gd name="connsiteY11" fmla="*/ 0 h 2738583"/>
              <a:gd name="connsiteX12" fmla="*/ 9043947 w 11123117"/>
              <a:gd name="connsiteY12" fmla="*/ 0 h 2738583"/>
              <a:gd name="connsiteX13" fmla="*/ 9899573 w 11123117"/>
              <a:gd name="connsiteY13" fmla="*/ 0 h 2738583"/>
              <a:gd name="connsiteX14" fmla="*/ 11123117 w 11123117"/>
              <a:gd name="connsiteY14" fmla="*/ 0 h 2738583"/>
              <a:gd name="connsiteX15" fmla="*/ 11123117 w 11123117"/>
              <a:gd name="connsiteY15" fmla="*/ 575100 h 2738583"/>
              <a:gd name="connsiteX16" fmla="*/ 11123117 w 11123117"/>
              <a:gd name="connsiteY16" fmla="*/ 1177588 h 2738583"/>
              <a:gd name="connsiteX17" fmla="*/ 11123117 w 11123117"/>
              <a:gd name="connsiteY17" fmla="*/ 1670532 h 2738583"/>
              <a:gd name="connsiteX18" fmla="*/ 11123117 w 11123117"/>
              <a:gd name="connsiteY18" fmla="*/ 2738581 h 2738583"/>
              <a:gd name="connsiteX19" fmla="*/ 10601185 w 11123117"/>
              <a:gd name="connsiteY19" fmla="*/ 2738581 h 2738583"/>
              <a:gd name="connsiteX20" fmla="*/ 9968022 w 11123117"/>
              <a:gd name="connsiteY20" fmla="*/ 2738581 h 2738583"/>
              <a:gd name="connsiteX21" fmla="*/ 9446091 w 11123117"/>
              <a:gd name="connsiteY21" fmla="*/ 2738581 h 2738583"/>
              <a:gd name="connsiteX22" fmla="*/ 8368006 w 11123117"/>
              <a:gd name="connsiteY22" fmla="*/ 2738581 h 2738583"/>
              <a:gd name="connsiteX23" fmla="*/ 7623611 w 11123117"/>
              <a:gd name="connsiteY23" fmla="*/ 2738581 h 2738583"/>
              <a:gd name="connsiteX24" fmla="*/ 6990450 w 11123117"/>
              <a:gd name="connsiteY24" fmla="*/ 2738581 h 2738583"/>
              <a:gd name="connsiteX25" fmla="*/ 6134826 w 11123117"/>
              <a:gd name="connsiteY25" fmla="*/ 2738581 h 2738583"/>
              <a:gd name="connsiteX26" fmla="*/ 5279199 w 11123117"/>
              <a:gd name="connsiteY26" fmla="*/ 2738581 h 2738583"/>
              <a:gd name="connsiteX27" fmla="*/ 4646038 w 11123117"/>
              <a:gd name="connsiteY27" fmla="*/ 2738581 h 2738583"/>
              <a:gd name="connsiteX28" fmla="*/ 3679183 w 11123117"/>
              <a:gd name="connsiteY28" fmla="*/ 2738581 h 2738583"/>
              <a:gd name="connsiteX29" fmla="*/ 2712327 w 11123117"/>
              <a:gd name="connsiteY29" fmla="*/ 2738581 h 2738583"/>
              <a:gd name="connsiteX30" fmla="*/ 2079166 w 11123117"/>
              <a:gd name="connsiteY30" fmla="*/ 2738581 h 2738583"/>
              <a:gd name="connsiteX31" fmla="*/ 1446005 w 11123117"/>
              <a:gd name="connsiteY31" fmla="*/ 2738581 h 2738583"/>
              <a:gd name="connsiteX32" fmla="*/ 0 w 11123117"/>
              <a:gd name="connsiteY32" fmla="*/ 2738581 h 2738583"/>
              <a:gd name="connsiteX33" fmla="*/ 0 w 11123117"/>
              <a:gd name="connsiteY33" fmla="*/ 2218249 h 2738583"/>
              <a:gd name="connsiteX34" fmla="*/ 0 w 11123117"/>
              <a:gd name="connsiteY34" fmla="*/ 1643146 h 2738583"/>
              <a:gd name="connsiteX35" fmla="*/ 0 w 11123117"/>
              <a:gd name="connsiteY35" fmla="*/ 1040658 h 2738583"/>
              <a:gd name="connsiteX36" fmla="*/ 0 w 11123117"/>
              <a:gd name="connsiteY36" fmla="*/ 547713 h 2738583"/>
              <a:gd name="connsiteX37" fmla="*/ 0 w 11123117"/>
              <a:gd name="connsiteY37" fmla="*/ 0 h 2738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1123117" h="2738583" fill="none" extrusionOk="0">
                <a:moveTo>
                  <a:pt x="0" y="0"/>
                </a:moveTo>
                <a:cubicBezTo>
                  <a:pt x="70278" y="186252"/>
                  <a:pt x="193866" y="31305"/>
                  <a:pt x="744391" y="0"/>
                </a:cubicBezTo>
                <a:cubicBezTo>
                  <a:pt x="842322" y="16935"/>
                  <a:pt x="1662976" y="100974"/>
                  <a:pt x="1822479" y="0"/>
                </a:cubicBezTo>
                <a:cubicBezTo>
                  <a:pt x="2013153" y="-52852"/>
                  <a:pt x="2089622" y="52739"/>
                  <a:pt x="2344409" y="0"/>
                </a:cubicBezTo>
                <a:cubicBezTo>
                  <a:pt x="2734873" y="180730"/>
                  <a:pt x="2909278" y="125294"/>
                  <a:pt x="3311265" y="0"/>
                </a:cubicBezTo>
                <a:cubicBezTo>
                  <a:pt x="3448810" y="37783"/>
                  <a:pt x="3657662" y="72067"/>
                  <a:pt x="4055658" y="0"/>
                </a:cubicBezTo>
                <a:cubicBezTo>
                  <a:pt x="4366446" y="66905"/>
                  <a:pt x="4744370" y="74075"/>
                  <a:pt x="4800051" y="0"/>
                </a:cubicBezTo>
                <a:cubicBezTo>
                  <a:pt x="4918741" y="35128"/>
                  <a:pt x="5251473" y="36755"/>
                  <a:pt x="5321982" y="0"/>
                </a:cubicBezTo>
                <a:cubicBezTo>
                  <a:pt x="5415266" y="-47217"/>
                  <a:pt x="5896326" y="-30293"/>
                  <a:pt x="5955143" y="0"/>
                </a:cubicBezTo>
                <a:cubicBezTo>
                  <a:pt x="6183306" y="94254"/>
                  <a:pt x="6415811" y="-79538"/>
                  <a:pt x="6477075" y="0"/>
                </a:cubicBezTo>
                <a:cubicBezTo>
                  <a:pt x="6714861" y="9090"/>
                  <a:pt x="6782915" y="-81356"/>
                  <a:pt x="6999006" y="0"/>
                </a:cubicBezTo>
                <a:cubicBezTo>
                  <a:pt x="7229074" y="-318998"/>
                  <a:pt x="7718024" y="303762"/>
                  <a:pt x="8077093" y="0"/>
                </a:cubicBezTo>
                <a:cubicBezTo>
                  <a:pt x="8678007" y="37614"/>
                  <a:pt x="8656689" y="-10127"/>
                  <a:pt x="9043947" y="0"/>
                </a:cubicBezTo>
                <a:cubicBezTo>
                  <a:pt x="9326507" y="-95815"/>
                  <a:pt x="9444524" y="-75282"/>
                  <a:pt x="9899573" y="0"/>
                </a:cubicBezTo>
                <a:cubicBezTo>
                  <a:pt x="10332379" y="363573"/>
                  <a:pt x="10828234" y="-221927"/>
                  <a:pt x="11123117" y="0"/>
                </a:cubicBezTo>
                <a:cubicBezTo>
                  <a:pt x="11056237" y="221191"/>
                  <a:pt x="10983457" y="278110"/>
                  <a:pt x="11123117" y="575100"/>
                </a:cubicBezTo>
                <a:cubicBezTo>
                  <a:pt x="11251147" y="722373"/>
                  <a:pt x="10983468" y="1059838"/>
                  <a:pt x="11123117" y="1177588"/>
                </a:cubicBezTo>
                <a:cubicBezTo>
                  <a:pt x="11116234" y="1337212"/>
                  <a:pt x="11161500" y="1391611"/>
                  <a:pt x="11123117" y="1670532"/>
                </a:cubicBezTo>
                <a:cubicBezTo>
                  <a:pt x="11257864" y="2114864"/>
                  <a:pt x="11178702" y="2606031"/>
                  <a:pt x="11123117" y="2738581"/>
                </a:cubicBezTo>
                <a:cubicBezTo>
                  <a:pt x="10907724" y="2819701"/>
                  <a:pt x="10656463" y="2750452"/>
                  <a:pt x="10601185" y="2738581"/>
                </a:cubicBezTo>
                <a:cubicBezTo>
                  <a:pt x="10764717" y="2892397"/>
                  <a:pt x="10320972" y="2575261"/>
                  <a:pt x="9968022" y="2738581"/>
                </a:cubicBezTo>
                <a:cubicBezTo>
                  <a:pt x="9632212" y="2826052"/>
                  <a:pt x="9508648" y="2781040"/>
                  <a:pt x="9446091" y="2738581"/>
                </a:cubicBezTo>
                <a:cubicBezTo>
                  <a:pt x="9366153" y="3167186"/>
                  <a:pt x="9026722" y="2856905"/>
                  <a:pt x="8368006" y="2738581"/>
                </a:cubicBezTo>
                <a:cubicBezTo>
                  <a:pt x="7958401" y="2733257"/>
                  <a:pt x="7953045" y="2817665"/>
                  <a:pt x="7623611" y="2738581"/>
                </a:cubicBezTo>
                <a:cubicBezTo>
                  <a:pt x="7493208" y="2697102"/>
                  <a:pt x="7196676" y="2649803"/>
                  <a:pt x="6990450" y="2738581"/>
                </a:cubicBezTo>
                <a:cubicBezTo>
                  <a:pt x="6645744" y="2492855"/>
                  <a:pt x="6546764" y="2954998"/>
                  <a:pt x="6134826" y="2738581"/>
                </a:cubicBezTo>
                <a:cubicBezTo>
                  <a:pt x="5871418" y="2800484"/>
                  <a:pt x="5414804" y="2618360"/>
                  <a:pt x="5279199" y="2738581"/>
                </a:cubicBezTo>
                <a:cubicBezTo>
                  <a:pt x="5018330" y="2776645"/>
                  <a:pt x="4957268" y="2802465"/>
                  <a:pt x="4646038" y="2738581"/>
                </a:cubicBezTo>
                <a:cubicBezTo>
                  <a:pt x="4266569" y="2553158"/>
                  <a:pt x="4093852" y="2959489"/>
                  <a:pt x="3679183" y="2738581"/>
                </a:cubicBezTo>
                <a:cubicBezTo>
                  <a:pt x="3270480" y="2717346"/>
                  <a:pt x="3235453" y="2801234"/>
                  <a:pt x="2712327" y="2738581"/>
                </a:cubicBezTo>
                <a:cubicBezTo>
                  <a:pt x="2121171" y="2745109"/>
                  <a:pt x="2363651" y="2861279"/>
                  <a:pt x="2079166" y="2738581"/>
                </a:cubicBezTo>
                <a:cubicBezTo>
                  <a:pt x="1726583" y="2677931"/>
                  <a:pt x="1540208" y="2635938"/>
                  <a:pt x="1446005" y="2738581"/>
                </a:cubicBezTo>
                <a:cubicBezTo>
                  <a:pt x="1918757" y="2576904"/>
                  <a:pt x="311571" y="2472600"/>
                  <a:pt x="0" y="2738581"/>
                </a:cubicBezTo>
                <a:cubicBezTo>
                  <a:pt x="75774" y="2585554"/>
                  <a:pt x="-53301" y="2352151"/>
                  <a:pt x="0" y="2218249"/>
                </a:cubicBezTo>
                <a:cubicBezTo>
                  <a:pt x="-835" y="1902784"/>
                  <a:pt x="-37064" y="1887928"/>
                  <a:pt x="0" y="1643146"/>
                </a:cubicBezTo>
                <a:cubicBezTo>
                  <a:pt x="77522" y="1403147"/>
                  <a:pt x="47790" y="1107389"/>
                  <a:pt x="0" y="1040658"/>
                </a:cubicBezTo>
                <a:cubicBezTo>
                  <a:pt x="128803" y="932531"/>
                  <a:pt x="34537" y="867751"/>
                  <a:pt x="0" y="547713"/>
                </a:cubicBezTo>
                <a:cubicBezTo>
                  <a:pt x="-35647" y="276437"/>
                  <a:pt x="3446" y="214860"/>
                  <a:pt x="0" y="0"/>
                </a:cubicBezTo>
                <a:close/>
              </a:path>
              <a:path w="11123117" h="2738583" stroke="0" extrusionOk="0">
                <a:moveTo>
                  <a:pt x="0" y="0"/>
                </a:moveTo>
                <a:cubicBezTo>
                  <a:pt x="434202" y="174232"/>
                  <a:pt x="517556" y="61672"/>
                  <a:pt x="1078085" y="0"/>
                </a:cubicBezTo>
                <a:cubicBezTo>
                  <a:pt x="1533576" y="197616"/>
                  <a:pt x="1612195" y="82753"/>
                  <a:pt x="2044941" y="0"/>
                </a:cubicBezTo>
                <a:cubicBezTo>
                  <a:pt x="2401893" y="27159"/>
                  <a:pt x="2461369" y="-45179"/>
                  <a:pt x="2566871" y="0"/>
                </a:cubicBezTo>
                <a:cubicBezTo>
                  <a:pt x="2794439" y="37804"/>
                  <a:pt x="3008202" y="130057"/>
                  <a:pt x="3200034" y="0"/>
                </a:cubicBezTo>
                <a:cubicBezTo>
                  <a:pt x="3339059" y="-143776"/>
                  <a:pt x="3988650" y="130434"/>
                  <a:pt x="4166889" y="0"/>
                </a:cubicBezTo>
                <a:cubicBezTo>
                  <a:pt x="4442293" y="-137554"/>
                  <a:pt x="4569147" y="-53847"/>
                  <a:pt x="5133745" y="0"/>
                </a:cubicBezTo>
                <a:cubicBezTo>
                  <a:pt x="5510689" y="-163219"/>
                  <a:pt x="5769826" y="-94434"/>
                  <a:pt x="6211831" y="0"/>
                </a:cubicBezTo>
                <a:cubicBezTo>
                  <a:pt x="6353879" y="92243"/>
                  <a:pt x="7090486" y="-129695"/>
                  <a:pt x="7289918" y="0"/>
                </a:cubicBezTo>
                <a:cubicBezTo>
                  <a:pt x="7968013" y="-127205"/>
                  <a:pt x="7465081" y="97978"/>
                  <a:pt x="7923079" y="0"/>
                </a:cubicBezTo>
                <a:cubicBezTo>
                  <a:pt x="8348465" y="-148232"/>
                  <a:pt x="8668594" y="-215400"/>
                  <a:pt x="8889937" y="0"/>
                </a:cubicBezTo>
                <a:cubicBezTo>
                  <a:pt x="9055533" y="-72570"/>
                  <a:pt x="9289644" y="-11917"/>
                  <a:pt x="9634330" y="0"/>
                </a:cubicBezTo>
                <a:cubicBezTo>
                  <a:pt x="9993218" y="-250707"/>
                  <a:pt x="10262736" y="-337103"/>
                  <a:pt x="11123117" y="0"/>
                </a:cubicBezTo>
                <a:cubicBezTo>
                  <a:pt x="11029975" y="317283"/>
                  <a:pt x="11253811" y="532038"/>
                  <a:pt x="11123117" y="602484"/>
                </a:cubicBezTo>
                <a:cubicBezTo>
                  <a:pt x="11181701" y="798081"/>
                  <a:pt x="11240621" y="1053210"/>
                  <a:pt x="11123117" y="1177588"/>
                </a:cubicBezTo>
                <a:cubicBezTo>
                  <a:pt x="11086943" y="1456435"/>
                  <a:pt x="11133022" y="1630707"/>
                  <a:pt x="11123117" y="1697918"/>
                </a:cubicBezTo>
                <a:cubicBezTo>
                  <a:pt x="11119174" y="1924166"/>
                  <a:pt x="11175687" y="1967517"/>
                  <a:pt x="11123117" y="2163476"/>
                </a:cubicBezTo>
                <a:cubicBezTo>
                  <a:pt x="11041059" y="2367029"/>
                  <a:pt x="11260952" y="2372767"/>
                  <a:pt x="11123117" y="2738581"/>
                </a:cubicBezTo>
                <a:cubicBezTo>
                  <a:pt x="10887645" y="2835917"/>
                  <a:pt x="10773430" y="2672737"/>
                  <a:pt x="10378722" y="2738581"/>
                </a:cubicBezTo>
                <a:cubicBezTo>
                  <a:pt x="9927951" y="2710562"/>
                  <a:pt x="9937647" y="2810163"/>
                  <a:pt x="9634330" y="2738581"/>
                </a:cubicBezTo>
                <a:cubicBezTo>
                  <a:pt x="9569142" y="2815328"/>
                  <a:pt x="8791129" y="2756491"/>
                  <a:pt x="8667473" y="2738581"/>
                </a:cubicBezTo>
                <a:cubicBezTo>
                  <a:pt x="8191207" y="2761341"/>
                  <a:pt x="8009090" y="2971347"/>
                  <a:pt x="7811849" y="2738581"/>
                </a:cubicBezTo>
                <a:cubicBezTo>
                  <a:pt x="7650836" y="2855881"/>
                  <a:pt x="7198601" y="2624640"/>
                  <a:pt x="7067455" y="2738581"/>
                </a:cubicBezTo>
                <a:cubicBezTo>
                  <a:pt x="6808887" y="2588115"/>
                  <a:pt x="6441585" y="2698707"/>
                  <a:pt x="6100601" y="2738581"/>
                </a:cubicBezTo>
                <a:cubicBezTo>
                  <a:pt x="5864228" y="2644523"/>
                  <a:pt x="5544856" y="2706591"/>
                  <a:pt x="5467438" y="2738581"/>
                </a:cubicBezTo>
                <a:cubicBezTo>
                  <a:pt x="5181856" y="2720211"/>
                  <a:pt x="4897115" y="2692109"/>
                  <a:pt x="4834275" y="2738581"/>
                </a:cubicBezTo>
                <a:cubicBezTo>
                  <a:pt x="4988598" y="2754365"/>
                  <a:pt x="4313473" y="2489383"/>
                  <a:pt x="3867421" y="2738581"/>
                </a:cubicBezTo>
                <a:cubicBezTo>
                  <a:pt x="3662563" y="2852032"/>
                  <a:pt x="2884748" y="2811767"/>
                  <a:pt x="2789334" y="2738581"/>
                </a:cubicBezTo>
                <a:cubicBezTo>
                  <a:pt x="2497086" y="2734851"/>
                  <a:pt x="2395162" y="2817862"/>
                  <a:pt x="2267402" y="2738581"/>
                </a:cubicBezTo>
                <a:cubicBezTo>
                  <a:pt x="1871729" y="2903955"/>
                  <a:pt x="1745723" y="2790381"/>
                  <a:pt x="1189315" y="2738581"/>
                </a:cubicBezTo>
                <a:cubicBezTo>
                  <a:pt x="405468" y="2666884"/>
                  <a:pt x="261557" y="2996493"/>
                  <a:pt x="0" y="2738581"/>
                </a:cubicBezTo>
                <a:cubicBezTo>
                  <a:pt x="-35404" y="2521079"/>
                  <a:pt x="-44108" y="2501925"/>
                  <a:pt x="0" y="2245634"/>
                </a:cubicBezTo>
                <a:cubicBezTo>
                  <a:pt x="117420" y="2176552"/>
                  <a:pt x="145292" y="1776882"/>
                  <a:pt x="0" y="1643146"/>
                </a:cubicBezTo>
                <a:cubicBezTo>
                  <a:pt x="142788" y="1549512"/>
                  <a:pt x="-186542" y="1377691"/>
                  <a:pt x="0" y="1095430"/>
                </a:cubicBezTo>
                <a:cubicBezTo>
                  <a:pt x="-55847" y="905154"/>
                  <a:pt x="-22107" y="580633"/>
                  <a:pt x="0" y="547713"/>
                </a:cubicBezTo>
                <a:cubicBezTo>
                  <a:pt x="123455" y="532678"/>
                  <a:pt x="17829" y="112063"/>
                  <a:pt x="0" y="0"/>
                </a:cubicBezTo>
                <a:close/>
              </a:path>
              <a:path w="11123117" h="2738583" fill="none" stroke="0" extrusionOk="0">
                <a:moveTo>
                  <a:pt x="0" y="0"/>
                </a:moveTo>
                <a:cubicBezTo>
                  <a:pt x="148815" y="279474"/>
                  <a:pt x="301231" y="-15559"/>
                  <a:pt x="744391" y="0"/>
                </a:cubicBezTo>
                <a:cubicBezTo>
                  <a:pt x="1197634" y="4075"/>
                  <a:pt x="1358817" y="10586"/>
                  <a:pt x="1822479" y="0"/>
                </a:cubicBezTo>
                <a:cubicBezTo>
                  <a:pt x="2101676" y="-81775"/>
                  <a:pt x="2195541" y="4482"/>
                  <a:pt x="2344409" y="0"/>
                </a:cubicBezTo>
                <a:cubicBezTo>
                  <a:pt x="2594532" y="-131844"/>
                  <a:pt x="2836914" y="-121230"/>
                  <a:pt x="3311265" y="0"/>
                </a:cubicBezTo>
                <a:cubicBezTo>
                  <a:pt x="3412502" y="73125"/>
                  <a:pt x="3777989" y="-118744"/>
                  <a:pt x="4055658" y="0"/>
                </a:cubicBezTo>
                <a:cubicBezTo>
                  <a:pt x="4390385" y="-95395"/>
                  <a:pt x="4709343" y="-22029"/>
                  <a:pt x="4800051" y="0"/>
                </a:cubicBezTo>
                <a:cubicBezTo>
                  <a:pt x="4862036" y="58449"/>
                  <a:pt x="5237606" y="-103754"/>
                  <a:pt x="5321982" y="0"/>
                </a:cubicBezTo>
                <a:cubicBezTo>
                  <a:pt x="5372510" y="-80567"/>
                  <a:pt x="5854010" y="-45664"/>
                  <a:pt x="5955143" y="0"/>
                </a:cubicBezTo>
                <a:cubicBezTo>
                  <a:pt x="6110822" y="-92346"/>
                  <a:pt x="6385266" y="-25458"/>
                  <a:pt x="6477075" y="0"/>
                </a:cubicBezTo>
                <a:cubicBezTo>
                  <a:pt x="6669459" y="-58508"/>
                  <a:pt x="6714254" y="-5114"/>
                  <a:pt x="6999006" y="0"/>
                </a:cubicBezTo>
                <a:cubicBezTo>
                  <a:pt x="7015825" y="261395"/>
                  <a:pt x="7339228" y="-109291"/>
                  <a:pt x="8077093" y="0"/>
                </a:cubicBezTo>
                <a:cubicBezTo>
                  <a:pt x="8645984" y="-19795"/>
                  <a:pt x="8693087" y="-8427"/>
                  <a:pt x="9043947" y="0"/>
                </a:cubicBezTo>
                <a:cubicBezTo>
                  <a:pt x="9223600" y="56750"/>
                  <a:pt x="9540441" y="-125431"/>
                  <a:pt x="9899573" y="0"/>
                </a:cubicBezTo>
                <a:cubicBezTo>
                  <a:pt x="10321484" y="-189613"/>
                  <a:pt x="10944045" y="-53451"/>
                  <a:pt x="11123117" y="0"/>
                </a:cubicBezTo>
                <a:cubicBezTo>
                  <a:pt x="11067121" y="203466"/>
                  <a:pt x="11096078" y="384100"/>
                  <a:pt x="11123117" y="575100"/>
                </a:cubicBezTo>
                <a:cubicBezTo>
                  <a:pt x="11212054" y="922480"/>
                  <a:pt x="11171898" y="1018840"/>
                  <a:pt x="11123117" y="1177588"/>
                </a:cubicBezTo>
                <a:cubicBezTo>
                  <a:pt x="11211432" y="1373654"/>
                  <a:pt x="11044502" y="1457232"/>
                  <a:pt x="11123117" y="1670532"/>
                </a:cubicBezTo>
                <a:cubicBezTo>
                  <a:pt x="10975460" y="2063134"/>
                  <a:pt x="10908886" y="2457799"/>
                  <a:pt x="11123117" y="2738581"/>
                </a:cubicBezTo>
                <a:cubicBezTo>
                  <a:pt x="10967223" y="2849398"/>
                  <a:pt x="10820226" y="2854862"/>
                  <a:pt x="10601185" y="2738581"/>
                </a:cubicBezTo>
                <a:cubicBezTo>
                  <a:pt x="10688252" y="2745056"/>
                  <a:pt x="10388750" y="2821401"/>
                  <a:pt x="9968022" y="2738581"/>
                </a:cubicBezTo>
                <a:cubicBezTo>
                  <a:pt x="9739275" y="2662935"/>
                  <a:pt x="9592101" y="2788420"/>
                  <a:pt x="9446091" y="2738581"/>
                </a:cubicBezTo>
                <a:cubicBezTo>
                  <a:pt x="9331876" y="2903815"/>
                  <a:pt x="8544557" y="2712237"/>
                  <a:pt x="8368006" y="2738581"/>
                </a:cubicBezTo>
                <a:cubicBezTo>
                  <a:pt x="8197327" y="2592846"/>
                  <a:pt x="7808971" y="2832166"/>
                  <a:pt x="7623611" y="2738581"/>
                </a:cubicBezTo>
                <a:cubicBezTo>
                  <a:pt x="7318720" y="2587206"/>
                  <a:pt x="7163468" y="2584290"/>
                  <a:pt x="6990450" y="2738581"/>
                </a:cubicBezTo>
                <a:cubicBezTo>
                  <a:pt x="6978020" y="2701072"/>
                  <a:pt x="6716048" y="2814111"/>
                  <a:pt x="6134826" y="2738581"/>
                </a:cubicBezTo>
                <a:cubicBezTo>
                  <a:pt x="5742431" y="2862367"/>
                  <a:pt x="5483004" y="2852517"/>
                  <a:pt x="5279199" y="2738581"/>
                </a:cubicBezTo>
                <a:cubicBezTo>
                  <a:pt x="4991592" y="2697965"/>
                  <a:pt x="4949732" y="2724865"/>
                  <a:pt x="4646038" y="2738581"/>
                </a:cubicBezTo>
                <a:cubicBezTo>
                  <a:pt x="4623203" y="2759933"/>
                  <a:pt x="4198553" y="2928779"/>
                  <a:pt x="3679183" y="2738581"/>
                </a:cubicBezTo>
                <a:cubicBezTo>
                  <a:pt x="3200570" y="2745937"/>
                  <a:pt x="3194265" y="2761263"/>
                  <a:pt x="2712327" y="2738581"/>
                </a:cubicBezTo>
                <a:cubicBezTo>
                  <a:pt x="2132017" y="2782330"/>
                  <a:pt x="2388790" y="2648567"/>
                  <a:pt x="2079166" y="2738581"/>
                </a:cubicBezTo>
                <a:cubicBezTo>
                  <a:pt x="1795316" y="2587232"/>
                  <a:pt x="1672658" y="2618500"/>
                  <a:pt x="1446005" y="2738581"/>
                </a:cubicBezTo>
                <a:cubicBezTo>
                  <a:pt x="1089614" y="2367584"/>
                  <a:pt x="882438" y="2515038"/>
                  <a:pt x="0" y="2738581"/>
                </a:cubicBezTo>
                <a:cubicBezTo>
                  <a:pt x="-2211" y="2530171"/>
                  <a:pt x="-23631" y="2515504"/>
                  <a:pt x="0" y="2218249"/>
                </a:cubicBezTo>
                <a:cubicBezTo>
                  <a:pt x="102498" y="1854756"/>
                  <a:pt x="12448" y="1738274"/>
                  <a:pt x="0" y="1643146"/>
                </a:cubicBezTo>
                <a:cubicBezTo>
                  <a:pt x="-152218" y="1440134"/>
                  <a:pt x="7038" y="1335807"/>
                  <a:pt x="0" y="1040658"/>
                </a:cubicBezTo>
                <a:cubicBezTo>
                  <a:pt x="-72352" y="877953"/>
                  <a:pt x="-12333" y="662713"/>
                  <a:pt x="0" y="547713"/>
                </a:cubicBezTo>
                <a:cubicBezTo>
                  <a:pt x="196" y="287851"/>
                  <a:pt x="-21262" y="295856"/>
                  <a:pt x="0" y="0"/>
                </a:cubicBezTo>
                <a:close/>
              </a:path>
              <a:path w="11123117" h="2738583" fill="none" stroke="0" extrusionOk="0">
                <a:moveTo>
                  <a:pt x="0" y="0"/>
                </a:moveTo>
                <a:cubicBezTo>
                  <a:pt x="47979" y="186694"/>
                  <a:pt x="277134" y="168685"/>
                  <a:pt x="744391" y="0"/>
                </a:cubicBezTo>
                <a:cubicBezTo>
                  <a:pt x="1015951" y="-128137"/>
                  <a:pt x="1617801" y="84487"/>
                  <a:pt x="1822479" y="0"/>
                </a:cubicBezTo>
                <a:cubicBezTo>
                  <a:pt x="2028262" y="-55917"/>
                  <a:pt x="2095608" y="-23814"/>
                  <a:pt x="2344409" y="0"/>
                </a:cubicBezTo>
                <a:cubicBezTo>
                  <a:pt x="2613609" y="-176994"/>
                  <a:pt x="2791146" y="185898"/>
                  <a:pt x="3311265" y="0"/>
                </a:cubicBezTo>
                <a:cubicBezTo>
                  <a:pt x="3411279" y="168147"/>
                  <a:pt x="3764701" y="-74400"/>
                  <a:pt x="4055658" y="0"/>
                </a:cubicBezTo>
                <a:cubicBezTo>
                  <a:pt x="4339243" y="-71315"/>
                  <a:pt x="4579416" y="81802"/>
                  <a:pt x="4800051" y="0"/>
                </a:cubicBezTo>
                <a:cubicBezTo>
                  <a:pt x="4974788" y="-21844"/>
                  <a:pt x="5141031" y="-45714"/>
                  <a:pt x="5321982" y="0"/>
                </a:cubicBezTo>
                <a:cubicBezTo>
                  <a:pt x="5392478" y="84517"/>
                  <a:pt x="5756669" y="68794"/>
                  <a:pt x="5955143" y="0"/>
                </a:cubicBezTo>
                <a:cubicBezTo>
                  <a:pt x="6058278" y="-1995"/>
                  <a:pt x="6377771" y="-92665"/>
                  <a:pt x="6477075" y="0"/>
                </a:cubicBezTo>
                <a:cubicBezTo>
                  <a:pt x="6622694" y="-68228"/>
                  <a:pt x="6829060" y="11656"/>
                  <a:pt x="6999006" y="0"/>
                </a:cubicBezTo>
                <a:cubicBezTo>
                  <a:pt x="7020227" y="-77709"/>
                  <a:pt x="7333663" y="247265"/>
                  <a:pt x="8077093" y="0"/>
                </a:cubicBezTo>
                <a:cubicBezTo>
                  <a:pt x="8645581" y="43039"/>
                  <a:pt x="8672670" y="4918"/>
                  <a:pt x="9043947" y="0"/>
                </a:cubicBezTo>
                <a:cubicBezTo>
                  <a:pt x="9431400" y="109059"/>
                  <a:pt x="9694329" y="85693"/>
                  <a:pt x="9899573" y="0"/>
                </a:cubicBezTo>
                <a:cubicBezTo>
                  <a:pt x="10425684" y="-12219"/>
                  <a:pt x="10963950" y="60400"/>
                  <a:pt x="11123117" y="0"/>
                </a:cubicBezTo>
                <a:cubicBezTo>
                  <a:pt x="11087924" y="209375"/>
                  <a:pt x="11085067" y="290550"/>
                  <a:pt x="11123117" y="575100"/>
                </a:cubicBezTo>
                <a:cubicBezTo>
                  <a:pt x="11187189" y="776869"/>
                  <a:pt x="11111654" y="1068586"/>
                  <a:pt x="11123117" y="1177588"/>
                </a:cubicBezTo>
                <a:cubicBezTo>
                  <a:pt x="11121108" y="1350501"/>
                  <a:pt x="11147814" y="1409520"/>
                  <a:pt x="11123117" y="1670532"/>
                </a:cubicBezTo>
                <a:cubicBezTo>
                  <a:pt x="11011614" y="1986468"/>
                  <a:pt x="11124486" y="2305984"/>
                  <a:pt x="11123117" y="2738581"/>
                </a:cubicBezTo>
                <a:cubicBezTo>
                  <a:pt x="10938931" y="2696275"/>
                  <a:pt x="10689463" y="2711033"/>
                  <a:pt x="10601185" y="2738581"/>
                </a:cubicBezTo>
                <a:cubicBezTo>
                  <a:pt x="10405650" y="2715761"/>
                  <a:pt x="10129481" y="2673491"/>
                  <a:pt x="9968022" y="2738581"/>
                </a:cubicBezTo>
                <a:cubicBezTo>
                  <a:pt x="9707162" y="2727554"/>
                  <a:pt x="9550276" y="2695791"/>
                  <a:pt x="9446091" y="2738581"/>
                </a:cubicBezTo>
                <a:cubicBezTo>
                  <a:pt x="9154195" y="2662268"/>
                  <a:pt x="8868772" y="2524983"/>
                  <a:pt x="8368006" y="2738581"/>
                </a:cubicBezTo>
                <a:cubicBezTo>
                  <a:pt x="8118933" y="2672758"/>
                  <a:pt x="7768614" y="2755476"/>
                  <a:pt x="7623611" y="2738581"/>
                </a:cubicBezTo>
                <a:cubicBezTo>
                  <a:pt x="7350679" y="2751932"/>
                  <a:pt x="7111665" y="2679748"/>
                  <a:pt x="6990450" y="2738581"/>
                </a:cubicBezTo>
                <a:cubicBezTo>
                  <a:pt x="6803772" y="2862994"/>
                  <a:pt x="6436650" y="2916639"/>
                  <a:pt x="6134826" y="2738581"/>
                </a:cubicBezTo>
                <a:cubicBezTo>
                  <a:pt x="5780100" y="2794074"/>
                  <a:pt x="5408124" y="2692354"/>
                  <a:pt x="5279199" y="2738581"/>
                </a:cubicBezTo>
                <a:cubicBezTo>
                  <a:pt x="4969746" y="2745346"/>
                  <a:pt x="4884576" y="2796219"/>
                  <a:pt x="4646038" y="2738581"/>
                </a:cubicBezTo>
                <a:cubicBezTo>
                  <a:pt x="4409411" y="2472174"/>
                  <a:pt x="3937781" y="2660716"/>
                  <a:pt x="3679183" y="2738581"/>
                </a:cubicBezTo>
                <a:cubicBezTo>
                  <a:pt x="3190352" y="2681870"/>
                  <a:pt x="3159844" y="2777706"/>
                  <a:pt x="2712327" y="2738581"/>
                </a:cubicBezTo>
                <a:cubicBezTo>
                  <a:pt x="2267056" y="2707980"/>
                  <a:pt x="2336091" y="2739946"/>
                  <a:pt x="2079166" y="2738581"/>
                </a:cubicBezTo>
                <a:cubicBezTo>
                  <a:pt x="1803291" y="2610704"/>
                  <a:pt x="1621401" y="2729887"/>
                  <a:pt x="1446005" y="2738581"/>
                </a:cubicBezTo>
                <a:cubicBezTo>
                  <a:pt x="1281561" y="3047911"/>
                  <a:pt x="711893" y="2476461"/>
                  <a:pt x="0" y="2738581"/>
                </a:cubicBezTo>
                <a:cubicBezTo>
                  <a:pt x="42892" y="2568606"/>
                  <a:pt x="49810" y="2448378"/>
                  <a:pt x="0" y="2218249"/>
                </a:cubicBezTo>
                <a:cubicBezTo>
                  <a:pt x="65762" y="1983753"/>
                  <a:pt x="11106" y="1840471"/>
                  <a:pt x="0" y="1643146"/>
                </a:cubicBezTo>
                <a:cubicBezTo>
                  <a:pt x="-32121" y="1338417"/>
                  <a:pt x="-22031" y="1267537"/>
                  <a:pt x="0" y="1040658"/>
                </a:cubicBezTo>
                <a:cubicBezTo>
                  <a:pt x="31216" y="825336"/>
                  <a:pt x="44578" y="765225"/>
                  <a:pt x="0" y="547713"/>
                </a:cubicBezTo>
                <a:cubicBezTo>
                  <a:pt x="-24021" y="325939"/>
                  <a:pt x="-19670" y="284903"/>
                  <a:pt x="0" y="0"/>
                </a:cubicBezTo>
                <a:close/>
              </a:path>
              <a:path w="11123117" h="2738583" fill="none" stroke="0" extrusionOk="0">
                <a:moveTo>
                  <a:pt x="0" y="0"/>
                </a:moveTo>
                <a:cubicBezTo>
                  <a:pt x="115000" y="122525"/>
                  <a:pt x="456933" y="-83900"/>
                  <a:pt x="744391" y="0"/>
                </a:cubicBezTo>
                <a:cubicBezTo>
                  <a:pt x="885919" y="5480"/>
                  <a:pt x="1601271" y="-55941"/>
                  <a:pt x="1822479" y="0"/>
                </a:cubicBezTo>
                <a:cubicBezTo>
                  <a:pt x="2021846" y="-2581"/>
                  <a:pt x="2142605" y="-23010"/>
                  <a:pt x="2344409" y="0"/>
                </a:cubicBezTo>
                <a:cubicBezTo>
                  <a:pt x="2532503" y="-61717"/>
                  <a:pt x="3106879" y="-23258"/>
                  <a:pt x="3311265" y="0"/>
                </a:cubicBezTo>
                <a:cubicBezTo>
                  <a:pt x="3574148" y="106422"/>
                  <a:pt x="3831683" y="55510"/>
                  <a:pt x="4055658" y="0"/>
                </a:cubicBezTo>
                <a:cubicBezTo>
                  <a:pt x="4313836" y="21544"/>
                  <a:pt x="4628709" y="36835"/>
                  <a:pt x="4800051" y="0"/>
                </a:cubicBezTo>
                <a:cubicBezTo>
                  <a:pt x="4937540" y="-29860"/>
                  <a:pt x="5219205" y="49551"/>
                  <a:pt x="5321982" y="0"/>
                </a:cubicBezTo>
                <a:cubicBezTo>
                  <a:pt x="5373659" y="13372"/>
                  <a:pt x="5751306" y="-32518"/>
                  <a:pt x="5955143" y="0"/>
                </a:cubicBezTo>
                <a:cubicBezTo>
                  <a:pt x="6112068" y="11387"/>
                  <a:pt x="6327952" y="7495"/>
                  <a:pt x="6477075" y="0"/>
                </a:cubicBezTo>
                <a:cubicBezTo>
                  <a:pt x="6629666" y="-25973"/>
                  <a:pt x="6800751" y="-37531"/>
                  <a:pt x="6999006" y="0"/>
                </a:cubicBezTo>
                <a:cubicBezTo>
                  <a:pt x="7032390" y="-20728"/>
                  <a:pt x="7407648" y="268048"/>
                  <a:pt x="8077093" y="0"/>
                </a:cubicBezTo>
                <a:cubicBezTo>
                  <a:pt x="8670607" y="54549"/>
                  <a:pt x="8708224" y="-21301"/>
                  <a:pt x="9043947" y="0"/>
                </a:cubicBezTo>
                <a:cubicBezTo>
                  <a:pt x="9393080" y="57653"/>
                  <a:pt x="9496280" y="-68504"/>
                  <a:pt x="9899573" y="0"/>
                </a:cubicBezTo>
                <a:cubicBezTo>
                  <a:pt x="10474262" y="-6834"/>
                  <a:pt x="10630264" y="-95694"/>
                  <a:pt x="11123117" y="0"/>
                </a:cubicBezTo>
                <a:cubicBezTo>
                  <a:pt x="11070800" y="239804"/>
                  <a:pt x="11058945" y="263112"/>
                  <a:pt x="11123117" y="575100"/>
                </a:cubicBezTo>
                <a:cubicBezTo>
                  <a:pt x="11245269" y="856021"/>
                  <a:pt x="11104516" y="1050761"/>
                  <a:pt x="11123117" y="1177588"/>
                </a:cubicBezTo>
                <a:cubicBezTo>
                  <a:pt x="11159299" y="1349803"/>
                  <a:pt x="11148540" y="1438734"/>
                  <a:pt x="11123117" y="1670532"/>
                </a:cubicBezTo>
                <a:cubicBezTo>
                  <a:pt x="11076129" y="1841957"/>
                  <a:pt x="11126485" y="2387721"/>
                  <a:pt x="11123117" y="2738581"/>
                </a:cubicBezTo>
                <a:cubicBezTo>
                  <a:pt x="10913796" y="2686119"/>
                  <a:pt x="10682588" y="2812299"/>
                  <a:pt x="10601185" y="2738581"/>
                </a:cubicBezTo>
                <a:cubicBezTo>
                  <a:pt x="10504579" y="2906554"/>
                  <a:pt x="10103152" y="2663212"/>
                  <a:pt x="9968022" y="2738581"/>
                </a:cubicBezTo>
                <a:cubicBezTo>
                  <a:pt x="9668643" y="2748459"/>
                  <a:pt x="9620643" y="2720328"/>
                  <a:pt x="9446091" y="2738581"/>
                </a:cubicBezTo>
                <a:cubicBezTo>
                  <a:pt x="9561658" y="3008199"/>
                  <a:pt x="8948997" y="2898009"/>
                  <a:pt x="8368006" y="2738581"/>
                </a:cubicBezTo>
                <a:cubicBezTo>
                  <a:pt x="8070731" y="2680162"/>
                  <a:pt x="7940697" y="2819360"/>
                  <a:pt x="7623611" y="2738581"/>
                </a:cubicBezTo>
                <a:cubicBezTo>
                  <a:pt x="7418562" y="2642449"/>
                  <a:pt x="7145302" y="2765935"/>
                  <a:pt x="6990450" y="2738581"/>
                </a:cubicBezTo>
                <a:cubicBezTo>
                  <a:pt x="6661871" y="2653865"/>
                  <a:pt x="6542272" y="2779847"/>
                  <a:pt x="6134826" y="2738581"/>
                </a:cubicBezTo>
                <a:cubicBezTo>
                  <a:pt x="5801530" y="2824681"/>
                  <a:pt x="5460160" y="2769303"/>
                  <a:pt x="5279199" y="2738581"/>
                </a:cubicBezTo>
                <a:cubicBezTo>
                  <a:pt x="5036886" y="2726799"/>
                  <a:pt x="4911858" y="2769372"/>
                  <a:pt x="4646038" y="2738581"/>
                </a:cubicBezTo>
                <a:cubicBezTo>
                  <a:pt x="4410069" y="2706241"/>
                  <a:pt x="4117737" y="2700456"/>
                  <a:pt x="3679183" y="2738581"/>
                </a:cubicBezTo>
                <a:cubicBezTo>
                  <a:pt x="3253518" y="2709942"/>
                  <a:pt x="3219703" y="2815823"/>
                  <a:pt x="2712327" y="2738581"/>
                </a:cubicBezTo>
                <a:cubicBezTo>
                  <a:pt x="2258416" y="2717014"/>
                  <a:pt x="2291787" y="2735540"/>
                  <a:pt x="2079166" y="2738581"/>
                </a:cubicBezTo>
                <a:cubicBezTo>
                  <a:pt x="1796182" y="2761797"/>
                  <a:pt x="1561327" y="2738510"/>
                  <a:pt x="1446005" y="2738581"/>
                </a:cubicBezTo>
                <a:cubicBezTo>
                  <a:pt x="1694128" y="2784118"/>
                  <a:pt x="601155" y="2630578"/>
                  <a:pt x="0" y="2738581"/>
                </a:cubicBezTo>
                <a:cubicBezTo>
                  <a:pt x="-5399" y="2534489"/>
                  <a:pt x="-19197" y="2480179"/>
                  <a:pt x="0" y="2218249"/>
                </a:cubicBezTo>
                <a:cubicBezTo>
                  <a:pt x="46689" y="1929667"/>
                  <a:pt x="-28680" y="1837158"/>
                  <a:pt x="0" y="1643146"/>
                </a:cubicBezTo>
                <a:cubicBezTo>
                  <a:pt x="72626" y="1414922"/>
                  <a:pt x="63484" y="1149943"/>
                  <a:pt x="0" y="1040658"/>
                </a:cubicBezTo>
                <a:cubicBezTo>
                  <a:pt x="125187" y="882289"/>
                  <a:pt x="-80201" y="803682"/>
                  <a:pt x="0" y="547713"/>
                </a:cubicBezTo>
                <a:cubicBezTo>
                  <a:pt x="-4640" y="284843"/>
                  <a:pt x="19147" y="238012"/>
                  <a:pt x="0" y="0"/>
                </a:cubicBezTo>
                <a:close/>
              </a:path>
              <a:path w="11123117" h="2738583" fill="none" stroke="0" extrusionOk="0">
                <a:moveTo>
                  <a:pt x="0" y="0"/>
                </a:moveTo>
                <a:cubicBezTo>
                  <a:pt x="144709" y="34067"/>
                  <a:pt x="278912" y="9981"/>
                  <a:pt x="744391" y="0"/>
                </a:cubicBezTo>
                <a:cubicBezTo>
                  <a:pt x="939843" y="23032"/>
                  <a:pt x="1613765" y="-212"/>
                  <a:pt x="1822479" y="0"/>
                </a:cubicBezTo>
                <a:cubicBezTo>
                  <a:pt x="2054395" y="-17546"/>
                  <a:pt x="2129865" y="47256"/>
                  <a:pt x="2344409" y="0"/>
                </a:cubicBezTo>
                <a:cubicBezTo>
                  <a:pt x="2575917" y="5804"/>
                  <a:pt x="3021879" y="-57540"/>
                  <a:pt x="3311265" y="0"/>
                </a:cubicBezTo>
                <a:cubicBezTo>
                  <a:pt x="3417643" y="52988"/>
                  <a:pt x="3719592" y="20602"/>
                  <a:pt x="4055658" y="0"/>
                </a:cubicBezTo>
                <a:cubicBezTo>
                  <a:pt x="4396626" y="14541"/>
                  <a:pt x="4664786" y="56261"/>
                  <a:pt x="4800051" y="0"/>
                </a:cubicBezTo>
                <a:cubicBezTo>
                  <a:pt x="4910333" y="43672"/>
                  <a:pt x="5230286" y="-16185"/>
                  <a:pt x="5321982" y="0"/>
                </a:cubicBezTo>
                <a:cubicBezTo>
                  <a:pt x="5434239" y="-225"/>
                  <a:pt x="5832226" y="13342"/>
                  <a:pt x="5955143" y="0"/>
                </a:cubicBezTo>
                <a:cubicBezTo>
                  <a:pt x="6122789" y="26899"/>
                  <a:pt x="6351390" y="-19518"/>
                  <a:pt x="6477075" y="0"/>
                </a:cubicBezTo>
                <a:cubicBezTo>
                  <a:pt x="6679530" y="-15408"/>
                  <a:pt x="6754867" y="-50493"/>
                  <a:pt x="6999006" y="0"/>
                </a:cubicBezTo>
                <a:cubicBezTo>
                  <a:pt x="7206107" y="-328673"/>
                  <a:pt x="7516534" y="9747"/>
                  <a:pt x="8077093" y="0"/>
                </a:cubicBezTo>
                <a:cubicBezTo>
                  <a:pt x="8649617" y="20734"/>
                  <a:pt x="8672025" y="-28153"/>
                  <a:pt x="9043947" y="0"/>
                </a:cubicBezTo>
                <a:cubicBezTo>
                  <a:pt x="9329670" y="-33286"/>
                  <a:pt x="9449233" y="5243"/>
                  <a:pt x="9899573" y="0"/>
                </a:cubicBezTo>
                <a:cubicBezTo>
                  <a:pt x="10214898" y="220926"/>
                  <a:pt x="10768782" y="-276634"/>
                  <a:pt x="11123117" y="0"/>
                </a:cubicBezTo>
                <a:cubicBezTo>
                  <a:pt x="11102628" y="218025"/>
                  <a:pt x="11002205" y="309430"/>
                  <a:pt x="11123117" y="575100"/>
                </a:cubicBezTo>
                <a:cubicBezTo>
                  <a:pt x="11138583" y="787618"/>
                  <a:pt x="11044965" y="1069432"/>
                  <a:pt x="11123117" y="1177588"/>
                </a:cubicBezTo>
                <a:cubicBezTo>
                  <a:pt x="11142439" y="1369958"/>
                  <a:pt x="11152616" y="1434898"/>
                  <a:pt x="11123117" y="1670532"/>
                </a:cubicBezTo>
                <a:cubicBezTo>
                  <a:pt x="11149883" y="2036533"/>
                  <a:pt x="11199530" y="2559012"/>
                  <a:pt x="11123117" y="2738581"/>
                </a:cubicBezTo>
                <a:cubicBezTo>
                  <a:pt x="10913491" y="2808356"/>
                  <a:pt x="10694076" y="2746422"/>
                  <a:pt x="10601185" y="2738581"/>
                </a:cubicBezTo>
                <a:cubicBezTo>
                  <a:pt x="10523275" y="2876136"/>
                  <a:pt x="10262294" y="2763270"/>
                  <a:pt x="9968022" y="2738581"/>
                </a:cubicBezTo>
                <a:cubicBezTo>
                  <a:pt x="9653479" y="2745094"/>
                  <a:pt x="9553153" y="2741635"/>
                  <a:pt x="9446091" y="2738581"/>
                </a:cubicBezTo>
                <a:cubicBezTo>
                  <a:pt x="9121024" y="2944774"/>
                  <a:pt x="8960293" y="2745827"/>
                  <a:pt x="8368006" y="2738581"/>
                </a:cubicBezTo>
                <a:cubicBezTo>
                  <a:pt x="8021252" y="2728407"/>
                  <a:pt x="7935295" y="2817027"/>
                  <a:pt x="7623611" y="2738581"/>
                </a:cubicBezTo>
                <a:cubicBezTo>
                  <a:pt x="7390114" y="2667299"/>
                  <a:pt x="7133954" y="2645905"/>
                  <a:pt x="6990450" y="2738581"/>
                </a:cubicBezTo>
                <a:cubicBezTo>
                  <a:pt x="6890629" y="2630159"/>
                  <a:pt x="6546107" y="2685122"/>
                  <a:pt x="6134826" y="2738581"/>
                </a:cubicBezTo>
                <a:cubicBezTo>
                  <a:pt x="5798386" y="2732234"/>
                  <a:pt x="5482605" y="2671646"/>
                  <a:pt x="5279199" y="2738581"/>
                </a:cubicBezTo>
                <a:cubicBezTo>
                  <a:pt x="5007051" y="2752970"/>
                  <a:pt x="4946642" y="2804533"/>
                  <a:pt x="4646038" y="2738581"/>
                </a:cubicBezTo>
                <a:cubicBezTo>
                  <a:pt x="4370355" y="2633067"/>
                  <a:pt x="4084166" y="2712136"/>
                  <a:pt x="3679183" y="2738581"/>
                </a:cubicBezTo>
                <a:cubicBezTo>
                  <a:pt x="3230729" y="2749069"/>
                  <a:pt x="3218345" y="2809214"/>
                  <a:pt x="2712327" y="2738581"/>
                </a:cubicBezTo>
                <a:cubicBezTo>
                  <a:pt x="2235707" y="2734296"/>
                  <a:pt x="2305462" y="2784183"/>
                  <a:pt x="2079166" y="2738581"/>
                </a:cubicBezTo>
                <a:cubicBezTo>
                  <a:pt x="1785893" y="2620105"/>
                  <a:pt x="1613168" y="2636160"/>
                  <a:pt x="1446005" y="2738581"/>
                </a:cubicBezTo>
                <a:cubicBezTo>
                  <a:pt x="1699494" y="2705571"/>
                  <a:pt x="661087" y="2521574"/>
                  <a:pt x="0" y="2738581"/>
                </a:cubicBezTo>
                <a:cubicBezTo>
                  <a:pt x="11890" y="2600613"/>
                  <a:pt x="-40644" y="2391294"/>
                  <a:pt x="0" y="2218249"/>
                </a:cubicBezTo>
                <a:cubicBezTo>
                  <a:pt x="908" y="1937021"/>
                  <a:pt x="-11773" y="1888997"/>
                  <a:pt x="0" y="1643146"/>
                </a:cubicBezTo>
                <a:cubicBezTo>
                  <a:pt x="59611" y="1416470"/>
                  <a:pt x="26077" y="1191514"/>
                  <a:pt x="0" y="1040658"/>
                </a:cubicBezTo>
                <a:cubicBezTo>
                  <a:pt x="48190" y="917165"/>
                  <a:pt x="-7099" y="825270"/>
                  <a:pt x="0" y="547713"/>
                </a:cubicBezTo>
                <a:cubicBezTo>
                  <a:pt x="9010" y="294916"/>
                  <a:pt x="-12066" y="218149"/>
                  <a:pt x="0" y="0"/>
                </a:cubicBezTo>
                <a:close/>
              </a:path>
              <a:path w="11123117" h="2738583" fill="none" stroke="0" extrusionOk="0">
                <a:moveTo>
                  <a:pt x="0" y="0"/>
                </a:moveTo>
                <a:cubicBezTo>
                  <a:pt x="69357" y="143976"/>
                  <a:pt x="262141" y="26919"/>
                  <a:pt x="744391" y="0"/>
                </a:cubicBezTo>
                <a:cubicBezTo>
                  <a:pt x="879571" y="19861"/>
                  <a:pt x="1628556" y="65567"/>
                  <a:pt x="1822479" y="0"/>
                </a:cubicBezTo>
                <a:cubicBezTo>
                  <a:pt x="2017149" y="-44947"/>
                  <a:pt x="2089966" y="19554"/>
                  <a:pt x="2344409" y="0"/>
                </a:cubicBezTo>
                <a:cubicBezTo>
                  <a:pt x="2688444" y="85513"/>
                  <a:pt x="2940409" y="47575"/>
                  <a:pt x="3311265" y="0"/>
                </a:cubicBezTo>
                <a:cubicBezTo>
                  <a:pt x="3468137" y="56727"/>
                  <a:pt x="3699744" y="45927"/>
                  <a:pt x="4055658" y="0"/>
                </a:cubicBezTo>
                <a:cubicBezTo>
                  <a:pt x="4383852" y="46756"/>
                  <a:pt x="4713827" y="41202"/>
                  <a:pt x="4800051" y="0"/>
                </a:cubicBezTo>
                <a:cubicBezTo>
                  <a:pt x="4911118" y="25733"/>
                  <a:pt x="5248618" y="53938"/>
                  <a:pt x="5321982" y="0"/>
                </a:cubicBezTo>
                <a:cubicBezTo>
                  <a:pt x="5393790" y="-40149"/>
                  <a:pt x="5874742" y="-42447"/>
                  <a:pt x="5955143" y="0"/>
                </a:cubicBezTo>
                <a:cubicBezTo>
                  <a:pt x="6151534" y="67878"/>
                  <a:pt x="6367945" y="-57342"/>
                  <a:pt x="6477075" y="0"/>
                </a:cubicBezTo>
                <a:cubicBezTo>
                  <a:pt x="6691628" y="3268"/>
                  <a:pt x="6765114" y="-45427"/>
                  <a:pt x="6999006" y="0"/>
                </a:cubicBezTo>
                <a:cubicBezTo>
                  <a:pt x="7083049" y="-154948"/>
                  <a:pt x="7495285" y="166506"/>
                  <a:pt x="8077093" y="0"/>
                </a:cubicBezTo>
                <a:cubicBezTo>
                  <a:pt x="8663241" y="30515"/>
                  <a:pt x="8661090" y="-18948"/>
                  <a:pt x="9043947" y="0"/>
                </a:cubicBezTo>
                <a:cubicBezTo>
                  <a:pt x="9350802" y="-75125"/>
                  <a:pt x="9459786" y="-48682"/>
                  <a:pt x="9899573" y="0"/>
                </a:cubicBezTo>
                <a:cubicBezTo>
                  <a:pt x="10335368" y="252852"/>
                  <a:pt x="10795839" y="-127455"/>
                  <a:pt x="11123117" y="0"/>
                </a:cubicBezTo>
                <a:cubicBezTo>
                  <a:pt x="11058878" y="233840"/>
                  <a:pt x="10986782" y="266012"/>
                  <a:pt x="11123117" y="575100"/>
                </a:cubicBezTo>
                <a:cubicBezTo>
                  <a:pt x="11179774" y="781557"/>
                  <a:pt x="10987800" y="1069777"/>
                  <a:pt x="11123117" y="1177588"/>
                </a:cubicBezTo>
                <a:cubicBezTo>
                  <a:pt x="11131495" y="1365178"/>
                  <a:pt x="11143886" y="1411062"/>
                  <a:pt x="11123117" y="1670532"/>
                </a:cubicBezTo>
                <a:cubicBezTo>
                  <a:pt x="11204636" y="2042007"/>
                  <a:pt x="11177227" y="2527490"/>
                  <a:pt x="11123117" y="2738581"/>
                </a:cubicBezTo>
                <a:cubicBezTo>
                  <a:pt x="10925184" y="2805742"/>
                  <a:pt x="10651528" y="2759965"/>
                  <a:pt x="10601185" y="2738581"/>
                </a:cubicBezTo>
                <a:cubicBezTo>
                  <a:pt x="10557903" y="2822089"/>
                  <a:pt x="10245906" y="2619151"/>
                  <a:pt x="9968022" y="2738581"/>
                </a:cubicBezTo>
                <a:cubicBezTo>
                  <a:pt x="9649743" y="2807055"/>
                  <a:pt x="9527847" y="2759283"/>
                  <a:pt x="9446091" y="2738581"/>
                </a:cubicBezTo>
                <a:cubicBezTo>
                  <a:pt x="9307407" y="3074869"/>
                  <a:pt x="9035104" y="2707615"/>
                  <a:pt x="8368006" y="2738581"/>
                </a:cubicBezTo>
                <a:cubicBezTo>
                  <a:pt x="8002620" y="2731969"/>
                  <a:pt x="7961072" y="2799991"/>
                  <a:pt x="7623611" y="2738581"/>
                </a:cubicBezTo>
                <a:cubicBezTo>
                  <a:pt x="7494504" y="2703932"/>
                  <a:pt x="7221019" y="2662174"/>
                  <a:pt x="6990450" y="2738581"/>
                </a:cubicBezTo>
                <a:cubicBezTo>
                  <a:pt x="6785282" y="2631170"/>
                  <a:pt x="6555967" y="2797773"/>
                  <a:pt x="6134826" y="2738581"/>
                </a:cubicBezTo>
                <a:cubicBezTo>
                  <a:pt x="5831773" y="2767470"/>
                  <a:pt x="5453945" y="2672704"/>
                  <a:pt x="5279199" y="2738581"/>
                </a:cubicBezTo>
                <a:cubicBezTo>
                  <a:pt x="5018596" y="2743029"/>
                  <a:pt x="4942268" y="2802085"/>
                  <a:pt x="4646038" y="2738581"/>
                </a:cubicBezTo>
                <a:cubicBezTo>
                  <a:pt x="4320371" y="2614266"/>
                  <a:pt x="4122784" y="2846580"/>
                  <a:pt x="3679183" y="2738581"/>
                </a:cubicBezTo>
                <a:cubicBezTo>
                  <a:pt x="3247676" y="2705538"/>
                  <a:pt x="3220048" y="2806192"/>
                  <a:pt x="2712327" y="2738581"/>
                </a:cubicBezTo>
                <a:cubicBezTo>
                  <a:pt x="2149947" y="2740694"/>
                  <a:pt x="2331519" y="2794550"/>
                  <a:pt x="2079166" y="2738581"/>
                </a:cubicBezTo>
                <a:cubicBezTo>
                  <a:pt x="1745248" y="2678802"/>
                  <a:pt x="1554045" y="2629462"/>
                  <a:pt x="1446005" y="2738581"/>
                </a:cubicBezTo>
                <a:cubicBezTo>
                  <a:pt x="1656895" y="2505532"/>
                  <a:pt x="452089" y="2538055"/>
                  <a:pt x="0" y="2738581"/>
                </a:cubicBezTo>
                <a:cubicBezTo>
                  <a:pt x="1548" y="2565399"/>
                  <a:pt x="-69672" y="2395316"/>
                  <a:pt x="0" y="2218249"/>
                </a:cubicBezTo>
                <a:cubicBezTo>
                  <a:pt x="11049" y="1934207"/>
                  <a:pt x="-33488" y="1885133"/>
                  <a:pt x="0" y="1643146"/>
                </a:cubicBezTo>
                <a:cubicBezTo>
                  <a:pt x="37586" y="1396133"/>
                  <a:pt x="32772" y="1159045"/>
                  <a:pt x="0" y="1040658"/>
                </a:cubicBezTo>
                <a:cubicBezTo>
                  <a:pt x="120747" y="912041"/>
                  <a:pt x="6271" y="803923"/>
                  <a:pt x="0" y="547713"/>
                </a:cubicBezTo>
                <a:cubicBezTo>
                  <a:pt x="-10284" y="274931"/>
                  <a:pt x="-17815" y="229497"/>
                  <a:pt x="0" y="0"/>
                </a:cubicBezTo>
                <a:close/>
              </a:path>
              <a:path w="11123117" h="2738583" fill="none" stroke="0" extrusionOk="0">
                <a:moveTo>
                  <a:pt x="0" y="0"/>
                </a:moveTo>
                <a:cubicBezTo>
                  <a:pt x="64362" y="161555"/>
                  <a:pt x="234994" y="37944"/>
                  <a:pt x="744391" y="0"/>
                </a:cubicBezTo>
                <a:cubicBezTo>
                  <a:pt x="825725" y="6313"/>
                  <a:pt x="1626769" y="92809"/>
                  <a:pt x="1822479" y="0"/>
                </a:cubicBezTo>
                <a:cubicBezTo>
                  <a:pt x="2030591" y="-54147"/>
                  <a:pt x="2097983" y="45338"/>
                  <a:pt x="2344409" y="0"/>
                </a:cubicBezTo>
                <a:cubicBezTo>
                  <a:pt x="2665937" y="138708"/>
                  <a:pt x="2942223" y="88519"/>
                  <a:pt x="3311265" y="0"/>
                </a:cubicBezTo>
                <a:cubicBezTo>
                  <a:pt x="3473785" y="47490"/>
                  <a:pt x="3704268" y="63553"/>
                  <a:pt x="4055658" y="0"/>
                </a:cubicBezTo>
                <a:cubicBezTo>
                  <a:pt x="4373684" y="58556"/>
                  <a:pt x="4732320" y="62283"/>
                  <a:pt x="4800051" y="0"/>
                </a:cubicBezTo>
                <a:cubicBezTo>
                  <a:pt x="4918991" y="30096"/>
                  <a:pt x="5241011" y="39920"/>
                  <a:pt x="5321982" y="0"/>
                </a:cubicBezTo>
                <a:cubicBezTo>
                  <a:pt x="5405101" y="-48612"/>
                  <a:pt x="5881164" y="-26510"/>
                  <a:pt x="5955143" y="0"/>
                </a:cubicBezTo>
                <a:cubicBezTo>
                  <a:pt x="6169811" y="79843"/>
                  <a:pt x="6396365" y="-61045"/>
                  <a:pt x="6477075" y="0"/>
                </a:cubicBezTo>
                <a:cubicBezTo>
                  <a:pt x="6712064" y="-4526"/>
                  <a:pt x="6776973" y="-62367"/>
                  <a:pt x="6999006" y="0"/>
                </a:cubicBezTo>
                <a:cubicBezTo>
                  <a:pt x="7161870" y="-267809"/>
                  <a:pt x="7591488" y="264575"/>
                  <a:pt x="8077093" y="0"/>
                </a:cubicBezTo>
                <a:cubicBezTo>
                  <a:pt x="8676380" y="30763"/>
                  <a:pt x="8661580" y="-16879"/>
                  <a:pt x="9043947" y="0"/>
                </a:cubicBezTo>
                <a:cubicBezTo>
                  <a:pt x="9349628" y="-69568"/>
                  <a:pt x="9465430" y="-52142"/>
                  <a:pt x="9899573" y="0"/>
                </a:cubicBezTo>
                <a:cubicBezTo>
                  <a:pt x="10331182" y="308633"/>
                  <a:pt x="10807794" y="-251478"/>
                  <a:pt x="11123117" y="0"/>
                </a:cubicBezTo>
                <a:cubicBezTo>
                  <a:pt x="11059848" y="215851"/>
                  <a:pt x="10975370" y="274852"/>
                  <a:pt x="11123117" y="575100"/>
                </a:cubicBezTo>
                <a:cubicBezTo>
                  <a:pt x="11238061" y="736657"/>
                  <a:pt x="10985302" y="1086753"/>
                  <a:pt x="11123117" y="1177588"/>
                </a:cubicBezTo>
                <a:cubicBezTo>
                  <a:pt x="11123141" y="1357825"/>
                  <a:pt x="11148344" y="1406093"/>
                  <a:pt x="11123117" y="1670532"/>
                </a:cubicBezTo>
                <a:cubicBezTo>
                  <a:pt x="11235695" y="2088233"/>
                  <a:pt x="11156944" y="2582276"/>
                  <a:pt x="11123117" y="2738581"/>
                </a:cubicBezTo>
                <a:cubicBezTo>
                  <a:pt x="10907443" y="2805681"/>
                  <a:pt x="10654961" y="2760292"/>
                  <a:pt x="10601185" y="2738581"/>
                </a:cubicBezTo>
                <a:cubicBezTo>
                  <a:pt x="10700059" y="2892934"/>
                  <a:pt x="10251342" y="2639181"/>
                  <a:pt x="9968022" y="2738581"/>
                </a:cubicBezTo>
                <a:cubicBezTo>
                  <a:pt x="9633374" y="2799910"/>
                  <a:pt x="9538883" y="2766127"/>
                  <a:pt x="9446091" y="2738581"/>
                </a:cubicBezTo>
                <a:cubicBezTo>
                  <a:pt x="9297812" y="3188599"/>
                  <a:pt x="8991048" y="2760355"/>
                  <a:pt x="8368006" y="2738581"/>
                </a:cubicBezTo>
                <a:cubicBezTo>
                  <a:pt x="7990986" y="2730155"/>
                  <a:pt x="7955190" y="2814815"/>
                  <a:pt x="7623611" y="2738581"/>
                </a:cubicBezTo>
                <a:cubicBezTo>
                  <a:pt x="7467725" y="2653670"/>
                  <a:pt x="7162847" y="2642306"/>
                  <a:pt x="6990450" y="2738581"/>
                </a:cubicBezTo>
                <a:cubicBezTo>
                  <a:pt x="6731671" y="2568719"/>
                  <a:pt x="6554739" y="2850492"/>
                  <a:pt x="6134826" y="2738581"/>
                </a:cubicBezTo>
                <a:cubicBezTo>
                  <a:pt x="5858483" y="2766995"/>
                  <a:pt x="5400943" y="2643658"/>
                  <a:pt x="5279199" y="2738581"/>
                </a:cubicBezTo>
                <a:cubicBezTo>
                  <a:pt x="5018904" y="2767982"/>
                  <a:pt x="4950484" y="2797496"/>
                  <a:pt x="4646038" y="2738581"/>
                </a:cubicBezTo>
                <a:cubicBezTo>
                  <a:pt x="4294896" y="2584360"/>
                  <a:pt x="4162980" y="2827068"/>
                  <a:pt x="3679183" y="2738581"/>
                </a:cubicBezTo>
                <a:cubicBezTo>
                  <a:pt x="3256445" y="2717654"/>
                  <a:pt x="3225247" y="2797568"/>
                  <a:pt x="2712327" y="2738581"/>
                </a:cubicBezTo>
                <a:cubicBezTo>
                  <a:pt x="2138229" y="2739948"/>
                  <a:pt x="2333380" y="2793859"/>
                  <a:pt x="2079166" y="2738581"/>
                </a:cubicBezTo>
                <a:cubicBezTo>
                  <a:pt x="1734261" y="2658510"/>
                  <a:pt x="1558110" y="2642512"/>
                  <a:pt x="1446005" y="2738581"/>
                </a:cubicBezTo>
                <a:cubicBezTo>
                  <a:pt x="1805929" y="2579693"/>
                  <a:pt x="398412" y="2479141"/>
                  <a:pt x="0" y="2738581"/>
                </a:cubicBezTo>
                <a:cubicBezTo>
                  <a:pt x="14768" y="2553488"/>
                  <a:pt x="-48824" y="2392666"/>
                  <a:pt x="0" y="2218249"/>
                </a:cubicBezTo>
                <a:cubicBezTo>
                  <a:pt x="4898" y="1913361"/>
                  <a:pt x="-33321" y="1888450"/>
                  <a:pt x="0" y="1643146"/>
                </a:cubicBezTo>
                <a:cubicBezTo>
                  <a:pt x="57243" y="1398602"/>
                  <a:pt x="24293" y="1133246"/>
                  <a:pt x="0" y="1040658"/>
                </a:cubicBezTo>
                <a:cubicBezTo>
                  <a:pt x="121338" y="921288"/>
                  <a:pt x="23716" y="815485"/>
                  <a:pt x="0" y="547713"/>
                </a:cubicBezTo>
                <a:cubicBezTo>
                  <a:pt x="-26545" y="279478"/>
                  <a:pt x="-9344" y="225004"/>
                  <a:pt x="0" y="0"/>
                </a:cubicBezTo>
                <a:close/>
              </a:path>
            </a:pathLst>
          </a:custGeom>
          <a:ln>
            <a:solidFill>
              <a:schemeClr val="tx1"/>
            </a:solidFill>
            <a:extLst>
              <a:ext uri="{C807C97D-BFC1-408E-A445-0C87EB9F89A2}">
                <ask:lineSketchStyleProps xmlns:ask="http://schemas.microsoft.com/office/drawing/2018/sketchyshapes" sd="2308339505">
                  <a:custGeom>
                    <a:avLst/>
                    <a:gdLst>
                      <a:gd name="connsiteX0" fmla="*/ 0 w 8342338"/>
                      <a:gd name="connsiteY0" fmla="*/ 0 h 2053937"/>
                      <a:gd name="connsiteX1" fmla="*/ 558294 w 8342338"/>
                      <a:gd name="connsiteY1" fmla="*/ 0 h 2053937"/>
                      <a:gd name="connsiteX2" fmla="*/ 1366860 w 8342338"/>
                      <a:gd name="connsiteY2" fmla="*/ 0 h 2053937"/>
                      <a:gd name="connsiteX3" fmla="*/ 1758307 w 8342338"/>
                      <a:gd name="connsiteY3" fmla="*/ 0 h 2053937"/>
                      <a:gd name="connsiteX4" fmla="*/ 2483449 w 8342338"/>
                      <a:gd name="connsiteY4" fmla="*/ 0 h 2053937"/>
                      <a:gd name="connsiteX5" fmla="*/ 3041744 w 8342338"/>
                      <a:gd name="connsiteY5" fmla="*/ 0 h 2053937"/>
                      <a:gd name="connsiteX6" fmla="*/ 3600039 w 8342338"/>
                      <a:gd name="connsiteY6" fmla="*/ 0 h 2053937"/>
                      <a:gd name="connsiteX7" fmla="*/ 3991487 w 8342338"/>
                      <a:gd name="connsiteY7" fmla="*/ 0 h 2053937"/>
                      <a:gd name="connsiteX8" fmla="*/ 4466358 w 8342338"/>
                      <a:gd name="connsiteY8" fmla="*/ 0 h 2053937"/>
                      <a:gd name="connsiteX9" fmla="*/ 4857807 w 8342338"/>
                      <a:gd name="connsiteY9" fmla="*/ 0 h 2053937"/>
                      <a:gd name="connsiteX10" fmla="*/ 5249255 w 8342338"/>
                      <a:gd name="connsiteY10" fmla="*/ 0 h 2053937"/>
                      <a:gd name="connsiteX11" fmla="*/ 6057820 w 8342338"/>
                      <a:gd name="connsiteY11" fmla="*/ 0 h 2053937"/>
                      <a:gd name="connsiteX12" fmla="*/ 6782961 w 8342338"/>
                      <a:gd name="connsiteY12" fmla="*/ 0 h 2053937"/>
                      <a:gd name="connsiteX13" fmla="*/ 7424680 w 8342338"/>
                      <a:gd name="connsiteY13" fmla="*/ 0 h 2053937"/>
                      <a:gd name="connsiteX14" fmla="*/ 8342338 w 8342338"/>
                      <a:gd name="connsiteY14" fmla="*/ 0 h 2053937"/>
                      <a:gd name="connsiteX15" fmla="*/ 8342338 w 8342338"/>
                      <a:gd name="connsiteY15" fmla="*/ 431325 h 2053937"/>
                      <a:gd name="connsiteX16" fmla="*/ 8342338 w 8342338"/>
                      <a:gd name="connsiteY16" fmla="*/ 883191 h 2053937"/>
                      <a:gd name="connsiteX17" fmla="*/ 8342338 w 8342338"/>
                      <a:gd name="connsiteY17" fmla="*/ 1252899 h 2053937"/>
                      <a:gd name="connsiteX18" fmla="*/ 8342338 w 8342338"/>
                      <a:gd name="connsiteY18" fmla="*/ 2053936 h 2053937"/>
                      <a:gd name="connsiteX19" fmla="*/ 7950889 w 8342338"/>
                      <a:gd name="connsiteY19" fmla="*/ 2053936 h 2053937"/>
                      <a:gd name="connsiteX20" fmla="*/ 7476017 w 8342338"/>
                      <a:gd name="connsiteY20" fmla="*/ 2053936 h 2053937"/>
                      <a:gd name="connsiteX21" fmla="*/ 7084569 w 8342338"/>
                      <a:gd name="connsiteY21" fmla="*/ 2053936 h 2053937"/>
                      <a:gd name="connsiteX22" fmla="*/ 6276005 w 8342338"/>
                      <a:gd name="connsiteY22" fmla="*/ 2053936 h 2053937"/>
                      <a:gd name="connsiteX23" fmla="*/ 5717709 w 8342338"/>
                      <a:gd name="connsiteY23" fmla="*/ 2053936 h 2053937"/>
                      <a:gd name="connsiteX24" fmla="*/ 5242838 w 8342338"/>
                      <a:gd name="connsiteY24" fmla="*/ 2053936 h 2053937"/>
                      <a:gd name="connsiteX25" fmla="*/ 4601120 w 8342338"/>
                      <a:gd name="connsiteY25" fmla="*/ 2053936 h 2053937"/>
                      <a:gd name="connsiteX26" fmla="*/ 3959400 w 8342338"/>
                      <a:gd name="connsiteY26" fmla="*/ 2053936 h 2053937"/>
                      <a:gd name="connsiteX27" fmla="*/ 3484529 w 8342338"/>
                      <a:gd name="connsiteY27" fmla="*/ 2053936 h 2053937"/>
                      <a:gd name="connsiteX28" fmla="*/ 2759388 w 8342338"/>
                      <a:gd name="connsiteY28" fmla="*/ 2053936 h 2053937"/>
                      <a:gd name="connsiteX29" fmla="*/ 2034246 w 8342338"/>
                      <a:gd name="connsiteY29" fmla="*/ 2053936 h 2053937"/>
                      <a:gd name="connsiteX30" fmla="*/ 1559375 w 8342338"/>
                      <a:gd name="connsiteY30" fmla="*/ 2053936 h 2053937"/>
                      <a:gd name="connsiteX31" fmla="*/ 1084504 w 8342338"/>
                      <a:gd name="connsiteY31" fmla="*/ 2053936 h 2053937"/>
                      <a:gd name="connsiteX32" fmla="*/ 0 w 8342338"/>
                      <a:gd name="connsiteY32" fmla="*/ 2053936 h 2053937"/>
                      <a:gd name="connsiteX33" fmla="*/ 0 w 8342338"/>
                      <a:gd name="connsiteY33" fmla="*/ 1663687 h 2053937"/>
                      <a:gd name="connsiteX34" fmla="*/ 0 w 8342338"/>
                      <a:gd name="connsiteY34" fmla="*/ 1232360 h 2053937"/>
                      <a:gd name="connsiteX35" fmla="*/ 0 w 8342338"/>
                      <a:gd name="connsiteY35" fmla="*/ 780494 h 2053937"/>
                      <a:gd name="connsiteX36" fmla="*/ 0 w 8342338"/>
                      <a:gd name="connsiteY36" fmla="*/ 410785 h 2053937"/>
                      <a:gd name="connsiteX37" fmla="*/ 0 w 8342338"/>
                      <a:gd name="connsiteY37" fmla="*/ 0 h 2053937"/>
                      <a:gd name="connsiteX0" fmla="*/ 0 w 8342338"/>
                      <a:gd name="connsiteY0" fmla="*/ 0 h 2053937"/>
                      <a:gd name="connsiteX1" fmla="*/ 808564 w 8342338"/>
                      <a:gd name="connsiteY1" fmla="*/ 0 h 2053937"/>
                      <a:gd name="connsiteX2" fmla="*/ 1533706 w 8342338"/>
                      <a:gd name="connsiteY2" fmla="*/ 0 h 2053937"/>
                      <a:gd name="connsiteX3" fmla="*/ 1925154 w 8342338"/>
                      <a:gd name="connsiteY3" fmla="*/ 0 h 2053937"/>
                      <a:gd name="connsiteX4" fmla="*/ 2400026 w 8342338"/>
                      <a:gd name="connsiteY4" fmla="*/ 0 h 2053937"/>
                      <a:gd name="connsiteX5" fmla="*/ 3125167 w 8342338"/>
                      <a:gd name="connsiteY5" fmla="*/ 0 h 2053937"/>
                      <a:gd name="connsiteX6" fmla="*/ 3850309 w 8342338"/>
                      <a:gd name="connsiteY6" fmla="*/ 0 h 2053937"/>
                      <a:gd name="connsiteX7" fmla="*/ 4658874 w 8342338"/>
                      <a:gd name="connsiteY7" fmla="*/ 0 h 2053937"/>
                      <a:gd name="connsiteX8" fmla="*/ 5467439 w 8342338"/>
                      <a:gd name="connsiteY8" fmla="*/ 0 h 2053937"/>
                      <a:gd name="connsiteX9" fmla="*/ 5942310 w 8342338"/>
                      <a:gd name="connsiteY9" fmla="*/ 0 h 2053937"/>
                      <a:gd name="connsiteX10" fmla="*/ 6667453 w 8342338"/>
                      <a:gd name="connsiteY10" fmla="*/ 0 h 2053937"/>
                      <a:gd name="connsiteX11" fmla="*/ 7225748 w 8342338"/>
                      <a:gd name="connsiteY11" fmla="*/ 0 h 2053937"/>
                      <a:gd name="connsiteX12" fmla="*/ 8342338 w 8342338"/>
                      <a:gd name="connsiteY12" fmla="*/ 0 h 2053937"/>
                      <a:gd name="connsiteX13" fmla="*/ 8342338 w 8342338"/>
                      <a:gd name="connsiteY13" fmla="*/ 451863 h 2053937"/>
                      <a:gd name="connsiteX14" fmla="*/ 8342338 w 8342338"/>
                      <a:gd name="connsiteY14" fmla="*/ 883191 h 2053937"/>
                      <a:gd name="connsiteX15" fmla="*/ 8342338 w 8342338"/>
                      <a:gd name="connsiteY15" fmla="*/ 1273439 h 2053937"/>
                      <a:gd name="connsiteX16" fmla="*/ 8342338 w 8342338"/>
                      <a:gd name="connsiteY16" fmla="*/ 1622607 h 2053937"/>
                      <a:gd name="connsiteX17" fmla="*/ 8342338 w 8342338"/>
                      <a:gd name="connsiteY17" fmla="*/ 2053936 h 2053937"/>
                      <a:gd name="connsiteX18" fmla="*/ 7784042 w 8342338"/>
                      <a:gd name="connsiteY18" fmla="*/ 2053936 h 2053937"/>
                      <a:gd name="connsiteX19" fmla="*/ 7225748 w 8342338"/>
                      <a:gd name="connsiteY19" fmla="*/ 2053936 h 2053937"/>
                      <a:gd name="connsiteX20" fmla="*/ 6500605 w 8342338"/>
                      <a:gd name="connsiteY20" fmla="*/ 2053936 h 2053937"/>
                      <a:gd name="connsiteX21" fmla="*/ 5858887 w 8342338"/>
                      <a:gd name="connsiteY21" fmla="*/ 2053936 h 2053937"/>
                      <a:gd name="connsiteX22" fmla="*/ 5300592 w 8342338"/>
                      <a:gd name="connsiteY22" fmla="*/ 2053936 h 2053937"/>
                      <a:gd name="connsiteX23" fmla="*/ 4575451 w 8342338"/>
                      <a:gd name="connsiteY23" fmla="*/ 2053936 h 2053937"/>
                      <a:gd name="connsiteX24" fmla="*/ 4100579 w 8342338"/>
                      <a:gd name="connsiteY24" fmla="*/ 2053936 h 2053937"/>
                      <a:gd name="connsiteX25" fmla="*/ 3625707 w 8342338"/>
                      <a:gd name="connsiteY25" fmla="*/ 2053936 h 2053937"/>
                      <a:gd name="connsiteX26" fmla="*/ 2900566 w 8342338"/>
                      <a:gd name="connsiteY26" fmla="*/ 2053936 h 2053937"/>
                      <a:gd name="connsiteX27" fmla="*/ 2092001 w 8342338"/>
                      <a:gd name="connsiteY27" fmla="*/ 2053936 h 2053937"/>
                      <a:gd name="connsiteX28" fmla="*/ 1700552 w 8342338"/>
                      <a:gd name="connsiteY28" fmla="*/ 2053936 h 2053937"/>
                      <a:gd name="connsiteX29" fmla="*/ 891987 w 8342338"/>
                      <a:gd name="connsiteY29" fmla="*/ 2053936 h 2053937"/>
                      <a:gd name="connsiteX30" fmla="*/ 0 w 8342338"/>
                      <a:gd name="connsiteY30" fmla="*/ 2053936 h 2053937"/>
                      <a:gd name="connsiteX31" fmla="*/ 0 w 8342338"/>
                      <a:gd name="connsiteY31" fmla="*/ 1684226 h 2053937"/>
                      <a:gd name="connsiteX32" fmla="*/ 0 w 8342338"/>
                      <a:gd name="connsiteY32" fmla="*/ 1232360 h 2053937"/>
                      <a:gd name="connsiteX33" fmla="*/ 0 w 8342338"/>
                      <a:gd name="connsiteY33" fmla="*/ 821573 h 2053937"/>
                      <a:gd name="connsiteX34" fmla="*/ 0 w 8342338"/>
                      <a:gd name="connsiteY34" fmla="*/ 410785 h 2053937"/>
                      <a:gd name="connsiteX35" fmla="*/ 0 w 8342338"/>
                      <a:gd name="connsiteY35" fmla="*/ 0 h 2053937"/>
                      <a:gd name="connsiteX0" fmla="*/ 0 w 8342338"/>
                      <a:gd name="connsiteY0" fmla="*/ 0 h 2053937"/>
                      <a:gd name="connsiteX1" fmla="*/ 558294 w 8342338"/>
                      <a:gd name="connsiteY1" fmla="*/ 0 h 2053937"/>
                      <a:gd name="connsiteX2" fmla="*/ 1366860 w 8342338"/>
                      <a:gd name="connsiteY2" fmla="*/ 0 h 2053937"/>
                      <a:gd name="connsiteX3" fmla="*/ 1758307 w 8342338"/>
                      <a:gd name="connsiteY3" fmla="*/ 0 h 2053937"/>
                      <a:gd name="connsiteX4" fmla="*/ 2483449 w 8342338"/>
                      <a:gd name="connsiteY4" fmla="*/ 0 h 2053937"/>
                      <a:gd name="connsiteX5" fmla="*/ 3041744 w 8342338"/>
                      <a:gd name="connsiteY5" fmla="*/ 0 h 2053937"/>
                      <a:gd name="connsiteX6" fmla="*/ 3600039 w 8342338"/>
                      <a:gd name="connsiteY6" fmla="*/ 0 h 2053937"/>
                      <a:gd name="connsiteX7" fmla="*/ 3991487 w 8342338"/>
                      <a:gd name="connsiteY7" fmla="*/ 0 h 2053937"/>
                      <a:gd name="connsiteX8" fmla="*/ 4466358 w 8342338"/>
                      <a:gd name="connsiteY8" fmla="*/ 0 h 2053937"/>
                      <a:gd name="connsiteX9" fmla="*/ 4857807 w 8342338"/>
                      <a:gd name="connsiteY9" fmla="*/ 0 h 2053937"/>
                      <a:gd name="connsiteX10" fmla="*/ 5249255 w 8342338"/>
                      <a:gd name="connsiteY10" fmla="*/ 0 h 2053937"/>
                      <a:gd name="connsiteX11" fmla="*/ 6057820 w 8342338"/>
                      <a:gd name="connsiteY11" fmla="*/ 0 h 2053937"/>
                      <a:gd name="connsiteX12" fmla="*/ 6782961 w 8342338"/>
                      <a:gd name="connsiteY12" fmla="*/ 0 h 2053937"/>
                      <a:gd name="connsiteX13" fmla="*/ 7424680 w 8342338"/>
                      <a:gd name="connsiteY13" fmla="*/ 0 h 2053937"/>
                      <a:gd name="connsiteX14" fmla="*/ 8342338 w 8342338"/>
                      <a:gd name="connsiteY14" fmla="*/ 0 h 2053937"/>
                      <a:gd name="connsiteX15" fmla="*/ 8342338 w 8342338"/>
                      <a:gd name="connsiteY15" fmla="*/ 431325 h 2053937"/>
                      <a:gd name="connsiteX16" fmla="*/ 8342338 w 8342338"/>
                      <a:gd name="connsiteY16" fmla="*/ 883191 h 2053937"/>
                      <a:gd name="connsiteX17" fmla="*/ 8342338 w 8342338"/>
                      <a:gd name="connsiteY17" fmla="*/ 1252899 h 2053937"/>
                      <a:gd name="connsiteX18" fmla="*/ 8342338 w 8342338"/>
                      <a:gd name="connsiteY18" fmla="*/ 2053936 h 2053937"/>
                      <a:gd name="connsiteX19" fmla="*/ 7950889 w 8342338"/>
                      <a:gd name="connsiteY19" fmla="*/ 2053936 h 2053937"/>
                      <a:gd name="connsiteX20" fmla="*/ 7476017 w 8342338"/>
                      <a:gd name="connsiteY20" fmla="*/ 2053936 h 2053937"/>
                      <a:gd name="connsiteX21" fmla="*/ 7084569 w 8342338"/>
                      <a:gd name="connsiteY21" fmla="*/ 2053936 h 2053937"/>
                      <a:gd name="connsiteX22" fmla="*/ 6276005 w 8342338"/>
                      <a:gd name="connsiteY22" fmla="*/ 2053936 h 2053937"/>
                      <a:gd name="connsiteX23" fmla="*/ 5717709 w 8342338"/>
                      <a:gd name="connsiteY23" fmla="*/ 2053936 h 2053937"/>
                      <a:gd name="connsiteX24" fmla="*/ 5242838 w 8342338"/>
                      <a:gd name="connsiteY24" fmla="*/ 2053936 h 2053937"/>
                      <a:gd name="connsiteX25" fmla="*/ 4601120 w 8342338"/>
                      <a:gd name="connsiteY25" fmla="*/ 2053936 h 2053937"/>
                      <a:gd name="connsiteX26" fmla="*/ 3959400 w 8342338"/>
                      <a:gd name="connsiteY26" fmla="*/ 2053936 h 2053937"/>
                      <a:gd name="connsiteX27" fmla="*/ 3484529 w 8342338"/>
                      <a:gd name="connsiteY27" fmla="*/ 2053936 h 2053937"/>
                      <a:gd name="connsiteX28" fmla="*/ 2759388 w 8342338"/>
                      <a:gd name="connsiteY28" fmla="*/ 2053936 h 2053937"/>
                      <a:gd name="connsiteX29" fmla="*/ 2034246 w 8342338"/>
                      <a:gd name="connsiteY29" fmla="*/ 2053936 h 2053937"/>
                      <a:gd name="connsiteX30" fmla="*/ 1559375 w 8342338"/>
                      <a:gd name="connsiteY30" fmla="*/ 2053936 h 2053937"/>
                      <a:gd name="connsiteX31" fmla="*/ 1084504 w 8342338"/>
                      <a:gd name="connsiteY31" fmla="*/ 2053936 h 2053937"/>
                      <a:gd name="connsiteX32" fmla="*/ 0 w 8342338"/>
                      <a:gd name="connsiteY32" fmla="*/ 2053936 h 2053937"/>
                      <a:gd name="connsiteX33" fmla="*/ 0 w 8342338"/>
                      <a:gd name="connsiteY33" fmla="*/ 1663687 h 2053937"/>
                      <a:gd name="connsiteX34" fmla="*/ 0 w 8342338"/>
                      <a:gd name="connsiteY34" fmla="*/ 1232360 h 2053937"/>
                      <a:gd name="connsiteX35" fmla="*/ 0 w 8342338"/>
                      <a:gd name="connsiteY35" fmla="*/ 780494 h 2053937"/>
                      <a:gd name="connsiteX36" fmla="*/ 0 w 8342338"/>
                      <a:gd name="connsiteY36" fmla="*/ 410785 h 2053937"/>
                      <a:gd name="connsiteX37" fmla="*/ 0 w 8342338"/>
                      <a:gd name="connsiteY37" fmla="*/ 0 h 2053937"/>
                      <a:gd name="connsiteX0" fmla="*/ 0 w 8342338"/>
                      <a:gd name="connsiteY0" fmla="*/ 0 h 2053937"/>
                      <a:gd name="connsiteX1" fmla="*/ 558294 w 8342338"/>
                      <a:gd name="connsiteY1" fmla="*/ 0 h 2053937"/>
                      <a:gd name="connsiteX2" fmla="*/ 1366860 w 8342338"/>
                      <a:gd name="connsiteY2" fmla="*/ 0 h 2053937"/>
                      <a:gd name="connsiteX3" fmla="*/ 1758307 w 8342338"/>
                      <a:gd name="connsiteY3" fmla="*/ 0 h 2053937"/>
                      <a:gd name="connsiteX4" fmla="*/ 2483449 w 8342338"/>
                      <a:gd name="connsiteY4" fmla="*/ 0 h 2053937"/>
                      <a:gd name="connsiteX5" fmla="*/ 3041744 w 8342338"/>
                      <a:gd name="connsiteY5" fmla="*/ 0 h 2053937"/>
                      <a:gd name="connsiteX6" fmla="*/ 3600039 w 8342338"/>
                      <a:gd name="connsiteY6" fmla="*/ 0 h 2053937"/>
                      <a:gd name="connsiteX7" fmla="*/ 3991487 w 8342338"/>
                      <a:gd name="connsiteY7" fmla="*/ 0 h 2053937"/>
                      <a:gd name="connsiteX8" fmla="*/ 4466358 w 8342338"/>
                      <a:gd name="connsiteY8" fmla="*/ 0 h 2053937"/>
                      <a:gd name="connsiteX9" fmla="*/ 4857807 w 8342338"/>
                      <a:gd name="connsiteY9" fmla="*/ 0 h 2053937"/>
                      <a:gd name="connsiteX10" fmla="*/ 5249255 w 8342338"/>
                      <a:gd name="connsiteY10" fmla="*/ 0 h 2053937"/>
                      <a:gd name="connsiteX11" fmla="*/ 6057820 w 8342338"/>
                      <a:gd name="connsiteY11" fmla="*/ 0 h 2053937"/>
                      <a:gd name="connsiteX12" fmla="*/ 6782961 w 8342338"/>
                      <a:gd name="connsiteY12" fmla="*/ 0 h 2053937"/>
                      <a:gd name="connsiteX13" fmla="*/ 7424680 w 8342338"/>
                      <a:gd name="connsiteY13" fmla="*/ 0 h 2053937"/>
                      <a:gd name="connsiteX14" fmla="*/ 8342338 w 8342338"/>
                      <a:gd name="connsiteY14" fmla="*/ 0 h 2053937"/>
                      <a:gd name="connsiteX15" fmla="*/ 8342338 w 8342338"/>
                      <a:gd name="connsiteY15" fmla="*/ 431325 h 2053937"/>
                      <a:gd name="connsiteX16" fmla="*/ 8342338 w 8342338"/>
                      <a:gd name="connsiteY16" fmla="*/ 883191 h 2053937"/>
                      <a:gd name="connsiteX17" fmla="*/ 8342338 w 8342338"/>
                      <a:gd name="connsiteY17" fmla="*/ 1252899 h 2053937"/>
                      <a:gd name="connsiteX18" fmla="*/ 8342338 w 8342338"/>
                      <a:gd name="connsiteY18" fmla="*/ 2053936 h 2053937"/>
                      <a:gd name="connsiteX19" fmla="*/ 7950889 w 8342338"/>
                      <a:gd name="connsiteY19" fmla="*/ 2053936 h 2053937"/>
                      <a:gd name="connsiteX20" fmla="*/ 7476017 w 8342338"/>
                      <a:gd name="connsiteY20" fmla="*/ 2053936 h 2053937"/>
                      <a:gd name="connsiteX21" fmla="*/ 7084569 w 8342338"/>
                      <a:gd name="connsiteY21" fmla="*/ 2053936 h 2053937"/>
                      <a:gd name="connsiteX22" fmla="*/ 6276005 w 8342338"/>
                      <a:gd name="connsiteY22" fmla="*/ 2053936 h 2053937"/>
                      <a:gd name="connsiteX23" fmla="*/ 5717709 w 8342338"/>
                      <a:gd name="connsiteY23" fmla="*/ 2053936 h 2053937"/>
                      <a:gd name="connsiteX24" fmla="*/ 5242838 w 8342338"/>
                      <a:gd name="connsiteY24" fmla="*/ 2053936 h 2053937"/>
                      <a:gd name="connsiteX25" fmla="*/ 4601120 w 8342338"/>
                      <a:gd name="connsiteY25" fmla="*/ 2053936 h 2053937"/>
                      <a:gd name="connsiteX26" fmla="*/ 3959400 w 8342338"/>
                      <a:gd name="connsiteY26" fmla="*/ 2053936 h 2053937"/>
                      <a:gd name="connsiteX27" fmla="*/ 3484529 w 8342338"/>
                      <a:gd name="connsiteY27" fmla="*/ 2053936 h 2053937"/>
                      <a:gd name="connsiteX28" fmla="*/ 2759388 w 8342338"/>
                      <a:gd name="connsiteY28" fmla="*/ 2053936 h 2053937"/>
                      <a:gd name="connsiteX29" fmla="*/ 2034246 w 8342338"/>
                      <a:gd name="connsiteY29" fmla="*/ 2053936 h 2053937"/>
                      <a:gd name="connsiteX30" fmla="*/ 1559375 w 8342338"/>
                      <a:gd name="connsiteY30" fmla="*/ 2053936 h 2053937"/>
                      <a:gd name="connsiteX31" fmla="*/ 1084504 w 8342338"/>
                      <a:gd name="connsiteY31" fmla="*/ 2053936 h 2053937"/>
                      <a:gd name="connsiteX32" fmla="*/ 0 w 8342338"/>
                      <a:gd name="connsiteY32" fmla="*/ 2053936 h 2053937"/>
                      <a:gd name="connsiteX33" fmla="*/ 0 w 8342338"/>
                      <a:gd name="connsiteY33" fmla="*/ 1663687 h 2053937"/>
                      <a:gd name="connsiteX34" fmla="*/ 0 w 8342338"/>
                      <a:gd name="connsiteY34" fmla="*/ 1232360 h 2053937"/>
                      <a:gd name="connsiteX35" fmla="*/ 0 w 8342338"/>
                      <a:gd name="connsiteY35" fmla="*/ 780494 h 2053937"/>
                      <a:gd name="connsiteX36" fmla="*/ 0 w 8342338"/>
                      <a:gd name="connsiteY36" fmla="*/ 410785 h 2053937"/>
                      <a:gd name="connsiteX37" fmla="*/ 0 w 8342338"/>
                      <a:gd name="connsiteY37" fmla="*/ 0 h 2053937"/>
                      <a:gd name="connsiteX0" fmla="*/ 0 w 8342338"/>
                      <a:gd name="connsiteY0" fmla="*/ 0 h 2053937"/>
                      <a:gd name="connsiteX1" fmla="*/ 558294 w 8342338"/>
                      <a:gd name="connsiteY1" fmla="*/ 0 h 2053937"/>
                      <a:gd name="connsiteX2" fmla="*/ 1366860 w 8342338"/>
                      <a:gd name="connsiteY2" fmla="*/ 0 h 2053937"/>
                      <a:gd name="connsiteX3" fmla="*/ 1758307 w 8342338"/>
                      <a:gd name="connsiteY3" fmla="*/ 0 h 2053937"/>
                      <a:gd name="connsiteX4" fmla="*/ 2483449 w 8342338"/>
                      <a:gd name="connsiteY4" fmla="*/ 0 h 2053937"/>
                      <a:gd name="connsiteX5" fmla="*/ 3041744 w 8342338"/>
                      <a:gd name="connsiteY5" fmla="*/ 0 h 2053937"/>
                      <a:gd name="connsiteX6" fmla="*/ 3600039 w 8342338"/>
                      <a:gd name="connsiteY6" fmla="*/ 0 h 2053937"/>
                      <a:gd name="connsiteX7" fmla="*/ 3991487 w 8342338"/>
                      <a:gd name="connsiteY7" fmla="*/ 0 h 2053937"/>
                      <a:gd name="connsiteX8" fmla="*/ 4466358 w 8342338"/>
                      <a:gd name="connsiteY8" fmla="*/ 0 h 2053937"/>
                      <a:gd name="connsiteX9" fmla="*/ 4857807 w 8342338"/>
                      <a:gd name="connsiteY9" fmla="*/ 0 h 2053937"/>
                      <a:gd name="connsiteX10" fmla="*/ 5249255 w 8342338"/>
                      <a:gd name="connsiteY10" fmla="*/ 0 h 2053937"/>
                      <a:gd name="connsiteX11" fmla="*/ 6057820 w 8342338"/>
                      <a:gd name="connsiteY11" fmla="*/ 0 h 2053937"/>
                      <a:gd name="connsiteX12" fmla="*/ 6782961 w 8342338"/>
                      <a:gd name="connsiteY12" fmla="*/ 0 h 2053937"/>
                      <a:gd name="connsiteX13" fmla="*/ 7424680 w 8342338"/>
                      <a:gd name="connsiteY13" fmla="*/ 0 h 2053937"/>
                      <a:gd name="connsiteX14" fmla="*/ 8342338 w 8342338"/>
                      <a:gd name="connsiteY14" fmla="*/ 0 h 2053937"/>
                      <a:gd name="connsiteX15" fmla="*/ 8342338 w 8342338"/>
                      <a:gd name="connsiteY15" fmla="*/ 431325 h 2053937"/>
                      <a:gd name="connsiteX16" fmla="*/ 8342338 w 8342338"/>
                      <a:gd name="connsiteY16" fmla="*/ 883191 h 2053937"/>
                      <a:gd name="connsiteX17" fmla="*/ 8342338 w 8342338"/>
                      <a:gd name="connsiteY17" fmla="*/ 1252899 h 2053937"/>
                      <a:gd name="connsiteX18" fmla="*/ 8342338 w 8342338"/>
                      <a:gd name="connsiteY18" fmla="*/ 2053936 h 2053937"/>
                      <a:gd name="connsiteX19" fmla="*/ 7950889 w 8342338"/>
                      <a:gd name="connsiteY19" fmla="*/ 2053936 h 2053937"/>
                      <a:gd name="connsiteX20" fmla="*/ 7476017 w 8342338"/>
                      <a:gd name="connsiteY20" fmla="*/ 2053936 h 2053937"/>
                      <a:gd name="connsiteX21" fmla="*/ 7084569 w 8342338"/>
                      <a:gd name="connsiteY21" fmla="*/ 2053936 h 2053937"/>
                      <a:gd name="connsiteX22" fmla="*/ 6276005 w 8342338"/>
                      <a:gd name="connsiteY22" fmla="*/ 2053936 h 2053937"/>
                      <a:gd name="connsiteX23" fmla="*/ 5717709 w 8342338"/>
                      <a:gd name="connsiteY23" fmla="*/ 2053936 h 2053937"/>
                      <a:gd name="connsiteX24" fmla="*/ 5242838 w 8342338"/>
                      <a:gd name="connsiteY24" fmla="*/ 2053936 h 2053937"/>
                      <a:gd name="connsiteX25" fmla="*/ 4601120 w 8342338"/>
                      <a:gd name="connsiteY25" fmla="*/ 2053936 h 2053937"/>
                      <a:gd name="connsiteX26" fmla="*/ 3959400 w 8342338"/>
                      <a:gd name="connsiteY26" fmla="*/ 2053936 h 2053937"/>
                      <a:gd name="connsiteX27" fmla="*/ 3484529 w 8342338"/>
                      <a:gd name="connsiteY27" fmla="*/ 2053936 h 2053937"/>
                      <a:gd name="connsiteX28" fmla="*/ 2759388 w 8342338"/>
                      <a:gd name="connsiteY28" fmla="*/ 2053936 h 2053937"/>
                      <a:gd name="connsiteX29" fmla="*/ 2034246 w 8342338"/>
                      <a:gd name="connsiteY29" fmla="*/ 2053936 h 2053937"/>
                      <a:gd name="connsiteX30" fmla="*/ 1559375 w 8342338"/>
                      <a:gd name="connsiteY30" fmla="*/ 2053936 h 2053937"/>
                      <a:gd name="connsiteX31" fmla="*/ 1084504 w 8342338"/>
                      <a:gd name="connsiteY31" fmla="*/ 2053936 h 2053937"/>
                      <a:gd name="connsiteX32" fmla="*/ 0 w 8342338"/>
                      <a:gd name="connsiteY32" fmla="*/ 2053936 h 2053937"/>
                      <a:gd name="connsiteX33" fmla="*/ 0 w 8342338"/>
                      <a:gd name="connsiteY33" fmla="*/ 1663687 h 2053937"/>
                      <a:gd name="connsiteX34" fmla="*/ 0 w 8342338"/>
                      <a:gd name="connsiteY34" fmla="*/ 1232360 h 2053937"/>
                      <a:gd name="connsiteX35" fmla="*/ 0 w 8342338"/>
                      <a:gd name="connsiteY35" fmla="*/ 780494 h 2053937"/>
                      <a:gd name="connsiteX36" fmla="*/ 0 w 8342338"/>
                      <a:gd name="connsiteY36" fmla="*/ 410785 h 2053937"/>
                      <a:gd name="connsiteX37" fmla="*/ 0 w 8342338"/>
                      <a:gd name="connsiteY37" fmla="*/ 0 h 2053937"/>
                      <a:gd name="connsiteX0" fmla="*/ 0 w 8342338"/>
                      <a:gd name="connsiteY0" fmla="*/ 0 h 2053937"/>
                      <a:gd name="connsiteX1" fmla="*/ 558294 w 8342338"/>
                      <a:gd name="connsiteY1" fmla="*/ 0 h 2053937"/>
                      <a:gd name="connsiteX2" fmla="*/ 1366860 w 8342338"/>
                      <a:gd name="connsiteY2" fmla="*/ 0 h 2053937"/>
                      <a:gd name="connsiteX3" fmla="*/ 1758307 w 8342338"/>
                      <a:gd name="connsiteY3" fmla="*/ 0 h 2053937"/>
                      <a:gd name="connsiteX4" fmla="*/ 2483449 w 8342338"/>
                      <a:gd name="connsiteY4" fmla="*/ 0 h 2053937"/>
                      <a:gd name="connsiteX5" fmla="*/ 3041744 w 8342338"/>
                      <a:gd name="connsiteY5" fmla="*/ 0 h 2053937"/>
                      <a:gd name="connsiteX6" fmla="*/ 3600039 w 8342338"/>
                      <a:gd name="connsiteY6" fmla="*/ 0 h 2053937"/>
                      <a:gd name="connsiteX7" fmla="*/ 3991487 w 8342338"/>
                      <a:gd name="connsiteY7" fmla="*/ 0 h 2053937"/>
                      <a:gd name="connsiteX8" fmla="*/ 4466358 w 8342338"/>
                      <a:gd name="connsiteY8" fmla="*/ 0 h 2053937"/>
                      <a:gd name="connsiteX9" fmla="*/ 4857807 w 8342338"/>
                      <a:gd name="connsiteY9" fmla="*/ 0 h 2053937"/>
                      <a:gd name="connsiteX10" fmla="*/ 5249255 w 8342338"/>
                      <a:gd name="connsiteY10" fmla="*/ 0 h 2053937"/>
                      <a:gd name="connsiteX11" fmla="*/ 6057820 w 8342338"/>
                      <a:gd name="connsiteY11" fmla="*/ 0 h 2053937"/>
                      <a:gd name="connsiteX12" fmla="*/ 6782961 w 8342338"/>
                      <a:gd name="connsiteY12" fmla="*/ 0 h 2053937"/>
                      <a:gd name="connsiteX13" fmla="*/ 7424680 w 8342338"/>
                      <a:gd name="connsiteY13" fmla="*/ 0 h 2053937"/>
                      <a:gd name="connsiteX14" fmla="*/ 8342338 w 8342338"/>
                      <a:gd name="connsiteY14" fmla="*/ 0 h 2053937"/>
                      <a:gd name="connsiteX15" fmla="*/ 8342338 w 8342338"/>
                      <a:gd name="connsiteY15" fmla="*/ 431325 h 2053937"/>
                      <a:gd name="connsiteX16" fmla="*/ 8342338 w 8342338"/>
                      <a:gd name="connsiteY16" fmla="*/ 883191 h 2053937"/>
                      <a:gd name="connsiteX17" fmla="*/ 8342338 w 8342338"/>
                      <a:gd name="connsiteY17" fmla="*/ 1252899 h 2053937"/>
                      <a:gd name="connsiteX18" fmla="*/ 8342338 w 8342338"/>
                      <a:gd name="connsiteY18" fmla="*/ 2053936 h 2053937"/>
                      <a:gd name="connsiteX19" fmla="*/ 7950889 w 8342338"/>
                      <a:gd name="connsiteY19" fmla="*/ 2053936 h 2053937"/>
                      <a:gd name="connsiteX20" fmla="*/ 7476017 w 8342338"/>
                      <a:gd name="connsiteY20" fmla="*/ 2053936 h 2053937"/>
                      <a:gd name="connsiteX21" fmla="*/ 7084569 w 8342338"/>
                      <a:gd name="connsiteY21" fmla="*/ 2053936 h 2053937"/>
                      <a:gd name="connsiteX22" fmla="*/ 6276005 w 8342338"/>
                      <a:gd name="connsiteY22" fmla="*/ 2053936 h 2053937"/>
                      <a:gd name="connsiteX23" fmla="*/ 5717709 w 8342338"/>
                      <a:gd name="connsiteY23" fmla="*/ 2053936 h 2053937"/>
                      <a:gd name="connsiteX24" fmla="*/ 5242838 w 8342338"/>
                      <a:gd name="connsiteY24" fmla="*/ 2053936 h 2053937"/>
                      <a:gd name="connsiteX25" fmla="*/ 4601120 w 8342338"/>
                      <a:gd name="connsiteY25" fmla="*/ 2053936 h 2053937"/>
                      <a:gd name="connsiteX26" fmla="*/ 3959400 w 8342338"/>
                      <a:gd name="connsiteY26" fmla="*/ 2053936 h 2053937"/>
                      <a:gd name="connsiteX27" fmla="*/ 3484529 w 8342338"/>
                      <a:gd name="connsiteY27" fmla="*/ 2053936 h 2053937"/>
                      <a:gd name="connsiteX28" fmla="*/ 2759388 w 8342338"/>
                      <a:gd name="connsiteY28" fmla="*/ 2053936 h 2053937"/>
                      <a:gd name="connsiteX29" fmla="*/ 2034246 w 8342338"/>
                      <a:gd name="connsiteY29" fmla="*/ 2053936 h 2053937"/>
                      <a:gd name="connsiteX30" fmla="*/ 1559375 w 8342338"/>
                      <a:gd name="connsiteY30" fmla="*/ 2053936 h 2053937"/>
                      <a:gd name="connsiteX31" fmla="*/ 1084504 w 8342338"/>
                      <a:gd name="connsiteY31" fmla="*/ 2053936 h 2053937"/>
                      <a:gd name="connsiteX32" fmla="*/ 0 w 8342338"/>
                      <a:gd name="connsiteY32" fmla="*/ 2053936 h 2053937"/>
                      <a:gd name="connsiteX33" fmla="*/ 0 w 8342338"/>
                      <a:gd name="connsiteY33" fmla="*/ 1663687 h 2053937"/>
                      <a:gd name="connsiteX34" fmla="*/ 0 w 8342338"/>
                      <a:gd name="connsiteY34" fmla="*/ 1232360 h 2053937"/>
                      <a:gd name="connsiteX35" fmla="*/ 0 w 8342338"/>
                      <a:gd name="connsiteY35" fmla="*/ 780494 h 2053937"/>
                      <a:gd name="connsiteX36" fmla="*/ 0 w 8342338"/>
                      <a:gd name="connsiteY36" fmla="*/ 410785 h 2053937"/>
                      <a:gd name="connsiteX37" fmla="*/ 0 w 8342338"/>
                      <a:gd name="connsiteY37" fmla="*/ 0 h 205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8342338" h="2053937" fill="none" extrusionOk="0">
                        <a:moveTo>
                          <a:pt x="0" y="0"/>
                        </a:moveTo>
                        <a:cubicBezTo>
                          <a:pt x="66795" y="120086"/>
                          <a:pt x="180931" y="17330"/>
                          <a:pt x="558294" y="0"/>
                        </a:cubicBezTo>
                        <a:cubicBezTo>
                          <a:pt x="653131" y="12952"/>
                          <a:pt x="1242379" y="70513"/>
                          <a:pt x="1366860" y="0"/>
                        </a:cubicBezTo>
                        <a:cubicBezTo>
                          <a:pt x="1516850" y="-34605"/>
                          <a:pt x="1570716" y="34228"/>
                          <a:pt x="1758307" y="0"/>
                        </a:cubicBezTo>
                        <a:cubicBezTo>
                          <a:pt x="2031090" y="114466"/>
                          <a:pt x="2209831" y="58574"/>
                          <a:pt x="2483449" y="0"/>
                        </a:cubicBezTo>
                        <a:cubicBezTo>
                          <a:pt x="2612934" y="26575"/>
                          <a:pt x="2778185" y="39095"/>
                          <a:pt x="3041744" y="0"/>
                        </a:cubicBezTo>
                        <a:cubicBezTo>
                          <a:pt x="3272049" y="42868"/>
                          <a:pt x="3555907" y="54196"/>
                          <a:pt x="3600039" y="0"/>
                        </a:cubicBezTo>
                        <a:cubicBezTo>
                          <a:pt x="3693947" y="20424"/>
                          <a:pt x="3934383" y="23106"/>
                          <a:pt x="3991487" y="0"/>
                        </a:cubicBezTo>
                        <a:cubicBezTo>
                          <a:pt x="4062178" y="-33810"/>
                          <a:pt x="4416936" y="-22200"/>
                          <a:pt x="4466358" y="0"/>
                        </a:cubicBezTo>
                        <a:cubicBezTo>
                          <a:pt x="4625388" y="61287"/>
                          <a:pt x="4799477" y="-49434"/>
                          <a:pt x="4857807" y="0"/>
                        </a:cubicBezTo>
                        <a:cubicBezTo>
                          <a:pt x="5030592" y="5822"/>
                          <a:pt x="5085231" y="-45231"/>
                          <a:pt x="5249255" y="0"/>
                        </a:cubicBezTo>
                        <a:cubicBezTo>
                          <a:pt x="5421451" y="-195015"/>
                          <a:pt x="5752633" y="157404"/>
                          <a:pt x="6057820" y="0"/>
                        </a:cubicBezTo>
                        <a:cubicBezTo>
                          <a:pt x="6501020" y="26983"/>
                          <a:pt x="6497042" y="-7821"/>
                          <a:pt x="6782961" y="0"/>
                        </a:cubicBezTo>
                        <a:cubicBezTo>
                          <a:pt x="6996351" y="-68322"/>
                          <a:pt x="7087175" y="-54133"/>
                          <a:pt x="7424680" y="0"/>
                        </a:cubicBezTo>
                        <a:cubicBezTo>
                          <a:pt x="7732331" y="208300"/>
                          <a:pt x="8118605" y="-154756"/>
                          <a:pt x="8342338" y="0"/>
                        </a:cubicBezTo>
                        <a:cubicBezTo>
                          <a:pt x="8302896" y="167487"/>
                          <a:pt x="8240100" y="209107"/>
                          <a:pt x="8342338" y="431325"/>
                        </a:cubicBezTo>
                        <a:cubicBezTo>
                          <a:pt x="8432397" y="550899"/>
                          <a:pt x="8245796" y="787647"/>
                          <a:pt x="8342338" y="883191"/>
                        </a:cubicBezTo>
                        <a:cubicBezTo>
                          <a:pt x="8342570" y="1007762"/>
                          <a:pt x="8366332" y="1054847"/>
                          <a:pt x="8342338" y="1252899"/>
                        </a:cubicBezTo>
                        <a:cubicBezTo>
                          <a:pt x="8437179" y="1576293"/>
                          <a:pt x="8382089" y="1928932"/>
                          <a:pt x="8342338" y="2053936"/>
                        </a:cubicBezTo>
                        <a:cubicBezTo>
                          <a:pt x="8181280" y="2112866"/>
                          <a:pt x="7993971" y="2062747"/>
                          <a:pt x="7950889" y="2053936"/>
                        </a:cubicBezTo>
                        <a:cubicBezTo>
                          <a:pt x="8013356" y="2138516"/>
                          <a:pt x="7733243" y="1947200"/>
                          <a:pt x="7476017" y="2053936"/>
                        </a:cubicBezTo>
                        <a:cubicBezTo>
                          <a:pt x="7233206" y="2106947"/>
                          <a:pt x="7142518" y="2080333"/>
                          <a:pt x="7084569" y="2053936"/>
                        </a:cubicBezTo>
                        <a:cubicBezTo>
                          <a:pt x="7014863" y="2318627"/>
                          <a:pt x="6708481" y="2126583"/>
                          <a:pt x="6276005" y="2053936"/>
                        </a:cubicBezTo>
                        <a:cubicBezTo>
                          <a:pt x="5981370" y="2047108"/>
                          <a:pt x="5956363" y="2106432"/>
                          <a:pt x="5717709" y="2053936"/>
                        </a:cubicBezTo>
                        <a:cubicBezTo>
                          <a:pt x="5616264" y="2024011"/>
                          <a:pt x="5395936" y="2010717"/>
                          <a:pt x="5242838" y="2053936"/>
                        </a:cubicBezTo>
                        <a:cubicBezTo>
                          <a:pt x="5021247" y="1927853"/>
                          <a:pt x="4907209" y="2184455"/>
                          <a:pt x="4601120" y="2053936"/>
                        </a:cubicBezTo>
                        <a:cubicBezTo>
                          <a:pt x="4385624" y="2093228"/>
                          <a:pt x="4074097" y="1978071"/>
                          <a:pt x="3959400" y="2053936"/>
                        </a:cubicBezTo>
                        <a:cubicBezTo>
                          <a:pt x="3764038" y="2079207"/>
                          <a:pt x="3717169" y="2097082"/>
                          <a:pt x="3484529" y="2053936"/>
                        </a:cubicBezTo>
                        <a:cubicBezTo>
                          <a:pt x="3217764" y="1956251"/>
                          <a:pt x="3082164" y="2166001"/>
                          <a:pt x="2759388" y="2053936"/>
                        </a:cubicBezTo>
                        <a:cubicBezTo>
                          <a:pt x="2440937" y="2040236"/>
                          <a:pt x="2419216" y="2095301"/>
                          <a:pt x="2034246" y="2053936"/>
                        </a:cubicBezTo>
                        <a:cubicBezTo>
                          <a:pt x="1617717" y="2050791"/>
                          <a:pt x="1757278" y="2112220"/>
                          <a:pt x="1559375" y="2053936"/>
                        </a:cubicBezTo>
                        <a:cubicBezTo>
                          <a:pt x="1304574" y="2012879"/>
                          <a:pt x="1163419" y="1993919"/>
                          <a:pt x="1084504" y="2053936"/>
                        </a:cubicBezTo>
                        <a:cubicBezTo>
                          <a:pt x="1368201" y="1951973"/>
                          <a:pt x="247784" y="1870207"/>
                          <a:pt x="0" y="2053936"/>
                        </a:cubicBezTo>
                        <a:cubicBezTo>
                          <a:pt x="36284" y="1934081"/>
                          <a:pt x="-32562" y="1790501"/>
                          <a:pt x="0" y="1663687"/>
                        </a:cubicBezTo>
                        <a:cubicBezTo>
                          <a:pt x="1934" y="1435136"/>
                          <a:pt x="-23233" y="1408986"/>
                          <a:pt x="0" y="1232360"/>
                        </a:cubicBezTo>
                        <a:cubicBezTo>
                          <a:pt x="49573" y="1059122"/>
                          <a:pt x="26937" y="844204"/>
                          <a:pt x="0" y="780494"/>
                        </a:cubicBezTo>
                        <a:cubicBezTo>
                          <a:pt x="89768" y="697647"/>
                          <a:pt x="16570" y="630768"/>
                          <a:pt x="0" y="410785"/>
                        </a:cubicBezTo>
                        <a:cubicBezTo>
                          <a:pt x="-23407" y="210311"/>
                          <a:pt x="496" y="165309"/>
                          <a:pt x="0" y="0"/>
                        </a:cubicBezTo>
                        <a:close/>
                      </a:path>
                      <a:path w="8342338" h="2053937" stroke="0" extrusionOk="0">
                        <a:moveTo>
                          <a:pt x="0" y="0"/>
                        </a:moveTo>
                        <a:cubicBezTo>
                          <a:pt x="308346" y="109277"/>
                          <a:pt x="394935" y="40228"/>
                          <a:pt x="808564" y="0"/>
                        </a:cubicBezTo>
                        <a:cubicBezTo>
                          <a:pt x="1149599" y="140780"/>
                          <a:pt x="1217638" y="54102"/>
                          <a:pt x="1533706" y="0"/>
                        </a:cubicBezTo>
                        <a:cubicBezTo>
                          <a:pt x="1798503" y="19464"/>
                          <a:pt x="1845298" y="-25216"/>
                          <a:pt x="1925154" y="0"/>
                        </a:cubicBezTo>
                        <a:cubicBezTo>
                          <a:pt x="2071704" y="17238"/>
                          <a:pt x="2260235" y="77367"/>
                          <a:pt x="2400026" y="0"/>
                        </a:cubicBezTo>
                        <a:cubicBezTo>
                          <a:pt x="2507329" y="-86001"/>
                          <a:pt x="2981061" y="81332"/>
                          <a:pt x="3125167" y="0"/>
                        </a:cubicBezTo>
                        <a:cubicBezTo>
                          <a:pt x="3329573" y="-86860"/>
                          <a:pt x="3437154" y="-34802"/>
                          <a:pt x="3850309" y="0"/>
                        </a:cubicBezTo>
                        <a:cubicBezTo>
                          <a:pt x="4144276" y="-102519"/>
                          <a:pt x="4331835" y="-68468"/>
                          <a:pt x="4658874" y="0"/>
                        </a:cubicBezTo>
                        <a:cubicBezTo>
                          <a:pt x="4804828" y="56065"/>
                          <a:pt x="5301069" y="-87744"/>
                          <a:pt x="5467439" y="0"/>
                        </a:cubicBezTo>
                        <a:cubicBezTo>
                          <a:pt x="5919176" y="-66697"/>
                          <a:pt x="5623942" y="61133"/>
                          <a:pt x="5942310" y="0"/>
                        </a:cubicBezTo>
                        <a:cubicBezTo>
                          <a:pt x="6237691" y="-89571"/>
                          <a:pt x="6483966" y="-112815"/>
                          <a:pt x="6667453" y="0"/>
                        </a:cubicBezTo>
                        <a:cubicBezTo>
                          <a:pt x="6820978" y="-33224"/>
                          <a:pt x="6976238" y="-9705"/>
                          <a:pt x="7225748" y="0"/>
                        </a:cubicBezTo>
                        <a:cubicBezTo>
                          <a:pt x="7477227" y="-159434"/>
                          <a:pt x="7716134" y="-232015"/>
                          <a:pt x="8342338" y="0"/>
                        </a:cubicBezTo>
                        <a:cubicBezTo>
                          <a:pt x="8281866" y="225562"/>
                          <a:pt x="8429898" y="393615"/>
                          <a:pt x="8342338" y="451863"/>
                        </a:cubicBezTo>
                        <a:cubicBezTo>
                          <a:pt x="8377775" y="590401"/>
                          <a:pt x="8420471" y="786481"/>
                          <a:pt x="8342338" y="883191"/>
                        </a:cubicBezTo>
                        <a:cubicBezTo>
                          <a:pt x="8317734" y="1078879"/>
                          <a:pt x="8351197" y="1216610"/>
                          <a:pt x="8342338" y="1273439"/>
                        </a:cubicBezTo>
                        <a:cubicBezTo>
                          <a:pt x="8338548" y="1440065"/>
                          <a:pt x="8374971" y="1477823"/>
                          <a:pt x="8342338" y="1622607"/>
                        </a:cubicBezTo>
                        <a:cubicBezTo>
                          <a:pt x="8286637" y="1773478"/>
                          <a:pt x="8426743" y="1803315"/>
                          <a:pt x="8342338" y="2053936"/>
                        </a:cubicBezTo>
                        <a:cubicBezTo>
                          <a:pt x="8153053" y="2110158"/>
                          <a:pt x="8077771" y="2007192"/>
                          <a:pt x="7784042" y="2053936"/>
                        </a:cubicBezTo>
                        <a:cubicBezTo>
                          <a:pt x="7460139" y="2036355"/>
                          <a:pt x="7439980" y="2102361"/>
                          <a:pt x="7225748" y="2053936"/>
                        </a:cubicBezTo>
                        <a:cubicBezTo>
                          <a:pt x="7168523" y="2103319"/>
                          <a:pt x="6609888" y="2063367"/>
                          <a:pt x="6500605" y="2053936"/>
                        </a:cubicBezTo>
                        <a:cubicBezTo>
                          <a:pt x="6188588" y="2070327"/>
                          <a:pt x="6012783" y="2188451"/>
                          <a:pt x="5858887" y="2053936"/>
                        </a:cubicBezTo>
                        <a:cubicBezTo>
                          <a:pt x="5729302" y="2127599"/>
                          <a:pt x="5404059" y="1975926"/>
                          <a:pt x="5300592" y="2053936"/>
                        </a:cubicBezTo>
                        <a:cubicBezTo>
                          <a:pt x="5111313" y="1955884"/>
                          <a:pt x="4811119" y="2027927"/>
                          <a:pt x="4575451" y="2053936"/>
                        </a:cubicBezTo>
                        <a:cubicBezTo>
                          <a:pt x="4399632" y="1988252"/>
                          <a:pt x="4174035" y="2033646"/>
                          <a:pt x="4100579" y="2053936"/>
                        </a:cubicBezTo>
                        <a:cubicBezTo>
                          <a:pt x="3892961" y="2041857"/>
                          <a:pt x="3686418" y="2023597"/>
                          <a:pt x="3625707" y="2053936"/>
                        </a:cubicBezTo>
                        <a:cubicBezTo>
                          <a:pt x="3696328" y="2066577"/>
                          <a:pt x="3230053" y="1876109"/>
                          <a:pt x="2900566" y="2053936"/>
                        </a:cubicBezTo>
                        <a:cubicBezTo>
                          <a:pt x="2736697" y="2130682"/>
                          <a:pt x="2173423" y="2106118"/>
                          <a:pt x="2092001" y="2053936"/>
                        </a:cubicBezTo>
                        <a:cubicBezTo>
                          <a:pt x="1883925" y="2044963"/>
                          <a:pt x="1812034" y="2099921"/>
                          <a:pt x="1700552" y="2053936"/>
                        </a:cubicBezTo>
                        <a:cubicBezTo>
                          <a:pt x="1413067" y="2168649"/>
                          <a:pt x="1284849" y="2083121"/>
                          <a:pt x="891987" y="2053936"/>
                        </a:cubicBezTo>
                        <a:cubicBezTo>
                          <a:pt x="341855" y="2008361"/>
                          <a:pt x="210552" y="2199348"/>
                          <a:pt x="0" y="2053936"/>
                        </a:cubicBezTo>
                        <a:cubicBezTo>
                          <a:pt x="-22841" y="1890300"/>
                          <a:pt x="-32346" y="1873225"/>
                          <a:pt x="0" y="1684226"/>
                        </a:cubicBezTo>
                        <a:cubicBezTo>
                          <a:pt x="84057" y="1625627"/>
                          <a:pt x="90377" y="1335434"/>
                          <a:pt x="0" y="1232360"/>
                        </a:cubicBezTo>
                        <a:cubicBezTo>
                          <a:pt x="95484" y="1157481"/>
                          <a:pt x="-95664" y="1021794"/>
                          <a:pt x="0" y="821573"/>
                        </a:cubicBezTo>
                        <a:cubicBezTo>
                          <a:pt x="-36377" y="672819"/>
                          <a:pt x="-17451" y="440451"/>
                          <a:pt x="0" y="410785"/>
                        </a:cubicBezTo>
                        <a:cubicBezTo>
                          <a:pt x="81511" y="386129"/>
                          <a:pt x="13916" y="92655"/>
                          <a:pt x="0" y="0"/>
                        </a:cubicBezTo>
                        <a:close/>
                      </a:path>
                      <a:path w="8342338" h="2053937" fill="none" stroke="0" extrusionOk="0">
                        <a:moveTo>
                          <a:pt x="0" y="0"/>
                        </a:moveTo>
                        <a:cubicBezTo>
                          <a:pt x="112484" y="166962"/>
                          <a:pt x="238100" y="-10074"/>
                          <a:pt x="558294" y="0"/>
                        </a:cubicBezTo>
                        <a:cubicBezTo>
                          <a:pt x="870672" y="4468"/>
                          <a:pt x="1045871" y="8501"/>
                          <a:pt x="1366860" y="0"/>
                        </a:cubicBezTo>
                        <a:cubicBezTo>
                          <a:pt x="1574690" y="-58297"/>
                          <a:pt x="1636546" y="1796"/>
                          <a:pt x="1758307" y="0"/>
                        </a:cubicBezTo>
                        <a:cubicBezTo>
                          <a:pt x="1944310" y="-94063"/>
                          <a:pt x="2134459" y="-86926"/>
                          <a:pt x="2483449" y="0"/>
                        </a:cubicBezTo>
                        <a:cubicBezTo>
                          <a:pt x="2598560" y="46175"/>
                          <a:pt x="2833556" y="-79822"/>
                          <a:pt x="3041744" y="0"/>
                        </a:cubicBezTo>
                        <a:cubicBezTo>
                          <a:pt x="3289628" y="-65359"/>
                          <a:pt x="3525617" y="-14664"/>
                          <a:pt x="3600039" y="0"/>
                        </a:cubicBezTo>
                        <a:cubicBezTo>
                          <a:pt x="3660455" y="31790"/>
                          <a:pt x="3923136" y="-68077"/>
                          <a:pt x="3991487" y="0"/>
                        </a:cubicBezTo>
                        <a:cubicBezTo>
                          <a:pt x="4032115" y="-55934"/>
                          <a:pt x="4381964" y="-30241"/>
                          <a:pt x="4466358" y="0"/>
                        </a:cubicBezTo>
                        <a:cubicBezTo>
                          <a:pt x="4584051" y="-54942"/>
                          <a:pt x="4776256" y="-13392"/>
                          <a:pt x="4857807" y="0"/>
                        </a:cubicBezTo>
                        <a:cubicBezTo>
                          <a:pt x="4997109" y="-35052"/>
                          <a:pt x="5040603" y="-2908"/>
                          <a:pt x="5249255" y="0"/>
                        </a:cubicBezTo>
                        <a:cubicBezTo>
                          <a:pt x="5277616" y="166919"/>
                          <a:pt x="5524577" y="-72474"/>
                          <a:pt x="6057820" y="0"/>
                        </a:cubicBezTo>
                        <a:cubicBezTo>
                          <a:pt x="6480791" y="-6680"/>
                          <a:pt x="6522830" y="-9494"/>
                          <a:pt x="6782961" y="0"/>
                        </a:cubicBezTo>
                        <a:cubicBezTo>
                          <a:pt x="6951818" y="34511"/>
                          <a:pt x="7160419" y="-71276"/>
                          <a:pt x="7424680" y="0"/>
                        </a:cubicBezTo>
                        <a:cubicBezTo>
                          <a:pt x="7734795" y="-114238"/>
                          <a:pt x="8181599" y="-40982"/>
                          <a:pt x="8342338" y="0"/>
                        </a:cubicBezTo>
                        <a:cubicBezTo>
                          <a:pt x="8319630" y="158936"/>
                          <a:pt x="8313299" y="267987"/>
                          <a:pt x="8342338" y="431325"/>
                        </a:cubicBezTo>
                        <a:cubicBezTo>
                          <a:pt x="8407705" y="690237"/>
                          <a:pt x="8369901" y="761240"/>
                          <a:pt x="8342338" y="883191"/>
                        </a:cubicBezTo>
                        <a:cubicBezTo>
                          <a:pt x="8406065" y="1031296"/>
                          <a:pt x="8303589" y="1089937"/>
                          <a:pt x="8342338" y="1252899"/>
                        </a:cubicBezTo>
                        <a:cubicBezTo>
                          <a:pt x="8237257" y="1537675"/>
                          <a:pt x="8214470" y="1837774"/>
                          <a:pt x="8342338" y="2053936"/>
                        </a:cubicBezTo>
                        <a:cubicBezTo>
                          <a:pt x="8222747" y="2129335"/>
                          <a:pt x="8110090" y="2135971"/>
                          <a:pt x="7950889" y="2053936"/>
                        </a:cubicBezTo>
                        <a:cubicBezTo>
                          <a:pt x="7979161" y="2061229"/>
                          <a:pt x="7778182" y="2110162"/>
                          <a:pt x="7476017" y="2053936"/>
                        </a:cubicBezTo>
                        <a:cubicBezTo>
                          <a:pt x="7295987" y="2009777"/>
                          <a:pt x="7197459" y="2075649"/>
                          <a:pt x="7084569" y="2053936"/>
                        </a:cubicBezTo>
                        <a:cubicBezTo>
                          <a:pt x="6997641" y="2174324"/>
                          <a:pt x="6414827" y="2035189"/>
                          <a:pt x="6276005" y="2053936"/>
                        </a:cubicBezTo>
                        <a:cubicBezTo>
                          <a:pt x="6121085" y="1971211"/>
                          <a:pt x="5860877" y="2120720"/>
                          <a:pt x="5717709" y="2053936"/>
                        </a:cubicBezTo>
                        <a:cubicBezTo>
                          <a:pt x="5500857" y="1969196"/>
                          <a:pt x="5375178" y="1960949"/>
                          <a:pt x="5242838" y="2053936"/>
                        </a:cubicBezTo>
                        <a:cubicBezTo>
                          <a:pt x="5215197" y="2028246"/>
                          <a:pt x="5032406" y="2107455"/>
                          <a:pt x="4601120" y="2053936"/>
                        </a:cubicBezTo>
                        <a:cubicBezTo>
                          <a:pt x="4310074" y="2125719"/>
                          <a:pt x="4118358" y="2125610"/>
                          <a:pt x="3959400" y="2053936"/>
                        </a:cubicBezTo>
                        <a:cubicBezTo>
                          <a:pt x="3749933" y="2028794"/>
                          <a:pt x="3711960" y="2046476"/>
                          <a:pt x="3484529" y="2053936"/>
                        </a:cubicBezTo>
                        <a:cubicBezTo>
                          <a:pt x="3400834" y="2060170"/>
                          <a:pt x="3136770" y="2148607"/>
                          <a:pt x="2759388" y="2053936"/>
                        </a:cubicBezTo>
                        <a:cubicBezTo>
                          <a:pt x="2402170" y="2057546"/>
                          <a:pt x="2395517" y="2071287"/>
                          <a:pt x="2034246" y="2053936"/>
                        </a:cubicBezTo>
                        <a:cubicBezTo>
                          <a:pt x="1621830" y="2070714"/>
                          <a:pt x="1768214" y="2013232"/>
                          <a:pt x="1559375" y="2053936"/>
                        </a:cubicBezTo>
                        <a:cubicBezTo>
                          <a:pt x="1348862" y="1946450"/>
                          <a:pt x="1238623" y="1986221"/>
                          <a:pt x="1084504" y="2053936"/>
                        </a:cubicBezTo>
                        <a:cubicBezTo>
                          <a:pt x="826285" y="1792467"/>
                          <a:pt x="636438" y="1908104"/>
                          <a:pt x="0" y="2053936"/>
                        </a:cubicBezTo>
                        <a:cubicBezTo>
                          <a:pt x="-4058" y="1899301"/>
                          <a:pt x="-18135" y="1881581"/>
                          <a:pt x="0" y="1663687"/>
                        </a:cubicBezTo>
                        <a:cubicBezTo>
                          <a:pt x="71430" y="1404873"/>
                          <a:pt x="8918" y="1312053"/>
                          <a:pt x="0" y="1232360"/>
                        </a:cubicBezTo>
                        <a:cubicBezTo>
                          <a:pt x="-98714" y="1081103"/>
                          <a:pt x="-355" y="966324"/>
                          <a:pt x="0" y="780494"/>
                        </a:cubicBezTo>
                        <a:cubicBezTo>
                          <a:pt x="-49591" y="658876"/>
                          <a:pt x="-8715" y="503594"/>
                          <a:pt x="0" y="410785"/>
                        </a:cubicBezTo>
                        <a:cubicBezTo>
                          <a:pt x="1413" y="218066"/>
                          <a:pt x="-17143" y="219516"/>
                          <a:pt x="0" y="0"/>
                        </a:cubicBezTo>
                        <a:close/>
                      </a:path>
                      <a:path w="8342338" h="2053937" fill="none" stroke="0" extrusionOk="0">
                        <a:moveTo>
                          <a:pt x="0" y="0"/>
                        </a:moveTo>
                        <a:cubicBezTo>
                          <a:pt x="55401" y="112135"/>
                          <a:pt x="227801" y="108405"/>
                          <a:pt x="558294" y="0"/>
                        </a:cubicBezTo>
                        <a:cubicBezTo>
                          <a:pt x="743550" y="-62731"/>
                          <a:pt x="1210148" y="60222"/>
                          <a:pt x="1366860" y="0"/>
                        </a:cubicBezTo>
                        <a:cubicBezTo>
                          <a:pt x="1528149" y="-35714"/>
                          <a:pt x="1577223" y="-13567"/>
                          <a:pt x="1758307" y="0"/>
                        </a:cubicBezTo>
                        <a:cubicBezTo>
                          <a:pt x="1936168" y="-72576"/>
                          <a:pt x="2100917" y="134203"/>
                          <a:pt x="2483449" y="0"/>
                        </a:cubicBezTo>
                        <a:cubicBezTo>
                          <a:pt x="2586892" y="100891"/>
                          <a:pt x="2820063" y="-16523"/>
                          <a:pt x="3041744" y="0"/>
                        </a:cubicBezTo>
                        <a:cubicBezTo>
                          <a:pt x="3263438" y="-34711"/>
                          <a:pt x="3449224" y="51949"/>
                          <a:pt x="3600039" y="0"/>
                        </a:cubicBezTo>
                        <a:cubicBezTo>
                          <a:pt x="3715355" y="-8422"/>
                          <a:pt x="3871244" y="-22964"/>
                          <a:pt x="3991487" y="0"/>
                        </a:cubicBezTo>
                        <a:cubicBezTo>
                          <a:pt x="4045584" y="57902"/>
                          <a:pt x="4325357" y="38112"/>
                          <a:pt x="4466358" y="0"/>
                        </a:cubicBezTo>
                        <a:cubicBezTo>
                          <a:pt x="4551600" y="200"/>
                          <a:pt x="4771449" y="-49301"/>
                          <a:pt x="4857807" y="0"/>
                        </a:cubicBezTo>
                        <a:cubicBezTo>
                          <a:pt x="4982061" y="-35343"/>
                          <a:pt x="5104024" y="2989"/>
                          <a:pt x="5249255" y="0"/>
                        </a:cubicBezTo>
                        <a:cubicBezTo>
                          <a:pt x="5273186" y="-57680"/>
                          <a:pt x="5521613" y="164464"/>
                          <a:pt x="6057820" y="0"/>
                        </a:cubicBezTo>
                        <a:cubicBezTo>
                          <a:pt x="6479952" y="28859"/>
                          <a:pt x="6510704" y="-5166"/>
                          <a:pt x="6782961" y="0"/>
                        </a:cubicBezTo>
                        <a:cubicBezTo>
                          <a:pt x="7061697" y="59375"/>
                          <a:pt x="7239951" y="49097"/>
                          <a:pt x="7424680" y="0"/>
                        </a:cubicBezTo>
                        <a:cubicBezTo>
                          <a:pt x="7797864" y="6944"/>
                          <a:pt x="8205009" y="35401"/>
                          <a:pt x="8342338" y="0"/>
                        </a:cubicBezTo>
                        <a:cubicBezTo>
                          <a:pt x="8318826" y="158412"/>
                          <a:pt x="8299211" y="218409"/>
                          <a:pt x="8342338" y="431325"/>
                        </a:cubicBezTo>
                        <a:cubicBezTo>
                          <a:pt x="8380669" y="601212"/>
                          <a:pt x="8315832" y="791781"/>
                          <a:pt x="8342338" y="883191"/>
                        </a:cubicBezTo>
                        <a:cubicBezTo>
                          <a:pt x="8348779" y="1019747"/>
                          <a:pt x="8357960" y="1062042"/>
                          <a:pt x="8342338" y="1252899"/>
                        </a:cubicBezTo>
                        <a:cubicBezTo>
                          <a:pt x="8298521" y="1475433"/>
                          <a:pt x="8348557" y="1750893"/>
                          <a:pt x="8342338" y="2053936"/>
                        </a:cubicBezTo>
                        <a:cubicBezTo>
                          <a:pt x="8200774" y="2027695"/>
                          <a:pt x="8022497" y="2046032"/>
                          <a:pt x="7950889" y="2053936"/>
                        </a:cubicBezTo>
                        <a:cubicBezTo>
                          <a:pt x="7812724" y="2043024"/>
                          <a:pt x="7618695" y="2012888"/>
                          <a:pt x="7476017" y="2053936"/>
                        </a:cubicBezTo>
                        <a:cubicBezTo>
                          <a:pt x="7271747" y="2052868"/>
                          <a:pt x="7172005" y="2030431"/>
                          <a:pt x="7084569" y="2053936"/>
                        </a:cubicBezTo>
                        <a:cubicBezTo>
                          <a:pt x="6904957" y="2042102"/>
                          <a:pt x="6622489" y="1948701"/>
                          <a:pt x="6276005" y="2053936"/>
                        </a:cubicBezTo>
                        <a:cubicBezTo>
                          <a:pt x="6079714" y="2009874"/>
                          <a:pt x="5847337" y="2066620"/>
                          <a:pt x="5717709" y="2053936"/>
                        </a:cubicBezTo>
                        <a:cubicBezTo>
                          <a:pt x="5521629" y="2042851"/>
                          <a:pt x="5342782" y="2015132"/>
                          <a:pt x="5242838" y="2053936"/>
                        </a:cubicBezTo>
                        <a:cubicBezTo>
                          <a:pt x="5105312" y="2136422"/>
                          <a:pt x="4850977" y="2138777"/>
                          <a:pt x="4601120" y="2053936"/>
                        </a:cubicBezTo>
                        <a:cubicBezTo>
                          <a:pt x="4336401" y="2082338"/>
                          <a:pt x="4068479" y="2025156"/>
                          <a:pt x="3959400" y="2053936"/>
                        </a:cubicBezTo>
                        <a:cubicBezTo>
                          <a:pt x="3732683" y="2056683"/>
                          <a:pt x="3669763" y="2093634"/>
                          <a:pt x="3484529" y="2053936"/>
                        </a:cubicBezTo>
                        <a:cubicBezTo>
                          <a:pt x="3289793" y="1897487"/>
                          <a:pt x="2978931" y="2009042"/>
                          <a:pt x="2759388" y="2053936"/>
                        </a:cubicBezTo>
                        <a:cubicBezTo>
                          <a:pt x="2401711" y="2017354"/>
                          <a:pt x="2384670" y="2084542"/>
                          <a:pt x="2034246" y="2053936"/>
                        </a:cubicBezTo>
                        <a:cubicBezTo>
                          <a:pt x="1692836" y="2032113"/>
                          <a:pt x="1750324" y="2055045"/>
                          <a:pt x="1559375" y="2053936"/>
                        </a:cubicBezTo>
                        <a:cubicBezTo>
                          <a:pt x="1354038" y="1973649"/>
                          <a:pt x="1211205" y="2042128"/>
                          <a:pt x="1084504" y="2053936"/>
                        </a:cubicBezTo>
                        <a:cubicBezTo>
                          <a:pt x="972929" y="2221580"/>
                          <a:pt x="502632" y="1905895"/>
                          <a:pt x="0" y="2053936"/>
                        </a:cubicBezTo>
                        <a:cubicBezTo>
                          <a:pt x="12014" y="1923107"/>
                          <a:pt x="17563" y="1839242"/>
                          <a:pt x="0" y="1663687"/>
                        </a:cubicBezTo>
                        <a:cubicBezTo>
                          <a:pt x="40853" y="1478625"/>
                          <a:pt x="5843" y="1383039"/>
                          <a:pt x="0" y="1232360"/>
                        </a:cubicBezTo>
                        <a:cubicBezTo>
                          <a:pt x="-15868" y="1019438"/>
                          <a:pt x="-12253" y="936273"/>
                          <a:pt x="0" y="780494"/>
                        </a:cubicBezTo>
                        <a:cubicBezTo>
                          <a:pt x="25806" y="631409"/>
                          <a:pt x="24114" y="573649"/>
                          <a:pt x="0" y="410785"/>
                        </a:cubicBezTo>
                        <a:cubicBezTo>
                          <a:pt x="-16809" y="243959"/>
                          <a:pt x="-12998" y="204373"/>
                          <a:pt x="0" y="0"/>
                        </a:cubicBezTo>
                        <a:close/>
                      </a:path>
                      <a:path w="8342338" h="2053937" fill="none" stroke="0" extrusionOk="0">
                        <a:moveTo>
                          <a:pt x="0" y="0"/>
                        </a:moveTo>
                        <a:cubicBezTo>
                          <a:pt x="77976" y="85381"/>
                          <a:pt x="333882" y="-49732"/>
                          <a:pt x="558294" y="0"/>
                        </a:cubicBezTo>
                        <a:cubicBezTo>
                          <a:pt x="676493" y="5120"/>
                          <a:pt x="1199465" y="-37380"/>
                          <a:pt x="1366860" y="0"/>
                        </a:cubicBezTo>
                        <a:cubicBezTo>
                          <a:pt x="1522732" y="-7129"/>
                          <a:pt x="1600996" y="-6157"/>
                          <a:pt x="1758307" y="0"/>
                        </a:cubicBezTo>
                        <a:cubicBezTo>
                          <a:pt x="1901464" y="-27200"/>
                          <a:pt x="2307485" y="-5059"/>
                          <a:pt x="2483449" y="0"/>
                        </a:cubicBezTo>
                        <a:cubicBezTo>
                          <a:pt x="2655937" y="64370"/>
                          <a:pt x="2846748" y="42855"/>
                          <a:pt x="3041744" y="0"/>
                        </a:cubicBezTo>
                        <a:cubicBezTo>
                          <a:pt x="3240093" y="14481"/>
                          <a:pt x="3485086" y="25754"/>
                          <a:pt x="3600039" y="0"/>
                        </a:cubicBezTo>
                        <a:cubicBezTo>
                          <a:pt x="3700212" y="-3526"/>
                          <a:pt x="3911778" y="26932"/>
                          <a:pt x="3991487" y="0"/>
                        </a:cubicBezTo>
                        <a:cubicBezTo>
                          <a:pt x="4039559" y="6274"/>
                          <a:pt x="4340877" y="-17400"/>
                          <a:pt x="4466358" y="0"/>
                        </a:cubicBezTo>
                        <a:cubicBezTo>
                          <a:pt x="4595208" y="13109"/>
                          <a:pt x="4749444" y="1274"/>
                          <a:pt x="4857807" y="0"/>
                        </a:cubicBezTo>
                        <a:cubicBezTo>
                          <a:pt x="4982439" y="-15793"/>
                          <a:pt x="5093295" y="-23215"/>
                          <a:pt x="5249255" y="0"/>
                        </a:cubicBezTo>
                        <a:cubicBezTo>
                          <a:pt x="5287893" y="-19568"/>
                          <a:pt x="5581517" y="164187"/>
                          <a:pt x="6057820" y="0"/>
                        </a:cubicBezTo>
                        <a:cubicBezTo>
                          <a:pt x="6496260" y="35534"/>
                          <a:pt x="6518467" y="-15170"/>
                          <a:pt x="6782961" y="0"/>
                        </a:cubicBezTo>
                        <a:cubicBezTo>
                          <a:pt x="7038014" y="23667"/>
                          <a:pt x="7129119" y="-37517"/>
                          <a:pt x="7424680" y="0"/>
                        </a:cubicBezTo>
                        <a:cubicBezTo>
                          <a:pt x="7803486" y="13548"/>
                          <a:pt x="8019963" y="-68975"/>
                          <a:pt x="8342338" y="0"/>
                        </a:cubicBezTo>
                        <a:cubicBezTo>
                          <a:pt x="8307657" y="176530"/>
                          <a:pt x="8293281" y="198055"/>
                          <a:pt x="8342338" y="431325"/>
                        </a:cubicBezTo>
                        <a:cubicBezTo>
                          <a:pt x="8413735" y="632603"/>
                          <a:pt x="8317281" y="786758"/>
                          <a:pt x="8342338" y="883191"/>
                        </a:cubicBezTo>
                        <a:cubicBezTo>
                          <a:pt x="8366138" y="1018862"/>
                          <a:pt x="8360030" y="1077336"/>
                          <a:pt x="8342338" y="1252899"/>
                        </a:cubicBezTo>
                        <a:cubicBezTo>
                          <a:pt x="8322642" y="1403385"/>
                          <a:pt x="8359319" y="1835238"/>
                          <a:pt x="8342338" y="2053936"/>
                        </a:cubicBezTo>
                        <a:cubicBezTo>
                          <a:pt x="8185887" y="2029259"/>
                          <a:pt x="8019938" y="2091410"/>
                          <a:pt x="7950889" y="2053936"/>
                        </a:cubicBezTo>
                        <a:cubicBezTo>
                          <a:pt x="7884881" y="2155392"/>
                          <a:pt x="7608174" y="2013022"/>
                          <a:pt x="7476017" y="2053936"/>
                        </a:cubicBezTo>
                        <a:cubicBezTo>
                          <a:pt x="7249461" y="2072470"/>
                          <a:pt x="7210642" y="2042972"/>
                          <a:pt x="7084569" y="2053936"/>
                        </a:cubicBezTo>
                        <a:cubicBezTo>
                          <a:pt x="7131073" y="2248112"/>
                          <a:pt x="6701896" y="2158667"/>
                          <a:pt x="6276005" y="2053936"/>
                        </a:cubicBezTo>
                        <a:cubicBezTo>
                          <a:pt x="6046260" y="2018376"/>
                          <a:pt x="5941821" y="2098864"/>
                          <a:pt x="5717709" y="2053936"/>
                        </a:cubicBezTo>
                        <a:cubicBezTo>
                          <a:pt x="5561004" y="2000593"/>
                          <a:pt x="5364348" y="2059876"/>
                          <a:pt x="5242838" y="2053936"/>
                        </a:cubicBezTo>
                        <a:cubicBezTo>
                          <a:pt x="5029453" y="2001409"/>
                          <a:pt x="4906764" y="2075169"/>
                          <a:pt x="4601120" y="2053936"/>
                        </a:cubicBezTo>
                        <a:cubicBezTo>
                          <a:pt x="4349052" y="2096885"/>
                          <a:pt x="4099189" y="2062556"/>
                          <a:pt x="3959400" y="2053936"/>
                        </a:cubicBezTo>
                        <a:cubicBezTo>
                          <a:pt x="3773474" y="2049043"/>
                          <a:pt x="3696117" y="2079449"/>
                          <a:pt x="3484529" y="2053936"/>
                        </a:cubicBezTo>
                        <a:cubicBezTo>
                          <a:pt x="3298616" y="2020490"/>
                          <a:pt x="3100202" y="2069051"/>
                          <a:pt x="2759388" y="2053936"/>
                        </a:cubicBezTo>
                        <a:cubicBezTo>
                          <a:pt x="2431681" y="2038382"/>
                          <a:pt x="2413745" y="2110207"/>
                          <a:pt x="2034246" y="2053936"/>
                        </a:cubicBezTo>
                        <a:cubicBezTo>
                          <a:pt x="1684647" y="2038330"/>
                          <a:pt x="1720180" y="2052701"/>
                          <a:pt x="1559375" y="2053936"/>
                        </a:cubicBezTo>
                        <a:cubicBezTo>
                          <a:pt x="1345660" y="2052928"/>
                          <a:pt x="1172822" y="2037886"/>
                          <a:pt x="1084504" y="2053936"/>
                        </a:cubicBezTo>
                        <a:cubicBezTo>
                          <a:pt x="1225098" y="2051075"/>
                          <a:pt x="424790" y="1974563"/>
                          <a:pt x="0" y="2053936"/>
                        </a:cubicBezTo>
                        <a:cubicBezTo>
                          <a:pt x="-4464" y="1906004"/>
                          <a:pt x="-17775" y="1858495"/>
                          <a:pt x="0" y="1663687"/>
                        </a:cubicBezTo>
                        <a:cubicBezTo>
                          <a:pt x="19424" y="1453430"/>
                          <a:pt x="-20178" y="1384801"/>
                          <a:pt x="0" y="1232360"/>
                        </a:cubicBezTo>
                        <a:cubicBezTo>
                          <a:pt x="37784" y="1065449"/>
                          <a:pt x="38199" y="862138"/>
                          <a:pt x="0" y="780494"/>
                        </a:cubicBezTo>
                        <a:cubicBezTo>
                          <a:pt x="80731" y="668559"/>
                          <a:pt x="-36554" y="592870"/>
                          <a:pt x="0" y="410785"/>
                        </a:cubicBezTo>
                        <a:cubicBezTo>
                          <a:pt x="-2875" y="214630"/>
                          <a:pt x="8781" y="178313"/>
                          <a:pt x="0" y="0"/>
                        </a:cubicBezTo>
                        <a:close/>
                      </a:path>
                      <a:path w="8342338" h="2053937" fill="none" stroke="0" extrusionOk="0">
                        <a:moveTo>
                          <a:pt x="0" y="0"/>
                        </a:moveTo>
                        <a:cubicBezTo>
                          <a:pt x="96907" y="53086"/>
                          <a:pt x="233271" y="24234"/>
                          <a:pt x="558294" y="0"/>
                        </a:cubicBezTo>
                        <a:cubicBezTo>
                          <a:pt x="674354" y="8114"/>
                          <a:pt x="1203132" y="12284"/>
                          <a:pt x="1366860" y="0"/>
                        </a:cubicBezTo>
                        <a:cubicBezTo>
                          <a:pt x="1540709" y="-22919"/>
                          <a:pt x="1593805" y="20438"/>
                          <a:pt x="1758307" y="0"/>
                        </a:cubicBezTo>
                        <a:cubicBezTo>
                          <a:pt x="1958632" y="47333"/>
                          <a:pt x="2258064" y="-18953"/>
                          <a:pt x="2483449" y="0"/>
                        </a:cubicBezTo>
                        <a:cubicBezTo>
                          <a:pt x="2605543" y="42177"/>
                          <a:pt x="2792564" y="45246"/>
                          <a:pt x="3041744" y="0"/>
                        </a:cubicBezTo>
                        <a:cubicBezTo>
                          <a:pt x="3286905" y="15646"/>
                          <a:pt x="3514486" y="34705"/>
                          <a:pt x="3600039" y="0"/>
                        </a:cubicBezTo>
                        <a:cubicBezTo>
                          <a:pt x="3691373" y="20734"/>
                          <a:pt x="3919888" y="-1128"/>
                          <a:pt x="3991487" y="0"/>
                        </a:cubicBezTo>
                        <a:cubicBezTo>
                          <a:pt x="4067911" y="-13081"/>
                          <a:pt x="4376424" y="-3315"/>
                          <a:pt x="4466358" y="0"/>
                        </a:cubicBezTo>
                        <a:cubicBezTo>
                          <a:pt x="4595415" y="26823"/>
                          <a:pt x="4765890" y="-15777"/>
                          <a:pt x="4857807" y="0"/>
                        </a:cubicBezTo>
                        <a:cubicBezTo>
                          <a:pt x="5012599" y="-13150"/>
                          <a:pt x="5066738" y="-34980"/>
                          <a:pt x="5249255" y="0"/>
                        </a:cubicBezTo>
                        <a:cubicBezTo>
                          <a:pt x="5377902" y="-174322"/>
                          <a:pt x="5639342" y="73113"/>
                          <a:pt x="6057820" y="0"/>
                        </a:cubicBezTo>
                        <a:cubicBezTo>
                          <a:pt x="6492759" y="21226"/>
                          <a:pt x="6504761" y="-16959"/>
                          <a:pt x="6782961" y="0"/>
                        </a:cubicBezTo>
                        <a:cubicBezTo>
                          <a:pt x="7004502" y="-32706"/>
                          <a:pt x="7100969" y="-12012"/>
                          <a:pt x="7424680" y="0"/>
                        </a:cubicBezTo>
                        <a:cubicBezTo>
                          <a:pt x="7688181" y="152914"/>
                          <a:pt x="8085262" y="-160268"/>
                          <a:pt x="8342338" y="0"/>
                        </a:cubicBezTo>
                        <a:cubicBezTo>
                          <a:pt x="8316282" y="162866"/>
                          <a:pt x="8253550" y="226837"/>
                          <a:pt x="8342338" y="431325"/>
                        </a:cubicBezTo>
                        <a:cubicBezTo>
                          <a:pt x="8360358" y="593064"/>
                          <a:pt x="8273877" y="780104"/>
                          <a:pt x="8342338" y="883191"/>
                        </a:cubicBezTo>
                        <a:cubicBezTo>
                          <a:pt x="8352824" y="1026592"/>
                          <a:pt x="8362940" y="1070415"/>
                          <a:pt x="8342338" y="1252899"/>
                        </a:cubicBezTo>
                        <a:cubicBezTo>
                          <a:pt x="8381061" y="1516171"/>
                          <a:pt x="8382692" y="1896201"/>
                          <a:pt x="8342338" y="2053936"/>
                        </a:cubicBezTo>
                        <a:cubicBezTo>
                          <a:pt x="8185118" y="2103578"/>
                          <a:pt x="8014410" y="2063316"/>
                          <a:pt x="7950889" y="2053936"/>
                        </a:cubicBezTo>
                        <a:cubicBezTo>
                          <a:pt x="7902496" y="2145760"/>
                          <a:pt x="7693765" y="2055456"/>
                          <a:pt x="7476017" y="2053936"/>
                        </a:cubicBezTo>
                        <a:cubicBezTo>
                          <a:pt x="7239869" y="2063996"/>
                          <a:pt x="7166079" y="2064604"/>
                          <a:pt x="7084569" y="2053936"/>
                        </a:cubicBezTo>
                        <a:cubicBezTo>
                          <a:pt x="6894293" y="2243098"/>
                          <a:pt x="6711047" y="2044569"/>
                          <a:pt x="6276005" y="2053936"/>
                        </a:cubicBezTo>
                        <a:cubicBezTo>
                          <a:pt x="6013667" y="2046055"/>
                          <a:pt x="5947623" y="2097065"/>
                          <a:pt x="5717709" y="2053936"/>
                        </a:cubicBezTo>
                        <a:cubicBezTo>
                          <a:pt x="5571054" y="2004740"/>
                          <a:pt x="5355506" y="1988165"/>
                          <a:pt x="5242838" y="2053936"/>
                        </a:cubicBezTo>
                        <a:cubicBezTo>
                          <a:pt x="5135539" y="1977705"/>
                          <a:pt x="4910029" y="2057647"/>
                          <a:pt x="4601120" y="2053936"/>
                        </a:cubicBezTo>
                        <a:cubicBezTo>
                          <a:pt x="4354574" y="2055459"/>
                          <a:pt x="4091105" y="2016001"/>
                          <a:pt x="3959400" y="2053936"/>
                        </a:cubicBezTo>
                        <a:cubicBezTo>
                          <a:pt x="3759310" y="2064819"/>
                          <a:pt x="3711542" y="2093847"/>
                          <a:pt x="3484529" y="2053936"/>
                        </a:cubicBezTo>
                        <a:cubicBezTo>
                          <a:pt x="3267082" y="1969879"/>
                          <a:pt x="3091909" y="2074734"/>
                          <a:pt x="2759388" y="2053936"/>
                        </a:cubicBezTo>
                        <a:cubicBezTo>
                          <a:pt x="2425285" y="2054215"/>
                          <a:pt x="2412368" y="2102922"/>
                          <a:pt x="2034246" y="2053936"/>
                        </a:cubicBezTo>
                        <a:cubicBezTo>
                          <a:pt x="1660845" y="2048198"/>
                          <a:pt x="1736481" y="2074578"/>
                          <a:pt x="1559375" y="2053936"/>
                        </a:cubicBezTo>
                        <a:cubicBezTo>
                          <a:pt x="1326050" y="1985320"/>
                          <a:pt x="1186740" y="1994197"/>
                          <a:pt x="1084504" y="2053936"/>
                        </a:cubicBezTo>
                        <a:cubicBezTo>
                          <a:pt x="1226244" y="1981552"/>
                          <a:pt x="396155" y="1899597"/>
                          <a:pt x="0" y="2053936"/>
                        </a:cubicBezTo>
                        <a:cubicBezTo>
                          <a:pt x="1747" y="1926379"/>
                          <a:pt x="-32512" y="1812567"/>
                          <a:pt x="0" y="1663687"/>
                        </a:cubicBezTo>
                        <a:cubicBezTo>
                          <a:pt x="6081" y="1448758"/>
                          <a:pt x="-16064" y="1412796"/>
                          <a:pt x="0" y="1232360"/>
                        </a:cubicBezTo>
                        <a:cubicBezTo>
                          <a:pt x="41144" y="1064059"/>
                          <a:pt x="15984" y="877118"/>
                          <a:pt x="0" y="780494"/>
                        </a:cubicBezTo>
                        <a:cubicBezTo>
                          <a:pt x="46943" y="682917"/>
                          <a:pt x="4836" y="605965"/>
                          <a:pt x="0" y="410785"/>
                        </a:cubicBezTo>
                        <a:cubicBezTo>
                          <a:pt x="-1214" y="220497"/>
                          <a:pt x="-9382" y="167452"/>
                          <a:pt x="0" y="0"/>
                        </a:cubicBezTo>
                        <a:close/>
                      </a:path>
                      <a:path w="8342338" h="2053937" fill="none" stroke="0" extrusionOk="0">
                        <a:moveTo>
                          <a:pt x="0" y="0"/>
                        </a:moveTo>
                        <a:cubicBezTo>
                          <a:pt x="61522" y="92918"/>
                          <a:pt x="209169" y="20320"/>
                          <a:pt x="558294" y="0"/>
                        </a:cubicBezTo>
                        <a:cubicBezTo>
                          <a:pt x="669754" y="11315"/>
                          <a:pt x="1218947" y="55518"/>
                          <a:pt x="1366860" y="0"/>
                        </a:cubicBezTo>
                        <a:cubicBezTo>
                          <a:pt x="1530901" y="-31089"/>
                          <a:pt x="1578951" y="24611"/>
                          <a:pt x="1758307" y="0"/>
                        </a:cubicBezTo>
                        <a:cubicBezTo>
                          <a:pt x="1995890" y="87176"/>
                          <a:pt x="2208150" y="82085"/>
                          <a:pt x="2483449" y="0"/>
                        </a:cubicBezTo>
                        <a:cubicBezTo>
                          <a:pt x="2605418" y="40396"/>
                          <a:pt x="2783971" y="55249"/>
                          <a:pt x="3041744" y="0"/>
                        </a:cubicBezTo>
                        <a:cubicBezTo>
                          <a:pt x="3284654" y="32279"/>
                          <a:pt x="3534097" y="36252"/>
                          <a:pt x="3600039" y="0"/>
                        </a:cubicBezTo>
                        <a:cubicBezTo>
                          <a:pt x="3693350" y="16621"/>
                          <a:pt x="3924360" y="31481"/>
                          <a:pt x="3991487" y="0"/>
                        </a:cubicBezTo>
                        <a:cubicBezTo>
                          <a:pt x="4053282" y="-33144"/>
                          <a:pt x="4402248" y="-19055"/>
                          <a:pt x="4466358" y="0"/>
                        </a:cubicBezTo>
                        <a:cubicBezTo>
                          <a:pt x="4623904" y="42290"/>
                          <a:pt x="4776632" y="-23356"/>
                          <a:pt x="4857807" y="0"/>
                        </a:cubicBezTo>
                        <a:cubicBezTo>
                          <a:pt x="5030286" y="-952"/>
                          <a:pt x="5078517" y="-35847"/>
                          <a:pt x="5249255" y="0"/>
                        </a:cubicBezTo>
                        <a:cubicBezTo>
                          <a:pt x="5371804" y="-165066"/>
                          <a:pt x="5670200" y="135785"/>
                          <a:pt x="6057820" y="0"/>
                        </a:cubicBezTo>
                        <a:cubicBezTo>
                          <a:pt x="6497576" y="25162"/>
                          <a:pt x="6497272" y="-15014"/>
                          <a:pt x="6782961" y="0"/>
                        </a:cubicBezTo>
                        <a:cubicBezTo>
                          <a:pt x="7008320" y="-52906"/>
                          <a:pt x="7107950" y="-39983"/>
                          <a:pt x="7424680" y="0"/>
                        </a:cubicBezTo>
                        <a:cubicBezTo>
                          <a:pt x="7748226" y="195277"/>
                          <a:pt x="8099243" y="-122613"/>
                          <a:pt x="8342338" y="0"/>
                        </a:cubicBezTo>
                        <a:cubicBezTo>
                          <a:pt x="8301359" y="163427"/>
                          <a:pt x="8239722" y="206854"/>
                          <a:pt x="8342338" y="431325"/>
                        </a:cubicBezTo>
                        <a:cubicBezTo>
                          <a:pt x="8386382" y="589420"/>
                          <a:pt x="8254624" y="788532"/>
                          <a:pt x="8342338" y="883191"/>
                        </a:cubicBezTo>
                        <a:cubicBezTo>
                          <a:pt x="8350568" y="1024789"/>
                          <a:pt x="8354795" y="1057942"/>
                          <a:pt x="8342338" y="1252899"/>
                        </a:cubicBezTo>
                        <a:cubicBezTo>
                          <a:pt x="8408619" y="1538299"/>
                          <a:pt x="8377450" y="1913504"/>
                          <a:pt x="8342338" y="2053936"/>
                        </a:cubicBezTo>
                        <a:cubicBezTo>
                          <a:pt x="8183657" y="2098954"/>
                          <a:pt x="7997259" y="2070223"/>
                          <a:pt x="7950889" y="2053936"/>
                        </a:cubicBezTo>
                        <a:cubicBezTo>
                          <a:pt x="7966199" y="2119144"/>
                          <a:pt x="7695066" y="1992551"/>
                          <a:pt x="7476017" y="2053936"/>
                        </a:cubicBezTo>
                        <a:cubicBezTo>
                          <a:pt x="7234996" y="2089957"/>
                          <a:pt x="7154163" y="2074590"/>
                          <a:pt x="7084569" y="2053936"/>
                        </a:cubicBezTo>
                        <a:cubicBezTo>
                          <a:pt x="6974825" y="2312858"/>
                          <a:pt x="6730776" y="2066150"/>
                          <a:pt x="6276005" y="2053936"/>
                        </a:cubicBezTo>
                        <a:cubicBezTo>
                          <a:pt x="5997855" y="2045164"/>
                          <a:pt x="5958684" y="2103729"/>
                          <a:pt x="5717709" y="2053936"/>
                        </a:cubicBezTo>
                        <a:cubicBezTo>
                          <a:pt x="5587384" y="2015449"/>
                          <a:pt x="5380390" y="2003444"/>
                          <a:pt x="5242838" y="2053936"/>
                        </a:cubicBezTo>
                        <a:cubicBezTo>
                          <a:pt x="5066285" y="1957079"/>
                          <a:pt x="4909359" y="2122974"/>
                          <a:pt x="4601120" y="2053936"/>
                        </a:cubicBezTo>
                        <a:cubicBezTo>
                          <a:pt x="4380623" y="2079102"/>
                          <a:pt x="4088093" y="2001795"/>
                          <a:pt x="3959400" y="2053936"/>
                        </a:cubicBezTo>
                        <a:cubicBezTo>
                          <a:pt x="3765326" y="2060949"/>
                          <a:pt x="3707742" y="2092282"/>
                          <a:pt x="3484529" y="2053936"/>
                        </a:cubicBezTo>
                        <a:cubicBezTo>
                          <a:pt x="3235940" y="1969961"/>
                          <a:pt x="3101602" y="2130513"/>
                          <a:pt x="2759388" y="2053936"/>
                        </a:cubicBezTo>
                        <a:cubicBezTo>
                          <a:pt x="2435058" y="2040245"/>
                          <a:pt x="2413067" y="2098693"/>
                          <a:pt x="2034246" y="2053936"/>
                        </a:cubicBezTo>
                        <a:cubicBezTo>
                          <a:pt x="1609913" y="2053081"/>
                          <a:pt x="1747349" y="2089431"/>
                          <a:pt x="1559375" y="2053936"/>
                        </a:cubicBezTo>
                        <a:cubicBezTo>
                          <a:pt x="1312328" y="2002113"/>
                          <a:pt x="1172735" y="1984192"/>
                          <a:pt x="1084504" y="2053936"/>
                        </a:cubicBezTo>
                        <a:cubicBezTo>
                          <a:pt x="1272952" y="1939821"/>
                          <a:pt x="325123" y="1892616"/>
                          <a:pt x="0" y="2053936"/>
                        </a:cubicBezTo>
                        <a:cubicBezTo>
                          <a:pt x="7374" y="1916308"/>
                          <a:pt x="-38265" y="1805835"/>
                          <a:pt x="0" y="1663687"/>
                        </a:cubicBezTo>
                        <a:cubicBezTo>
                          <a:pt x="10251" y="1441466"/>
                          <a:pt x="-19818" y="1408281"/>
                          <a:pt x="0" y="1232360"/>
                        </a:cubicBezTo>
                        <a:cubicBezTo>
                          <a:pt x="39113" y="1051946"/>
                          <a:pt x="13934" y="856062"/>
                          <a:pt x="0" y="780494"/>
                        </a:cubicBezTo>
                        <a:cubicBezTo>
                          <a:pt x="72914" y="671522"/>
                          <a:pt x="9910" y="608931"/>
                          <a:pt x="0" y="410785"/>
                        </a:cubicBezTo>
                        <a:cubicBezTo>
                          <a:pt x="-6608" y="215931"/>
                          <a:pt x="-5710" y="173737"/>
                          <a:pt x="0" y="0"/>
                        </a:cubicBezTo>
                        <a:close/>
                      </a:path>
                    </a:pathLst>
                  </a:custGeom>
                  <ask:type>
                    <ask:lineSketchFreehand/>
                  </ask:type>
                </ask:lineSketchStyleProps>
              </a:ext>
            </a:extLst>
          </a:ln>
        </p:spPr>
        <p:txBody>
          <a:bodyPr vert="horz" lIns="0" tIns="0" rIns="0" bIns="0" rtlCol="0" anchor="t">
            <a:normAutofit fontScale="92500" lnSpcReduction="10000"/>
          </a:bodyPr>
          <a:lstStyle/>
          <a:p>
            <a:pPr algn="ctr">
              <a:lnSpc>
                <a:spcPct val="120000"/>
              </a:lnSpc>
            </a:pPr>
            <a:endParaRPr lang="en-US" sz="2133" b="0" i="1">
              <a:solidFill>
                <a:schemeClr val="tx1"/>
              </a:solidFill>
            </a:endParaRPr>
          </a:p>
          <a:p>
            <a:pPr algn="ctr">
              <a:lnSpc>
                <a:spcPct val="120000"/>
              </a:lnSpc>
            </a:pPr>
            <a:r>
              <a:rPr lang="en-US" sz="2133" b="0" i="1">
                <a:solidFill>
                  <a:schemeClr val="tx1"/>
                </a:solidFill>
              </a:rPr>
              <a:t>George is 86 years old. He believes that he is suffering from arthritis. He goes to see his GP to get the results of his X-ray. As the GP is busy, George is rushed through the busy waiting room and down a long corridor to the consultation room. During this, the GP is shouting to George about his results, “We have received your X-ray results. I need to discuss arthritis treatments with you today”. Once they are in the GP’s office, the exchange lasts five minutes. George has been left shocked by the news and confused about what treatment he has been offered. He is not sure what the next steps of treatment are. He is left feeling very embarrassed. </a:t>
            </a:r>
            <a:endParaRPr lang="en-GB" sz="2133" b="0" i="1">
              <a:solidFill>
                <a:schemeClr val="tx1"/>
              </a:solidFill>
              <a:cs typeface="Arial"/>
            </a:endParaRPr>
          </a:p>
        </p:txBody>
      </p:sp>
      <p:sp>
        <p:nvSpPr>
          <p:cNvPr id="5" name="TextBox 4">
            <a:extLst>
              <a:ext uri="{FF2B5EF4-FFF2-40B4-BE49-F238E27FC236}">
                <a16:creationId xmlns:a16="http://schemas.microsoft.com/office/drawing/2014/main" id="{4A8ABF14-B063-E6A7-8572-B036D3BC7499}"/>
              </a:ext>
            </a:extLst>
          </p:cNvPr>
          <p:cNvSpPr txBox="1"/>
          <p:nvPr/>
        </p:nvSpPr>
        <p:spPr>
          <a:xfrm>
            <a:off x="422229" y="3647446"/>
            <a:ext cx="11347543" cy="2585323"/>
          </a:xfrm>
          <a:prstGeom prst="rect">
            <a:avLst/>
          </a:prstGeom>
          <a:noFill/>
        </p:spPr>
        <p:txBody>
          <a:bodyPr wrap="square" lIns="0" tIns="0" rIns="0" bIns="0" rtlCol="0" anchor="t">
            <a:spAutoFit/>
          </a:bodyPr>
          <a:lstStyle/>
          <a:p>
            <a:r>
              <a:rPr lang="en-US" sz="2800"/>
              <a:t>In pairs, take it in turns to demonstrate how you, as the GP, would communicate with George. </a:t>
            </a:r>
            <a:endParaRPr lang="en-US" sz="2800">
              <a:cs typeface="Arial"/>
            </a:endParaRPr>
          </a:p>
          <a:p>
            <a:endParaRPr lang="en-US" sz="2800">
              <a:cs typeface="Arial"/>
            </a:endParaRPr>
          </a:p>
          <a:p>
            <a:r>
              <a:rPr lang="en-US" sz="2800" b="1" i="1"/>
              <a:t>Consider:</a:t>
            </a:r>
            <a:endParaRPr lang="en-US" sz="2800" b="1" i="1">
              <a:cs typeface="Arial"/>
            </a:endParaRPr>
          </a:p>
          <a:p>
            <a:r>
              <a:rPr lang="en-US" sz="2800"/>
              <a:t>1) all types of communication </a:t>
            </a:r>
            <a:endParaRPr lang="en-US" sz="2800">
              <a:cs typeface="Arial"/>
            </a:endParaRPr>
          </a:p>
          <a:p>
            <a:r>
              <a:rPr lang="en-US" sz="2800"/>
              <a:t>2) legislative requirements. </a:t>
            </a:r>
            <a:endParaRPr lang="en-GB" sz="2800">
              <a:cs typeface="Arial"/>
            </a:endParaRPr>
          </a:p>
        </p:txBody>
      </p:sp>
      <p:sp>
        <p:nvSpPr>
          <p:cNvPr id="8" name="Footer Placeholder 7">
            <a:extLst>
              <a:ext uri="{FF2B5EF4-FFF2-40B4-BE49-F238E27FC236}">
                <a16:creationId xmlns:a16="http://schemas.microsoft.com/office/drawing/2014/main" id="{A3570FC5-5B46-46D2-1654-0EFB5E155B39}"/>
              </a:ext>
            </a:extLst>
          </p:cNvPr>
          <p:cNvSpPr>
            <a:spLocks noGrp="1"/>
          </p:cNvSpPr>
          <p:nvPr>
            <p:ph type="ftr" sz="quarter" idx="11"/>
          </p:nvPr>
        </p:nvSpPr>
        <p:spPr/>
        <p:txBody>
          <a:bodyPr/>
          <a:lstStyle/>
          <a:p>
            <a:r>
              <a:rPr lang="en-GB" cap="none"/>
              <a:t>Education and Training Foundation</a:t>
            </a:r>
          </a:p>
        </p:txBody>
      </p:sp>
      <p:sp>
        <p:nvSpPr>
          <p:cNvPr id="9" name="Slide Number Placeholder 8">
            <a:extLst>
              <a:ext uri="{FF2B5EF4-FFF2-40B4-BE49-F238E27FC236}">
                <a16:creationId xmlns:a16="http://schemas.microsoft.com/office/drawing/2014/main" id="{03B4059D-3169-F210-23B7-272C4CE79597}"/>
              </a:ext>
            </a:extLst>
          </p:cNvPr>
          <p:cNvSpPr>
            <a:spLocks noGrp="1"/>
          </p:cNvSpPr>
          <p:nvPr>
            <p:ph type="sldNum" sz="quarter" idx="12"/>
          </p:nvPr>
        </p:nvSpPr>
        <p:spPr/>
        <p:txBody>
          <a:bodyPr/>
          <a:lstStyle/>
          <a:p>
            <a:fld id="{DA2C159E-F13C-4A85-9A41-E7669D3E0D70}" type="slidenum">
              <a:rPr lang="en-GB" smtClean="0"/>
              <a:pPr/>
              <a:t>17</a:t>
            </a:fld>
            <a:endParaRPr lang="en-GB"/>
          </a:p>
        </p:txBody>
      </p:sp>
    </p:spTree>
    <p:extLst>
      <p:ext uri="{BB962C8B-B14F-4D97-AF65-F5344CB8AC3E}">
        <p14:creationId xmlns:p14="http://schemas.microsoft.com/office/powerpoint/2010/main" val="3877437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a:xfrm>
            <a:off x="3263040" y="1940640"/>
            <a:ext cx="8544960" cy="2136480"/>
          </a:xfrm>
        </p:spPr>
        <p:txBody>
          <a:bodyPr/>
          <a:lstStyle/>
          <a:p>
            <a:r>
              <a:rPr lang="en-US"/>
              <a:t>04</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a:xfrm>
            <a:off x="3261360" y="4344000"/>
            <a:ext cx="8546640" cy="2136480"/>
          </a:xfrm>
        </p:spPr>
        <p:txBody>
          <a:bodyPr>
            <a:normAutofit/>
          </a:bodyPr>
          <a:lstStyle/>
          <a:p>
            <a:r>
              <a:rPr lang="en-US"/>
              <a:t>Independent practice B</a:t>
            </a:r>
          </a:p>
        </p:txBody>
      </p:sp>
    </p:spTree>
    <p:extLst>
      <p:ext uri="{BB962C8B-B14F-4D97-AF65-F5344CB8AC3E}">
        <p14:creationId xmlns:p14="http://schemas.microsoft.com/office/powerpoint/2010/main" val="4282596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19995-2FE0-F05D-1A6B-4E9AEB40C3F0}"/>
              </a:ext>
            </a:extLst>
          </p:cNvPr>
          <p:cNvSpPr>
            <a:spLocks noGrp="1"/>
          </p:cNvSpPr>
          <p:nvPr>
            <p:ph type="title"/>
          </p:nvPr>
        </p:nvSpPr>
        <p:spPr>
          <a:xfrm>
            <a:off x="310601" y="333201"/>
            <a:ext cx="11250084" cy="932567"/>
          </a:xfrm>
        </p:spPr>
        <p:txBody>
          <a:bodyPr>
            <a:normAutofit/>
          </a:bodyPr>
          <a:lstStyle/>
          <a:p>
            <a:r>
              <a:rPr lang="en-US" sz="2800"/>
              <a:t>Communication with the service user</a:t>
            </a:r>
            <a:endParaRPr lang="en-GB" sz="2800"/>
          </a:p>
        </p:txBody>
      </p:sp>
      <p:sp>
        <p:nvSpPr>
          <p:cNvPr id="5" name="Text Placeholder 4">
            <a:extLst>
              <a:ext uri="{FF2B5EF4-FFF2-40B4-BE49-F238E27FC236}">
                <a16:creationId xmlns:a16="http://schemas.microsoft.com/office/drawing/2014/main" id="{A4386055-8E7C-30F9-DBEC-6300D278DA1E}"/>
              </a:ext>
            </a:extLst>
          </p:cNvPr>
          <p:cNvSpPr>
            <a:spLocks noGrp="1"/>
          </p:cNvSpPr>
          <p:nvPr>
            <p:ph type="body" sz="quarter" idx="13"/>
          </p:nvPr>
        </p:nvSpPr>
        <p:spPr/>
        <p:txBody>
          <a:bodyPr/>
          <a:lstStyle/>
          <a:p>
            <a:pPr>
              <a:lnSpc>
                <a:spcPct val="100000"/>
              </a:lnSpc>
            </a:pPr>
            <a:r>
              <a:rPr lang="en-US" sz="2800">
                <a:solidFill>
                  <a:schemeClr val="tx1"/>
                </a:solidFill>
              </a:rPr>
              <a:t>Task 16</a:t>
            </a:r>
          </a:p>
          <a:p>
            <a:pPr>
              <a:lnSpc>
                <a:spcPct val="100000"/>
              </a:lnSpc>
            </a:pPr>
            <a:r>
              <a:rPr lang="en-US" sz="2800" b="0">
                <a:solidFill>
                  <a:schemeClr val="tx1"/>
                </a:solidFill>
              </a:rPr>
              <a:t>Watch the video of the consultation and answer the questions in your workbook. </a:t>
            </a:r>
          </a:p>
          <a:p>
            <a:pPr>
              <a:lnSpc>
                <a:spcPct val="100000"/>
              </a:lnSpc>
            </a:pPr>
            <a:endParaRPr lang="en-US" sz="2800" b="0">
              <a:solidFill>
                <a:schemeClr val="tx1"/>
              </a:solidFill>
            </a:endParaRPr>
          </a:p>
          <a:p>
            <a:pPr>
              <a:lnSpc>
                <a:spcPct val="100000"/>
              </a:lnSpc>
            </a:pPr>
            <a:r>
              <a:rPr lang="en-US" sz="2800">
                <a:solidFill>
                  <a:schemeClr val="tx1"/>
                </a:solidFill>
              </a:rPr>
              <a:t>Challenge: </a:t>
            </a:r>
            <a:r>
              <a:rPr lang="en-US" sz="2800" b="0">
                <a:solidFill>
                  <a:schemeClr val="tx1"/>
                </a:solidFill>
              </a:rPr>
              <a:t>How could this practitioner improve her practice here? </a:t>
            </a:r>
            <a:endParaRPr lang="en-GB" sz="2800" b="0">
              <a:solidFill>
                <a:schemeClr val="tx1"/>
              </a:solidFill>
            </a:endParaRPr>
          </a:p>
          <a:p>
            <a:endParaRPr lang="en-US"/>
          </a:p>
        </p:txBody>
      </p:sp>
      <p:sp>
        <p:nvSpPr>
          <p:cNvPr id="7" name="Footer Placeholder 6">
            <a:extLst>
              <a:ext uri="{FF2B5EF4-FFF2-40B4-BE49-F238E27FC236}">
                <a16:creationId xmlns:a16="http://schemas.microsoft.com/office/drawing/2014/main" id="{B3D0C394-1F9F-C8C3-D397-0C7EBC326965}"/>
              </a:ext>
            </a:extLst>
          </p:cNvPr>
          <p:cNvSpPr>
            <a:spLocks noGrp="1"/>
          </p:cNvSpPr>
          <p:nvPr>
            <p:ph type="ftr" sz="quarter" idx="14"/>
          </p:nvPr>
        </p:nvSpPr>
        <p:spPr/>
        <p:txBody>
          <a:bodyPr/>
          <a:lstStyle/>
          <a:p>
            <a:r>
              <a:rPr lang="en-GB" cap="none"/>
              <a:t>Education and Training Foundation</a:t>
            </a:r>
          </a:p>
        </p:txBody>
      </p:sp>
      <p:sp>
        <p:nvSpPr>
          <p:cNvPr id="8" name="Slide Number Placeholder 7">
            <a:extLst>
              <a:ext uri="{FF2B5EF4-FFF2-40B4-BE49-F238E27FC236}">
                <a16:creationId xmlns:a16="http://schemas.microsoft.com/office/drawing/2014/main" id="{42D249B7-2215-65D5-791D-42EEC70CAF9C}"/>
              </a:ext>
            </a:extLst>
          </p:cNvPr>
          <p:cNvSpPr>
            <a:spLocks noGrp="1"/>
          </p:cNvSpPr>
          <p:nvPr>
            <p:ph type="sldNum" sz="quarter" idx="12"/>
          </p:nvPr>
        </p:nvSpPr>
        <p:spPr/>
        <p:txBody>
          <a:bodyPr/>
          <a:lstStyle/>
          <a:p>
            <a:fld id="{DA2C159E-F13C-4A85-9A41-E7669D3E0D70}" type="slidenum">
              <a:rPr lang="en-GB" smtClean="0"/>
              <a:pPr/>
              <a:t>19</a:t>
            </a:fld>
            <a:endParaRPr lang="en-GB"/>
          </a:p>
        </p:txBody>
      </p:sp>
    </p:spTree>
    <p:extLst>
      <p:ext uri="{BB962C8B-B14F-4D97-AF65-F5344CB8AC3E}">
        <p14:creationId xmlns:p14="http://schemas.microsoft.com/office/powerpoint/2010/main" val="29353938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a:t>L</a:t>
            </a:r>
            <a:r>
              <a:rPr lang="en-GB" err="1"/>
              <a:t>esson</a:t>
            </a:r>
            <a:r>
              <a:rPr lang="en-GB"/>
              <a:t> outline: Tutor use only  </a:t>
            </a:r>
          </a:p>
        </p:txBody>
      </p:sp>
      <p:sp>
        <p:nvSpPr>
          <p:cNvPr id="5" name="Text Placeholder 4"/>
          <p:cNvSpPr>
            <a:spLocks noGrp="1"/>
          </p:cNvSpPr>
          <p:nvPr>
            <p:ph type="body" sz="quarter" idx="12"/>
          </p:nvPr>
        </p:nvSpPr>
        <p:spPr>
          <a:xfrm>
            <a:off x="8400257" y="397517"/>
            <a:ext cx="10223500" cy="4802099"/>
          </a:xfrm>
        </p:spPr>
        <p:txBody>
          <a:bodyPr/>
          <a:lstStyle/>
          <a:p>
            <a:r>
              <a:rPr lang="en-GB">
                <a:solidFill>
                  <a:srgbClr val="E51C41"/>
                </a:solidFill>
              </a:rPr>
              <a:t> </a:t>
            </a:r>
            <a:br>
              <a:rPr lang="en-GB">
                <a:solidFill>
                  <a:schemeClr val="accent1"/>
                </a:solidFill>
              </a:rPr>
            </a:br>
            <a:endParaRPr lang="en-GB"/>
          </a:p>
        </p:txBody>
      </p:sp>
      <p:graphicFrame>
        <p:nvGraphicFramePr>
          <p:cNvPr id="2" name="Table 5">
            <a:extLst>
              <a:ext uri="{FF2B5EF4-FFF2-40B4-BE49-F238E27FC236}">
                <a16:creationId xmlns:a16="http://schemas.microsoft.com/office/drawing/2014/main" id="{58E498D9-3291-1D7B-EDE2-87F8F9FAFC5D}"/>
              </a:ext>
            </a:extLst>
          </p:cNvPr>
          <p:cNvGraphicFramePr>
            <a:graphicFrameLocks noGrp="1"/>
          </p:cNvGraphicFramePr>
          <p:nvPr/>
        </p:nvGraphicFramePr>
        <p:xfrm>
          <a:off x="159682" y="702003"/>
          <a:ext cx="11872636" cy="5771600"/>
        </p:xfrm>
        <a:graphic>
          <a:graphicData uri="http://schemas.openxmlformats.org/drawingml/2006/table">
            <a:tbl>
              <a:tblPr firstRow="1" bandRow="1">
                <a:tableStyleId>{21E4AEA4-8DFA-4A89-87EB-49C32662AFE0}</a:tableStyleId>
              </a:tblPr>
              <a:tblGrid>
                <a:gridCol w="1921880">
                  <a:extLst>
                    <a:ext uri="{9D8B030D-6E8A-4147-A177-3AD203B41FA5}">
                      <a16:colId xmlns:a16="http://schemas.microsoft.com/office/drawing/2014/main" val="346630619"/>
                    </a:ext>
                  </a:extLst>
                </a:gridCol>
                <a:gridCol w="332623">
                  <a:extLst>
                    <a:ext uri="{9D8B030D-6E8A-4147-A177-3AD203B41FA5}">
                      <a16:colId xmlns:a16="http://schemas.microsoft.com/office/drawing/2014/main" val="1098180410"/>
                    </a:ext>
                  </a:extLst>
                </a:gridCol>
                <a:gridCol w="2328801">
                  <a:extLst>
                    <a:ext uri="{9D8B030D-6E8A-4147-A177-3AD203B41FA5}">
                      <a16:colId xmlns:a16="http://schemas.microsoft.com/office/drawing/2014/main" val="3547907989"/>
                    </a:ext>
                  </a:extLst>
                </a:gridCol>
                <a:gridCol w="1318911">
                  <a:extLst>
                    <a:ext uri="{9D8B030D-6E8A-4147-A177-3AD203B41FA5}">
                      <a16:colId xmlns:a16="http://schemas.microsoft.com/office/drawing/2014/main" val="2399357076"/>
                    </a:ext>
                  </a:extLst>
                </a:gridCol>
                <a:gridCol w="4109733">
                  <a:extLst>
                    <a:ext uri="{9D8B030D-6E8A-4147-A177-3AD203B41FA5}">
                      <a16:colId xmlns:a16="http://schemas.microsoft.com/office/drawing/2014/main" val="3333028173"/>
                    </a:ext>
                  </a:extLst>
                </a:gridCol>
                <a:gridCol w="1860688">
                  <a:extLst>
                    <a:ext uri="{9D8B030D-6E8A-4147-A177-3AD203B41FA5}">
                      <a16:colId xmlns:a16="http://schemas.microsoft.com/office/drawing/2014/main" val="3581277042"/>
                    </a:ext>
                  </a:extLst>
                </a:gridCol>
              </a:tblGrid>
              <a:tr h="853440">
                <a:tc>
                  <a:txBody>
                    <a:bodyPr/>
                    <a:lstStyle/>
                    <a:p>
                      <a:r>
                        <a:rPr lang="en-US" sz="1600"/>
                        <a:t>Topic: Communication</a:t>
                      </a:r>
                      <a:endParaRPr lang="en-GB" sz="1600"/>
                    </a:p>
                  </a:txBody>
                  <a:tcPr marL="121920" marR="121920" marT="60960" marB="60960"/>
                </a:tc>
                <a:tc gridSpan="2">
                  <a:txBody>
                    <a:bodyPr/>
                    <a:lstStyle/>
                    <a:p>
                      <a:r>
                        <a:rPr lang="en-US" sz="1600"/>
                        <a:t>Occupational specialism core performance outcome 1</a:t>
                      </a:r>
                      <a:endParaRPr lang="en-GB" sz="1600"/>
                    </a:p>
                  </a:txBody>
                  <a:tcPr marL="121920" marR="121920" marT="60960" marB="60960"/>
                </a:tc>
                <a:tc hMerge="1">
                  <a:txBody>
                    <a:bodyPr/>
                    <a:lstStyle/>
                    <a:p>
                      <a:endParaRPr lang="en-GB" sz="1400"/>
                    </a:p>
                  </a:txBody>
                  <a:tcPr/>
                </a:tc>
                <a:tc>
                  <a:txBody>
                    <a:bodyPr/>
                    <a:lstStyle/>
                    <a:p>
                      <a:r>
                        <a:rPr lang="en-US" sz="1600"/>
                        <a:t>Lesson 3</a:t>
                      </a:r>
                      <a:endParaRPr lang="en-GB" sz="1600"/>
                    </a:p>
                  </a:txBody>
                  <a:tcPr marL="121920" marR="121920" marT="60960" marB="60960"/>
                </a:tc>
                <a:tc gridSpan="2">
                  <a:txBody>
                    <a:bodyPr/>
                    <a:lstStyle/>
                    <a:p>
                      <a:r>
                        <a:rPr lang="en-US" sz="1600"/>
                        <a:t>Communication (K1.1, K1.3, K1.8, K2.11 S1.30, S1.36, GEC4, GEC6, CS1.2, CS2): 1 hour, 30 minutes</a:t>
                      </a:r>
                      <a:endParaRPr lang="en-GB" sz="1600"/>
                    </a:p>
                  </a:txBody>
                  <a:tcPr marL="121920" marR="121920" marT="60960" marB="60960"/>
                </a:tc>
                <a:tc hMerge="1">
                  <a:txBody>
                    <a:bodyPr/>
                    <a:lstStyle/>
                    <a:p>
                      <a:endParaRPr lang="en-GB"/>
                    </a:p>
                  </a:txBody>
                  <a:tcPr/>
                </a:tc>
                <a:extLst>
                  <a:ext uri="{0D108BD9-81ED-4DB2-BD59-A6C34878D82A}">
                    <a16:rowId xmlns:a16="http://schemas.microsoft.com/office/drawing/2014/main" val="1869845289"/>
                  </a:ext>
                </a:extLst>
              </a:tr>
              <a:tr h="740784">
                <a:tc gridSpan="3">
                  <a:txBody>
                    <a:bodyPr/>
                    <a:lstStyle/>
                    <a:p>
                      <a:r>
                        <a:rPr lang="en-US" sz="1600" b="1">
                          <a:solidFill>
                            <a:schemeClr val="tx1"/>
                          </a:solidFill>
                        </a:rPr>
                        <a:t>Aim:</a:t>
                      </a:r>
                      <a:endParaRPr lang="en-GB" sz="1600" b="1">
                        <a:solidFill>
                          <a:schemeClr val="tx1"/>
                        </a:solidFill>
                      </a:endParaRPr>
                    </a:p>
                  </a:txBody>
                  <a:tcPr marL="121920" marR="121920" marT="60960" marB="60960"/>
                </a:tc>
                <a:tc hMerge="1">
                  <a:txBody>
                    <a:bodyPr/>
                    <a:lstStyle/>
                    <a:p>
                      <a:endParaRPr lang="en-GB"/>
                    </a:p>
                  </a:txBody>
                  <a:tcPr/>
                </a:tc>
                <a:tc hMerge="1">
                  <a:txBody>
                    <a:bodyPr/>
                    <a:lstStyle/>
                    <a:p>
                      <a:endParaRPr lang="en-GB" sz="1400" b="1">
                        <a:solidFill>
                          <a:schemeClr val="tx1"/>
                        </a:solidFill>
                      </a:endParaRPr>
                    </a:p>
                  </a:txBody>
                  <a:tcPr/>
                </a:tc>
                <a:tc gridSpan="3">
                  <a:txBody>
                    <a:bodyPr/>
                    <a:lstStyle/>
                    <a:p>
                      <a:r>
                        <a:rPr lang="en-US" sz="1600" b="0" i="0">
                          <a:solidFill>
                            <a:schemeClr val="tx1"/>
                          </a:solidFill>
                        </a:rPr>
                        <a:t>To identify how health and safety regulations inform communication in my practice.</a:t>
                      </a:r>
                      <a:endParaRPr lang="en-GB" sz="1600" b="0" i="0">
                        <a:solidFill>
                          <a:schemeClr val="tx1"/>
                        </a:solidFill>
                      </a:endParaRPr>
                    </a:p>
                  </a:txBody>
                  <a:tcPr marL="121920" marR="121920" marT="60960" marB="60960"/>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80983349"/>
                  </a:ext>
                </a:extLst>
              </a:tr>
              <a:tr h="396917">
                <a:tc gridSpan="2">
                  <a:txBody>
                    <a:bodyPr/>
                    <a:lstStyle/>
                    <a:p>
                      <a:r>
                        <a:rPr lang="en-US" sz="1600" b="1"/>
                        <a:t>Component</a:t>
                      </a:r>
                      <a:endParaRPr lang="en-GB" sz="1600" b="1"/>
                    </a:p>
                  </a:txBody>
                  <a:tcPr marL="121920" marR="121920" marT="60960" marB="60960"/>
                </a:tc>
                <a:tc hMerge="1">
                  <a:txBody>
                    <a:bodyPr/>
                    <a:lstStyle/>
                    <a:p>
                      <a:pPr lvl="0">
                        <a:buNone/>
                      </a:pPr>
                      <a:r>
                        <a:rPr lang="en-US" sz="1400" b="1"/>
                        <a:t> Activity</a:t>
                      </a:r>
                      <a:endParaRPr lang="en-GB" sz="1400" b="1"/>
                    </a:p>
                  </a:txBody>
                  <a:tcPr/>
                </a:tc>
                <a:tc gridSpan="3">
                  <a:txBody>
                    <a:bodyPr/>
                    <a:lstStyle/>
                    <a:p>
                      <a:r>
                        <a:rPr lang="en-US" sz="1600" b="1"/>
                        <a:t> Activity</a:t>
                      </a:r>
                      <a:endParaRPr lang="en-GB" sz="1600"/>
                    </a:p>
                  </a:txBody>
                  <a:tcPr marL="121920" marR="121920" marT="60960" marB="60960"/>
                </a:tc>
                <a:tc hMerge="1">
                  <a:txBody>
                    <a:bodyPr/>
                    <a:lstStyle/>
                    <a:p>
                      <a:endParaRPr lang="en-GB"/>
                    </a:p>
                  </a:txBody>
                  <a:tcPr/>
                </a:tc>
                <a:tc hMerge="1">
                  <a:txBody>
                    <a:bodyPr/>
                    <a:lstStyle/>
                    <a:p>
                      <a:endParaRPr lang="en-GB"/>
                    </a:p>
                  </a:txBody>
                  <a:tcPr/>
                </a:tc>
                <a:tc>
                  <a:txBody>
                    <a:bodyPr/>
                    <a:lstStyle/>
                    <a:p>
                      <a:r>
                        <a:rPr lang="en-US" sz="1600" b="1"/>
                        <a:t>Timings </a:t>
                      </a:r>
                      <a:endParaRPr lang="en-GB" sz="1600" b="1"/>
                    </a:p>
                  </a:txBody>
                  <a:tcPr marL="121920" marR="121920" marT="60960" marB="60960"/>
                </a:tc>
                <a:extLst>
                  <a:ext uri="{0D108BD9-81ED-4DB2-BD59-A6C34878D82A}">
                    <a16:rowId xmlns:a16="http://schemas.microsoft.com/office/drawing/2014/main" val="1626249464"/>
                  </a:ext>
                </a:extLst>
              </a:tr>
              <a:tr h="508381">
                <a:tc gridSpan="2">
                  <a:txBody>
                    <a:bodyPr/>
                    <a:lstStyle/>
                    <a:p>
                      <a:r>
                        <a:rPr lang="en-US" sz="1600" b="1"/>
                        <a:t>Recall and connect</a:t>
                      </a:r>
                      <a:endParaRPr lang="en-GB" sz="1600" b="1"/>
                    </a:p>
                  </a:txBody>
                  <a:tcPr marL="121920" marR="121920" marT="60960" marB="60960"/>
                </a:tc>
                <a:tc hMerge="1">
                  <a:txBody>
                    <a:bodyPr/>
                    <a:lstStyle/>
                    <a:p>
                      <a:pPr lvl="0">
                        <a:buNone/>
                      </a:pPr>
                      <a:r>
                        <a:rPr lang="en-US" sz="1600"/>
                        <a:t>Scenario task: Recall care planning.</a:t>
                      </a:r>
                      <a:endParaRPr lang="en-GB" sz="1600"/>
                    </a:p>
                  </a:txBody>
                  <a:tcPr/>
                </a:tc>
                <a:tc gridSpan="3">
                  <a:txBody>
                    <a:bodyPr/>
                    <a:lstStyle/>
                    <a:p>
                      <a:r>
                        <a:rPr lang="en-US" sz="1600"/>
                        <a:t>Scenario task: Recall care planning.</a:t>
                      </a:r>
                      <a:endParaRPr lang="en-GB" sz="1600"/>
                    </a:p>
                  </a:txBody>
                  <a:tcPr marL="121920" marR="121920" marT="60960" marB="60960"/>
                </a:tc>
                <a:tc hMerge="1">
                  <a:txBody>
                    <a:bodyPr/>
                    <a:lstStyle/>
                    <a:p>
                      <a:endParaRPr lang="en-GB"/>
                    </a:p>
                  </a:txBody>
                  <a:tcPr/>
                </a:tc>
                <a:tc hMerge="1">
                  <a:txBody>
                    <a:bodyPr/>
                    <a:lstStyle/>
                    <a:p>
                      <a:endParaRPr lang="en-GB"/>
                    </a:p>
                  </a:txBody>
                  <a:tcPr/>
                </a:tc>
                <a:tc>
                  <a:txBody>
                    <a:bodyPr/>
                    <a:lstStyle/>
                    <a:p>
                      <a:r>
                        <a:rPr lang="en-US" sz="1600"/>
                        <a:t>15 minutes</a:t>
                      </a:r>
                      <a:endParaRPr lang="en-GB" sz="1600"/>
                    </a:p>
                  </a:txBody>
                  <a:tcPr marL="121920" marR="121920" marT="60960" marB="60960"/>
                </a:tc>
                <a:extLst>
                  <a:ext uri="{0D108BD9-81ED-4DB2-BD59-A6C34878D82A}">
                    <a16:rowId xmlns:a16="http://schemas.microsoft.com/office/drawing/2014/main" val="1457640557"/>
                  </a:ext>
                </a:extLst>
              </a:tr>
              <a:tr h="740784">
                <a:tc gridSpan="2">
                  <a:txBody>
                    <a:bodyPr/>
                    <a:lstStyle/>
                    <a:p>
                      <a:r>
                        <a:rPr lang="en-US" sz="1600" b="1"/>
                        <a:t>Present new information</a:t>
                      </a:r>
                      <a:endParaRPr lang="en-GB" sz="1600" b="1"/>
                    </a:p>
                  </a:txBody>
                  <a:tcPr marL="121920" marR="121920" marT="60960" marB="60960"/>
                </a:tc>
                <a:tc hMerge="1">
                  <a:txBody>
                    <a:bodyPr/>
                    <a:lstStyle/>
                    <a:p>
                      <a:pPr lvl="0">
                        <a:buNone/>
                      </a:pPr>
                      <a:r>
                        <a:rPr lang="en-US" sz="1600"/>
                        <a:t>Think, Pair, Share: What is communication?</a:t>
                      </a:r>
                      <a:endParaRPr lang="en-GB" sz="1600"/>
                    </a:p>
                  </a:txBody>
                  <a:tcPr/>
                </a:tc>
                <a:tc gridSpan="3">
                  <a:txBody>
                    <a:bodyPr/>
                    <a:lstStyle/>
                    <a:p>
                      <a:r>
                        <a:rPr lang="en-US" sz="1600"/>
                        <a:t>Think-pair-share: What is communication?</a:t>
                      </a:r>
                      <a:endParaRPr lang="en-GB" sz="1600"/>
                    </a:p>
                  </a:txBody>
                  <a:tcPr marL="121920" marR="121920" marT="60960" marB="60960"/>
                </a:tc>
                <a:tc hMerge="1">
                  <a:txBody>
                    <a:bodyPr/>
                    <a:lstStyle/>
                    <a:p>
                      <a:endParaRPr lang="en-GB"/>
                    </a:p>
                  </a:txBody>
                  <a:tcPr/>
                </a:tc>
                <a:tc hMerge="1">
                  <a:txBody>
                    <a:bodyPr/>
                    <a:lstStyle/>
                    <a:p>
                      <a:endParaRPr lang="en-GB"/>
                    </a:p>
                  </a:txBody>
                  <a:tcPr/>
                </a:tc>
                <a:tc>
                  <a:txBody>
                    <a:bodyPr/>
                    <a:lstStyle/>
                    <a:p>
                      <a:r>
                        <a:rPr lang="en-US" sz="1600"/>
                        <a:t>15 minutes</a:t>
                      </a:r>
                      <a:endParaRPr lang="en-GB" sz="1600"/>
                    </a:p>
                  </a:txBody>
                  <a:tcPr marL="121920" marR="121920" marT="60960" marB="60960"/>
                </a:tc>
                <a:extLst>
                  <a:ext uri="{0D108BD9-81ED-4DB2-BD59-A6C34878D82A}">
                    <a16:rowId xmlns:a16="http://schemas.microsoft.com/office/drawing/2014/main" val="1741999525"/>
                  </a:ext>
                </a:extLst>
              </a:tr>
              <a:tr h="538819">
                <a:tc gridSpan="2">
                  <a:txBody>
                    <a:bodyPr/>
                    <a:lstStyle/>
                    <a:p>
                      <a:r>
                        <a:rPr lang="en-US" sz="1600" b="1"/>
                        <a:t>Guided practice </a:t>
                      </a:r>
                      <a:endParaRPr lang="en-GB" sz="1600" b="1"/>
                    </a:p>
                  </a:txBody>
                  <a:tcPr marL="121920" marR="121920" marT="60960" marB="60960"/>
                </a:tc>
                <a:tc hMerge="1">
                  <a:txBody>
                    <a:bodyPr/>
                    <a:lstStyle/>
                    <a:p>
                      <a:pPr lvl="0">
                        <a:buNone/>
                      </a:pPr>
                      <a:r>
                        <a:rPr lang="en-US" sz="1600"/>
                        <a:t>Examples of poor practice scenario task.</a:t>
                      </a:r>
                      <a:endParaRPr lang="en-GB" sz="1600"/>
                    </a:p>
                  </a:txBody>
                  <a:tcPr/>
                </a:tc>
                <a:tc gridSpan="3">
                  <a:txBody>
                    <a:bodyPr/>
                    <a:lstStyle/>
                    <a:p>
                      <a:r>
                        <a:rPr lang="en-US" sz="1600"/>
                        <a:t>Examples of poor practice. Scenario task.</a:t>
                      </a:r>
                      <a:endParaRPr lang="en-GB" sz="1600"/>
                    </a:p>
                  </a:txBody>
                  <a:tcPr marL="121920" marR="121920" marT="60960" marB="60960"/>
                </a:tc>
                <a:tc hMerge="1">
                  <a:txBody>
                    <a:bodyPr/>
                    <a:lstStyle/>
                    <a:p>
                      <a:endParaRPr lang="en-GB"/>
                    </a:p>
                  </a:txBody>
                  <a:tcPr/>
                </a:tc>
                <a:tc hMerge="1">
                  <a:txBody>
                    <a:bodyPr/>
                    <a:lstStyle/>
                    <a:p>
                      <a:endParaRPr lang="en-GB"/>
                    </a:p>
                  </a:txBody>
                  <a:tcPr/>
                </a:tc>
                <a:tc>
                  <a:txBody>
                    <a:bodyPr/>
                    <a:lstStyle/>
                    <a:p>
                      <a:r>
                        <a:rPr lang="en-US" sz="1600"/>
                        <a:t>10 minutes</a:t>
                      </a:r>
                      <a:endParaRPr lang="en-GB" sz="1600"/>
                    </a:p>
                  </a:txBody>
                  <a:tcPr marL="121920" marR="121920" marT="60960" marB="60960"/>
                </a:tc>
                <a:extLst>
                  <a:ext uri="{0D108BD9-81ED-4DB2-BD59-A6C34878D82A}">
                    <a16:rowId xmlns:a16="http://schemas.microsoft.com/office/drawing/2014/main" val="4033886473"/>
                  </a:ext>
                </a:extLst>
              </a:tr>
              <a:tr h="800344">
                <a:tc gridSpan="2">
                  <a:txBody>
                    <a:bodyPr/>
                    <a:lstStyle/>
                    <a:p>
                      <a:r>
                        <a:rPr lang="en-GB" sz="1600" b="1"/>
                        <a:t>Independent practice A </a:t>
                      </a:r>
                    </a:p>
                  </a:txBody>
                  <a:tcPr marL="121920" marR="121920" marT="60960" marB="60960"/>
                </a:tc>
                <a:tc hMerge="1">
                  <a:txBody>
                    <a:bodyPr/>
                    <a:lstStyle/>
                    <a:p>
                      <a:pPr lvl="0">
                        <a:buNone/>
                      </a:pPr>
                      <a:r>
                        <a:rPr lang="en-GB" sz="1600"/>
                        <a:t>Scenario task: Communication with the service user</a:t>
                      </a:r>
                    </a:p>
                  </a:txBody>
                  <a:tcPr/>
                </a:tc>
                <a:tc gridSpan="3">
                  <a:txBody>
                    <a:bodyPr/>
                    <a:lstStyle/>
                    <a:p>
                      <a:r>
                        <a:rPr lang="en-GB" sz="1600"/>
                        <a:t>Scenario task: Communication with the service user.</a:t>
                      </a:r>
                    </a:p>
                  </a:txBody>
                  <a:tcPr marL="121920" marR="121920" marT="60960" marB="60960"/>
                </a:tc>
                <a:tc hMerge="1">
                  <a:txBody>
                    <a:bodyPr/>
                    <a:lstStyle/>
                    <a:p>
                      <a:endParaRPr lang="en-GB"/>
                    </a:p>
                  </a:txBody>
                  <a:tcPr/>
                </a:tc>
                <a:tc hMerge="1">
                  <a:txBody>
                    <a:bodyPr/>
                    <a:lstStyle/>
                    <a:p>
                      <a:endParaRPr lang="en-GB"/>
                    </a:p>
                  </a:txBody>
                  <a:tcPr/>
                </a:tc>
                <a:tc>
                  <a:txBody>
                    <a:bodyPr/>
                    <a:lstStyle/>
                    <a:p>
                      <a:r>
                        <a:rPr lang="en-GB" sz="1600"/>
                        <a:t>20 minutes</a:t>
                      </a:r>
                    </a:p>
                  </a:txBody>
                  <a:tcPr marL="121920" marR="121920" marT="60960" marB="60960"/>
                </a:tc>
                <a:extLst>
                  <a:ext uri="{0D108BD9-81ED-4DB2-BD59-A6C34878D82A}">
                    <a16:rowId xmlns:a16="http://schemas.microsoft.com/office/drawing/2014/main" val="3699451977"/>
                  </a:ext>
                </a:extLst>
              </a:tr>
              <a:tr h="740784">
                <a:tc gridSpan="2">
                  <a:txBody>
                    <a:bodyPr/>
                    <a:lstStyle/>
                    <a:p>
                      <a:r>
                        <a:rPr lang="en-US" sz="1600" b="1"/>
                        <a:t>Independent practice B</a:t>
                      </a:r>
                      <a:endParaRPr lang="en-GB" sz="1600" b="1"/>
                    </a:p>
                  </a:txBody>
                  <a:tcPr marL="121920" marR="121920" marT="60960" marB="60960"/>
                </a:tc>
                <a:tc hMerge="1">
                  <a:txBody>
                    <a:bodyPr/>
                    <a:lstStyle/>
                    <a:p>
                      <a:pPr lvl="0">
                        <a:buNone/>
                      </a:pPr>
                      <a:r>
                        <a:rPr lang="en-US" sz="1600"/>
                        <a:t>Communication video task.</a:t>
                      </a:r>
                      <a:endParaRPr lang="en-GB" sz="1600"/>
                    </a:p>
                  </a:txBody>
                  <a:tcPr/>
                </a:tc>
                <a:tc gridSpan="3">
                  <a:txBody>
                    <a:bodyPr/>
                    <a:lstStyle/>
                    <a:p>
                      <a:r>
                        <a:rPr lang="en-US" sz="1600"/>
                        <a:t>Communication video task.</a:t>
                      </a:r>
                      <a:endParaRPr lang="en-GB" sz="1600"/>
                    </a:p>
                  </a:txBody>
                  <a:tcPr marL="121920" marR="121920" marT="60960" marB="60960"/>
                </a:tc>
                <a:tc hMerge="1">
                  <a:txBody>
                    <a:bodyPr/>
                    <a:lstStyle/>
                    <a:p>
                      <a:endParaRPr lang="en-GB"/>
                    </a:p>
                  </a:txBody>
                  <a:tcPr/>
                </a:tc>
                <a:tc hMerge="1">
                  <a:txBody>
                    <a:bodyPr/>
                    <a:lstStyle/>
                    <a:p>
                      <a:endParaRPr lang="en-GB"/>
                    </a:p>
                  </a:txBody>
                  <a:tcPr/>
                </a:tc>
                <a:tc>
                  <a:txBody>
                    <a:bodyPr/>
                    <a:lstStyle/>
                    <a:p>
                      <a:r>
                        <a:rPr lang="en-US" sz="1600"/>
                        <a:t>20 minutes</a:t>
                      </a:r>
                      <a:endParaRPr lang="en-GB" sz="1600"/>
                    </a:p>
                  </a:txBody>
                  <a:tcPr marL="121920" marR="121920" marT="60960" marB="60960"/>
                </a:tc>
                <a:extLst>
                  <a:ext uri="{0D108BD9-81ED-4DB2-BD59-A6C34878D82A}">
                    <a16:rowId xmlns:a16="http://schemas.microsoft.com/office/drawing/2014/main" val="1955350770"/>
                  </a:ext>
                </a:extLst>
              </a:tr>
              <a:tr h="451347">
                <a:tc gridSpan="2">
                  <a:txBody>
                    <a:bodyPr/>
                    <a:lstStyle/>
                    <a:p>
                      <a:r>
                        <a:rPr lang="en-US" sz="1600" b="1"/>
                        <a:t>Review </a:t>
                      </a:r>
                      <a:endParaRPr lang="en-GB" sz="1600" b="1"/>
                    </a:p>
                  </a:txBody>
                  <a:tcPr marL="121920" marR="121920" marT="60960" marB="60960"/>
                </a:tc>
                <a:tc hMerge="1">
                  <a:txBody>
                    <a:bodyPr/>
                    <a:lstStyle/>
                    <a:p>
                      <a:pPr lvl="0">
                        <a:buNone/>
                      </a:pPr>
                      <a:r>
                        <a:rPr lang="en-US" sz="1600"/>
                        <a:t>Linking legislation/regulation and communication plenary task. </a:t>
                      </a:r>
                      <a:endParaRPr lang="en-GB" sz="1600"/>
                    </a:p>
                  </a:txBody>
                  <a:tcPr/>
                </a:tc>
                <a:tc gridSpan="3">
                  <a:txBody>
                    <a:bodyPr/>
                    <a:lstStyle/>
                    <a:p>
                      <a:r>
                        <a:rPr lang="en-US" sz="1600"/>
                        <a:t>Linking legislation, regulations and communication. Plenary task. </a:t>
                      </a:r>
                      <a:endParaRPr lang="en-GB" sz="1600"/>
                    </a:p>
                  </a:txBody>
                  <a:tcPr marL="121920" marR="121920" marT="60960" marB="60960"/>
                </a:tc>
                <a:tc hMerge="1">
                  <a:txBody>
                    <a:bodyPr/>
                    <a:lstStyle/>
                    <a:p>
                      <a:endParaRPr lang="en-GB"/>
                    </a:p>
                  </a:txBody>
                  <a:tcPr/>
                </a:tc>
                <a:tc hMerge="1">
                  <a:txBody>
                    <a:bodyPr/>
                    <a:lstStyle/>
                    <a:p>
                      <a:endParaRPr lang="en-GB"/>
                    </a:p>
                  </a:txBody>
                  <a:tcPr/>
                </a:tc>
                <a:tc>
                  <a:txBody>
                    <a:bodyPr/>
                    <a:lstStyle/>
                    <a:p>
                      <a:r>
                        <a:rPr lang="en-US" sz="1600"/>
                        <a:t>10 minutes</a:t>
                      </a:r>
                      <a:endParaRPr lang="en-GB" sz="1600"/>
                    </a:p>
                  </a:txBody>
                  <a:tcPr marL="121920" marR="121920" marT="60960" marB="60960"/>
                </a:tc>
                <a:extLst>
                  <a:ext uri="{0D108BD9-81ED-4DB2-BD59-A6C34878D82A}">
                    <a16:rowId xmlns:a16="http://schemas.microsoft.com/office/drawing/2014/main" val="451707158"/>
                  </a:ext>
                </a:extLst>
              </a:tr>
            </a:tbl>
          </a:graphicData>
        </a:graphic>
      </p:graphicFrame>
      <p:sp>
        <p:nvSpPr>
          <p:cNvPr id="3" name="Footer Placeholder 2">
            <a:extLst>
              <a:ext uri="{FF2B5EF4-FFF2-40B4-BE49-F238E27FC236}">
                <a16:creationId xmlns:a16="http://schemas.microsoft.com/office/drawing/2014/main" id="{8A96F3CE-0D7B-284F-AD82-795C9A8BBD2A}"/>
              </a:ext>
              <a:ext uri="{C183D7F6-B498-43B3-948B-1728B52AA6E4}">
                <adec:decorative xmlns:adec="http://schemas.microsoft.com/office/drawing/2017/decorative" val="1"/>
              </a:ext>
            </a:extLst>
          </p:cNvPr>
          <p:cNvSpPr txBox="1">
            <a:spLocks/>
          </p:cNvSpPr>
          <p:nvPr/>
        </p:nvSpPr>
        <p:spPr>
          <a:xfrm>
            <a:off x="226340" y="6451215"/>
            <a:ext cx="10248501" cy="365125"/>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933" b="1"/>
          </a:p>
        </p:txBody>
      </p:sp>
      <p:sp>
        <p:nvSpPr>
          <p:cNvPr id="7" name="Footer Placeholder 6">
            <a:extLst>
              <a:ext uri="{FF2B5EF4-FFF2-40B4-BE49-F238E27FC236}">
                <a16:creationId xmlns:a16="http://schemas.microsoft.com/office/drawing/2014/main" id="{3EDE99FE-76AF-87D0-DDFB-DFC4F694E6DA}"/>
              </a:ext>
            </a:extLst>
          </p:cNvPr>
          <p:cNvSpPr>
            <a:spLocks noGrp="1"/>
          </p:cNvSpPr>
          <p:nvPr>
            <p:ph type="ftr" sz="quarter" idx="10"/>
          </p:nvPr>
        </p:nvSpPr>
        <p:spPr/>
        <p:txBody>
          <a:bodyPr/>
          <a:lstStyle/>
          <a:p>
            <a:endParaRPr lang="en-GB" cap="none"/>
          </a:p>
          <a:p>
            <a:r>
              <a:rPr lang="en-GB" cap="none"/>
              <a:t>Education and Training Foundation</a:t>
            </a:r>
          </a:p>
        </p:txBody>
      </p:sp>
      <p:sp>
        <p:nvSpPr>
          <p:cNvPr id="8" name="Slide Number Placeholder 7">
            <a:extLst>
              <a:ext uri="{FF2B5EF4-FFF2-40B4-BE49-F238E27FC236}">
                <a16:creationId xmlns:a16="http://schemas.microsoft.com/office/drawing/2014/main" id="{5410F637-82CD-5ACC-9175-38922E2A1C2C}"/>
              </a:ext>
            </a:extLst>
          </p:cNvPr>
          <p:cNvSpPr>
            <a:spLocks noGrp="1"/>
          </p:cNvSpPr>
          <p:nvPr>
            <p:ph type="sldNum" sz="quarter" idx="11"/>
          </p:nvPr>
        </p:nvSpPr>
        <p:spPr/>
        <p:txBody>
          <a:bodyPr/>
          <a:lstStyle/>
          <a:p>
            <a:fld id="{DA2C159E-F13C-4A85-9A41-E7669D3E0D70}" type="slidenum">
              <a:rPr lang="en-GB" smtClean="0"/>
              <a:pPr/>
              <a:t>2</a:t>
            </a:fld>
            <a:endParaRPr lang="en-GB"/>
          </a:p>
        </p:txBody>
      </p:sp>
    </p:spTree>
    <p:extLst>
      <p:ext uri="{BB962C8B-B14F-4D97-AF65-F5344CB8AC3E}">
        <p14:creationId xmlns:p14="http://schemas.microsoft.com/office/powerpoint/2010/main" val="17303227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D20DBBC0-2BDC-CDEB-29DB-D63B16F7AC2D}"/>
              </a:ext>
            </a:extLst>
          </p:cNvPr>
          <p:cNvSpPr>
            <a:spLocks noGrp="1"/>
          </p:cNvSpPr>
          <p:nvPr>
            <p:ph type="title"/>
          </p:nvPr>
        </p:nvSpPr>
        <p:spPr>
          <a:xfrm>
            <a:off x="310601" y="333201"/>
            <a:ext cx="11250084" cy="932567"/>
          </a:xfrm>
        </p:spPr>
        <p:txBody>
          <a:bodyPr>
            <a:normAutofit/>
          </a:bodyPr>
          <a:lstStyle/>
          <a:p>
            <a:r>
              <a:rPr lang="en-US" sz="2800"/>
              <a:t>Communication with the service user</a:t>
            </a:r>
            <a:endParaRPr lang="en-GB" sz="2800"/>
          </a:p>
        </p:txBody>
      </p:sp>
      <p:sp>
        <p:nvSpPr>
          <p:cNvPr id="4" name="Text Placeholder 3">
            <a:extLst>
              <a:ext uri="{FF2B5EF4-FFF2-40B4-BE49-F238E27FC236}">
                <a16:creationId xmlns:a16="http://schemas.microsoft.com/office/drawing/2014/main" id="{78AE4324-DDFD-DAF1-B982-686F34223783}"/>
              </a:ext>
            </a:extLst>
          </p:cNvPr>
          <p:cNvSpPr>
            <a:spLocks noGrp="1"/>
          </p:cNvSpPr>
          <p:nvPr>
            <p:ph type="body" sz="quarter" idx="13"/>
          </p:nvPr>
        </p:nvSpPr>
        <p:spPr/>
        <p:txBody>
          <a:bodyPr/>
          <a:lstStyle/>
          <a:p>
            <a:pPr>
              <a:lnSpc>
                <a:spcPct val="100000"/>
              </a:lnSpc>
            </a:pPr>
            <a:r>
              <a:rPr lang="en-US" sz="2800" b="0">
                <a:solidFill>
                  <a:schemeClr val="tx1"/>
                </a:solidFill>
                <a:cs typeface="Arial"/>
              </a:rPr>
              <a:t>1) </a:t>
            </a:r>
            <a:r>
              <a:rPr lang="en-US" sz="2800" b="0" err="1">
                <a:solidFill>
                  <a:schemeClr val="tx1"/>
                </a:solidFill>
                <a:cs typeface="Arial"/>
              </a:rPr>
              <a:t>Summarise</a:t>
            </a:r>
            <a:r>
              <a:rPr lang="en-US" sz="2800" b="0">
                <a:solidFill>
                  <a:schemeClr val="tx1"/>
                </a:solidFill>
                <a:cs typeface="Arial"/>
              </a:rPr>
              <a:t> the reason for the patient’s GP consultation shown in the video.</a:t>
            </a:r>
          </a:p>
          <a:p>
            <a:pPr>
              <a:lnSpc>
                <a:spcPct val="100000"/>
              </a:lnSpc>
            </a:pPr>
            <a:r>
              <a:rPr lang="en-US" sz="2800" b="0" i="1">
                <a:solidFill>
                  <a:schemeClr val="tx1"/>
                </a:solidFill>
              </a:rPr>
              <a:t>  </a:t>
            </a:r>
          </a:p>
          <a:p>
            <a:pPr>
              <a:lnSpc>
                <a:spcPct val="100000"/>
              </a:lnSpc>
            </a:pPr>
            <a:r>
              <a:rPr lang="en-US" sz="2800">
                <a:solidFill>
                  <a:schemeClr val="tx1"/>
                </a:solidFill>
              </a:rPr>
              <a:t>The patient has symptoms of low energy and fatigue.</a:t>
            </a:r>
            <a:r>
              <a:rPr lang="en-US" sz="2800" i="1">
                <a:solidFill>
                  <a:schemeClr val="tx1"/>
                </a:solidFill>
              </a:rPr>
              <a:t> </a:t>
            </a:r>
            <a:endParaRPr lang="en-US" sz="2800" i="1">
              <a:solidFill>
                <a:schemeClr val="tx1"/>
              </a:solidFill>
              <a:cs typeface="Arial"/>
            </a:endParaRPr>
          </a:p>
          <a:p>
            <a:endParaRPr lang="en-US"/>
          </a:p>
        </p:txBody>
      </p:sp>
      <p:sp>
        <p:nvSpPr>
          <p:cNvPr id="7" name="Footer Placeholder 6">
            <a:extLst>
              <a:ext uri="{FF2B5EF4-FFF2-40B4-BE49-F238E27FC236}">
                <a16:creationId xmlns:a16="http://schemas.microsoft.com/office/drawing/2014/main" id="{E4CA8864-7F0A-1F36-74EB-8E8E45B89DD2}"/>
              </a:ext>
            </a:extLst>
          </p:cNvPr>
          <p:cNvSpPr>
            <a:spLocks noGrp="1"/>
          </p:cNvSpPr>
          <p:nvPr>
            <p:ph type="ftr" sz="quarter" idx="14"/>
          </p:nvPr>
        </p:nvSpPr>
        <p:spPr/>
        <p:txBody>
          <a:bodyPr/>
          <a:lstStyle/>
          <a:p>
            <a:r>
              <a:rPr lang="en-GB" cap="none"/>
              <a:t>Education and Training Foundation</a:t>
            </a:r>
          </a:p>
        </p:txBody>
      </p:sp>
      <p:sp>
        <p:nvSpPr>
          <p:cNvPr id="8" name="Slide Number Placeholder 7">
            <a:extLst>
              <a:ext uri="{FF2B5EF4-FFF2-40B4-BE49-F238E27FC236}">
                <a16:creationId xmlns:a16="http://schemas.microsoft.com/office/drawing/2014/main" id="{927D17F4-4C14-1B59-077C-08D64DCB9C5E}"/>
              </a:ext>
            </a:extLst>
          </p:cNvPr>
          <p:cNvSpPr>
            <a:spLocks noGrp="1"/>
          </p:cNvSpPr>
          <p:nvPr>
            <p:ph type="sldNum" sz="quarter" idx="12"/>
          </p:nvPr>
        </p:nvSpPr>
        <p:spPr/>
        <p:txBody>
          <a:bodyPr/>
          <a:lstStyle/>
          <a:p>
            <a:fld id="{DA2C159E-F13C-4A85-9A41-E7669D3E0D70}" type="slidenum">
              <a:rPr lang="en-GB" smtClean="0"/>
              <a:pPr/>
              <a:t>20</a:t>
            </a:fld>
            <a:endParaRPr lang="en-GB"/>
          </a:p>
        </p:txBody>
      </p:sp>
    </p:spTree>
    <p:extLst>
      <p:ext uri="{BB962C8B-B14F-4D97-AF65-F5344CB8AC3E}">
        <p14:creationId xmlns:p14="http://schemas.microsoft.com/office/powerpoint/2010/main" val="42893494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D20DBBC0-2BDC-CDEB-29DB-D63B16F7AC2D}"/>
              </a:ext>
            </a:extLst>
          </p:cNvPr>
          <p:cNvSpPr>
            <a:spLocks noGrp="1"/>
          </p:cNvSpPr>
          <p:nvPr>
            <p:ph type="title"/>
          </p:nvPr>
        </p:nvSpPr>
        <p:spPr>
          <a:xfrm>
            <a:off x="310601" y="333201"/>
            <a:ext cx="11250084" cy="932567"/>
          </a:xfrm>
        </p:spPr>
        <p:txBody>
          <a:bodyPr>
            <a:normAutofit/>
          </a:bodyPr>
          <a:lstStyle/>
          <a:p>
            <a:r>
              <a:rPr lang="en-US" sz="2800"/>
              <a:t>Communication with the service user</a:t>
            </a:r>
            <a:endParaRPr lang="en-GB" sz="2800"/>
          </a:p>
        </p:txBody>
      </p:sp>
      <p:sp>
        <p:nvSpPr>
          <p:cNvPr id="5" name="Text Placeholder 4">
            <a:extLst>
              <a:ext uri="{FF2B5EF4-FFF2-40B4-BE49-F238E27FC236}">
                <a16:creationId xmlns:a16="http://schemas.microsoft.com/office/drawing/2014/main" id="{A15EE415-3039-38A3-11E3-D795B611B7F2}"/>
              </a:ext>
            </a:extLst>
          </p:cNvPr>
          <p:cNvSpPr>
            <a:spLocks noGrp="1"/>
          </p:cNvSpPr>
          <p:nvPr>
            <p:ph type="body" sz="quarter" idx="13"/>
          </p:nvPr>
        </p:nvSpPr>
        <p:spPr/>
        <p:txBody>
          <a:bodyPr>
            <a:normAutofit/>
          </a:bodyPr>
          <a:lstStyle/>
          <a:p>
            <a:pPr>
              <a:lnSpc>
                <a:spcPct val="100000"/>
              </a:lnSpc>
            </a:pPr>
            <a:r>
              <a:rPr lang="en-US" sz="2800" b="0">
                <a:solidFill>
                  <a:schemeClr val="tx1"/>
                </a:solidFill>
                <a:cs typeface="Arial"/>
              </a:rPr>
              <a:t>2) Describe the communication skills the GP demonstrated in this conversation. Give examples. </a:t>
            </a:r>
          </a:p>
          <a:p>
            <a:pPr>
              <a:lnSpc>
                <a:spcPct val="100000"/>
              </a:lnSpc>
            </a:pPr>
            <a:endParaRPr lang="en-US" sz="2800">
              <a:solidFill>
                <a:schemeClr val="tx1"/>
              </a:solidFill>
              <a:cs typeface="Arial"/>
            </a:endParaRPr>
          </a:p>
          <a:p>
            <a:pPr>
              <a:lnSpc>
                <a:spcPct val="100000"/>
              </a:lnSpc>
            </a:pPr>
            <a:r>
              <a:rPr lang="en-US" sz="2800">
                <a:solidFill>
                  <a:schemeClr val="tx1"/>
                </a:solidFill>
                <a:cs typeface="Arial"/>
              </a:rPr>
              <a:t>The GP showed three types of communication:</a:t>
            </a:r>
          </a:p>
          <a:p>
            <a:pPr>
              <a:lnSpc>
                <a:spcPct val="100000"/>
              </a:lnSpc>
            </a:pPr>
            <a:endParaRPr lang="en-US" sz="2800">
              <a:solidFill>
                <a:schemeClr val="tx1"/>
              </a:solidFill>
            </a:endParaRPr>
          </a:p>
          <a:p>
            <a:pPr marL="457189" indent="-457189">
              <a:lnSpc>
                <a:spcPct val="100000"/>
              </a:lnSpc>
              <a:buFont typeface="Arial"/>
              <a:buChar char="•"/>
            </a:pPr>
            <a:r>
              <a:rPr lang="en-US" sz="2800">
                <a:solidFill>
                  <a:schemeClr val="tx1"/>
                </a:solidFill>
              </a:rPr>
              <a:t>Verbal</a:t>
            </a:r>
            <a:endParaRPr lang="en-US" sz="2800">
              <a:solidFill>
                <a:schemeClr val="tx1"/>
              </a:solidFill>
              <a:cs typeface="Arial"/>
            </a:endParaRPr>
          </a:p>
          <a:p>
            <a:pPr marL="457189" indent="-457189">
              <a:lnSpc>
                <a:spcPct val="100000"/>
              </a:lnSpc>
              <a:buFont typeface="Arial"/>
              <a:buChar char="•"/>
            </a:pPr>
            <a:r>
              <a:rPr lang="en-US" sz="2800">
                <a:solidFill>
                  <a:schemeClr val="tx1"/>
                </a:solidFill>
              </a:rPr>
              <a:t>Non-verbal</a:t>
            </a:r>
            <a:endParaRPr lang="en-US" sz="2800">
              <a:solidFill>
                <a:schemeClr val="tx1"/>
              </a:solidFill>
              <a:cs typeface="Arial"/>
            </a:endParaRPr>
          </a:p>
          <a:p>
            <a:pPr marL="457189" indent="-457189">
              <a:lnSpc>
                <a:spcPct val="100000"/>
              </a:lnSpc>
              <a:buFont typeface="Arial"/>
              <a:buChar char="•"/>
            </a:pPr>
            <a:r>
              <a:rPr lang="en-GB" sz="2800">
                <a:solidFill>
                  <a:schemeClr val="tx1"/>
                </a:solidFill>
              </a:rPr>
              <a:t>Written </a:t>
            </a:r>
            <a:endParaRPr lang="en-GB" sz="2800">
              <a:solidFill>
                <a:schemeClr val="tx1"/>
              </a:solidFill>
              <a:cs typeface="Arial"/>
            </a:endParaRPr>
          </a:p>
          <a:p>
            <a:endParaRPr lang="en-US" sz="2800"/>
          </a:p>
        </p:txBody>
      </p:sp>
      <p:sp>
        <p:nvSpPr>
          <p:cNvPr id="7" name="Footer Placeholder 6">
            <a:extLst>
              <a:ext uri="{FF2B5EF4-FFF2-40B4-BE49-F238E27FC236}">
                <a16:creationId xmlns:a16="http://schemas.microsoft.com/office/drawing/2014/main" id="{19798991-8B47-C806-6D3F-D1942EE040C4}"/>
              </a:ext>
            </a:extLst>
          </p:cNvPr>
          <p:cNvSpPr>
            <a:spLocks noGrp="1"/>
          </p:cNvSpPr>
          <p:nvPr>
            <p:ph type="ftr" sz="quarter" idx="14"/>
          </p:nvPr>
        </p:nvSpPr>
        <p:spPr/>
        <p:txBody>
          <a:bodyPr/>
          <a:lstStyle/>
          <a:p>
            <a:r>
              <a:rPr lang="en-GB" cap="none"/>
              <a:t>Education and Training Foundation</a:t>
            </a:r>
          </a:p>
        </p:txBody>
      </p:sp>
      <p:sp>
        <p:nvSpPr>
          <p:cNvPr id="8" name="Slide Number Placeholder 7">
            <a:extLst>
              <a:ext uri="{FF2B5EF4-FFF2-40B4-BE49-F238E27FC236}">
                <a16:creationId xmlns:a16="http://schemas.microsoft.com/office/drawing/2014/main" id="{6FE3039E-74A2-4975-7BBD-E2D8008EED35}"/>
              </a:ext>
            </a:extLst>
          </p:cNvPr>
          <p:cNvSpPr>
            <a:spLocks noGrp="1"/>
          </p:cNvSpPr>
          <p:nvPr>
            <p:ph type="sldNum" sz="quarter" idx="12"/>
          </p:nvPr>
        </p:nvSpPr>
        <p:spPr/>
        <p:txBody>
          <a:bodyPr/>
          <a:lstStyle/>
          <a:p>
            <a:fld id="{DA2C159E-F13C-4A85-9A41-E7669D3E0D70}" type="slidenum">
              <a:rPr lang="en-GB" smtClean="0"/>
              <a:pPr/>
              <a:t>21</a:t>
            </a:fld>
            <a:endParaRPr lang="en-GB"/>
          </a:p>
        </p:txBody>
      </p:sp>
    </p:spTree>
    <p:extLst>
      <p:ext uri="{BB962C8B-B14F-4D97-AF65-F5344CB8AC3E}">
        <p14:creationId xmlns:p14="http://schemas.microsoft.com/office/powerpoint/2010/main" val="10417280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5B132-2CC7-98A1-9089-0E1601590383}"/>
              </a:ext>
            </a:extLst>
          </p:cNvPr>
          <p:cNvSpPr>
            <a:spLocks noGrp="1"/>
          </p:cNvSpPr>
          <p:nvPr>
            <p:ph type="title"/>
          </p:nvPr>
        </p:nvSpPr>
        <p:spPr/>
        <p:txBody>
          <a:bodyPr>
            <a:normAutofit/>
          </a:bodyPr>
          <a:lstStyle/>
          <a:p>
            <a:r>
              <a:rPr lang="en-US" sz="2800"/>
              <a:t>Communication with the service user</a:t>
            </a:r>
            <a:endParaRPr lang="en-GB" sz="2800"/>
          </a:p>
        </p:txBody>
      </p:sp>
      <p:sp>
        <p:nvSpPr>
          <p:cNvPr id="6" name="TextBox 5">
            <a:extLst>
              <a:ext uri="{FF2B5EF4-FFF2-40B4-BE49-F238E27FC236}">
                <a16:creationId xmlns:a16="http://schemas.microsoft.com/office/drawing/2014/main" id="{97C04F4B-E7E9-5FA3-9714-F1A06C869BD4}"/>
              </a:ext>
            </a:extLst>
          </p:cNvPr>
          <p:cNvSpPr txBox="1"/>
          <p:nvPr/>
        </p:nvSpPr>
        <p:spPr>
          <a:xfrm>
            <a:off x="310600" y="1024831"/>
            <a:ext cx="10753195" cy="1723549"/>
          </a:xfrm>
          <a:prstGeom prst="rect">
            <a:avLst/>
          </a:prstGeom>
          <a:noFill/>
        </p:spPr>
        <p:txBody>
          <a:bodyPr wrap="square" lIns="0" tIns="0" rIns="0" bIns="0" rtlCol="0" anchor="t">
            <a:spAutoFit/>
          </a:bodyPr>
          <a:lstStyle/>
          <a:p>
            <a:r>
              <a:rPr lang="en-US" sz="2800"/>
              <a:t>3) Do you think the GP demonstrated person-</a:t>
            </a:r>
            <a:r>
              <a:rPr lang="en-US" sz="2800" err="1"/>
              <a:t>centred</a:t>
            </a:r>
            <a:r>
              <a:rPr lang="en-US" sz="2800"/>
              <a:t> practice during this conversation? Why or why not? Give examples.</a:t>
            </a:r>
            <a:endParaRPr lang="en-US" sz="2800">
              <a:cs typeface="Arial"/>
            </a:endParaRPr>
          </a:p>
          <a:p>
            <a:endParaRPr lang="en-US" sz="2800">
              <a:cs typeface="Arial"/>
            </a:endParaRPr>
          </a:p>
          <a:p>
            <a:r>
              <a:rPr lang="en-US" sz="2800" b="1">
                <a:cs typeface="Arial"/>
              </a:rPr>
              <a:t>Yes</a:t>
            </a:r>
          </a:p>
        </p:txBody>
      </p:sp>
      <p:sp>
        <p:nvSpPr>
          <p:cNvPr id="9" name="TextBox 8">
            <a:extLst>
              <a:ext uri="{FF2B5EF4-FFF2-40B4-BE49-F238E27FC236}">
                <a16:creationId xmlns:a16="http://schemas.microsoft.com/office/drawing/2014/main" id="{4C6A6725-1A5C-0578-B376-73F0F5DA3172}"/>
              </a:ext>
            </a:extLst>
          </p:cNvPr>
          <p:cNvSpPr txBox="1"/>
          <p:nvPr/>
        </p:nvSpPr>
        <p:spPr>
          <a:xfrm>
            <a:off x="310600" y="3874156"/>
            <a:ext cx="10753195" cy="1723549"/>
          </a:xfrm>
          <a:prstGeom prst="rect">
            <a:avLst/>
          </a:prstGeom>
          <a:noFill/>
        </p:spPr>
        <p:txBody>
          <a:bodyPr wrap="square" lIns="0" tIns="0" rIns="0" bIns="0" rtlCol="0" anchor="t">
            <a:spAutoFit/>
          </a:bodyPr>
          <a:lstStyle/>
          <a:p>
            <a:r>
              <a:rPr lang="en-US" sz="2800"/>
              <a:t>4) Did the GP demonstrate any of the 6Cs? If yes, which ones? How? Give examples.</a:t>
            </a:r>
            <a:endParaRPr lang="en-GB" sz="2800"/>
          </a:p>
          <a:p>
            <a:endParaRPr lang="en-US" sz="2800" b="1">
              <a:cs typeface="Arial"/>
            </a:endParaRPr>
          </a:p>
          <a:p>
            <a:r>
              <a:rPr lang="en-US" sz="2800" b="1"/>
              <a:t>Yes. Care, compassion, </a:t>
            </a:r>
            <a:r>
              <a:rPr lang="en-GB" sz="2800" b="1"/>
              <a:t>communication and commitment.</a:t>
            </a:r>
            <a:endParaRPr lang="en-GB" sz="2800" b="1">
              <a:cs typeface="Arial"/>
            </a:endParaRPr>
          </a:p>
        </p:txBody>
      </p:sp>
      <p:sp>
        <p:nvSpPr>
          <p:cNvPr id="7" name="Footer Placeholder 6">
            <a:extLst>
              <a:ext uri="{FF2B5EF4-FFF2-40B4-BE49-F238E27FC236}">
                <a16:creationId xmlns:a16="http://schemas.microsoft.com/office/drawing/2014/main" id="{CD25D06D-997A-40DF-97FF-34B064A293BE}"/>
              </a:ext>
            </a:extLst>
          </p:cNvPr>
          <p:cNvSpPr>
            <a:spLocks noGrp="1"/>
          </p:cNvSpPr>
          <p:nvPr>
            <p:ph type="ftr" sz="quarter" idx="14"/>
          </p:nvPr>
        </p:nvSpPr>
        <p:spPr/>
        <p:txBody>
          <a:bodyPr/>
          <a:lstStyle/>
          <a:p>
            <a:r>
              <a:rPr lang="en-GB" cap="none"/>
              <a:t>Education and Training Foundation</a:t>
            </a:r>
          </a:p>
        </p:txBody>
      </p:sp>
      <p:sp>
        <p:nvSpPr>
          <p:cNvPr id="8" name="Slide Number Placeholder 7">
            <a:extLst>
              <a:ext uri="{FF2B5EF4-FFF2-40B4-BE49-F238E27FC236}">
                <a16:creationId xmlns:a16="http://schemas.microsoft.com/office/drawing/2014/main" id="{1594CA17-9C81-54DF-A0A0-22373C390EF7}"/>
              </a:ext>
            </a:extLst>
          </p:cNvPr>
          <p:cNvSpPr>
            <a:spLocks noGrp="1"/>
          </p:cNvSpPr>
          <p:nvPr>
            <p:ph type="sldNum" sz="quarter" idx="12"/>
          </p:nvPr>
        </p:nvSpPr>
        <p:spPr/>
        <p:txBody>
          <a:bodyPr/>
          <a:lstStyle/>
          <a:p>
            <a:fld id="{DA2C159E-F13C-4A85-9A41-E7669D3E0D70}" type="slidenum">
              <a:rPr lang="en-GB" smtClean="0"/>
              <a:pPr/>
              <a:t>22</a:t>
            </a:fld>
            <a:endParaRPr lang="en-GB"/>
          </a:p>
        </p:txBody>
      </p:sp>
    </p:spTree>
    <p:extLst>
      <p:ext uri="{BB962C8B-B14F-4D97-AF65-F5344CB8AC3E}">
        <p14:creationId xmlns:p14="http://schemas.microsoft.com/office/powerpoint/2010/main" val="2383102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F9CDEB-D069-2D7B-E930-65E8DFB0FD03}"/>
              </a:ext>
            </a:extLst>
          </p:cNvPr>
          <p:cNvSpPr>
            <a:spLocks noGrp="1"/>
          </p:cNvSpPr>
          <p:nvPr>
            <p:ph type="title"/>
          </p:nvPr>
        </p:nvSpPr>
        <p:spPr/>
        <p:txBody>
          <a:bodyPr>
            <a:normAutofit/>
          </a:bodyPr>
          <a:lstStyle/>
          <a:p>
            <a:r>
              <a:rPr lang="en-US" sz="2800"/>
              <a:t>Communication with my service user</a:t>
            </a:r>
            <a:endParaRPr lang="en-GB" sz="2800"/>
          </a:p>
        </p:txBody>
      </p:sp>
      <p:sp>
        <p:nvSpPr>
          <p:cNvPr id="6" name="TextBox 5">
            <a:extLst>
              <a:ext uri="{FF2B5EF4-FFF2-40B4-BE49-F238E27FC236}">
                <a16:creationId xmlns:a16="http://schemas.microsoft.com/office/drawing/2014/main" id="{CB070D7E-DB55-1A11-14D1-06BC00168790}"/>
              </a:ext>
            </a:extLst>
          </p:cNvPr>
          <p:cNvSpPr txBox="1"/>
          <p:nvPr/>
        </p:nvSpPr>
        <p:spPr>
          <a:xfrm>
            <a:off x="310601" y="1401402"/>
            <a:ext cx="11497393" cy="3016210"/>
          </a:xfrm>
          <a:prstGeom prst="rect">
            <a:avLst/>
          </a:prstGeom>
          <a:noFill/>
        </p:spPr>
        <p:txBody>
          <a:bodyPr wrap="square" lIns="0" tIns="0" rIns="0" bIns="0" rtlCol="0" anchor="t">
            <a:spAutoFit/>
          </a:bodyPr>
          <a:lstStyle/>
          <a:p>
            <a:r>
              <a:rPr lang="en-US" sz="2800">
                <a:cs typeface="Arial"/>
              </a:rPr>
              <a:t>5) Explain how the practitioner demonstrated that they are meeting legislative requirements and other regulations. Give examples to support this.</a:t>
            </a:r>
          </a:p>
          <a:p>
            <a:endParaRPr lang="en-US" sz="2800"/>
          </a:p>
          <a:p>
            <a:pPr marL="380990" indent="-380990">
              <a:buFont typeface="Arial"/>
              <a:buChar char="•"/>
            </a:pPr>
            <a:r>
              <a:rPr lang="en-US" sz="2800" b="1"/>
              <a:t>GDPR</a:t>
            </a:r>
            <a:endParaRPr lang="en-US" sz="2800" b="1">
              <a:cs typeface="Arial"/>
            </a:endParaRPr>
          </a:p>
          <a:p>
            <a:pPr marL="380990" indent="-380990">
              <a:buFont typeface="Arial"/>
              <a:buChar char="•"/>
            </a:pPr>
            <a:r>
              <a:rPr lang="en-US" sz="2800" b="1"/>
              <a:t>The Human Rights Act </a:t>
            </a:r>
            <a:endParaRPr lang="en-US" sz="2800" b="1">
              <a:cs typeface="Arial"/>
            </a:endParaRPr>
          </a:p>
          <a:p>
            <a:pPr marL="380990" indent="-380990">
              <a:buFont typeface="Arial"/>
              <a:buChar char="•"/>
            </a:pPr>
            <a:r>
              <a:rPr lang="en-US" sz="2800" b="1"/>
              <a:t>The Care Act </a:t>
            </a:r>
            <a:endParaRPr lang="en-US" sz="2800" b="1">
              <a:cs typeface="Arial"/>
            </a:endParaRPr>
          </a:p>
        </p:txBody>
      </p:sp>
      <p:sp>
        <p:nvSpPr>
          <p:cNvPr id="7" name="Footer Placeholder 6">
            <a:extLst>
              <a:ext uri="{FF2B5EF4-FFF2-40B4-BE49-F238E27FC236}">
                <a16:creationId xmlns:a16="http://schemas.microsoft.com/office/drawing/2014/main" id="{D5F2394D-CF69-3ACC-D9DE-1AF451799173}"/>
              </a:ext>
            </a:extLst>
          </p:cNvPr>
          <p:cNvSpPr>
            <a:spLocks noGrp="1"/>
          </p:cNvSpPr>
          <p:nvPr>
            <p:ph type="ftr" sz="quarter" idx="14"/>
          </p:nvPr>
        </p:nvSpPr>
        <p:spPr/>
        <p:txBody>
          <a:bodyPr/>
          <a:lstStyle/>
          <a:p>
            <a:r>
              <a:rPr lang="en-GB" cap="none"/>
              <a:t>Education and Training Foundation</a:t>
            </a:r>
          </a:p>
        </p:txBody>
      </p:sp>
      <p:sp>
        <p:nvSpPr>
          <p:cNvPr id="8" name="Slide Number Placeholder 7">
            <a:extLst>
              <a:ext uri="{FF2B5EF4-FFF2-40B4-BE49-F238E27FC236}">
                <a16:creationId xmlns:a16="http://schemas.microsoft.com/office/drawing/2014/main" id="{7050CEDF-6185-E795-4D21-331DCB716912}"/>
              </a:ext>
            </a:extLst>
          </p:cNvPr>
          <p:cNvSpPr>
            <a:spLocks noGrp="1"/>
          </p:cNvSpPr>
          <p:nvPr>
            <p:ph type="sldNum" sz="quarter" idx="12"/>
          </p:nvPr>
        </p:nvSpPr>
        <p:spPr/>
        <p:txBody>
          <a:bodyPr/>
          <a:lstStyle/>
          <a:p>
            <a:fld id="{DA2C159E-F13C-4A85-9A41-E7669D3E0D70}" type="slidenum">
              <a:rPr lang="en-GB" smtClean="0"/>
              <a:pPr/>
              <a:t>23</a:t>
            </a:fld>
            <a:endParaRPr lang="en-GB"/>
          </a:p>
        </p:txBody>
      </p:sp>
    </p:spTree>
    <p:extLst>
      <p:ext uri="{BB962C8B-B14F-4D97-AF65-F5344CB8AC3E}">
        <p14:creationId xmlns:p14="http://schemas.microsoft.com/office/powerpoint/2010/main" val="37683377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F9CDEB-D069-2D7B-E930-65E8DFB0FD03}"/>
              </a:ext>
            </a:extLst>
          </p:cNvPr>
          <p:cNvSpPr>
            <a:spLocks noGrp="1"/>
          </p:cNvSpPr>
          <p:nvPr>
            <p:ph type="title"/>
          </p:nvPr>
        </p:nvSpPr>
        <p:spPr>
          <a:xfrm>
            <a:off x="310601" y="333201"/>
            <a:ext cx="11250084" cy="932567"/>
          </a:xfrm>
        </p:spPr>
        <p:txBody>
          <a:bodyPr>
            <a:normAutofit/>
          </a:bodyPr>
          <a:lstStyle/>
          <a:p>
            <a:r>
              <a:rPr lang="en-US"/>
              <a:t>Communication with my service user</a:t>
            </a:r>
            <a:endParaRPr lang="en-GB"/>
          </a:p>
        </p:txBody>
      </p:sp>
      <p:pic>
        <p:nvPicPr>
          <p:cNvPr id="8" name="Graphic 7" descr="Speech with solid fill">
            <a:extLst>
              <a:ext uri="{FF2B5EF4-FFF2-40B4-BE49-F238E27FC236}">
                <a16:creationId xmlns:a16="http://schemas.microsoft.com/office/drawing/2014/main" id="{A3FA784D-784A-5D62-CA62-88E52B9D919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152805" y="2948947"/>
            <a:ext cx="2905083" cy="2145771"/>
          </a:xfrm>
          <a:prstGeom prst="rect">
            <a:avLst/>
          </a:prstGeom>
        </p:spPr>
      </p:pic>
      <p:sp>
        <p:nvSpPr>
          <p:cNvPr id="5" name="TextBox 4">
            <a:extLst>
              <a:ext uri="{FF2B5EF4-FFF2-40B4-BE49-F238E27FC236}">
                <a16:creationId xmlns:a16="http://schemas.microsoft.com/office/drawing/2014/main" id="{C1437343-ADE1-EF76-E1E5-C7EF590C4AA1}"/>
              </a:ext>
            </a:extLst>
          </p:cNvPr>
          <p:cNvSpPr txBox="1"/>
          <p:nvPr/>
        </p:nvSpPr>
        <p:spPr>
          <a:xfrm>
            <a:off x="456725" y="1891914"/>
            <a:ext cx="11497393" cy="430887"/>
          </a:xfrm>
          <a:prstGeom prst="rect">
            <a:avLst/>
          </a:prstGeom>
          <a:noFill/>
        </p:spPr>
        <p:txBody>
          <a:bodyPr wrap="square" lIns="0" tIns="0" rIns="0" bIns="0" rtlCol="0" anchor="t">
            <a:spAutoFit/>
          </a:bodyPr>
          <a:lstStyle/>
          <a:p>
            <a:r>
              <a:rPr lang="en-US" sz="2800">
                <a:cs typeface="Arial"/>
              </a:rPr>
              <a:t>6) Describe this consultation in three words.</a:t>
            </a:r>
            <a:endParaRPr lang="en-US" sz="2800"/>
          </a:p>
        </p:txBody>
      </p:sp>
      <p:sp>
        <p:nvSpPr>
          <p:cNvPr id="7" name="Footer Placeholder 6">
            <a:extLst>
              <a:ext uri="{FF2B5EF4-FFF2-40B4-BE49-F238E27FC236}">
                <a16:creationId xmlns:a16="http://schemas.microsoft.com/office/drawing/2014/main" id="{10E73363-6E17-822D-DA29-EA81CB1495CF}"/>
              </a:ext>
            </a:extLst>
          </p:cNvPr>
          <p:cNvSpPr>
            <a:spLocks noGrp="1"/>
          </p:cNvSpPr>
          <p:nvPr>
            <p:ph type="ftr" sz="quarter" idx="14"/>
          </p:nvPr>
        </p:nvSpPr>
        <p:spPr/>
        <p:txBody>
          <a:bodyPr/>
          <a:lstStyle/>
          <a:p>
            <a:r>
              <a:rPr lang="en-GB" cap="none"/>
              <a:t>Education and Training Foundation</a:t>
            </a:r>
          </a:p>
        </p:txBody>
      </p:sp>
      <p:sp>
        <p:nvSpPr>
          <p:cNvPr id="9" name="Slide Number Placeholder 8">
            <a:extLst>
              <a:ext uri="{FF2B5EF4-FFF2-40B4-BE49-F238E27FC236}">
                <a16:creationId xmlns:a16="http://schemas.microsoft.com/office/drawing/2014/main" id="{9BD1523E-8A49-C798-4CFA-FBB780FFED19}"/>
              </a:ext>
            </a:extLst>
          </p:cNvPr>
          <p:cNvSpPr>
            <a:spLocks noGrp="1"/>
          </p:cNvSpPr>
          <p:nvPr>
            <p:ph type="sldNum" sz="quarter" idx="12"/>
          </p:nvPr>
        </p:nvSpPr>
        <p:spPr/>
        <p:txBody>
          <a:bodyPr/>
          <a:lstStyle/>
          <a:p>
            <a:fld id="{DA2C159E-F13C-4A85-9A41-E7669D3E0D70}" type="slidenum">
              <a:rPr lang="en-GB" smtClean="0"/>
              <a:pPr/>
              <a:t>24</a:t>
            </a:fld>
            <a:endParaRPr lang="en-GB"/>
          </a:p>
        </p:txBody>
      </p:sp>
    </p:spTree>
    <p:extLst>
      <p:ext uri="{BB962C8B-B14F-4D97-AF65-F5344CB8AC3E}">
        <p14:creationId xmlns:p14="http://schemas.microsoft.com/office/powerpoint/2010/main" val="41425140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F9CDEB-D069-2D7B-E930-65E8DFB0FD03}"/>
              </a:ext>
            </a:extLst>
          </p:cNvPr>
          <p:cNvSpPr>
            <a:spLocks noGrp="1"/>
          </p:cNvSpPr>
          <p:nvPr>
            <p:ph type="title"/>
          </p:nvPr>
        </p:nvSpPr>
        <p:spPr>
          <a:xfrm>
            <a:off x="310598" y="260649"/>
            <a:ext cx="11250084" cy="932567"/>
          </a:xfrm>
        </p:spPr>
        <p:txBody>
          <a:bodyPr>
            <a:normAutofit/>
          </a:bodyPr>
          <a:lstStyle/>
          <a:p>
            <a:r>
              <a:rPr lang="en-US" sz="2800"/>
              <a:t>Communication with my service user</a:t>
            </a:r>
            <a:endParaRPr lang="en-GB" sz="2800"/>
          </a:p>
        </p:txBody>
      </p:sp>
      <p:pic>
        <p:nvPicPr>
          <p:cNvPr id="8" name="Graphic 7" descr="Speech with solid fill">
            <a:extLst>
              <a:ext uri="{FF2B5EF4-FFF2-40B4-BE49-F238E27FC236}">
                <a16:creationId xmlns:a16="http://schemas.microsoft.com/office/drawing/2014/main" id="{A3FA784D-784A-5D62-CA62-88E52B9D919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63595" y="3077205"/>
            <a:ext cx="2905083" cy="2145771"/>
          </a:xfrm>
          <a:prstGeom prst="rect">
            <a:avLst/>
          </a:prstGeom>
        </p:spPr>
      </p:pic>
      <p:sp>
        <p:nvSpPr>
          <p:cNvPr id="4" name="TextBox 3">
            <a:extLst>
              <a:ext uri="{FF2B5EF4-FFF2-40B4-BE49-F238E27FC236}">
                <a16:creationId xmlns:a16="http://schemas.microsoft.com/office/drawing/2014/main" id="{8B5E008A-B66D-99CE-297F-6962D1B14AD2}"/>
              </a:ext>
            </a:extLst>
          </p:cNvPr>
          <p:cNvSpPr txBox="1"/>
          <p:nvPr/>
        </p:nvSpPr>
        <p:spPr>
          <a:xfrm>
            <a:off x="342758" y="2456209"/>
            <a:ext cx="11497393" cy="430887"/>
          </a:xfrm>
          <a:prstGeom prst="rect">
            <a:avLst/>
          </a:prstGeom>
          <a:noFill/>
        </p:spPr>
        <p:txBody>
          <a:bodyPr wrap="square" lIns="0" tIns="0" rIns="0" bIns="0" rtlCol="0" anchor="t">
            <a:spAutoFit/>
          </a:bodyPr>
          <a:lstStyle/>
          <a:p>
            <a:r>
              <a:rPr lang="en-US" sz="2800" b="1">
                <a:cs typeface="Arial"/>
              </a:rPr>
              <a:t>Challenge: </a:t>
            </a:r>
            <a:r>
              <a:rPr lang="en-US" sz="2800">
                <a:cs typeface="Arial"/>
              </a:rPr>
              <a:t>Identify areas where the GP could improve her practice.</a:t>
            </a:r>
            <a:endParaRPr lang="en-US" sz="2800"/>
          </a:p>
        </p:txBody>
      </p:sp>
      <p:sp>
        <p:nvSpPr>
          <p:cNvPr id="7" name="Footer Placeholder 6">
            <a:extLst>
              <a:ext uri="{FF2B5EF4-FFF2-40B4-BE49-F238E27FC236}">
                <a16:creationId xmlns:a16="http://schemas.microsoft.com/office/drawing/2014/main" id="{3E332797-1EF5-E569-E9BF-62A81EC5C1CA}"/>
              </a:ext>
            </a:extLst>
          </p:cNvPr>
          <p:cNvSpPr>
            <a:spLocks noGrp="1"/>
          </p:cNvSpPr>
          <p:nvPr>
            <p:ph type="ftr" sz="quarter" idx="14"/>
          </p:nvPr>
        </p:nvSpPr>
        <p:spPr/>
        <p:txBody>
          <a:bodyPr/>
          <a:lstStyle/>
          <a:p>
            <a:r>
              <a:rPr lang="en-GB" cap="none"/>
              <a:t>Education and Training Foundation</a:t>
            </a:r>
          </a:p>
        </p:txBody>
      </p:sp>
      <p:sp>
        <p:nvSpPr>
          <p:cNvPr id="9" name="Slide Number Placeholder 8">
            <a:extLst>
              <a:ext uri="{FF2B5EF4-FFF2-40B4-BE49-F238E27FC236}">
                <a16:creationId xmlns:a16="http://schemas.microsoft.com/office/drawing/2014/main" id="{E2159FE3-9E0E-1BFE-0880-DBAACE815889}"/>
              </a:ext>
            </a:extLst>
          </p:cNvPr>
          <p:cNvSpPr>
            <a:spLocks noGrp="1"/>
          </p:cNvSpPr>
          <p:nvPr>
            <p:ph type="sldNum" sz="quarter" idx="12"/>
          </p:nvPr>
        </p:nvSpPr>
        <p:spPr/>
        <p:txBody>
          <a:bodyPr/>
          <a:lstStyle/>
          <a:p>
            <a:fld id="{DA2C159E-F13C-4A85-9A41-E7669D3E0D70}" type="slidenum">
              <a:rPr lang="en-GB" smtClean="0"/>
              <a:pPr/>
              <a:t>25</a:t>
            </a:fld>
            <a:endParaRPr lang="en-GB"/>
          </a:p>
        </p:txBody>
      </p:sp>
    </p:spTree>
    <p:extLst>
      <p:ext uri="{BB962C8B-B14F-4D97-AF65-F5344CB8AC3E}">
        <p14:creationId xmlns:p14="http://schemas.microsoft.com/office/powerpoint/2010/main" val="3478264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a:xfrm>
            <a:off x="3263040" y="1940640"/>
            <a:ext cx="8544960" cy="2136480"/>
          </a:xfrm>
        </p:spPr>
        <p:txBody>
          <a:bodyPr/>
          <a:lstStyle/>
          <a:p>
            <a:r>
              <a:rPr lang="en-US"/>
              <a:t>05</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a:xfrm>
            <a:off x="3261360" y="4344000"/>
            <a:ext cx="8546640" cy="2136480"/>
          </a:xfrm>
        </p:spPr>
        <p:txBody>
          <a:bodyPr>
            <a:normAutofit/>
          </a:bodyPr>
          <a:lstStyle/>
          <a:p>
            <a:r>
              <a:rPr lang="en-US"/>
              <a:t>Review </a:t>
            </a:r>
          </a:p>
        </p:txBody>
      </p:sp>
    </p:spTree>
    <p:extLst>
      <p:ext uri="{BB962C8B-B14F-4D97-AF65-F5344CB8AC3E}">
        <p14:creationId xmlns:p14="http://schemas.microsoft.com/office/powerpoint/2010/main" val="365590308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GB" sz="2800"/>
              <a:t>Review</a:t>
            </a:r>
          </a:p>
        </p:txBody>
      </p:sp>
      <p:sp>
        <p:nvSpPr>
          <p:cNvPr id="5" name="Text Placeholder 4"/>
          <p:cNvSpPr>
            <a:spLocks noGrp="1"/>
          </p:cNvSpPr>
          <p:nvPr>
            <p:ph type="body" sz="quarter" idx="12"/>
          </p:nvPr>
        </p:nvSpPr>
        <p:spPr>
          <a:xfrm>
            <a:off x="310600" y="2055901"/>
            <a:ext cx="11448629" cy="4802099"/>
          </a:xfrm>
        </p:spPr>
        <p:txBody>
          <a:bodyPr vert="horz" lIns="0" tIns="0" rIns="0" bIns="0" rtlCol="0" anchor="t">
            <a:noAutofit/>
          </a:bodyPr>
          <a:lstStyle/>
          <a:p>
            <a:pPr>
              <a:lnSpc>
                <a:spcPct val="100000"/>
              </a:lnSpc>
            </a:pPr>
            <a:r>
              <a:rPr lang="en-GB" sz="2800" b="1"/>
              <a:t>Summarise</a:t>
            </a:r>
            <a:r>
              <a:rPr lang="en-GB" sz="2800"/>
              <a:t> how each piece of legislation and the regulations below promote the use of effective communication in your industry placement. Provide examples.</a:t>
            </a:r>
          </a:p>
          <a:p>
            <a:pPr>
              <a:lnSpc>
                <a:spcPct val="100000"/>
              </a:lnSpc>
            </a:pPr>
            <a:endParaRPr lang="en-GB" sz="2800"/>
          </a:p>
          <a:p>
            <a:pPr marL="685783" indent="-685783">
              <a:lnSpc>
                <a:spcPct val="100000"/>
              </a:lnSpc>
              <a:buAutoNum type="arabicParenR"/>
            </a:pPr>
            <a:r>
              <a:rPr lang="en-GB" sz="2800"/>
              <a:t>The Human Rights Act </a:t>
            </a:r>
          </a:p>
          <a:p>
            <a:pPr marL="685783" indent="-685783">
              <a:lnSpc>
                <a:spcPct val="100000"/>
              </a:lnSpc>
              <a:buAutoNum type="arabicParenR"/>
            </a:pPr>
            <a:r>
              <a:rPr lang="en-GB" sz="2800"/>
              <a:t>GDPR </a:t>
            </a:r>
            <a:endParaRPr lang="en-GB" sz="2800">
              <a:cs typeface="Arial"/>
            </a:endParaRPr>
          </a:p>
          <a:p>
            <a:pPr marL="685783" indent="-685783">
              <a:lnSpc>
                <a:spcPct val="100000"/>
              </a:lnSpc>
              <a:buAutoNum type="arabicParenR"/>
            </a:pPr>
            <a:r>
              <a:rPr lang="en-GB" sz="2800"/>
              <a:t>The 6Cs </a:t>
            </a:r>
          </a:p>
          <a:p>
            <a:pPr marL="685783" indent="-685783">
              <a:lnSpc>
                <a:spcPct val="100000"/>
              </a:lnSpc>
              <a:buAutoNum type="arabicParenR"/>
            </a:pPr>
            <a:r>
              <a:rPr lang="en-GB" sz="2800"/>
              <a:t>The Care Act </a:t>
            </a:r>
            <a:endParaRPr lang="en-GB" sz="2800">
              <a:cs typeface="Arial"/>
            </a:endParaRPr>
          </a:p>
          <a:p>
            <a:pPr>
              <a:lnSpc>
                <a:spcPct val="100000"/>
              </a:lnSpc>
            </a:pPr>
            <a:endParaRPr lang="en-GB" sz="2800" b="1"/>
          </a:p>
          <a:p>
            <a:pPr>
              <a:lnSpc>
                <a:spcPct val="100000"/>
              </a:lnSpc>
            </a:pPr>
            <a:r>
              <a:rPr lang="en-GB" sz="2800" b="1"/>
              <a:t>Challenge</a:t>
            </a:r>
            <a:r>
              <a:rPr lang="en-GB" sz="2800"/>
              <a:t>: Duty of care.</a:t>
            </a:r>
          </a:p>
          <a:p>
            <a:endParaRPr lang="en-GB" sz="3200"/>
          </a:p>
        </p:txBody>
      </p:sp>
      <p:sp>
        <p:nvSpPr>
          <p:cNvPr id="2" name="TextBox 1">
            <a:extLst>
              <a:ext uri="{FF2B5EF4-FFF2-40B4-BE49-F238E27FC236}">
                <a16:creationId xmlns:a16="http://schemas.microsoft.com/office/drawing/2014/main" id="{494F6153-282C-0BBA-3551-DD86B1368D01}"/>
              </a:ext>
            </a:extLst>
          </p:cNvPr>
          <p:cNvSpPr txBox="1"/>
          <p:nvPr/>
        </p:nvSpPr>
        <p:spPr>
          <a:xfrm>
            <a:off x="310600" y="799483"/>
            <a:ext cx="11065987" cy="861774"/>
          </a:xfrm>
          <a:prstGeom prst="rect">
            <a:avLst/>
          </a:prstGeom>
          <a:noFill/>
        </p:spPr>
        <p:txBody>
          <a:bodyPr wrap="square" lIns="0" tIns="0" rIns="0" bIns="0" rtlCol="0" anchor="t">
            <a:spAutoFit/>
          </a:bodyPr>
          <a:lstStyle/>
          <a:p>
            <a:r>
              <a:rPr lang="en-US" sz="2800" b="1"/>
              <a:t>Aim: </a:t>
            </a:r>
            <a:r>
              <a:rPr lang="en-US" sz="2800"/>
              <a:t>To identify how health and safety regulations inform communication in my practice.</a:t>
            </a:r>
            <a:endParaRPr lang="en-GB" sz="2800"/>
          </a:p>
        </p:txBody>
      </p:sp>
      <p:sp>
        <p:nvSpPr>
          <p:cNvPr id="7" name="Footer Placeholder 6">
            <a:extLst>
              <a:ext uri="{FF2B5EF4-FFF2-40B4-BE49-F238E27FC236}">
                <a16:creationId xmlns:a16="http://schemas.microsoft.com/office/drawing/2014/main" id="{8D931F6E-B0E4-111E-5B72-FEE7D0AE443F}"/>
              </a:ext>
            </a:extLst>
          </p:cNvPr>
          <p:cNvSpPr>
            <a:spLocks noGrp="1"/>
          </p:cNvSpPr>
          <p:nvPr>
            <p:ph type="ftr" sz="quarter" idx="10"/>
          </p:nvPr>
        </p:nvSpPr>
        <p:spPr/>
        <p:txBody>
          <a:bodyPr/>
          <a:lstStyle/>
          <a:p>
            <a:r>
              <a:rPr lang="en-GB" cap="none"/>
              <a:t>Education and Training Foundation</a:t>
            </a:r>
          </a:p>
        </p:txBody>
      </p:sp>
      <p:sp>
        <p:nvSpPr>
          <p:cNvPr id="8" name="Slide Number Placeholder 7">
            <a:extLst>
              <a:ext uri="{FF2B5EF4-FFF2-40B4-BE49-F238E27FC236}">
                <a16:creationId xmlns:a16="http://schemas.microsoft.com/office/drawing/2014/main" id="{025DE5D3-D1A0-A33A-FB9E-30E6CF861FBD}"/>
              </a:ext>
            </a:extLst>
          </p:cNvPr>
          <p:cNvSpPr>
            <a:spLocks noGrp="1"/>
          </p:cNvSpPr>
          <p:nvPr>
            <p:ph type="sldNum" sz="quarter" idx="11"/>
          </p:nvPr>
        </p:nvSpPr>
        <p:spPr/>
        <p:txBody>
          <a:bodyPr/>
          <a:lstStyle/>
          <a:p>
            <a:fld id="{DA2C159E-F13C-4A85-9A41-E7669D3E0D70}" type="slidenum">
              <a:rPr lang="en-GB" smtClean="0"/>
              <a:pPr/>
              <a:t>27</a:t>
            </a:fld>
            <a:endParaRPr lang="en-GB"/>
          </a:p>
        </p:txBody>
      </p:sp>
    </p:spTree>
    <p:extLst>
      <p:ext uri="{BB962C8B-B14F-4D97-AF65-F5344CB8AC3E}">
        <p14:creationId xmlns:p14="http://schemas.microsoft.com/office/powerpoint/2010/main" val="35638546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19995-2FE0-F05D-1A6B-4E9AEB40C3F0}"/>
              </a:ext>
            </a:extLst>
          </p:cNvPr>
          <p:cNvSpPr>
            <a:spLocks noGrp="1"/>
          </p:cNvSpPr>
          <p:nvPr>
            <p:ph type="title"/>
          </p:nvPr>
        </p:nvSpPr>
        <p:spPr/>
        <p:txBody>
          <a:bodyPr>
            <a:normAutofit/>
          </a:bodyPr>
          <a:lstStyle/>
          <a:p>
            <a:r>
              <a:rPr lang="en-US" sz="2800"/>
              <a:t>Review</a:t>
            </a:r>
            <a:endParaRPr lang="en-GB" sz="2800"/>
          </a:p>
        </p:txBody>
      </p:sp>
      <p:sp>
        <p:nvSpPr>
          <p:cNvPr id="6" name="Speech Bubble: Oval 5">
            <a:extLst>
              <a:ext uri="{FF2B5EF4-FFF2-40B4-BE49-F238E27FC236}">
                <a16:creationId xmlns:a16="http://schemas.microsoft.com/office/drawing/2014/main" id="{FE2B306D-C71D-86F7-0092-2A21F26084FE}"/>
              </a:ext>
            </a:extLst>
          </p:cNvPr>
          <p:cNvSpPr/>
          <p:nvPr/>
        </p:nvSpPr>
        <p:spPr>
          <a:xfrm>
            <a:off x="7025635" y="2955852"/>
            <a:ext cx="4896544" cy="2208245"/>
          </a:xfrm>
          <a:prstGeom prst="wedgeEllipseCallout">
            <a:avLst>
              <a:gd name="adj1" fmla="val -61294"/>
              <a:gd name="adj2" fmla="val 8822"/>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a:solidFill>
                  <a:schemeClr val="tx1"/>
                </a:solidFill>
              </a:rPr>
              <a:t>The 6Cs: </a:t>
            </a:r>
            <a:r>
              <a:rPr lang="en-US" sz="2400" b="1" i="1" u="sng">
                <a:solidFill>
                  <a:schemeClr val="tx1"/>
                </a:solidFill>
              </a:rPr>
              <a:t>C</a:t>
            </a:r>
            <a:r>
              <a:rPr lang="en-US" sz="2400" i="1">
                <a:solidFill>
                  <a:schemeClr val="tx1"/>
                </a:solidFill>
              </a:rPr>
              <a:t>ommunication, </a:t>
            </a:r>
          </a:p>
          <a:p>
            <a:pPr algn="ctr"/>
            <a:r>
              <a:rPr lang="en-US" sz="2400" b="1" i="1" u="sng">
                <a:solidFill>
                  <a:schemeClr val="tx1"/>
                </a:solidFill>
              </a:rPr>
              <a:t>C</a:t>
            </a:r>
            <a:r>
              <a:rPr lang="en-US" sz="2400" i="1">
                <a:solidFill>
                  <a:schemeClr val="tx1"/>
                </a:solidFill>
              </a:rPr>
              <a:t>are, </a:t>
            </a:r>
            <a:r>
              <a:rPr lang="en-US" sz="2400" b="1" i="1" u="sng">
                <a:solidFill>
                  <a:schemeClr val="tx1"/>
                </a:solidFill>
              </a:rPr>
              <a:t>C</a:t>
            </a:r>
            <a:r>
              <a:rPr lang="en-US" sz="2400" i="1">
                <a:solidFill>
                  <a:schemeClr val="tx1"/>
                </a:solidFill>
              </a:rPr>
              <a:t>ompassion, </a:t>
            </a:r>
            <a:r>
              <a:rPr lang="en-US" sz="2400" b="1" i="1" u="sng">
                <a:solidFill>
                  <a:schemeClr val="tx1"/>
                </a:solidFill>
              </a:rPr>
              <a:t>C</a:t>
            </a:r>
            <a:r>
              <a:rPr lang="en-US" sz="2400" i="1">
                <a:solidFill>
                  <a:schemeClr val="tx1"/>
                </a:solidFill>
              </a:rPr>
              <a:t>ompetence, </a:t>
            </a:r>
            <a:r>
              <a:rPr lang="en-US" sz="2400" b="1" i="1" u="sng">
                <a:solidFill>
                  <a:schemeClr val="tx1"/>
                </a:solidFill>
              </a:rPr>
              <a:t>C</a:t>
            </a:r>
            <a:r>
              <a:rPr lang="en-US" sz="2400" i="1">
                <a:solidFill>
                  <a:schemeClr val="tx1"/>
                </a:solidFill>
              </a:rPr>
              <a:t>ourage and </a:t>
            </a:r>
            <a:r>
              <a:rPr lang="en-US" sz="2400" b="1" i="1" u="sng">
                <a:solidFill>
                  <a:schemeClr val="tx1"/>
                </a:solidFill>
              </a:rPr>
              <a:t>C</a:t>
            </a:r>
            <a:r>
              <a:rPr lang="en-US" sz="2400">
                <a:solidFill>
                  <a:schemeClr val="tx1"/>
                </a:solidFill>
              </a:rPr>
              <a:t>ommitment</a:t>
            </a:r>
            <a:r>
              <a:rPr lang="en-US" sz="2400" i="1">
                <a:solidFill>
                  <a:schemeClr val="tx1"/>
                </a:solidFill>
              </a:rPr>
              <a:t>.</a:t>
            </a:r>
            <a:endParaRPr lang="en-GB" sz="2400" b="1" i="1">
              <a:solidFill>
                <a:schemeClr val="tx1"/>
              </a:solidFill>
            </a:endParaRPr>
          </a:p>
        </p:txBody>
      </p:sp>
      <p:sp>
        <p:nvSpPr>
          <p:cNvPr id="7" name="Speech Bubble: Rectangle 6">
            <a:extLst>
              <a:ext uri="{FF2B5EF4-FFF2-40B4-BE49-F238E27FC236}">
                <a16:creationId xmlns:a16="http://schemas.microsoft.com/office/drawing/2014/main" id="{11F37AD9-E391-27A6-EE66-801F519D8F42}"/>
              </a:ext>
            </a:extLst>
          </p:cNvPr>
          <p:cNvSpPr/>
          <p:nvPr/>
        </p:nvSpPr>
        <p:spPr>
          <a:xfrm>
            <a:off x="310599" y="5242251"/>
            <a:ext cx="11592661" cy="1215869"/>
          </a:xfrm>
          <a:prstGeom prst="wedgeRectCallout">
            <a:avLst>
              <a:gd name="adj1" fmla="val -30328"/>
              <a:gd name="adj2" fmla="val 63893"/>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a:solidFill>
                  <a:schemeClr val="tx1"/>
                </a:solidFill>
              </a:rPr>
              <a:t>Duty of care:</a:t>
            </a:r>
            <a:r>
              <a:rPr lang="en-US" sz="2400" i="1">
                <a:solidFill>
                  <a:schemeClr val="tx1"/>
                </a:solidFill>
              </a:rPr>
              <a:t> Practitioners have a legal obligation to put the needs of the service user first, including in communication, by tailoring their practice to ensure that it is appropriate. </a:t>
            </a:r>
            <a:endParaRPr lang="en-GB" sz="2400" b="1" i="1">
              <a:solidFill>
                <a:schemeClr val="tx1"/>
              </a:solidFill>
            </a:endParaRPr>
          </a:p>
        </p:txBody>
      </p:sp>
      <p:sp>
        <p:nvSpPr>
          <p:cNvPr id="8" name="Speech Bubble: Rectangle with Corners Rounded 7">
            <a:extLst>
              <a:ext uri="{FF2B5EF4-FFF2-40B4-BE49-F238E27FC236}">
                <a16:creationId xmlns:a16="http://schemas.microsoft.com/office/drawing/2014/main" id="{CF1A10B0-8781-859D-98A5-F25A390FB0A9}"/>
              </a:ext>
            </a:extLst>
          </p:cNvPr>
          <p:cNvSpPr/>
          <p:nvPr/>
        </p:nvSpPr>
        <p:spPr>
          <a:xfrm>
            <a:off x="310600" y="3140968"/>
            <a:ext cx="5785400" cy="2016224"/>
          </a:xfrm>
          <a:prstGeom prst="wedgeRoundRectCallout">
            <a:avLst>
              <a:gd name="adj1" fmla="val 59700"/>
              <a:gd name="adj2" fmla="val 41503"/>
              <a:gd name="adj3" fmla="val 16667"/>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a:solidFill>
                  <a:schemeClr val="tx1"/>
                </a:solidFill>
              </a:rPr>
              <a:t>The Care Act (2014): </a:t>
            </a:r>
            <a:r>
              <a:rPr lang="en-US" sz="2400" i="1">
                <a:solidFill>
                  <a:schemeClr val="tx1"/>
                </a:solidFill>
              </a:rPr>
              <a:t>Communication needs to be accurate and suitable for the individual service user to make an informed decision.</a:t>
            </a:r>
            <a:endParaRPr lang="en-GB" sz="2400" b="1" i="1">
              <a:solidFill>
                <a:schemeClr val="tx1"/>
              </a:solidFill>
            </a:endParaRPr>
          </a:p>
        </p:txBody>
      </p:sp>
      <p:sp>
        <p:nvSpPr>
          <p:cNvPr id="10" name="Speech Bubble: Rectangle 9">
            <a:extLst>
              <a:ext uri="{FF2B5EF4-FFF2-40B4-BE49-F238E27FC236}">
                <a16:creationId xmlns:a16="http://schemas.microsoft.com/office/drawing/2014/main" id="{CE914989-F156-3C60-65D6-8F6DC36614F6}"/>
              </a:ext>
            </a:extLst>
          </p:cNvPr>
          <p:cNvSpPr/>
          <p:nvPr/>
        </p:nvSpPr>
        <p:spPr>
          <a:xfrm>
            <a:off x="310599" y="740702"/>
            <a:ext cx="7129551" cy="2208245"/>
          </a:xfrm>
          <a:prstGeom prst="wedgeRectCallout">
            <a:avLst>
              <a:gd name="adj1" fmla="val 39002"/>
              <a:gd name="adj2" fmla="val -68975"/>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i="1">
                <a:solidFill>
                  <a:schemeClr val="tx1"/>
                </a:solidFill>
              </a:rPr>
              <a:t>The Human Rights Act (1998)</a:t>
            </a:r>
            <a:r>
              <a:rPr lang="en-US" sz="2400" i="1">
                <a:solidFill>
                  <a:schemeClr val="tx1"/>
                </a:solidFill>
              </a:rPr>
              <a:t>: Service users must have freedom of expression. They must have the opportunity to give their input into any decisions made. They must also be communicated with in a way that is free from discriminatory language and is tailored to their needs.</a:t>
            </a:r>
            <a:endParaRPr lang="en-GB" sz="2400" i="1">
              <a:solidFill>
                <a:schemeClr val="tx1"/>
              </a:solidFill>
            </a:endParaRPr>
          </a:p>
        </p:txBody>
      </p:sp>
      <p:sp>
        <p:nvSpPr>
          <p:cNvPr id="12" name="Speech Bubble: Rectangle with Corners Rounded 11">
            <a:extLst>
              <a:ext uri="{FF2B5EF4-FFF2-40B4-BE49-F238E27FC236}">
                <a16:creationId xmlns:a16="http://schemas.microsoft.com/office/drawing/2014/main" id="{1519C5E8-CEBB-98D0-311D-B70FCF535A2B}"/>
              </a:ext>
            </a:extLst>
          </p:cNvPr>
          <p:cNvSpPr/>
          <p:nvPr/>
        </p:nvSpPr>
        <p:spPr>
          <a:xfrm>
            <a:off x="7624690" y="442771"/>
            <a:ext cx="4034060" cy="2327965"/>
          </a:xfrm>
          <a:prstGeom prst="wedgeRoundRectCallout">
            <a:avLst>
              <a:gd name="adj1" fmla="val 45400"/>
              <a:gd name="adj2" fmla="val 65244"/>
              <a:gd name="adj3" fmla="val 16667"/>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a:solidFill>
                  <a:schemeClr val="tx1"/>
                </a:solidFill>
              </a:rPr>
              <a:t>GDPR (2014):</a:t>
            </a:r>
            <a:r>
              <a:rPr lang="en-US" sz="2400" i="1">
                <a:solidFill>
                  <a:schemeClr val="tx1"/>
                </a:solidFill>
              </a:rPr>
              <a:t> Communication must comply with confidentiality laws and be on a need-to-know basis, relevant, accurate and secure.</a:t>
            </a:r>
            <a:endParaRPr lang="en-GB" sz="2400" b="1" i="1">
              <a:solidFill>
                <a:schemeClr val="tx1"/>
              </a:solidFill>
            </a:endParaRPr>
          </a:p>
        </p:txBody>
      </p:sp>
      <p:sp>
        <p:nvSpPr>
          <p:cNvPr id="9" name="Footer Placeholder 8">
            <a:extLst>
              <a:ext uri="{FF2B5EF4-FFF2-40B4-BE49-F238E27FC236}">
                <a16:creationId xmlns:a16="http://schemas.microsoft.com/office/drawing/2014/main" id="{6E8C7A0B-66CA-6372-5548-77B4720AFB9E}"/>
              </a:ext>
            </a:extLst>
          </p:cNvPr>
          <p:cNvSpPr>
            <a:spLocks noGrp="1"/>
          </p:cNvSpPr>
          <p:nvPr>
            <p:ph type="ftr" sz="quarter" idx="14"/>
          </p:nvPr>
        </p:nvSpPr>
        <p:spPr/>
        <p:txBody>
          <a:bodyPr/>
          <a:lstStyle/>
          <a:p>
            <a:endParaRPr lang="en-GB" cap="none"/>
          </a:p>
          <a:p>
            <a:r>
              <a:rPr lang="en-GB" cap="none"/>
              <a:t>Education and Training Foundation</a:t>
            </a:r>
          </a:p>
        </p:txBody>
      </p:sp>
      <p:sp>
        <p:nvSpPr>
          <p:cNvPr id="11" name="Slide Number Placeholder 10">
            <a:extLst>
              <a:ext uri="{FF2B5EF4-FFF2-40B4-BE49-F238E27FC236}">
                <a16:creationId xmlns:a16="http://schemas.microsoft.com/office/drawing/2014/main" id="{3ABB7341-71DC-AE0B-17AB-A90431223232}"/>
              </a:ext>
            </a:extLst>
          </p:cNvPr>
          <p:cNvSpPr>
            <a:spLocks noGrp="1"/>
          </p:cNvSpPr>
          <p:nvPr>
            <p:ph type="sldNum" sz="quarter" idx="12"/>
          </p:nvPr>
        </p:nvSpPr>
        <p:spPr/>
        <p:txBody>
          <a:bodyPr/>
          <a:lstStyle/>
          <a:p>
            <a:fld id="{DA2C159E-F13C-4A85-9A41-E7669D3E0D70}" type="slidenum">
              <a:rPr lang="en-GB" smtClean="0"/>
              <a:pPr/>
              <a:t>28</a:t>
            </a:fld>
            <a:endParaRPr lang="en-GB"/>
          </a:p>
        </p:txBody>
      </p:sp>
    </p:spTree>
    <p:extLst>
      <p:ext uri="{BB962C8B-B14F-4D97-AF65-F5344CB8AC3E}">
        <p14:creationId xmlns:p14="http://schemas.microsoft.com/office/powerpoint/2010/main" val="27241531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75B3072-010D-B43E-CD81-BDD02CDB6EDF}"/>
              </a:ext>
            </a:extLst>
          </p:cNvPr>
          <p:cNvSpPr>
            <a:spLocks noGrp="1"/>
          </p:cNvSpPr>
          <p:nvPr>
            <p:ph type="body" sz="quarter" idx="12"/>
          </p:nvPr>
        </p:nvSpPr>
        <p:spPr>
          <a:xfrm>
            <a:off x="441150" y="1649116"/>
            <a:ext cx="10223500" cy="4802099"/>
          </a:xfrm>
        </p:spPr>
        <p:txBody>
          <a:bodyPr/>
          <a:lstStyle/>
          <a:p>
            <a:r>
              <a:rPr lang="en-US" sz="2800" b="1"/>
              <a:t>Learning outcomes</a:t>
            </a:r>
          </a:p>
          <a:p>
            <a:r>
              <a:rPr lang="en-US" sz="2800">
                <a:cs typeface="Arial"/>
              </a:rPr>
              <a:t>Am I now able to…</a:t>
            </a:r>
          </a:p>
          <a:p>
            <a:endParaRPr lang="en-US" sz="2800">
              <a:cs typeface="Arial"/>
            </a:endParaRPr>
          </a:p>
          <a:p>
            <a:pPr marL="457189" indent="-457189">
              <a:buFont typeface="Wingdings" pitchFamily="2" charset="2"/>
              <a:buChar char="ü"/>
            </a:pPr>
            <a:r>
              <a:rPr lang="en-US" sz="2800">
                <a:cs typeface="Arial"/>
              </a:rPr>
              <a:t>re</a:t>
            </a:r>
            <a:r>
              <a:rPr lang="en-GB" sz="2800">
                <a:cs typeface="Arial"/>
              </a:rPr>
              <a:t>call key concepts of a care planning cycle?</a:t>
            </a:r>
          </a:p>
          <a:p>
            <a:pPr marL="457189" indent="-457189">
              <a:buFont typeface="Wingdings" pitchFamily="2" charset="2"/>
              <a:buChar char="ü"/>
            </a:pPr>
            <a:r>
              <a:rPr lang="en-GB" sz="2800">
                <a:cs typeface="Arial"/>
              </a:rPr>
              <a:t>demonstrate examples of effective communication?</a:t>
            </a:r>
          </a:p>
          <a:p>
            <a:pPr marL="457189" indent="-457189">
              <a:buFont typeface="Wingdings" pitchFamily="2" charset="2"/>
              <a:buChar char="ü"/>
            </a:pPr>
            <a:r>
              <a:rPr lang="en-GB" sz="2800">
                <a:cs typeface="Arial"/>
              </a:rPr>
              <a:t>analyse how legislation instructs communication in my practice?</a:t>
            </a:r>
          </a:p>
          <a:p>
            <a:endParaRPr lang="en-GB"/>
          </a:p>
        </p:txBody>
      </p:sp>
      <p:sp>
        <p:nvSpPr>
          <p:cNvPr id="5" name="TextBox 4">
            <a:extLst>
              <a:ext uri="{FF2B5EF4-FFF2-40B4-BE49-F238E27FC236}">
                <a16:creationId xmlns:a16="http://schemas.microsoft.com/office/drawing/2014/main" id="{B0074CCC-F42A-D876-3C7D-C49E1015F85E}"/>
              </a:ext>
            </a:extLst>
          </p:cNvPr>
          <p:cNvSpPr txBox="1"/>
          <p:nvPr/>
        </p:nvSpPr>
        <p:spPr>
          <a:xfrm>
            <a:off x="328246" y="242889"/>
            <a:ext cx="10336404" cy="954107"/>
          </a:xfrm>
          <a:prstGeom prst="rect">
            <a:avLst/>
          </a:prstGeom>
          <a:noFill/>
        </p:spPr>
        <p:txBody>
          <a:bodyPr wrap="square">
            <a:spAutoFit/>
          </a:bodyPr>
          <a:lstStyle/>
          <a:p>
            <a:r>
              <a:rPr lang="en-US" sz="2800" b="1"/>
              <a:t>Aim: </a:t>
            </a:r>
            <a:r>
              <a:rPr lang="en-US" sz="2800"/>
              <a:t>To identify how health and safety regulations inform communication in my practice.</a:t>
            </a:r>
            <a:endParaRPr lang="en-GB" sz="2800"/>
          </a:p>
        </p:txBody>
      </p:sp>
      <p:sp>
        <p:nvSpPr>
          <p:cNvPr id="7" name="Footer Placeholder 6">
            <a:extLst>
              <a:ext uri="{FF2B5EF4-FFF2-40B4-BE49-F238E27FC236}">
                <a16:creationId xmlns:a16="http://schemas.microsoft.com/office/drawing/2014/main" id="{C179CFAA-37A6-B144-60C9-DBFDD4CA83A8}"/>
              </a:ext>
            </a:extLst>
          </p:cNvPr>
          <p:cNvSpPr>
            <a:spLocks noGrp="1"/>
          </p:cNvSpPr>
          <p:nvPr>
            <p:ph type="ftr" sz="quarter" idx="10"/>
          </p:nvPr>
        </p:nvSpPr>
        <p:spPr/>
        <p:txBody>
          <a:bodyPr/>
          <a:lstStyle/>
          <a:p>
            <a:r>
              <a:rPr lang="en-GB" cap="none"/>
              <a:t>Education and Training Foundation</a:t>
            </a:r>
          </a:p>
        </p:txBody>
      </p:sp>
      <p:sp>
        <p:nvSpPr>
          <p:cNvPr id="8" name="Slide Number Placeholder 7">
            <a:extLst>
              <a:ext uri="{FF2B5EF4-FFF2-40B4-BE49-F238E27FC236}">
                <a16:creationId xmlns:a16="http://schemas.microsoft.com/office/drawing/2014/main" id="{67733886-C37A-D9B2-25AD-37F0F68B767B}"/>
              </a:ext>
            </a:extLst>
          </p:cNvPr>
          <p:cNvSpPr>
            <a:spLocks noGrp="1"/>
          </p:cNvSpPr>
          <p:nvPr>
            <p:ph type="sldNum" sz="quarter" idx="11"/>
          </p:nvPr>
        </p:nvSpPr>
        <p:spPr/>
        <p:txBody>
          <a:bodyPr/>
          <a:lstStyle/>
          <a:p>
            <a:fld id="{DA2C159E-F13C-4A85-9A41-E7669D3E0D70}" type="slidenum">
              <a:rPr lang="en-GB" smtClean="0"/>
              <a:pPr/>
              <a:t>29</a:t>
            </a:fld>
            <a:endParaRPr lang="en-GB"/>
          </a:p>
        </p:txBody>
      </p:sp>
    </p:spTree>
    <p:extLst>
      <p:ext uri="{BB962C8B-B14F-4D97-AF65-F5344CB8AC3E}">
        <p14:creationId xmlns:p14="http://schemas.microsoft.com/office/powerpoint/2010/main" val="3447544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a:xfrm>
            <a:off x="3263040" y="1940640"/>
            <a:ext cx="8544960" cy="2136480"/>
          </a:xfrm>
        </p:spPr>
        <p:txBody>
          <a:bodyPr/>
          <a:lstStyle/>
          <a:p>
            <a:r>
              <a:rPr lang="en-US"/>
              <a:t>01</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a:xfrm>
            <a:off x="3261360" y="4344000"/>
            <a:ext cx="8546640" cy="2136480"/>
          </a:xfrm>
        </p:spPr>
        <p:txBody>
          <a:bodyPr>
            <a:normAutofit/>
          </a:bodyPr>
          <a:lstStyle/>
          <a:p>
            <a:r>
              <a:rPr lang="en-US"/>
              <a:t>Recall and connect</a:t>
            </a:r>
          </a:p>
        </p:txBody>
      </p:sp>
    </p:spTree>
    <p:extLst>
      <p:ext uri="{BB962C8B-B14F-4D97-AF65-F5344CB8AC3E}">
        <p14:creationId xmlns:p14="http://schemas.microsoft.com/office/powerpoint/2010/main" val="18159589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GB" sz="2800"/>
              <a:t>Recall and connect: Task 12 </a:t>
            </a:r>
            <a:r>
              <a:rPr lang="en-GB" sz="2800">
                <a:latin typeface="Arial" panose="020B0604020202020204" pitchFamily="34" charset="0"/>
                <a:cs typeface="Arial" panose="020B0604020202020204" pitchFamily="34" charset="0"/>
              </a:rPr>
              <a:t>– </a:t>
            </a:r>
            <a:r>
              <a:rPr lang="en-GB" sz="2800"/>
              <a:t>Care planning and person-centred care</a:t>
            </a:r>
          </a:p>
        </p:txBody>
      </p:sp>
      <p:sp>
        <p:nvSpPr>
          <p:cNvPr id="5" name="Text Placeholder 4"/>
          <p:cNvSpPr>
            <a:spLocks noGrp="1"/>
          </p:cNvSpPr>
          <p:nvPr>
            <p:ph type="body" sz="quarter" idx="12"/>
          </p:nvPr>
        </p:nvSpPr>
        <p:spPr>
          <a:xfrm>
            <a:off x="310601" y="1265767"/>
            <a:ext cx="11370071" cy="4758967"/>
          </a:xfrm>
        </p:spPr>
        <p:txBody>
          <a:bodyPr vert="horz" lIns="0" tIns="0" rIns="0" bIns="0" rtlCol="0" anchor="t">
            <a:noAutofit/>
          </a:bodyPr>
          <a:lstStyle/>
          <a:p>
            <a:pPr>
              <a:lnSpc>
                <a:spcPct val="100000"/>
              </a:lnSpc>
            </a:pPr>
            <a:r>
              <a:rPr lang="en-GB" sz="2800"/>
              <a:t>a) Read the scenario ‘Person-centred care for Shaheed’.</a:t>
            </a:r>
          </a:p>
          <a:p>
            <a:pPr>
              <a:lnSpc>
                <a:spcPct val="100000"/>
              </a:lnSpc>
            </a:pPr>
            <a:endParaRPr lang="en-GB" sz="2800" i="1"/>
          </a:p>
          <a:p>
            <a:pPr>
              <a:lnSpc>
                <a:spcPct val="100000"/>
              </a:lnSpc>
            </a:pPr>
            <a:r>
              <a:rPr lang="en-GB" sz="2800"/>
              <a:t>b) A social worker puts together a care plan for Shaheed, including a list of the various health and social care professionals who may work together to help. </a:t>
            </a:r>
          </a:p>
          <a:p>
            <a:pPr algn="ctr">
              <a:lnSpc>
                <a:spcPct val="100000"/>
              </a:lnSpc>
            </a:pPr>
            <a:endParaRPr lang="en-GB" sz="2800" b="1" i="1"/>
          </a:p>
          <a:p>
            <a:pPr>
              <a:lnSpc>
                <a:spcPct val="100000"/>
              </a:lnSpc>
            </a:pPr>
            <a:r>
              <a:rPr lang="en-GB" sz="2800" b="1"/>
              <a:t>Who</a:t>
            </a:r>
            <a:r>
              <a:rPr lang="en-GB" sz="2800"/>
              <a:t> would you predict this list could include? </a:t>
            </a:r>
            <a:r>
              <a:rPr lang="en-GB" sz="2800" b="1"/>
              <a:t>Why</a:t>
            </a:r>
            <a:r>
              <a:rPr lang="en-GB" sz="2800"/>
              <a:t> and </a:t>
            </a:r>
            <a:r>
              <a:rPr lang="en-GB" sz="2800" b="1"/>
              <a:t>how</a:t>
            </a:r>
            <a:r>
              <a:rPr lang="en-GB" sz="2800"/>
              <a:t> would they support Shaheed?</a:t>
            </a:r>
          </a:p>
          <a:p>
            <a:endParaRPr lang="en-GB" sz="2800" b="1"/>
          </a:p>
          <a:p>
            <a:endParaRPr lang="en-GB" sz="3200" b="1"/>
          </a:p>
          <a:p>
            <a:r>
              <a:rPr lang="en-GB" sz="3200">
                <a:solidFill>
                  <a:srgbClr val="E51C41"/>
                </a:solidFill>
              </a:rPr>
              <a:t> </a:t>
            </a:r>
            <a:br>
              <a:rPr lang="en-GB" sz="3200">
                <a:solidFill>
                  <a:schemeClr val="accent1"/>
                </a:solidFill>
              </a:rPr>
            </a:br>
            <a:endParaRPr lang="en-GB" sz="3200"/>
          </a:p>
        </p:txBody>
      </p:sp>
      <p:sp>
        <p:nvSpPr>
          <p:cNvPr id="6" name="Footer Placeholder 5">
            <a:extLst>
              <a:ext uri="{FF2B5EF4-FFF2-40B4-BE49-F238E27FC236}">
                <a16:creationId xmlns:a16="http://schemas.microsoft.com/office/drawing/2014/main" id="{B4A277B8-1D9E-1DCE-8D2A-FE33768124C8}"/>
              </a:ext>
            </a:extLst>
          </p:cNvPr>
          <p:cNvSpPr>
            <a:spLocks noGrp="1"/>
          </p:cNvSpPr>
          <p:nvPr>
            <p:ph type="ftr" sz="quarter" idx="10"/>
          </p:nvPr>
        </p:nvSpPr>
        <p:spPr/>
        <p:txBody>
          <a:bodyPr/>
          <a:lstStyle/>
          <a:p>
            <a:r>
              <a:rPr lang="en-GB" cap="none"/>
              <a:t>Education and Training Foundation</a:t>
            </a:r>
          </a:p>
        </p:txBody>
      </p:sp>
      <p:sp>
        <p:nvSpPr>
          <p:cNvPr id="7" name="Slide Number Placeholder 6">
            <a:extLst>
              <a:ext uri="{FF2B5EF4-FFF2-40B4-BE49-F238E27FC236}">
                <a16:creationId xmlns:a16="http://schemas.microsoft.com/office/drawing/2014/main" id="{247119C7-96A1-5802-F007-78374B1D2F4B}"/>
              </a:ext>
            </a:extLst>
          </p:cNvPr>
          <p:cNvSpPr>
            <a:spLocks noGrp="1"/>
          </p:cNvSpPr>
          <p:nvPr>
            <p:ph type="sldNum" sz="quarter" idx="11"/>
          </p:nvPr>
        </p:nvSpPr>
        <p:spPr/>
        <p:txBody>
          <a:bodyPr/>
          <a:lstStyle/>
          <a:p>
            <a:fld id="{DA2C159E-F13C-4A85-9A41-E7669D3E0D70}" type="slidenum">
              <a:rPr lang="en-GB" smtClean="0"/>
              <a:pPr/>
              <a:t>4</a:t>
            </a:fld>
            <a:endParaRPr lang="en-GB"/>
          </a:p>
        </p:txBody>
      </p:sp>
    </p:spTree>
    <p:extLst>
      <p:ext uri="{BB962C8B-B14F-4D97-AF65-F5344CB8AC3E}">
        <p14:creationId xmlns:p14="http://schemas.microsoft.com/office/powerpoint/2010/main" val="38029112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183601" y="333201"/>
            <a:ext cx="11250084" cy="932567"/>
          </a:xfrm>
        </p:spPr>
        <p:txBody>
          <a:bodyPr/>
          <a:lstStyle/>
          <a:p>
            <a:r>
              <a:rPr lang="en-GB"/>
              <a:t>Recall and connect: Care planning and person-centred care</a:t>
            </a:r>
          </a:p>
        </p:txBody>
      </p:sp>
      <p:sp>
        <p:nvSpPr>
          <p:cNvPr id="3" name="TextBox 2">
            <a:extLst>
              <a:ext uri="{FF2B5EF4-FFF2-40B4-BE49-F238E27FC236}">
                <a16:creationId xmlns:a16="http://schemas.microsoft.com/office/drawing/2014/main" id="{52E51AB0-C43E-92A5-09B6-FDFEC8EECC26}"/>
              </a:ext>
            </a:extLst>
          </p:cNvPr>
          <p:cNvSpPr txBox="1"/>
          <p:nvPr/>
        </p:nvSpPr>
        <p:spPr>
          <a:xfrm>
            <a:off x="82150" y="743745"/>
            <a:ext cx="11830145" cy="954107"/>
          </a:xfrm>
          <a:prstGeom prst="rect">
            <a:avLst/>
          </a:prstGeom>
          <a:noFill/>
        </p:spPr>
        <p:txBody>
          <a:bodyPr wrap="square" lIns="121920" tIns="60960" rIns="121920" bIns="60960" anchor="t">
            <a:spAutoFit/>
          </a:bodyPr>
          <a:lstStyle/>
          <a:p>
            <a:r>
              <a:rPr lang="en-GB" b="1"/>
              <a:t>A social worker puts together a care plan for Shaheed, including a list of the various health and social care professionals who may work together to help. Who would you predict this list could include? Why and how would they support Shaheed?</a:t>
            </a:r>
          </a:p>
        </p:txBody>
      </p:sp>
      <p:sp>
        <p:nvSpPr>
          <p:cNvPr id="6" name="TextBox 5">
            <a:extLst>
              <a:ext uri="{FF2B5EF4-FFF2-40B4-BE49-F238E27FC236}">
                <a16:creationId xmlns:a16="http://schemas.microsoft.com/office/drawing/2014/main" id="{FB92D3C1-B9D1-8362-C6E6-B58C0B2542B0}"/>
              </a:ext>
            </a:extLst>
          </p:cNvPr>
          <p:cNvSpPr txBox="1"/>
          <p:nvPr/>
        </p:nvSpPr>
        <p:spPr>
          <a:xfrm>
            <a:off x="466116" y="3033163"/>
            <a:ext cx="10973509" cy="1785104"/>
          </a:xfrm>
          <a:custGeom>
            <a:avLst/>
            <a:gdLst>
              <a:gd name="connsiteX0" fmla="*/ 0 w 10973509"/>
              <a:gd name="connsiteY0" fmla="*/ 0 h 1785104"/>
              <a:gd name="connsiteX1" fmla="*/ 589642 w 10973509"/>
              <a:gd name="connsiteY1" fmla="*/ 0 h 1785104"/>
              <a:gd name="connsiteX2" fmla="*/ 1133929 w 10973509"/>
              <a:gd name="connsiteY2" fmla="*/ 0 h 1785104"/>
              <a:gd name="connsiteX3" fmla="*/ 2267858 w 10973509"/>
              <a:gd name="connsiteY3" fmla="*/ 0 h 1785104"/>
              <a:gd name="connsiteX4" fmla="*/ 3401787 w 10973509"/>
              <a:gd name="connsiteY4" fmla="*/ 0 h 1785104"/>
              <a:gd name="connsiteX5" fmla="*/ 4206511 w 10973509"/>
              <a:gd name="connsiteY5" fmla="*/ 0 h 1785104"/>
              <a:gd name="connsiteX6" fmla="*/ 5011235 w 10973509"/>
              <a:gd name="connsiteY6" fmla="*/ 0 h 1785104"/>
              <a:gd name="connsiteX7" fmla="*/ 5706225 w 10973509"/>
              <a:gd name="connsiteY7" fmla="*/ 0 h 1785104"/>
              <a:gd name="connsiteX8" fmla="*/ 6730418 w 10973509"/>
              <a:gd name="connsiteY8" fmla="*/ 0 h 1785104"/>
              <a:gd name="connsiteX9" fmla="*/ 7864347 w 10973509"/>
              <a:gd name="connsiteY9" fmla="*/ 0 h 1785104"/>
              <a:gd name="connsiteX10" fmla="*/ 8778807 w 10973509"/>
              <a:gd name="connsiteY10" fmla="*/ 0 h 1785104"/>
              <a:gd name="connsiteX11" fmla="*/ 9473795 w 10973509"/>
              <a:gd name="connsiteY11" fmla="*/ 0 h 1785104"/>
              <a:gd name="connsiteX12" fmla="*/ 10973509 w 10973509"/>
              <a:gd name="connsiteY12" fmla="*/ 0 h 1785104"/>
              <a:gd name="connsiteX13" fmla="*/ 10973509 w 10973509"/>
              <a:gd name="connsiteY13" fmla="*/ 928253 h 1785104"/>
              <a:gd name="connsiteX14" fmla="*/ 10973509 w 10973509"/>
              <a:gd name="connsiteY14" fmla="*/ 1785104 h 1785104"/>
              <a:gd name="connsiteX15" fmla="*/ 10388255 w 10973509"/>
              <a:gd name="connsiteY15" fmla="*/ 1785104 h 1785104"/>
              <a:gd name="connsiteX16" fmla="*/ 9254326 w 10973509"/>
              <a:gd name="connsiteY16" fmla="*/ 1785104 h 1785104"/>
              <a:gd name="connsiteX17" fmla="*/ 8230131 w 10973509"/>
              <a:gd name="connsiteY17" fmla="*/ 1785104 h 1785104"/>
              <a:gd name="connsiteX18" fmla="*/ 7205937 w 10973509"/>
              <a:gd name="connsiteY18" fmla="*/ 1785104 h 1785104"/>
              <a:gd name="connsiteX19" fmla="*/ 6510949 w 10973509"/>
              <a:gd name="connsiteY19" fmla="*/ 1785104 h 1785104"/>
              <a:gd name="connsiteX20" fmla="*/ 5596489 w 10973509"/>
              <a:gd name="connsiteY20" fmla="*/ 1785104 h 1785104"/>
              <a:gd name="connsiteX21" fmla="*/ 4462559 w 10973509"/>
              <a:gd name="connsiteY21" fmla="*/ 1785104 h 1785104"/>
              <a:gd name="connsiteX22" fmla="*/ 3767571 w 10973509"/>
              <a:gd name="connsiteY22" fmla="*/ 1785104 h 1785104"/>
              <a:gd name="connsiteX23" fmla="*/ 3182317 w 10973509"/>
              <a:gd name="connsiteY23" fmla="*/ 1785104 h 1785104"/>
              <a:gd name="connsiteX24" fmla="*/ 2597063 w 10973509"/>
              <a:gd name="connsiteY24" fmla="*/ 1785104 h 1785104"/>
              <a:gd name="connsiteX25" fmla="*/ 1682605 w 10973509"/>
              <a:gd name="connsiteY25" fmla="*/ 1785104 h 1785104"/>
              <a:gd name="connsiteX26" fmla="*/ 877881 w 10973509"/>
              <a:gd name="connsiteY26" fmla="*/ 1785104 h 1785104"/>
              <a:gd name="connsiteX27" fmla="*/ 0 w 10973509"/>
              <a:gd name="connsiteY27" fmla="*/ 1785104 h 1785104"/>
              <a:gd name="connsiteX28" fmla="*/ 0 w 10973509"/>
              <a:gd name="connsiteY28" fmla="*/ 892552 h 1785104"/>
              <a:gd name="connsiteX29" fmla="*/ 0 w 10973509"/>
              <a:gd name="connsiteY29" fmla="*/ 0 h 1785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973509" h="1785104" extrusionOk="0">
                <a:moveTo>
                  <a:pt x="0" y="0"/>
                </a:moveTo>
                <a:cubicBezTo>
                  <a:pt x="269275" y="23112"/>
                  <a:pt x="472146" y="3558"/>
                  <a:pt x="589642" y="0"/>
                </a:cubicBezTo>
                <a:cubicBezTo>
                  <a:pt x="710709" y="35177"/>
                  <a:pt x="924389" y="-20105"/>
                  <a:pt x="1133929" y="0"/>
                </a:cubicBezTo>
                <a:cubicBezTo>
                  <a:pt x="1481002" y="150196"/>
                  <a:pt x="1932357" y="-60051"/>
                  <a:pt x="2267858" y="0"/>
                </a:cubicBezTo>
                <a:cubicBezTo>
                  <a:pt x="2632498" y="-31827"/>
                  <a:pt x="3113414" y="127114"/>
                  <a:pt x="3401787" y="0"/>
                </a:cubicBezTo>
                <a:cubicBezTo>
                  <a:pt x="3668982" y="-77454"/>
                  <a:pt x="3942960" y="-43536"/>
                  <a:pt x="4206511" y="0"/>
                </a:cubicBezTo>
                <a:cubicBezTo>
                  <a:pt x="4429561" y="615"/>
                  <a:pt x="4686353" y="-24025"/>
                  <a:pt x="5011235" y="0"/>
                </a:cubicBezTo>
                <a:cubicBezTo>
                  <a:pt x="5300973" y="59261"/>
                  <a:pt x="5467619" y="28622"/>
                  <a:pt x="5706225" y="0"/>
                </a:cubicBezTo>
                <a:cubicBezTo>
                  <a:pt x="5836475" y="157834"/>
                  <a:pt x="6375198" y="86564"/>
                  <a:pt x="6730418" y="0"/>
                </a:cubicBezTo>
                <a:cubicBezTo>
                  <a:pt x="6870325" y="157120"/>
                  <a:pt x="7260272" y="62816"/>
                  <a:pt x="7864347" y="0"/>
                </a:cubicBezTo>
                <a:cubicBezTo>
                  <a:pt x="8305434" y="38656"/>
                  <a:pt x="8518951" y="-3625"/>
                  <a:pt x="8778807" y="0"/>
                </a:cubicBezTo>
                <a:cubicBezTo>
                  <a:pt x="8971014" y="-2136"/>
                  <a:pt x="9142234" y="-60124"/>
                  <a:pt x="9473795" y="0"/>
                </a:cubicBezTo>
                <a:cubicBezTo>
                  <a:pt x="9642314" y="63123"/>
                  <a:pt x="10561979" y="115808"/>
                  <a:pt x="10973509" y="0"/>
                </a:cubicBezTo>
                <a:cubicBezTo>
                  <a:pt x="11082578" y="292041"/>
                  <a:pt x="10903566" y="658354"/>
                  <a:pt x="10973509" y="928253"/>
                </a:cubicBezTo>
                <a:cubicBezTo>
                  <a:pt x="10963937" y="1331668"/>
                  <a:pt x="10957217" y="1382393"/>
                  <a:pt x="10973509" y="1785104"/>
                </a:cubicBezTo>
                <a:cubicBezTo>
                  <a:pt x="10720790" y="1771332"/>
                  <a:pt x="10652439" y="1784009"/>
                  <a:pt x="10388255" y="1785104"/>
                </a:cubicBezTo>
                <a:cubicBezTo>
                  <a:pt x="10172086" y="1655808"/>
                  <a:pt x="9596562" y="1807840"/>
                  <a:pt x="9254326" y="1785104"/>
                </a:cubicBezTo>
                <a:cubicBezTo>
                  <a:pt x="8918444" y="1741006"/>
                  <a:pt x="8660455" y="1979784"/>
                  <a:pt x="8230131" y="1785104"/>
                </a:cubicBezTo>
                <a:cubicBezTo>
                  <a:pt x="7804014" y="1763655"/>
                  <a:pt x="7675012" y="1919052"/>
                  <a:pt x="7205937" y="1785104"/>
                </a:cubicBezTo>
                <a:cubicBezTo>
                  <a:pt x="6827691" y="1701686"/>
                  <a:pt x="6798509" y="1834336"/>
                  <a:pt x="6510949" y="1785104"/>
                </a:cubicBezTo>
                <a:cubicBezTo>
                  <a:pt x="6258690" y="1694840"/>
                  <a:pt x="5922305" y="1981002"/>
                  <a:pt x="5596489" y="1785104"/>
                </a:cubicBezTo>
                <a:cubicBezTo>
                  <a:pt x="5143915" y="1674579"/>
                  <a:pt x="4668761" y="1871400"/>
                  <a:pt x="4462559" y="1785104"/>
                </a:cubicBezTo>
                <a:cubicBezTo>
                  <a:pt x="4106909" y="1790154"/>
                  <a:pt x="3920722" y="1808735"/>
                  <a:pt x="3767571" y="1785104"/>
                </a:cubicBezTo>
                <a:cubicBezTo>
                  <a:pt x="3594330" y="1787353"/>
                  <a:pt x="3424763" y="1813656"/>
                  <a:pt x="3182317" y="1785104"/>
                </a:cubicBezTo>
                <a:cubicBezTo>
                  <a:pt x="3064060" y="1786678"/>
                  <a:pt x="2807156" y="1798716"/>
                  <a:pt x="2597063" y="1785104"/>
                </a:cubicBezTo>
                <a:cubicBezTo>
                  <a:pt x="2447484" y="1775648"/>
                  <a:pt x="2080878" y="1871287"/>
                  <a:pt x="1682605" y="1785104"/>
                </a:cubicBezTo>
                <a:cubicBezTo>
                  <a:pt x="1307206" y="1787800"/>
                  <a:pt x="1133660" y="1755505"/>
                  <a:pt x="877881" y="1785104"/>
                </a:cubicBezTo>
                <a:cubicBezTo>
                  <a:pt x="688969" y="1820477"/>
                  <a:pt x="369961" y="1753894"/>
                  <a:pt x="0" y="1785104"/>
                </a:cubicBezTo>
                <a:cubicBezTo>
                  <a:pt x="73225" y="1539948"/>
                  <a:pt x="-79752" y="1211251"/>
                  <a:pt x="0" y="892552"/>
                </a:cubicBezTo>
                <a:cubicBezTo>
                  <a:pt x="59002" y="557419"/>
                  <a:pt x="-65044" y="315857"/>
                  <a:pt x="0" y="0"/>
                </a:cubicBezTo>
                <a:close/>
              </a:path>
            </a:pathLst>
          </a:custGeom>
          <a:noFill/>
          <a:ln>
            <a:solidFill>
              <a:schemeClr val="tx1"/>
            </a:solidFill>
            <a:extLst>
              <a:ext uri="{C807C97D-BFC1-408E-A445-0C87EB9F89A2}">
                <ask:lineSketchStyleProps xmlns:ask="http://schemas.microsoft.com/office/drawing/2018/sketchyshapes" sd="4088496370">
                  <a:custGeom>
                    <a:avLst/>
                    <a:gdLst>
                      <a:gd name="connsiteX0" fmla="*/ 0 w 8230132"/>
                      <a:gd name="connsiteY0" fmla="*/ 0 h 1338828"/>
                      <a:gd name="connsiteX1" fmla="*/ 442232 w 8230132"/>
                      <a:gd name="connsiteY1" fmla="*/ 0 h 1338828"/>
                      <a:gd name="connsiteX2" fmla="*/ 850447 w 8230132"/>
                      <a:gd name="connsiteY2" fmla="*/ 0 h 1338828"/>
                      <a:gd name="connsiteX3" fmla="*/ 1700894 w 8230132"/>
                      <a:gd name="connsiteY3" fmla="*/ 0 h 1338828"/>
                      <a:gd name="connsiteX4" fmla="*/ 2551341 w 8230132"/>
                      <a:gd name="connsiteY4" fmla="*/ 0 h 1338828"/>
                      <a:gd name="connsiteX5" fmla="*/ 3154884 w 8230132"/>
                      <a:gd name="connsiteY5" fmla="*/ 0 h 1338828"/>
                      <a:gd name="connsiteX6" fmla="*/ 3758427 w 8230132"/>
                      <a:gd name="connsiteY6" fmla="*/ 0 h 1338828"/>
                      <a:gd name="connsiteX7" fmla="*/ 4279669 w 8230132"/>
                      <a:gd name="connsiteY7" fmla="*/ 0 h 1338828"/>
                      <a:gd name="connsiteX8" fmla="*/ 5047814 w 8230132"/>
                      <a:gd name="connsiteY8" fmla="*/ 0 h 1338828"/>
                      <a:gd name="connsiteX9" fmla="*/ 5898261 w 8230132"/>
                      <a:gd name="connsiteY9" fmla="*/ 0 h 1338828"/>
                      <a:gd name="connsiteX10" fmla="*/ 6584106 w 8230132"/>
                      <a:gd name="connsiteY10" fmla="*/ 0 h 1338828"/>
                      <a:gd name="connsiteX11" fmla="*/ 7105347 w 8230132"/>
                      <a:gd name="connsiteY11" fmla="*/ 0 h 1338828"/>
                      <a:gd name="connsiteX12" fmla="*/ 8230132 w 8230132"/>
                      <a:gd name="connsiteY12" fmla="*/ 0 h 1338828"/>
                      <a:gd name="connsiteX13" fmla="*/ 8230132 w 8230132"/>
                      <a:gd name="connsiteY13" fmla="*/ 696190 h 1338828"/>
                      <a:gd name="connsiteX14" fmla="*/ 8230132 w 8230132"/>
                      <a:gd name="connsiteY14" fmla="*/ 1338828 h 1338828"/>
                      <a:gd name="connsiteX15" fmla="*/ 7791192 w 8230132"/>
                      <a:gd name="connsiteY15" fmla="*/ 1338828 h 1338828"/>
                      <a:gd name="connsiteX16" fmla="*/ 6940745 w 8230132"/>
                      <a:gd name="connsiteY16" fmla="*/ 1338828 h 1338828"/>
                      <a:gd name="connsiteX17" fmla="*/ 6172599 w 8230132"/>
                      <a:gd name="connsiteY17" fmla="*/ 1338828 h 1338828"/>
                      <a:gd name="connsiteX18" fmla="*/ 5404453 w 8230132"/>
                      <a:gd name="connsiteY18" fmla="*/ 1338828 h 1338828"/>
                      <a:gd name="connsiteX19" fmla="*/ 4883212 w 8230132"/>
                      <a:gd name="connsiteY19" fmla="*/ 1338828 h 1338828"/>
                      <a:gd name="connsiteX20" fmla="*/ 4197367 w 8230132"/>
                      <a:gd name="connsiteY20" fmla="*/ 1338828 h 1338828"/>
                      <a:gd name="connsiteX21" fmla="*/ 3346920 w 8230132"/>
                      <a:gd name="connsiteY21" fmla="*/ 1338828 h 1338828"/>
                      <a:gd name="connsiteX22" fmla="*/ 2825679 w 8230132"/>
                      <a:gd name="connsiteY22" fmla="*/ 1338828 h 1338828"/>
                      <a:gd name="connsiteX23" fmla="*/ 2386738 w 8230132"/>
                      <a:gd name="connsiteY23" fmla="*/ 1338828 h 1338828"/>
                      <a:gd name="connsiteX24" fmla="*/ 1947798 w 8230132"/>
                      <a:gd name="connsiteY24" fmla="*/ 1338828 h 1338828"/>
                      <a:gd name="connsiteX25" fmla="*/ 1261954 w 8230132"/>
                      <a:gd name="connsiteY25" fmla="*/ 1338828 h 1338828"/>
                      <a:gd name="connsiteX26" fmla="*/ 658411 w 8230132"/>
                      <a:gd name="connsiteY26" fmla="*/ 1338828 h 1338828"/>
                      <a:gd name="connsiteX27" fmla="*/ 0 w 8230132"/>
                      <a:gd name="connsiteY27" fmla="*/ 1338828 h 1338828"/>
                      <a:gd name="connsiteX28" fmla="*/ 0 w 8230132"/>
                      <a:gd name="connsiteY28" fmla="*/ 669414 h 1338828"/>
                      <a:gd name="connsiteX29" fmla="*/ 0 w 8230132"/>
                      <a:gd name="connsiteY29" fmla="*/ 0 h 1338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8230132" h="1338828" extrusionOk="0">
                        <a:moveTo>
                          <a:pt x="0" y="0"/>
                        </a:moveTo>
                        <a:cubicBezTo>
                          <a:pt x="205304" y="19149"/>
                          <a:pt x="352464" y="-11330"/>
                          <a:pt x="442232" y="0"/>
                        </a:cubicBezTo>
                        <a:cubicBezTo>
                          <a:pt x="532000" y="11330"/>
                          <a:pt x="705429" y="7367"/>
                          <a:pt x="850447" y="0"/>
                        </a:cubicBezTo>
                        <a:cubicBezTo>
                          <a:pt x="1126400" y="79507"/>
                          <a:pt x="1417035" y="-35821"/>
                          <a:pt x="1700894" y="0"/>
                        </a:cubicBezTo>
                        <a:cubicBezTo>
                          <a:pt x="1982207" y="24908"/>
                          <a:pt x="2327381" y="60046"/>
                          <a:pt x="2551341" y="0"/>
                        </a:cubicBezTo>
                        <a:cubicBezTo>
                          <a:pt x="2756399" y="-59752"/>
                          <a:pt x="2934270" y="8830"/>
                          <a:pt x="3154884" y="0"/>
                        </a:cubicBezTo>
                        <a:cubicBezTo>
                          <a:pt x="3349951" y="-13129"/>
                          <a:pt x="3546460" y="-20942"/>
                          <a:pt x="3758427" y="0"/>
                        </a:cubicBezTo>
                        <a:cubicBezTo>
                          <a:pt x="3976096" y="19523"/>
                          <a:pt x="4098036" y="18502"/>
                          <a:pt x="4279669" y="0"/>
                        </a:cubicBezTo>
                        <a:cubicBezTo>
                          <a:pt x="4411482" y="74174"/>
                          <a:pt x="4822666" y="43449"/>
                          <a:pt x="5047814" y="0"/>
                        </a:cubicBezTo>
                        <a:cubicBezTo>
                          <a:pt x="5183807" y="98046"/>
                          <a:pt x="5455399" y="54797"/>
                          <a:pt x="5898261" y="0"/>
                        </a:cubicBezTo>
                        <a:cubicBezTo>
                          <a:pt x="6233267" y="10560"/>
                          <a:pt x="6402962" y="-17"/>
                          <a:pt x="6584106" y="0"/>
                        </a:cubicBezTo>
                        <a:cubicBezTo>
                          <a:pt x="6720550" y="26588"/>
                          <a:pt x="6861392" y="-38454"/>
                          <a:pt x="7105347" y="0"/>
                        </a:cubicBezTo>
                        <a:cubicBezTo>
                          <a:pt x="7272338" y="3695"/>
                          <a:pt x="7923769" y="55703"/>
                          <a:pt x="8230132" y="0"/>
                        </a:cubicBezTo>
                        <a:cubicBezTo>
                          <a:pt x="8260985" y="211305"/>
                          <a:pt x="8217563" y="455851"/>
                          <a:pt x="8230132" y="696190"/>
                        </a:cubicBezTo>
                        <a:cubicBezTo>
                          <a:pt x="8221939" y="994334"/>
                          <a:pt x="8214993" y="1046916"/>
                          <a:pt x="8230132" y="1338828"/>
                        </a:cubicBezTo>
                        <a:cubicBezTo>
                          <a:pt x="8037851" y="1331742"/>
                          <a:pt x="7992515" y="1339392"/>
                          <a:pt x="7791192" y="1338828"/>
                        </a:cubicBezTo>
                        <a:cubicBezTo>
                          <a:pt x="7622781" y="1259718"/>
                          <a:pt x="7193500" y="1351112"/>
                          <a:pt x="6940745" y="1338828"/>
                        </a:cubicBezTo>
                        <a:cubicBezTo>
                          <a:pt x="6703038" y="1304176"/>
                          <a:pt x="6489443" y="1441218"/>
                          <a:pt x="6172599" y="1338828"/>
                        </a:cubicBezTo>
                        <a:cubicBezTo>
                          <a:pt x="5868344" y="1318857"/>
                          <a:pt x="5706031" y="1439508"/>
                          <a:pt x="5404453" y="1338828"/>
                        </a:cubicBezTo>
                        <a:cubicBezTo>
                          <a:pt x="5118047" y="1289874"/>
                          <a:pt x="5089337" y="1364181"/>
                          <a:pt x="4883212" y="1338828"/>
                        </a:cubicBezTo>
                        <a:cubicBezTo>
                          <a:pt x="4696350" y="1277893"/>
                          <a:pt x="4487000" y="1440911"/>
                          <a:pt x="4197367" y="1338828"/>
                        </a:cubicBezTo>
                        <a:cubicBezTo>
                          <a:pt x="3895510" y="1249226"/>
                          <a:pt x="3538382" y="1396168"/>
                          <a:pt x="3346920" y="1338828"/>
                        </a:cubicBezTo>
                        <a:cubicBezTo>
                          <a:pt x="3087906" y="1328746"/>
                          <a:pt x="2956822" y="1357224"/>
                          <a:pt x="2825679" y="1338828"/>
                        </a:cubicBezTo>
                        <a:cubicBezTo>
                          <a:pt x="2642842" y="1337129"/>
                          <a:pt x="2461131" y="1341644"/>
                          <a:pt x="2386738" y="1338828"/>
                        </a:cubicBezTo>
                        <a:cubicBezTo>
                          <a:pt x="2292860" y="1324154"/>
                          <a:pt x="2090937" y="1367366"/>
                          <a:pt x="1947798" y="1338828"/>
                        </a:cubicBezTo>
                        <a:cubicBezTo>
                          <a:pt x="1828986" y="1330404"/>
                          <a:pt x="1579597" y="1388356"/>
                          <a:pt x="1261954" y="1338828"/>
                        </a:cubicBezTo>
                        <a:cubicBezTo>
                          <a:pt x="971580" y="1361257"/>
                          <a:pt x="852934" y="1332995"/>
                          <a:pt x="658411" y="1338828"/>
                        </a:cubicBezTo>
                        <a:cubicBezTo>
                          <a:pt x="506337" y="1357880"/>
                          <a:pt x="316733" y="1321964"/>
                          <a:pt x="0" y="1338828"/>
                        </a:cubicBezTo>
                        <a:cubicBezTo>
                          <a:pt x="13462" y="1132844"/>
                          <a:pt x="-58104" y="902194"/>
                          <a:pt x="0" y="669414"/>
                        </a:cubicBezTo>
                        <a:cubicBezTo>
                          <a:pt x="37027" y="413938"/>
                          <a:pt x="-67330" y="236828"/>
                          <a:pt x="0" y="0"/>
                        </a:cubicBezTo>
                        <a:close/>
                      </a:path>
                    </a:pathLst>
                  </a:custGeom>
                  <ask:type>
                    <ask:lineSketchFreehand/>
                  </ask:type>
                </ask:lineSketchStyleProps>
              </a:ext>
            </a:extLst>
          </a:ln>
        </p:spPr>
        <p:txBody>
          <a:bodyPr wrap="square" lIns="121920" tIns="60960" rIns="121920" bIns="60960" anchor="t">
            <a:spAutoFit/>
          </a:bodyPr>
          <a:lstStyle/>
          <a:p>
            <a:pPr algn="ctr"/>
            <a:r>
              <a:rPr lang="en-GB" i="1"/>
              <a:t>Shaheed is 89 years old. He lives on his own. Shaheed is thinking of going to live in a care home because his mobility is not what it was. He does not really want to go into full-time residential care, but he finds it very difficult to manage the stairs in his house. He struggles with food shopping and completing a lot of other essential day-to-day tasks because he is finding it increasingly difficult to walk. His daughter, who is his only child, works full time and lives too far away to help him regularly. His daughter is worried about the future for Shaheed and has contacted social services to discuss the situation.</a:t>
            </a:r>
            <a:endParaRPr lang="en-GB" sz="1600" i="1"/>
          </a:p>
        </p:txBody>
      </p:sp>
      <p:pic>
        <p:nvPicPr>
          <p:cNvPr id="7" name="Picture 6">
            <a:extLst>
              <a:ext uri="{FF2B5EF4-FFF2-40B4-BE49-F238E27FC236}">
                <a16:creationId xmlns:a16="http://schemas.microsoft.com/office/drawing/2014/main" id="{7F71C71E-D5A7-D660-C80A-879F10A6F396}"/>
              </a:ext>
            </a:extLst>
          </p:cNvPr>
          <p:cNvPicPr>
            <a:picLocks noChangeAspect="1"/>
          </p:cNvPicPr>
          <p:nvPr/>
        </p:nvPicPr>
        <p:blipFill rotWithShape="1">
          <a:blip r:embed="rId3"/>
          <a:srcRect l="59586" b="-11594"/>
          <a:stretch/>
        </p:blipFill>
        <p:spPr>
          <a:xfrm rot="10800000" flipV="1">
            <a:off x="2600714" y="4812482"/>
            <a:ext cx="605357" cy="651863"/>
          </a:xfrm>
          <a:prstGeom prst="rect">
            <a:avLst/>
          </a:prstGeom>
        </p:spPr>
      </p:pic>
      <p:sp>
        <p:nvSpPr>
          <p:cNvPr id="8" name="TextBox 7">
            <a:extLst>
              <a:ext uri="{FF2B5EF4-FFF2-40B4-BE49-F238E27FC236}">
                <a16:creationId xmlns:a16="http://schemas.microsoft.com/office/drawing/2014/main" id="{7AC9381C-BE7C-C869-0BE3-4E6BFE04B248}"/>
              </a:ext>
            </a:extLst>
          </p:cNvPr>
          <p:cNvSpPr txBox="1"/>
          <p:nvPr/>
        </p:nvSpPr>
        <p:spPr>
          <a:xfrm>
            <a:off x="183600" y="5049805"/>
            <a:ext cx="3360373" cy="1384995"/>
          </a:xfrm>
          <a:prstGeom prst="rect">
            <a:avLst/>
          </a:prstGeom>
          <a:noFill/>
        </p:spPr>
        <p:txBody>
          <a:bodyPr wrap="square" lIns="0" tIns="0" rIns="0" bIns="0" rtlCol="0" anchor="t">
            <a:spAutoFit/>
          </a:bodyPr>
          <a:lstStyle/>
          <a:p>
            <a:r>
              <a:rPr lang="en-US" u="sng"/>
              <a:t>Occupational therapist</a:t>
            </a:r>
            <a:endParaRPr lang="en-US"/>
          </a:p>
          <a:p>
            <a:r>
              <a:rPr lang="en-US"/>
              <a:t>Carry out risk assessments on Shaheed’s home. What adaptations could be made to help with his mobility?</a:t>
            </a:r>
            <a:endParaRPr lang="en-GB"/>
          </a:p>
        </p:txBody>
      </p:sp>
      <p:pic>
        <p:nvPicPr>
          <p:cNvPr id="9" name="Picture 8">
            <a:extLst>
              <a:ext uri="{FF2B5EF4-FFF2-40B4-BE49-F238E27FC236}">
                <a16:creationId xmlns:a16="http://schemas.microsoft.com/office/drawing/2014/main" id="{814379C5-2044-55A2-FAE6-BD5A8BC83189}"/>
              </a:ext>
            </a:extLst>
          </p:cNvPr>
          <p:cNvPicPr>
            <a:picLocks noChangeAspect="1"/>
          </p:cNvPicPr>
          <p:nvPr/>
        </p:nvPicPr>
        <p:blipFill rotWithShape="1">
          <a:blip r:embed="rId3"/>
          <a:srcRect l="59586" b="-11594"/>
          <a:stretch/>
        </p:blipFill>
        <p:spPr>
          <a:xfrm rot="15230029" flipH="1" flipV="1">
            <a:off x="10269875" y="4649145"/>
            <a:ext cx="605357" cy="651863"/>
          </a:xfrm>
          <a:prstGeom prst="rect">
            <a:avLst/>
          </a:prstGeom>
        </p:spPr>
      </p:pic>
      <p:sp>
        <p:nvSpPr>
          <p:cNvPr id="10" name="TextBox 9">
            <a:extLst>
              <a:ext uri="{FF2B5EF4-FFF2-40B4-BE49-F238E27FC236}">
                <a16:creationId xmlns:a16="http://schemas.microsoft.com/office/drawing/2014/main" id="{79CBC56B-BA2A-6FEB-576B-8E9E0EC297FA}"/>
              </a:ext>
            </a:extLst>
          </p:cNvPr>
          <p:cNvSpPr txBox="1"/>
          <p:nvPr/>
        </p:nvSpPr>
        <p:spPr>
          <a:xfrm>
            <a:off x="8287367" y="5049805"/>
            <a:ext cx="3610816" cy="1661993"/>
          </a:xfrm>
          <a:prstGeom prst="rect">
            <a:avLst/>
          </a:prstGeom>
          <a:noFill/>
        </p:spPr>
        <p:txBody>
          <a:bodyPr wrap="square" lIns="0" tIns="0" rIns="0" bIns="0" rtlCol="0" anchor="t">
            <a:spAutoFit/>
          </a:bodyPr>
          <a:lstStyle/>
          <a:p>
            <a:r>
              <a:rPr lang="en-US" u="sng"/>
              <a:t>Support worker</a:t>
            </a:r>
          </a:p>
          <a:p>
            <a:r>
              <a:rPr lang="en-US"/>
              <a:t>May visit Shaheed once a week to take him food shopping while still allowing Shaheed to remain as </a:t>
            </a:r>
            <a:r>
              <a:rPr lang="en-US" b="1"/>
              <a:t>independent</a:t>
            </a:r>
            <a:r>
              <a:rPr lang="en-US"/>
              <a:t> as possible and </a:t>
            </a:r>
            <a:r>
              <a:rPr lang="en-US" b="1"/>
              <a:t>protecting</a:t>
            </a:r>
            <a:r>
              <a:rPr lang="en-US"/>
              <a:t> him from risk of harm.</a:t>
            </a:r>
            <a:endParaRPr lang="en-GB"/>
          </a:p>
        </p:txBody>
      </p:sp>
      <p:pic>
        <p:nvPicPr>
          <p:cNvPr id="11" name="Picture 10">
            <a:extLst>
              <a:ext uri="{FF2B5EF4-FFF2-40B4-BE49-F238E27FC236}">
                <a16:creationId xmlns:a16="http://schemas.microsoft.com/office/drawing/2014/main" id="{D5EB84A5-65E0-44C2-4676-0A9FCF46A37A}"/>
              </a:ext>
            </a:extLst>
          </p:cNvPr>
          <p:cNvPicPr>
            <a:picLocks noChangeAspect="1"/>
          </p:cNvPicPr>
          <p:nvPr/>
        </p:nvPicPr>
        <p:blipFill rotWithShape="1">
          <a:blip r:embed="rId3"/>
          <a:srcRect l="59586" b="-11594"/>
          <a:stretch/>
        </p:blipFill>
        <p:spPr>
          <a:xfrm rot="3180000" flipH="1" flipV="1">
            <a:off x="393736" y="2784337"/>
            <a:ext cx="605357" cy="651863"/>
          </a:xfrm>
          <a:prstGeom prst="rect">
            <a:avLst/>
          </a:prstGeom>
        </p:spPr>
      </p:pic>
      <p:sp>
        <p:nvSpPr>
          <p:cNvPr id="13" name="TextBox 12">
            <a:extLst>
              <a:ext uri="{FF2B5EF4-FFF2-40B4-BE49-F238E27FC236}">
                <a16:creationId xmlns:a16="http://schemas.microsoft.com/office/drawing/2014/main" id="{B9B04CBF-4166-AD9D-A7A4-297F44BA9C9B}"/>
              </a:ext>
            </a:extLst>
          </p:cNvPr>
          <p:cNvSpPr txBox="1"/>
          <p:nvPr/>
        </p:nvSpPr>
        <p:spPr>
          <a:xfrm>
            <a:off x="671469" y="1889268"/>
            <a:ext cx="11083115" cy="830997"/>
          </a:xfrm>
          <a:prstGeom prst="rect">
            <a:avLst/>
          </a:prstGeom>
          <a:noFill/>
        </p:spPr>
        <p:txBody>
          <a:bodyPr wrap="square" lIns="0" tIns="0" rIns="0" bIns="0" rtlCol="0" anchor="t">
            <a:spAutoFit/>
          </a:bodyPr>
          <a:lstStyle/>
          <a:p>
            <a:r>
              <a:rPr lang="en-US" u="sng"/>
              <a:t>GP</a:t>
            </a:r>
          </a:p>
          <a:p>
            <a:r>
              <a:rPr lang="en-US"/>
              <a:t>Shaheed should speak to a GP about a walking frame. These can be borrowed from the NHS, with a small deposit, for Shaheed to trial. He can then purchase one if it is suitable for his needs.</a:t>
            </a:r>
            <a:endParaRPr lang="en-GB"/>
          </a:p>
        </p:txBody>
      </p:sp>
      <p:sp>
        <p:nvSpPr>
          <p:cNvPr id="14" name="Footer Placeholder 13">
            <a:extLst>
              <a:ext uri="{FF2B5EF4-FFF2-40B4-BE49-F238E27FC236}">
                <a16:creationId xmlns:a16="http://schemas.microsoft.com/office/drawing/2014/main" id="{BF43C73F-A9B6-A2BB-91EF-3B2396C56D89}"/>
              </a:ext>
            </a:extLst>
          </p:cNvPr>
          <p:cNvSpPr>
            <a:spLocks noGrp="1"/>
          </p:cNvSpPr>
          <p:nvPr>
            <p:ph type="ftr" sz="quarter" idx="10"/>
          </p:nvPr>
        </p:nvSpPr>
        <p:spPr/>
        <p:txBody>
          <a:bodyPr/>
          <a:lstStyle/>
          <a:p>
            <a:endParaRPr lang="en-GB" cap="none"/>
          </a:p>
          <a:p>
            <a:r>
              <a:rPr lang="en-GB" cap="none"/>
              <a:t>Education and Training Foundation</a:t>
            </a:r>
          </a:p>
        </p:txBody>
      </p:sp>
      <p:sp>
        <p:nvSpPr>
          <p:cNvPr id="15" name="Slide Number Placeholder 14">
            <a:extLst>
              <a:ext uri="{FF2B5EF4-FFF2-40B4-BE49-F238E27FC236}">
                <a16:creationId xmlns:a16="http://schemas.microsoft.com/office/drawing/2014/main" id="{D8E68E2E-8B6C-23FE-6762-EA65888D7AF2}"/>
              </a:ext>
            </a:extLst>
          </p:cNvPr>
          <p:cNvSpPr>
            <a:spLocks noGrp="1"/>
          </p:cNvSpPr>
          <p:nvPr>
            <p:ph type="sldNum" sz="quarter" idx="11"/>
          </p:nvPr>
        </p:nvSpPr>
        <p:spPr/>
        <p:txBody>
          <a:bodyPr/>
          <a:lstStyle/>
          <a:p>
            <a:fld id="{DA2C159E-F13C-4A85-9A41-E7669D3E0D70}" type="slidenum">
              <a:rPr lang="en-GB" smtClean="0"/>
              <a:pPr/>
              <a:t>5</a:t>
            </a:fld>
            <a:endParaRPr lang="en-GB"/>
          </a:p>
        </p:txBody>
      </p:sp>
    </p:spTree>
    <p:extLst>
      <p:ext uri="{BB962C8B-B14F-4D97-AF65-F5344CB8AC3E}">
        <p14:creationId xmlns:p14="http://schemas.microsoft.com/office/powerpoint/2010/main" val="41337201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183601" y="333201"/>
            <a:ext cx="11250084" cy="932567"/>
          </a:xfrm>
        </p:spPr>
        <p:txBody>
          <a:bodyPr/>
          <a:lstStyle/>
          <a:p>
            <a:r>
              <a:rPr lang="en-GB"/>
              <a:t>Recall and connect: Care planning and person-centred care</a:t>
            </a:r>
          </a:p>
        </p:txBody>
      </p:sp>
      <p:sp>
        <p:nvSpPr>
          <p:cNvPr id="3" name="TextBox 2">
            <a:extLst>
              <a:ext uri="{FF2B5EF4-FFF2-40B4-BE49-F238E27FC236}">
                <a16:creationId xmlns:a16="http://schemas.microsoft.com/office/drawing/2014/main" id="{52E51AB0-C43E-92A5-09B6-FDFEC8EECC26}"/>
              </a:ext>
            </a:extLst>
          </p:cNvPr>
          <p:cNvSpPr txBox="1"/>
          <p:nvPr/>
        </p:nvSpPr>
        <p:spPr>
          <a:xfrm>
            <a:off x="82150" y="743745"/>
            <a:ext cx="11830145" cy="954107"/>
          </a:xfrm>
          <a:prstGeom prst="rect">
            <a:avLst/>
          </a:prstGeom>
          <a:noFill/>
        </p:spPr>
        <p:txBody>
          <a:bodyPr wrap="square" lIns="121920" tIns="60960" rIns="121920" bIns="60960" anchor="t">
            <a:spAutoFit/>
          </a:bodyPr>
          <a:lstStyle/>
          <a:p>
            <a:r>
              <a:rPr lang="en-GB" b="1"/>
              <a:t>A social worker puts together a care plan for Shaheed, including a list of the various health and social care professionals who may work together to help. Who would you predict this list could include? Why and how would they support Shaheed?</a:t>
            </a:r>
          </a:p>
        </p:txBody>
      </p:sp>
      <p:pic>
        <p:nvPicPr>
          <p:cNvPr id="14" name="Picture 13">
            <a:extLst>
              <a:ext uri="{FF2B5EF4-FFF2-40B4-BE49-F238E27FC236}">
                <a16:creationId xmlns:a16="http://schemas.microsoft.com/office/drawing/2014/main" id="{A7CBADE6-5CB9-16AF-71A7-C39B9A6DCB5F}"/>
              </a:ext>
            </a:extLst>
          </p:cNvPr>
          <p:cNvPicPr>
            <a:picLocks noChangeAspect="1"/>
          </p:cNvPicPr>
          <p:nvPr/>
        </p:nvPicPr>
        <p:blipFill rotWithShape="1">
          <a:blip r:embed="rId3"/>
          <a:srcRect l="75277" t="26396" b="-11595"/>
          <a:stretch/>
        </p:blipFill>
        <p:spPr>
          <a:xfrm rot="9509952" flipV="1">
            <a:off x="5619170" y="5212775"/>
            <a:ext cx="370333" cy="497676"/>
          </a:xfrm>
          <a:prstGeom prst="rect">
            <a:avLst/>
          </a:prstGeom>
        </p:spPr>
      </p:pic>
      <p:sp>
        <p:nvSpPr>
          <p:cNvPr id="15" name="TextBox 14">
            <a:extLst>
              <a:ext uri="{FF2B5EF4-FFF2-40B4-BE49-F238E27FC236}">
                <a16:creationId xmlns:a16="http://schemas.microsoft.com/office/drawing/2014/main" id="{6FCCD57E-6782-DBCD-F996-DF927165F783}"/>
              </a:ext>
            </a:extLst>
          </p:cNvPr>
          <p:cNvSpPr txBox="1"/>
          <p:nvPr/>
        </p:nvSpPr>
        <p:spPr>
          <a:xfrm>
            <a:off x="4295336" y="5663212"/>
            <a:ext cx="7473331" cy="830997"/>
          </a:xfrm>
          <a:prstGeom prst="rect">
            <a:avLst/>
          </a:prstGeom>
          <a:noFill/>
        </p:spPr>
        <p:txBody>
          <a:bodyPr wrap="square" lIns="0" tIns="0" rIns="0" bIns="0" rtlCol="0" anchor="t">
            <a:spAutoFit/>
          </a:bodyPr>
          <a:lstStyle/>
          <a:p>
            <a:r>
              <a:rPr lang="en-US" u="sng"/>
              <a:t>Care home manager</a:t>
            </a:r>
          </a:p>
          <a:p>
            <a:r>
              <a:rPr lang="en-US"/>
              <a:t>A week’s stay could be booked at a local residential home for Shaheed to try out. This will help Shaheed to make an </a:t>
            </a:r>
            <a:r>
              <a:rPr lang="en-US" b="1"/>
              <a:t>informed decision</a:t>
            </a:r>
            <a:r>
              <a:rPr lang="en-US"/>
              <a:t>. </a:t>
            </a:r>
            <a:endParaRPr lang="en-GB"/>
          </a:p>
        </p:txBody>
      </p:sp>
      <p:sp>
        <p:nvSpPr>
          <p:cNvPr id="16" name="TextBox 15">
            <a:extLst>
              <a:ext uri="{FF2B5EF4-FFF2-40B4-BE49-F238E27FC236}">
                <a16:creationId xmlns:a16="http://schemas.microsoft.com/office/drawing/2014/main" id="{C82E90DE-6F07-7446-E5C2-8E5F157CDDEC}"/>
              </a:ext>
            </a:extLst>
          </p:cNvPr>
          <p:cNvSpPr txBox="1"/>
          <p:nvPr/>
        </p:nvSpPr>
        <p:spPr>
          <a:xfrm>
            <a:off x="720512" y="1966661"/>
            <a:ext cx="10864256" cy="830997"/>
          </a:xfrm>
          <a:prstGeom prst="rect">
            <a:avLst/>
          </a:prstGeom>
          <a:noFill/>
        </p:spPr>
        <p:txBody>
          <a:bodyPr wrap="square" lIns="0" tIns="0" rIns="0" bIns="0" rtlCol="0" anchor="t">
            <a:spAutoFit/>
          </a:bodyPr>
          <a:lstStyle/>
          <a:p>
            <a:r>
              <a:rPr lang="en-US" u="sng"/>
              <a:t>Befriender</a:t>
            </a:r>
          </a:p>
          <a:p>
            <a:r>
              <a:rPr lang="en-US"/>
              <a:t>Can stop by to check on Shaheed to ensure he is not feeling socially isolated and can support him in accessing community services in the local area.</a:t>
            </a:r>
            <a:endParaRPr lang="en-GB"/>
          </a:p>
        </p:txBody>
      </p:sp>
      <p:pic>
        <p:nvPicPr>
          <p:cNvPr id="17" name="Picture 16">
            <a:extLst>
              <a:ext uri="{FF2B5EF4-FFF2-40B4-BE49-F238E27FC236}">
                <a16:creationId xmlns:a16="http://schemas.microsoft.com/office/drawing/2014/main" id="{869E52F7-CBC8-F65E-54E1-607F237F4CAF}"/>
              </a:ext>
            </a:extLst>
          </p:cNvPr>
          <p:cNvPicPr>
            <a:picLocks noChangeAspect="1"/>
          </p:cNvPicPr>
          <p:nvPr/>
        </p:nvPicPr>
        <p:blipFill rotWithShape="1">
          <a:blip r:embed="rId3"/>
          <a:srcRect l="64038" t="-163" r="-1" b="-11596"/>
          <a:stretch/>
        </p:blipFill>
        <p:spPr>
          <a:xfrm rot="17040000" flipV="1">
            <a:off x="7650145" y="2656684"/>
            <a:ext cx="538687" cy="652841"/>
          </a:xfrm>
          <a:prstGeom prst="rect">
            <a:avLst/>
          </a:prstGeom>
        </p:spPr>
      </p:pic>
      <p:sp>
        <p:nvSpPr>
          <p:cNvPr id="4" name="TextBox 3">
            <a:extLst>
              <a:ext uri="{FF2B5EF4-FFF2-40B4-BE49-F238E27FC236}">
                <a16:creationId xmlns:a16="http://schemas.microsoft.com/office/drawing/2014/main" id="{9B4296DE-C5A6-4B6C-31E5-C3EC3CE588EC}"/>
              </a:ext>
            </a:extLst>
          </p:cNvPr>
          <p:cNvSpPr txBox="1"/>
          <p:nvPr/>
        </p:nvSpPr>
        <p:spPr>
          <a:xfrm>
            <a:off x="611259" y="3323448"/>
            <a:ext cx="10973509" cy="1785104"/>
          </a:xfrm>
          <a:custGeom>
            <a:avLst/>
            <a:gdLst>
              <a:gd name="connsiteX0" fmla="*/ 0 w 10973509"/>
              <a:gd name="connsiteY0" fmla="*/ 0 h 1785104"/>
              <a:gd name="connsiteX1" fmla="*/ 589642 w 10973509"/>
              <a:gd name="connsiteY1" fmla="*/ 0 h 1785104"/>
              <a:gd name="connsiteX2" fmla="*/ 1133929 w 10973509"/>
              <a:gd name="connsiteY2" fmla="*/ 0 h 1785104"/>
              <a:gd name="connsiteX3" fmla="*/ 2267858 w 10973509"/>
              <a:gd name="connsiteY3" fmla="*/ 0 h 1785104"/>
              <a:gd name="connsiteX4" fmla="*/ 3401787 w 10973509"/>
              <a:gd name="connsiteY4" fmla="*/ 0 h 1785104"/>
              <a:gd name="connsiteX5" fmla="*/ 4206511 w 10973509"/>
              <a:gd name="connsiteY5" fmla="*/ 0 h 1785104"/>
              <a:gd name="connsiteX6" fmla="*/ 5011235 w 10973509"/>
              <a:gd name="connsiteY6" fmla="*/ 0 h 1785104"/>
              <a:gd name="connsiteX7" fmla="*/ 5706225 w 10973509"/>
              <a:gd name="connsiteY7" fmla="*/ 0 h 1785104"/>
              <a:gd name="connsiteX8" fmla="*/ 6730418 w 10973509"/>
              <a:gd name="connsiteY8" fmla="*/ 0 h 1785104"/>
              <a:gd name="connsiteX9" fmla="*/ 7864347 w 10973509"/>
              <a:gd name="connsiteY9" fmla="*/ 0 h 1785104"/>
              <a:gd name="connsiteX10" fmla="*/ 8778807 w 10973509"/>
              <a:gd name="connsiteY10" fmla="*/ 0 h 1785104"/>
              <a:gd name="connsiteX11" fmla="*/ 9473795 w 10973509"/>
              <a:gd name="connsiteY11" fmla="*/ 0 h 1785104"/>
              <a:gd name="connsiteX12" fmla="*/ 10973509 w 10973509"/>
              <a:gd name="connsiteY12" fmla="*/ 0 h 1785104"/>
              <a:gd name="connsiteX13" fmla="*/ 10973509 w 10973509"/>
              <a:gd name="connsiteY13" fmla="*/ 928253 h 1785104"/>
              <a:gd name="connsiteX14" fmla="*/ 10973509 w 10973509"/>
              <a:gd name="connsiteY14" fmla="*/ 1785104 h 1785104"/>
              <a:gd name="connsiteX15" fmla="*/ 10388255 w 10973509"/>
              <a:gd name="connsiteY15" fmla="*/ 1785104 h 1785104"/>
              <a:gd name="connsiteX16" fmla="*/ 9254326 w 10973509"/>
              <a:gd name="connsiteY16" fmla="*/ 1785104 h 1785104"/>
              <a:gd name="connsiteX17" fmla="*/ 8230131 w 10973509"/>
              <a:gd name="connsiteY17" fmla="*/ 1785104 h 1785104"/>
              <a:gd name="connsiteX18" fmla="*/ 7205937 w 10973509"/>
              <a:gd name="connsiteY18" fmla="*/ 1785104 h 1785104"/>
              <a:gd name="connsiteX19" fmla="*/ 6510949 w 10973509"/>
              <a:gd name="connsiteY19" fmla="*/ 1785104 h 1785104"/>
              <a:gd name="connsiteX20" fmla="*/ 5596489 w 10973509"/>
              <a:gd name="connsiteY20" fmla="*/ 1785104 h 1785104"/>
              <a:gd name="connsiteX21" fmla="*/ 4462559 w 10973509"/>
              <a:gd name="connsiteY21" fmla="*/ 1785104 h 1785104"/>
              <a:gd name="connsiteX22" fmla="*/ 3767571 w 10973509"/>
              <a:gd name="connsiteY22" fmla="*/ 1785104 h 1785104"/>
              <a:gd name="connsiteX23" fmla="*/ 3182317 w 10973509"/>
              <a:gd name="connsiteY23" fmla="*/ 1785104 h 1785104"/>
              <a:gd name="connsiteX24" fmla="*/ 2597063 w 10973509"/>
              <a:gd name="connsiteY24" fmla="*/ 1785104 h 1785104"/>
              <a:gd name="connsiteX25" fmla="*/ 1682605 w 10973509"/>
              <a:gd name="connsiteY25" fmla="*/ 1785104 h 1785104"/>
              <a:gd name="connsiteX26" fmla="*/ 877881 w 10973509"/>
              <a:gd name="connsiteY26" fmla="*/ 1785104 h 1785104"/>
              <a:gd name="connsiteX27" fmla="*/ 0 w 10973509"/>
              <a:gd name="connsiteY27" fmla="*/ 1785104 h 1785104"/>
              <a:gd name="connsiteX28" fmla="*/ 0 w 10973509"/>
              <a:gd name="connsiteY28" fmla="*/ 892552 h 1785104"/>
              <a:gd name="connsiteX29" fmla="*/ 0 w 10973509"/>
              <a:gd name="connsiteY29" fmla="*/ 0 h 1785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973509" h="1785104" extrusionOk="0">
                <a:moveTo>
                  <a:pt x="0" y="0"/>
                </a:moveTo>
                <a:cubicBezTo>
                  <a:pt x="269275" y="23112"/>
                  <a:pt x="472146" y="3558"/>
                  <a:pt x="589642" y="0"/>
                </a:cubicBezTo>
                <a:cubicBezTo>
                  <a:pt x="710709" y="35177"/>
                  <a:pt x="924389" y="-20105"/>
                  <a:pt x="1133929" y="0"/>
                </a:cubicBezTo>
                <a:cubicBezTo>
                  <a:pt x="1481002" y="150196"/>
                  <a:pt x="1932357" y="-60051"/>
                  <a:pt x="2267858" y="0"/>
                </a:cubicBezTo>
                <a:cubicBezTo>
                  <a:pt x="2632498" y="-31827"/>
                  <a:pt x="3113414" y="127114"/>
                  <a:pt x="3401787" y="0"/>
                </a:cubicBezTo>
                <a:cubicBezTo>
                  <a:pt x="3668982" y="-77454"/>
                  <a:pt x="3942960" y="-43536"/>
                  <a:pt x="4206511" y="0"/>
                </a:cubicBezTo>
                <a:cubicBezTo>
                  <a:pt x="4429561" y="615"/>
                  <a:pt x="4686353" y="-24025"/>
                  <a:pt x="5011235" y="0"/>
                </a:cubicBezTo>
                <a:cubicBezTo>
                  <a:pt x="5300973" y="59261"/>
                  <a:pt x="5467619" y="28622"/>
                  <a:pt x="5706225" y="0"/>
                </a:cubicBezTo>
                <a:cubicBezTo>
                  <a:pt x="5836475" y="157834"/>
                  <a:pt x="6375198" y="86564"/>
                  <a:pt x="6730418" y="0"/>
                </a:cubicBezTo>
                <a:cubicBezTo>
                  <a:pt x="6870325" y="157120"/>
                  <a:pt x="7260272" y="62816"/>
                  <a:pt x="7864347" y="0"/>
                </a:cubicBezTo>
                <a:cubicBezTo>
                  <a:pt x="8305434" y="38656"/>
                  <a:pt x="8518951" y="-3625"/>
                  <a:pt x="8778807" y="0"/>
                </a:cubicBezTo>
                <a:cubicBezTo>
                  <a:pt x="8971014" y="-2136"/>
                  <a:pt x="9142234" y="-60124"/>
                  <a:pt x="9473795" y="0"/>
                </a:cubicBezTo>
                <a:cubicBezTo>
                  <a:pt x="9642314" y="63123"/>
                  <a:pt x="10561979" y="115808"/>
                  <a:pt x="10973509" y="0"/>
                </a:cubicBezTo>
                <a:cubicBezTo>
                  <a:pt x="11082578" y="292041"/>
                  <a:pt x="10903566" y="658354"/>
                  <a:pt x="10973509" y="928253"/>
                </a:cubicBezTo>
                <a:cubicBezTo>
                  <a:pt x="10963937" y="1331668"/>
                  <a:pt x="10957217" y="1382393"/>
                  <a:pt x="10973509" y="1785104"/>
                </a:cubicBezTo>
                <a:cubicBezTo>
                  <a:pt x="10720790" y="1771332"/>
                  <a:pt x="10652439" y="1784009"/>
                  <a:pt x="10388255" y="1785104"/>
                </a:cubicBezTo>
                <a:cubicBezTo>
                  <a:pt x="10172086" y="1655808"/>
                  <a:pt x="9596562" y="1807840"/>
                  <a:pt x="9254326" y="1785104"/>
                </a:cubicBezTo>
                <a:cubicBezTo>
                  <a:pt x="8918444" y="1741006"/>
                  <a:pt x="8660455" y="1979784"/>
                  <a:pt x="8230131" y="1785104"/>
                </a:cubicBezTo>
                <a:cubicBezTo>
                  <a:pt x="7804014" y="1763655"/>
                  <a:pt x="7675012" y="1919052"/>
                  <a:pt x="7205937" y="1785104"/>
                </a:cubicBezTo>
                <a:cubicBezTo>
                  <a:pt x="6827691" y="1701686"/>
                  <a:pt x="6798509" y="1834336"/>
                  <a:pt x="6510949" y="1785104"/>
                </a:cubicBezTo>
                <a:cubicBezTo>
                  <a:pt x="6258690" y="1694840"/>
                  <a:pt x="5922305" y="1981002"/>
                  <a:pt x="5596489" y="1785104"/>
                </a:cubicBezTo>
                <a:cubicBezTo>
                  <a:pt x="5143915" y="1674579"/>
                  <a:pt x="4668761" y="1871400"/>
                  <a:pt x="4462559" y="1785104"/>
                </a:cubicBezTo>
                <a:cubicBezTo>
                  <a:pt x="4106909" y="1790154"/>
                  <a:pt x="3920722" y="1808735"/>
                  <a:pt x="3767571" y="1785104"/>
                </a:cubicBezTo>
                <a:cubicBezTo>
                  <a:pt x="3594330" y="1787353"/>
                  <a:pt x="3424763" y="1813656"/>
                  <a:pt x="3182317" y="1785104"/>
                </a:cubicBezTo>
                <a:cubicBezTo>
                  <a:pt x="3064060" y="1786678"/>
                  <a:pt x="2807156" y="1798716"/>
                  <a:pt x="2597063" y="1785104"/>
                </a:cubicBezTo>
                <a:cubicBezTo>
                  <a:pt x="2447484" y="1775648"/>
                  <a:pt x="2080878" y="1871287"/>
                  <a:pt x="1682605" y="1785104"/>
                </a:cubicBezTo>
                <a:cubicBezTo>
                  <a:pt x="1307206" y="1787800"/>
                  <a:pt x="1133660" y="1755505"/>
                  <a:pt x="877881" y="1785104"/>
                </a:cubicBezTo>
                <a:cubicBezTo>
                  <a:pt x="688969" y="1820477"/>
                  <a:pt x="369961" y="1753894"/>
                  <a:pt x="0" y="1785104"/>
                </a:cubicBezTo>
                <a:cubicBezTo>
                  <a:pt x="73225" y="1539948"/>
                  <a:pt x="-79752" y="1211251"/>
                  <a:pt x="0" y="892552"/>
                </a:cubicBezTo>
                <a:cubicBezTo>
                  <a:pt x="59002" y="557419"/>
                  <a:pt x="-65044" y="315857"/>
                  <a:pt x="0" y="0"/>
                </a:cubicBezTo>
                <a:close/>
              </a:path>
            </a:pathLst>
          </a:custGeom>
          <a:noFill/>
          <a:ln>
            <a:solidFill>
              <a:schemeClr val="tx1"/>
            </a:solidFill>
            <a:extLst>
              <a:ext uri="{C807C97D-BFC1-408E-A445-0C87EB9F89A2}">
                <ask:lineSketchStyleProps xmlns:ask="http://schemas.microsoft.com/office/drawing/2018/sketchyshapes" sd="4088496370">
                  <a:custGeom>
                    <a:avLst/>
                    <a:gdLst>
                      <a:gd name="connsiteX0" fmla="*/ 0 w 8230132"/>
                      <a:gd name="connsiteY0" fmla="*/ 0 h 1338828"/>
                      <a:gd name="connsiteX1" fmla="*/ 442232 w 8230132"/>
                      <a:gd name="connsiteY1" fmla="*/ 0 h 1338828"/>
                      <a:gd name="connsiteX2" fmla="*/ 850447 w 8230132"/>
                      <a:gd name="connsiteY2" fmla="*/ 0 h 1338828"/>
                      <a:gd name="connsiteX3" fmla="*/ 1700894 w 8230132"/>
                      <a:gd name="connsiteY3" fmla="*/ 0 h 1338828"/>
                      <a:gd name="connsiteX4" fmla="*/ 2551341 w 8230132"/>
                      <a:gd name="connsiteY4" fmla="*/ 0 h 1338828"/>
                      <a:gd name="connsiteX5" fmla="*/ 3154884 w 8230132"/>
                      <a:gd name="connsiteY5" fmla="*/ 0 h 1338828"/>
                      <a:gd name="connsiteX6" fmla="*/ 3758427 w 8230132"/>
                      <a:gd name="connsiteY6" fmla="*/ 0 h 1338828"/>
                      <a:gd name="connsiteX7" fmla="*/ 4279669 w 8230132"/>
                      <a:gd name="connsiteY7" fmla="*/ 0 h 1338828"/>
                      <a:gd name="connsiteX8" fmla="*/ 5047814 w 8230132"/>
                      <a:gd name="connsiteY8" fmla="*/ 0 h 1338828"/>
                      <a:gd name="connsiteX9" fmla="*/ 5898261 w 8230132"/>
                      <a:gd name="connsiteY9" fmla="*/ 0 h 1338828"/>
                      <a:gd name="connsiteX10" fmla="*/ 6584106 w 8230132"/>
                      <a:gd name="connsiteY10" fmla="*/ 0 h 1338828"/>
                      <a:gd name="connsiteX11" fmla="*/ 7105347 w 8230132"/>
                      <a:gd name="connsiteY11" fmla="*/ 0 h 1338828"/>
                      <a:gd name="connsiteX12" fmla="*/ 8230132 w 8230132"/>
                      <a:gd name="connsiteY12" fmla="*/ 0 h 1338828"/>
                      <a:gd name="connsiteX13" fmla="*/ 8230132 w 8230132"/>
                      <a:gd name="connsiteY13" fmla="*/ 696190 h 1338828"/>
                      <a:gd name="connsiteX14" fmla="*/ 8230132 w 8230132"/>
                      <a:gd name="connsiteY14" fmla="*/ 1338828 h 1338828"/>
                      <a:gd name="connsiteX15" fmla="*/ 7791192 w 8230132"/>
                      <a:gd name="connsiteY15" fmla="*/ 1338828 h 1338828"/>
                      <a:gd name="connsiteX16" fmla="*/ 6940745 w 8230132"/>
                      <a:gd name="connsiteY16" fmla="*/ 1338828 h 1338828"/>
                      <a:gd name="connsiteX17" fmla="*/ 6172599 w 8230132"/>
                      <a:gd name="connsiteY17" fmla="*/ 1338828 h 1338828"/>
                      <a:gd name="connsiteX18" fmla="*/ 5404453 w 8230132"/>
                      <a:gd name="connsiteY18" fmla="*/ 1338828 h 1338828"/>
                      <a:gd name="connsiteX19" fmla="*/ 4883212 w 8230132"/>
                      <a:gd name="connsiteY19" fmla="*/ 1338828 h 1338828"/>
                      <a:gd name="connsiteX20" fmla="*/ 4197367 w 8230132"/>
                      <a:gd name="connsiteY20" fmla="*/ 1338828 h 1338828"/>
                      <a:gd name="connsiteX21" fmla="*/ 3346920 w 8230132"/>
                      <a:gd name="connsiteY21" fmla="*/ 1338828 h 1338828"/>
                      <a:gd name="connsiteX22" fmla="*/ 2825679 w 8230132"/>
                      <a:gd name="connsiteY22" fmla="*/ 1338828 h 1338828"/>
                      <a:gd name="connsiteX23" fmla="*/ 2386738 w 8230132"/>
                      <a:gd name="connsiteY23" fmla="*/ 1338828 h 1338828"/>
                      <a:gd name="connsiteX24" fmla="*/ 1947798 w 8230132"/>
                      <a:gd name="connsiteY24" fmla="*/ 1338828 h 1338828"/>
                      <a:gd name="connsiteX25" fmla="*/ 1261954 w 8230132"/>
                      <a:gd name="connsiteY25" fmla="*/ 1338828 h 1338828"/>
                      <a:gd name="connsiteX26" fmla="*/ 658411 w 8230132"/>
                      <a:gd name="connsiteY26" fmla="*/ 1338828 h 1338828"/>
                      <a:gd name="connsiteX27" fmla="*/ 0 w 8230132"/>
                      <a:gd name="connsiteY27" fmla="*/ 1338828 h 1338828"/>
                      <a:gd name="connsiteX28" fmla="*/ 0 w 8230132"/>
                      <a:gd name="connsiteY28" fmla="*/ 669414 h 1338828"/>
                      <a:gd name="connsiteX29" fmla="*/ 0 w 8230132"/>
                      <a:gd name="connsiteY29" fmla="*/ 0 h 1338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8230132" h="1338828" extrusionOk="0">
                        <a:moveTo>
                          <a:pt x="0" y="0"/>
                        </a:moveTo>
                        <a:cubicBezTo>
                          <a:pt x="205304" y="19149"/>
                          <a:pt x="352464" y="-11330"/>
                          <a:pt x="442232" y="0"/>
                        </a:cubicBezTo>
                        <a:cubicBezTo>
                          <a:pt x="532000" y="11330"/>
                          <a:pt x="705429" y="7367"/>
                          <a:pt x="850447" y="0"/>
                        </a:cubicBezTo>
                        <a:cubicBezTo>
                          <a:pt x="1126400" y="79507"/>
                          <a:pt x="1417035" y="-35821"/>
                          <a:pt x="1700894" y="0"/>
                        </a:cubicBezTo>
                        <a:cubicBezTo>
                          <a:pt x="1982207" y="24908"/>
                          <a:pt x="2327381" y="60046"/>
                          <a:pt x="2551341" y="0"/>
                        </a:cubicBezTo>
                        <a:cubicBezTo>
                          <a:pt x="2756399" y="-59752"/>
                          <a:pt x="2934270" y="8830"/>
                          <a:pt x="3154884" y="0"/>
                        </a:cubicBezTo>
                        <a:cubicBezTo>
                          <a:pt x="3349951" y="-13129"/>
                          <a:pt x="3546460" y="-20942"/>
                          <a:pt x="3758427" y="0"/>
                        </a:cubicBezTo>
                        <a:cubicBezTo>
                          <a:pt x="3976096" y="19523"/>
                          <a:pt x="4098036" y="18502"/>
                          <a:pt x="4279669" y="0"/>
                        </a:cubicBezTo>
                        <a:cubicBezTo>
                          <a:pt x="4411482" y="74174"/>
                          <a:pt x="4822666" y="43449"/>
                          <a:pt x="5047814" y="0"/>
                        </a:cubicBezTo>
                        <a:cubicBezTo>
                          <a:pt x="5183807" y="98046"/>
                          <a:pt x="5455399" y="54797"/>
                          <a:pt x="5898261" y="0"/>
                        </a:cubicBezTo>
                        <a:cubicBezTo>
                          <a:pt x="6233267" y="10560"/>
                          <a:pt x="6402962" y="-17"/>
                          <a:pt x="6584106" y="0"/>
                        </a:cubicBezTo>
                        <a:cubicBezTo>
                          <a:pt x="6720550" y="26588"/>
                          <a:pt x="6861392" y="-38454"/>
                          <a:pt x="7105347" y="0"/>
                        </a:cubicBezTo>
                        <a:cubicBezTo>
                          <a:pt x="7272338" y="3695"/>
                          <a:pt x="7923769" y="55703"/>
                          <a:pt x="8230132" y="0"/>
                        </a:cubicBezTo>
                        <a:cubicBezTo>
                          <a:pt x="8260985" y="211305"/>
                          <a:pt x="8217563" y="455851"/>
                          <a:pt x="8230132" y="696190"/>
                        </a:cubicBezTo>
                        <a:cubicBezTo>
                          <a:pt x="8221939" y="994334"/>
                          <a:pt x="8214993" y="1046916"/>
                          <a:pt x="8230132" y="1338828"/>
                        </a:cubicBezTo>
                        <a:cubicBezTo>
                          <a:pt x="8037851" y="1331742"/>
                          <a:pt x="7992515" y="1339392"/>
                          <a:pt x="7791192" y="1338828"/>
                        </a:cubicBezTo>
                        <a:cubicBezTo>
                          <a:pt x="7622781" y="1259718"/>
                          <a:pt x="7193500" y="1351112"/>
                          <a:pt x="6940745" y="1338828"/>
                        </a:cubicBezTo>
                        <a:cubicBezTo>
                          <a:pt x="6703038" y="1304176"/>
                          <a:pt x="6489443" y="1441218"/>
                          <a:pt x="6172599" y="1338828"/>
                        </a:cubicBezTo>
                        <a:cubicBezTo>
                          <a:pt x="5868344" y="1318857"/>
                          <a:pt x="5706031" y="1439508"/>
                          <a:pt x="5404453" y="1338828"/>
                        </a:cubicBezTo>
                        <a:cubicBezTo>
                          <a:pt x="5118047" y="1289874"/>
                          <a:pt x="5089337" y="1364181"/>
                          <a:pt x="4883212" y="1338828"/>
                        </a:cubicBezTo>
                        <a:cubicBezTo>
                          <a:pt x="4696350" y="1277893"/>
                          <a:pt x="4487000" y="1440911"/>
                          <a:pt x="4197367" y="1338828"/>
                        </a:cubicBezTo>
                        <a:cubicBezTo>
                          <a:pt x="3895510" y="1249226"/>
                          <a:pt x="3538382" y="1396168"/>
                          <a:pt x="3346920" y="1338828"/>
                        </a:cubicBezTo>
                        <a:cubicBezTo>
                          <a:pt x="3087906" y="1328746"/>
                          <a:pt x="2956822" y="1357224"/>
                          <a:pt x="2825679" y="1338828"/>
                        </a:cubicBezTo>
                        <a:cubicBezTo>
                          <a:pt x="2642842" y="1337129"/>
                          <a:pt x="2461131" y="1341644"/>
                          <a:pt x="2386738" y="1338828"/>
                        </a:cubicBezTo>
                        <a:cubicBezTo>
                          <a:pt x="2292860" y="1324154"/>
                          <a:pt x="2090937" y="1367366"/>
                          <a:pt x="1947798" y="1338828"/>
                        </a:cubicBezTo>
                        <a:cubicBezTo>
                          <a:pt x="1828986" y="1330404"/>
                          <a:pt x="1579597" y="1388356"/>
                          <a:pt x="1261954" y="1338828"/>
                        </a:cubicBezTo>
                        <a:cubicBezTo>
                          <a:pt x="971580" y="1361257"/>
                          <a:pt x="852934" y="1332995"/>
                          <a:pt x="658411" y="1338828"/>
                        </a:cubicBezTo>
                        <a:cubicBezTo>
                          <a:pt x="506337" y="1357880"/>
                          <a:pt x="316733" y="1321964"/>
                          <a:pt x="0" y="1338828"/>
                        </a:cubicBezTo>
                        <a:cubicBezTo>
                          <a:pt x="13462" y="1132844"/>
                          <a:pt x="-58104" y="902194"/>
                          <a:pt x="0" y="669414"/>
                        </a:cubicBezTo>
                        <a:cubicBezTo>
                          <a:pt x="37027" y="413938"/>
                          <a:pt x="-67330" y="236828"/>
                          <a:pt x="0" y="0"/>
                        </a:cubicBezTo>
                        <a:close/>
                      </a:path>
                    </a:pathLst>
                  </a:custGeom>
                  <ask:type>
                    <ask:lineSketchFreehand/>
                  </ask:type>
                </ask:lineSketchStyleProps>
              </a:ext>
            </a:extLst>
          </a:ln>
        </p:spPr>
        <p:txBody>
          <a:bodyPr wrap="square" lIns="121920" tIns="60960" rIns="121920" bIns="60960" anchor="t">
            <a:spAutoFit/>
          </a:bodyPr>
          <a:lstStyle/>
          <a:p>
            <a:pPr algn="ctr"/>
            <a:r>
              <a:rPr lang="en-GB" i="1"/>
              <a:t>Shaheed is 89 years old. He lives on his own. Shaheed is thinking of going to live in a care home because his mobility is not what it was. He does not really want to go into full-time residential care, but he finds it very difficult to manage the stairs in his house. He struggles with food shopping and completing a lot of other essential day-to-day tasks because he is finding it increasingly difficult to walk. His daughter, who is his only child, works full time and lives too far away to help him regularly. His daughter is worried about the future for Shaheed and has contacted social services to discuss the situation.</a:t>
            </a:r>
            <a:endParaRPr lang="en-GB" sz="1600" i="1"/>
          </a:p>
        </p:txBody>
      </p:sp>
      <p:sp>
        <p:nvSpPr>
          <p:cNvPr id="7" name="Footer Placeholder 6">
            <a:extLst>
              <a:ext uri="{FF2B5EF4-FFF2-40B4-BE49-F238E27FC236}">
                <a16:creationId xmlns:a16="http://schemas.microsoft.com/office/drawing/2014/main" id="{AEDDA437-9F16-E4CD-BCA1-EC8EFB0930D7}"/>
              </a:ext>
            </a:extLst>
          </p:cNvPr>
          <p:cNvSpPr>
            <a:spLocks noGrp="1"/>
          </p:cNvSpPr>
          <p:nvPr>
            <p:ph type="ftr" sz="quarter" idx="10"/>
          </p:nvPr>
        </p:nvSpPr>
        <p:spPr/>
        <p:txBody>
          <a:bodyPr/>
          <a:lstStyle/>
          <a:p>
            <a:r>
              <a:rPr lang="en-GB" cap="none"/>
              <a:t>Education and Training Foundation</a:t>
            </a:r>
          </a:p>
        </p:txBody>
      </p:sp>
      <p:sp>
        <p:nvSpPr>
          <p:cNvPr id="8" name="Slide Number Placeholder 7">
            <a:extLst>
              <a:ext uri="{FF2B5EF4-FFF2-40B4-BE49-F238E27FC236}">
                <a16:creationId xmlns:a16="http://schemas.microsoft.com/office/drawing/2014/main" id="{6C4F02A7-5868-FA79-E2A0-CEC64063CA0B}"/>
              </a:ext>
            </a:extLst>
          </p:cNvPr>
          <p:cNvSpPr>
            <a:spLocks noGrp="1"/>
          </p:cNvSpPr>
          <p:nvPr>
            <p:ph type="sldNum" sz="quarter" idx="11"/>
          </p:nvPr>
        </p:nvSpPr>
        <p:spPr/>
        <p:txBody>
          <a:bodyPr/>
          <a:lstStyle/>
          <a:p>
            <a:fld id="{DA2C159E-F13C-4A85-9A41-E7669D3E0D70}" type="slidenum">
              <a:rPr lang="en-GB" smtClean="0"/>
              <a:pPr/>
              <a:t>6</a:t>
            </a:fld>
            <a:endParaRPr lang="en-GB"/>
          </a:p>
        </p:txBody>
      </p:sp>
    </p:spTree>
    <p:extLst>
      <p:ext uri="{BB962C8B-B14F-4D97-AF65-F5344CB8AC3E}">
        <p14:creationId xmlns:p14="http://schemas.microsoft.com/office/powerpoint/2010/main" val="15959246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26928DF-DE4B-5FAC-28B8-DBC8FF9F9BD7}"/>
              </a:ext>
            </a:extLst>
          </p:cNvPr>
          <p:cNvSpPr>
            <a:spLocks noGrp="1"/>
          </p:cNvSpPr>
          <p:nvPr>
            <p:ph type="sldNum" sz="quarter" idx="11"/>
          </p:nvPr>
        </p:nvSpPr>
        <p:spPr/>
        <p:txBody>
          <a:bodyPr/>
          <a:lstStyle/>
          <a:p>
            <a:fld id="{DA2C159E-F13C-4A85-9A41-E7669D3E0D70}" type="slidenum">
              <a:rPr lang="en-GB" smtClean="0"/>
              <a:pPr/>
              <a:t>7</a:t>
            </a:fld>
            <a:endParaRPr lang="en-GB"/>
          </a:p>
        </p:txBody>
      </p:sp>
      <p:sp>
        <p:nvSpPr>
          <p:cNvPr id="3" name="Title 2">
            <a:extLst>
              <a:ext uri="{FF2B5EF4-FFF2-40B4-BE49-F238E27FC236}">
                <a16:creationId xmlns:a16="http://schemas.microsoft.com/office/drawing/2014/main" id="{E48492BE-2B96-C71B-0EC3-5D8110AE6762}"/>
              </a:ext>
            </a:extLst>
          </p:cNvPr>
          <p:cNvSpPr>
            <a:spLocks noGrp="1"/>
          </p:cNvSpPr>
          <p:nvPr>
            <p:ph type="title"/>
          </p:nvPr>
        </p:nvSpPr>
        <p:spPr>
          <a:xfrm>
            <a:off x="465175" y="425113"/>
            <a:ext cx="11250084" cy="932567"/>
          </a:xfrm>
        </p:spPr>
        <p:txBody>
          <a:bodyPr>
            <a:noAutofit/>
          </a:bodyPr>
          <a:lstStyle/>
          <a:p>
            <a:pPr>
              <a:lnSpc>
                <a:spcPct val="100000"/>
              </a:lnSpc>
            </a:pPr>
            <a:r>
              <a:rPr lang="en-US" sz="2800">
                <a:latin typeface="+mn-lt"/>
                <a:ea typeface="+mn-ea"/>
                <a:cs typeface="Arial"/>
              </a:rPr>
              <a:t>Aim:</a:t>
            </a:r>
            <a:r>
              <a:rPr lang="en-US" sz="2800" b="0">
                <a:ea typeface="+mn-ea"/>
                <a:cs typeface="Arial"/>
              </a:rPr>
              <a:t> </a:t>
            </a:r>
            <a:r>
              <a:rPr lang="en-GB" sz="2800" b="0">
                <a:latin typeface="+mn-lt"/>
                <a:ea typeface="Calibri" panose="020F0502020204030204" pitchFamily="34" charset="0"/>
              </a:rPr>
              <a:t>To identify how health and safety regulations inform communication in my practice.</a:t>
            </a:r>
            <a:r>
              <a:rPr lang="en-GB" sz="2800" b="0">
                <a:latin typeface="+mn-lt"/>
              </a:rPr>
              <a:t> </a:t>
            </a:r>
          </a:p>
        </p:txBody>
      </p:sp>
      <p:sp>
        <p:nvSpPr>
          <p:cNvPr id="4" name="Text Placeholder 3">
            <a:extLst>
              <a:ext uri="{FF2B5EF4-FFF2-40B4-BE49-F238E27FC236}">
                <a16:creationId xmlns:a16="http://schemas.microsoft.com/office/drawing/2014/main" id="{B155DBFC-FEBC-0757-B154-5B18AC914997}"/>
              </a:ext>
            </a:extLst>
          </p:cNvPr>
          <p:cNvSpPr>
            <a:spLocks noGrp="1"/>
          </p:cNvSpPr>
          <p:nvPr>
            <p:ph type="body" sz="quarter" idx="12"/>
          </p:nvPr>
        </p:nvSpPr>
        <p:spPr>
          <a:xfrm>
            <a:off x="465175" y="1739630"/>
            <a:ext cx="11244293" cy="3378741"/>
          </a:xfrm>
        </p:spPr>
        <p:txBody>
          <a:bodyPr/>
          <a:lstStyle/>
          <a:p>
            <a:r>
              <a:rPr lang="en-US" sz="2800" b="1"/>
              <a:t>Learning outcomes: </a:t>
            </a:r>
          </a:p>
          <a:p>
            <a:r>
              <a:rPr lang="en-US" sz="2800">
                <a:ea typeface="+mn-lt"/>
                <a:cs typeface="+mn-lt"/>
              </a:rPr>
              <a:t>By the end of this lesson, you will be able to:</a:t>
            </a:r>
            <a:r>
              <a:rPr lang="en-US" sz="2800">
                <a:cs typeface="Arial"/>
              </a:rPr>
              <a:t> </a:t>
            </a:r>
          </a:p>
          <a:p>
            <a:endParaRPr lang="en-GB" sz="2800" b="1">
              <a:cs typeface="Arial"/>
            </a:endParaRPr>
          </a:p>
          <a:p>
            <a:pPr marL="457189" indent="-457189">
              <a:buFont typeface="Arial" panose="020B0604020202020204" pitchFamily="34" charset="0"/>
              <a:buChar char="•"/>
            </a:pPr>
            <a:r>
              <a:rPr lang="en-GB" sz="2800">
                <a:cs typeface="Arial"/>
              </a:rPr>
              <a:t>recall key concepts of a care planning cycle</a:t>
            </a:r>
          </a:p>
          <a:p>
            <a:pPr marL="457189" indent="-457189">
              <a:buFont typeface="Arial" panose="020B0604020202020204" pitchFamily="34" charset="0"/>
              <a:buChar char="•"/>
            </a:pPr>
            <a:r>
              <a:rPr lang="en-GB" sz="2800">
                <a:cs typeface="Arial"/>
              </a:rPr>
              <a:t>outline examples of effective communication</a:t>
            </a:r>
          </a:p>
          <a:p>
            <a:pPr marL="457189" indent="-457189">
              <a:buFont typeface="Arial" panose="020B0604020202020204" pitchFamily="34" charset="0"/>
              <a:buChar char="•"/>
            </a:pPr>
            <a:r>
              <a:rPr lang="en-GB" sz="2800">
                <a:cs typeface="Arial"/>
              </a:rPr>
              <a:t>analyse how legislation instructs communication in healthcare practice.</a:t>
            </a:r>
          </a:p>
        </p:txBody>
      </p:sp>
      <p:sp>
        <p:nvSpPr>
          <p:cNvPr id="5" name="Footer Placeholder 4">
            <a:extLst>
              <a:ext uri="{FF2B5EF4-FFF2-40B4-BE49-F238E27FC236}">
                <a16:creationId xmlns:a16="http://schemas.microsoft.com/office/drawing/2014/main" id="{A0C1E58F-9F6A-E96E-6F66-69A8B57A5745}"/>
              </a:ext>
            </a:extLst>
          </p:cNvPr>
          <p:cNvSpPr>
            <a:spLocks noGrp="1"/>
          </p:cNvSpPr>
          <p:nvPr>
            <p:ph type="ftr" sz="quarter" idx="10"/>
          </p:nvPr>
        </p:nvSpPr>
        <p:spPr/>
        <p:txBody>
          <a:bodyPr/>
          <a:lstStyle/>
          <a:p>
            <a:r>
              <a:rPr lang="en-GB" cap="none"/>
              <a:t>Education and Training Foundation</a:t>
            </a:r>
          </a:p>
        </p:txBody>
      </p:sp>
    </p:spTree>
    <p:extLst>
      <p:ext uri="{BB962C8B-B14F-4D97-AF65-F5344CB8AC3E}">
        <p14:creationId xmlns:p14="http://schemas.microsoft.com/office/powerpoint/2010/main" val="40810862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a:xfrm>
            <a:off x="3263040" y="1940640"/>
            <a:ext cx="8544960" cy="2136480"/>
          </a:xfrm>
        </p:spPr>
        <p:txBody>
          <a:bodyPr/>
          <a:lstStyle/>
          <a:p>
            <a:r>
              <a:rPr lang="en-US"/>
              <a:t>02</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a:xfrm>
            <a:off x="3261360" y="4344000"/>
            <a:ext cx="8546640" cy="2136480"/>
          </a:xfrm>
        </p:spPr>
        <p:txBody>
          <a:bodyPr>
            <a:normAutofit/>
          </a:bodyPr>
          <a:lstStyle/>
          <a:p>
            <a:r>
              <a:rPr lang="en-US"/>
              <a:t>Present new information</a:t>
            </a:r>
          </a:p>
        </p:txBody>
      </p:sp>
    </p:spTree>
    <p:extLst>
      <p:ext uri="{BB962C8B-B14F-4D97-AF65-F5344CB8AC3E}">
        <p14:creationId xmlns:p14="http://schemas.microsoft.com/office/powerpoint/2010/main" val="41021197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GB" sz="2800"/>
              <a:t>What is communication?</a:t>
            </a:r>
          </a:p>
        </p:txBody>
      </p:sp>
      <p:sp>
        <p:nvSpPr>
          <p:cNvPr id="5" name="Text Placeholder 4"/>
          <p:cNvSpPr>
            <a:spLocks noGrp="1"/>
          </p:cNvSpPr>
          <p:nvPr>
            <p:ph type="body" sz="quarter" idx="12"/>
          </p:nvPr>
        </p:nvSpPr>
        <p:spPr>
          <a:xfrm>
            <a:off x="310600" y="799482"/>
            <a:ext cx="11448629" cy="5311385"/>
          </a:xfrm>
        </p:spPr>
        <p:txBody>
          <a:bodyPr vert="horz" lIns="0" tIns="0" rIns="0" bIns="0" rtlCol="0" anchor="t">
            <a:noAutofit/>
          </a:bodyPr>
          <a:lstStyle/>
          <a:p>
            <a:pPr>
              <a:lnSpc>
                <a:spcPct val="100000"/>
              </a:lnSpc>
            </a:pPr>
            <a:r>
              <a:rPr lang="en-GB" sz="2800" b="1"/>
              <a:t>Task 13: Think-pair-share</a:t>
            </a:r>
            <a:endParaRPr lang="en-GB" sz="2800"/>
          </a:p>
          <a:p>
            <a:pPr>
              <a:lnSpc>
                <a:spcPct val="100000"/>
              </a:lnSpc>
            </a:pPr>
            <a:r>
              <a:rPr lang="en-GB" sz="2800" b="1"/>
              <a:t>Discuss</a:t>
            </a:r>
            <a:r>
              <a:rPr lang="en-GB" sz="2800"/>
              <a:t> the meaning of communication in the healthcare sector. </a:t>
            </a:r>
          </a:p>
          <a:p>
            <a:pPr>
              <a:lnSpc>
                <a:spcPct val="100000"/>
              </a:lnSpc>
            </a:pPr>
            <a:endParaRPr lang="en-GB" sz="2800"/>
          </a:p>
          <a:p>
            <a:pPr>
              <a:lnSpc>
                <a:spcPct val="100000"/>
              </a:lnSpc>
            </a:pPr>
            <a:r>
              <a:rPr lang="en-GB" sz="2800"/>
              <a:t>Question stems:</a:t>
            </a:r>
            <a:endParaRPr lang="en-GB" sz="2800">
              <a:cs typeface="Arial"/>
            </a:endParaRPr>
          </a:p>
          <a:p>
            <a:pPr marL="457189" indent="-457189">
              <a:lnSpc>
                <a:spcPct val="100000"/>
              </a:lnSpc>
              <a:buFont typeface="Arial" panose="020B0604020202020204" pitchFamily="34" charset="0"/>
              <a:buChar char="•"/>
            </a:pPr>
            <a:r>
              <a:rPr lang="en-GB" sz="2800"/>
              <a:t>What are the different types of communication?</a:t>
            </a:r>
            <a:endParaRPr lang="en-GB" sz="2800">
              <a:cs typeface="Arial"/>
            </a:endParaRPr>
          </a:p>
          <a:p>
            <a:pPr marL="457189" indent="-457189">
              <a:lnSpc>
                <a:spcPct val="100000"/>
              </a:lnSpc>
              <a:buFont typeface="Arial" panose="020B0604020202020204" pitchFamily="34" charset="0"/>
              <a:buChar char="•"/>
            </a:pPr>
            <a:r>
              <a:rPr lang="en-GB" sz="2800"/>
              <a:t>How can healthcare practitioners ensure their communication is person-centred?</a:t>
            </a:r>
          </a:p>
          <a:p>
            <a:pPr marL="457189" indent="-457189">
              <a:lnSpc>
                <a:spcPct val="100000"/>
              </a:lnSpc>
              <a:buFont typeface="Arial" panose="020B0604020202020204" pitchFamily="34" charset="0"/>
              <a:buChar char="•"/>
            </a:pPr>
            <a:r>
              <a:rPr lang="en-GB" sz="2800"/>
              <a:t>What are the barriers to communication?</a:t>
            </a:r>
          </a:p>
          <a:p>
            <a:pPr>
              <a:lnSpc>
                <a:spcPct val="100000"/>
              </a:lnSpc>
            </a:pPr>
            <a:endParaRPr lang="en-GB" sz="2800"/>
          </a:p>
          <a:p>
            <a:pPr>
              <a:lnSpc>
                <a:spcPct val="100000"/>
              </a:lnSpc>
            </a:pPr>
            <a:r>
              <a:rPr lang="en-GB" sz="2800" b="1"/>
              <a:t>Challenge: </a:t>
            </a:r>
            <a:r>
              <a:rPr lang="en-GB" sz="2800"/>
              <a:t>Is</a:t>
            </a:r>
            <a:r>
              <a:rPr lang="en-GB" sz="2800" b="1"/>
              <a:t> </a:t>
            </a:r>
            <a:r>
              <a:rPr lang="en-GB" sz="2800"/>
              <a:t>there any legislation that considers communication in practice?</a:t>
            </a:r>
          </a:p>
          <a:p>
            <a:r>
              <a:rPr lang="en-GB" sz="2800">
                <a:solidFill>
                  <a:srgbClr val="E51C41"/>
                </a:solidFill>
              </a:rPr>
              <a:t> </a:t>
            </a:r>
            <a:br>
              <a:rPr lang="en-GB" sz="2800">
                <a:solidFill>
                  <a:schemeClr val="accent1"/>
                </a:solidFill>
              </a:rPr>
            </a:br>
            <a:endParaRPr lang="en-GB" sz="2800"/>
          </a:p>
        </p:txBody>
      </p:sp>
      <p:sp>
        <p:nvSpPr>
          <p:cNvPr id="6" name="Footer Placeholder 5">
            <a:extLst>
              <a:ext uri="{FF2B5EF4-FFF2-40B4-BE49-F238E27FC236}">
                <a16:creationId xmlns:a16="http://schemas.microsoft.com/office/drawing/2014/main" id="{A330D904-D42C-BE95-1887-81F0382AC73F}"/>
              </a:ext>
            </a:extLst>
          </p:cNvPr>
          <p:cNvSpPr>
            <a:spLocks noGrp="1"/>
          </p:cNvSpPr>
          <p:nvPr>
            <p:ph type="ftr" sz="quarter" idx="10"/>
          </p:nvPr>
        </p:nvSpPr>
        <p:spPr/>
        <p:txBody>
          <a:bodyPr/>
          <a:lstStyle/>
          <a:p>
            <a:r>
              <a:rPr lang="en-GB" cap="none"/>
              <a:t>Education and Training Foundation</a:t>
            </a:r>
          </a:p>
        </p:txBody>
      </p:sp>
      <p:sp>
        <p:nvSpPr>
          <p:cNvPr id="7" name="Slide Number Placeholder 6">
            <a:extLst>
              <a:ext uri="{FF2B5EF4-FFF2-40B4-BE49-F238E27FC236}">
                <a16:creationId xmlns:a16="http://schemas.microsoft.com/office/drawing/2014/main" id="{79219C6E-FCCD-F7DB-99AB-7A87AC53C203}"/>
              </a:ext>
            </a:extLst>
          </p:cNvPr>
          <p:cNvSpPr>
            <a:spLocks noGrp="1"/>
          </p:cNvSpPr>
          <p:nvPr>
            <p:ph type="sldNum" sz="quarter" idx="11"/>
          </p:nvPr>
        </p:nvSpPr>
        <p:spPr/>
        <p:txBody>
          <a:bodyPr/>
          <a:lstStyle/>
          <a:p>
            <a:fld id="{DA2C159E-F13C-4A85-9A41-E7669D3E0D70}" type="slidenum">
              <a:rPr lang="en-GB" smtClean="0"/>
              <a:pPr/>
              <a:t>9</a:t>
            </a:fld>
            <a:endParaRPr lang="en-GB"/>
          </a:p>
        </p:txBody>
      </p:sp>
    </p:spTree>
    <p:extLst>
      <p:ext uri="{BB962C8B-B14F-4D97-AF65-F5344CB8AC3E}">
        <p14:creationId xmlns:p14="http://schemas.microsoft.com/office/powerpoint/2010/main" val="365214712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D0EB937B-22B1-438E-B94C-53F0C82EE8F1}" vid="{C8935411-04CE-46E8-8E77-6CC9E3078D2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8" ma:contentTypeDescription="Create a new document." ma:contentTypeScope="" ma:versionID="b8a82ae03f6bbf2f5bae4b1083aff19d">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2214009479b4e339fdd27a5b62ff05ba"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a75230e0-234e-44fc-a46b-fcfdfca8ad4b" xsi:nil="true"/>
    <lcf76f155ced4ddcb4097134ff3c332f xmlns="b99cf144-4eb2-4910-9a88-c8d0ce72bbf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9DA07EE8-DEAA-40E1-B892-008331FF1BA8}"/>
</file>

<file path=customXml/itemProps2.xml><?xml version="1.0" encoding="utf-8"?>
<ds:datastoreItem xmlns:ds="http://schemas.openxmlformats.org/officeDocument/2006/customXml" ds:itemID="{F54BA1DF-8573-4B05-BFB7-1DB440B88748}"/>
</file>

<file path=customXml/itemProps3.xml><?xml version="1.0" encoding="utf-8"?>
<ds:datastoreItem xmlns:ds="http://schemas.openxmlformats.org/officeDocument/2006/customXml" ds:itemID="{B54ACAF9-FE28-4A5F-BC58-70D55C4DDBE7}"/>
</file>

<file path=docProps/app.xml><?xml version="1.0" encoding="utf-8"?>
<Properties xmlns="http://schemas.openxmlformats.org/officeDocument/2006/extended-properties" xmlns:vt="http://schemas.openxmlformats.org/officeDocument/2006/docPropsVTypes">
  <Template>blank</Template>
  <TotalTime>2</TotalTime>
  <Words>2138</Words>
  <Application>Microsoft Office PowerPoint</Application>
  <PresentationFormat>Widescreen</PresentationFormat>
  <Paragraphs>265</Paragraphs>
  <Slides>29</Slides>
  <Notes>27</Notes>
  <HiddenSlides>1</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29</vt:i4>
      </vt:variant>
    </vt:vector>
  </HeadingPairs>
  <TitlesOfParts>
    <vt:vector size="33" baseType="lpstr">
      <vt:lpstr>Arial</vt:lpstr>
      <vt:lpstr>Calibri</vt:lpstr>
      <vt:lpstr>Wingdings</vt:lpstr>
      <vt:lpstr>Office Theme</vt:lpstr>
      <vt:lpstr>Lesson 3 </vt:lpstr>
      <vt:lpstr>Lesson outline: Tutor use only  </vt:lpstr>
      <vt:lpstr>01</vt:lpstr>
      <vt:lpstr>Recall and connect: Task 12 – Care planning and person-centred care</vt:lpstr>
      <vt:lpstr>Recall and connect: Care planning and person-centred care</vt:lpstr>
      <vt:lpstr>Recall and connect: Care planning and person-centred care</vt:lpstr>
      <vt:lpstr>Aim: To identify how health and safety regulations inform communication in my practice. </vt:lpstr>
      <vt:lpstr>02</vt:lpstr>
      <vt:lpstr>What is communication?</vt:lpstr>
      <vt:lpstr>What is communication?</vt:lpstr>
      <vt:lpstr>What is communication?</vt:lpstr>
      <vt:lpstr>What is communication?</vt:lpstr>
      <vt:lpstr>03</vt:lpstr>
      <vt:lpstr>Examples of poor practice</vt:lpstr>
      <vt:lpstr>Examples of poor practice</vt:lpstr>
      <vt:lpstr>04</vt:lpstr>
      <vt:lpstr>Task 15: Communication with the service user </vt:lpstr>
      <vt:lpstr>04</vt:lpstr>
      <vt:lpstr>Communication with the service user</vt:lpstr>
      <vt:lpstr>Communication with the service user</vt:lpstr>
      <vt:lpstr>Communication with the service user</vt:lpstr>
      <vt:lpstr>Communication with the service user</vt:lpstr>
      <vt:lpstr>Communication with my service user</vt:lpstr>
      <vt:lpstr>Communication with my service user</vt:lpstr>
      <vt:lpstr>Communication with my service user</vt:lpstr>
      <vt:lpstr>05</vt:lpstr>
      <vt:lpstr>Review</vt:lpstr>
      <vt:lpstr>Review</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Block 1, lesson 1</dc:title>
  <dc:creator>Gemma Brezinski</dc:creator>
  <cp:lastModifiedBy>Gemma Brezinski</cp:lastModifiedBy>
  <cp:revision>3</cp:revision>
  <dcterms:created xsi:type="dcterms:W3CDTF">2024-01-25T15:00:43Z</dcterms:created>
  <dcterms:modified xsi:type="dcterms:W3CDTF">2024-01-25T15:03:34Z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ies>
</file>