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5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66" r:id="rId2"/>
    <p:sldId id="414" r:id="rId3"/>
    <p:sldId id="634" r:id="rId4"/>
    <p:sldId id="411" r:id="rId5"/>
    <p:sldId id="416" r:id="rId6"/>
    <p:sldId id="417" r:id="rId7"/>
    <p:sldId id="642" r:id="rId8"/>
    <p:sldId id="419" r:id="rId9"/>
    <p:sldId id="412" r:id="rId10"/>
    <p:sldId id="420" r:id="rId11"/>
    <p:sldId id="421" r:id="rId12"/>
    <p:sldId id="415" r:id="rId13"/>
    <p:sldId id="422" r:id="rId14"/>
    <p:sldId id="423" r:id="rId15"/>
    <p:sldId id="637" r:id="rId16"/>
    <p:sldId id="426" r:id="rId17"/>
    <p:sldId id="64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6592A-7D6B-4888-ACEE-E62BC37648BC}" type="datetimeFigureOut">
              <a:rPr lang="en-GB" smtClean="0"/>
              <a:t>25/01/2024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83259F-E49B-490D-BFA7-C7E01BD220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85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Note this is a 2 hour lesson.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5432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655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2577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6471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96091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2970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1674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696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0807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2346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5484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8683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720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834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601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8162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34967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12000" y="1315199"/>
            <a:ext cx="11255584" cy="4801967"/>
          </a:xfrm>
        </p:spPr>
        <p:txBody>
          <a:bodyPr>
            <a:normAutofit/>
          </a:bodyPr>
          <a:lstStyle>
            <a:lvl1pPr marL="0" indent="0">
              <a:lnSpc>
                <a:spcPts val="4800"/>
              </a:lnSpc>
              <a:spcBef>
                <a:spcPts val="0"/>
              </a:spcBef>
              <a:buNone/>
              <a:defRPr sz="4800" b="1">
                <a:solidFill>
                  <a:srgbClr val="BE0064"/>
                </a:solidFill>
              </a:defRPr>
            </a:lvl1pPr>
            <a:lvl2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2pPr>
            <a:lvl3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3pPr>
            <a:lvl4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4pPr>
            <a:lvl5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Education and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0692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Lesson 4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D8B98A40-F075-FA90-4482-94850D7966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Communication</a:t>
            </a:r>
          </a:p>
        </p:txBody>
      </p:sp>
    </p:spTree>
    <p:extLst>
      <p:ext uri="{BB962C8B-B14F-4D97-AF65-F5344CB8AC3E}">
        <p14:creationId xmlns:p14="http://schemas.microsoft.com/office/powerpoint/2010/main" val="15998040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19995-2FE0-F05D-1A6B-4E9AEB40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/>
          <a:lstStyle/>
          <a:p>
            <a:r>
              <a:rPr lang="en-US"/>
              <a:t>Interactions in the video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CB3986-7712-59E4-7B18-481B3DB9E1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2000" y="1315199"/>
            <a:ext cx="11255584" cy="4801967"/>
          </a:xfrm>
        </p:spPr>
        <p:txBody>
          <a:bodyPr>
            <a:normAutofit/>
          </a:bodyPr>
          <a:lstStyle/>
          <a:p>
            <a:endParaRPr lang="en-GB"/>
          </a:p>
          <a:p>
            <a:endParaRPr lang="en-GB"/>
          </a:p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A9E451-A0B6-0914-76A7-05BE42A791C4}"/>
              </a:ext>
            </a:extLst>
          </p:cNvPr>
          <p:cNvSpPr txBox="1"/>
          <p:nvPr/>
        </p:nvSpPr>
        <p:spPr>
          <a:xfrm>
            <a:off x="311151" y="900810"/>
            <a:ext cx="11569400" cy="57246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US" sz="2800">
                <a:cs typeface="Arial"/>
              </a:rPr>
              <a:t>Phone operator             Phone operator</a:t>
            </a:r>
            <a:endParaRPr lang="en-US" sz="2800"/>
          </a:p>
          <a:p>
            <a:endParaRPr lang="en-US" sz="2800">
              <a:cs typeface="Arial"/>
            </a:endParaRPr>
          </a:p>
          <a:p>
            <a:r>
              <a:rPr lang="en-US" sz="2800">
                <a:cs typeface="Arial"/>
              </a:rPr>
              <a:t>Phone operator             Caller(s)</a:t>
            </a:r>
          </a:p>
          <a:p>
            <a:endParaRPr lang="en-US" sz="2800">
              <a:cs typeface="Arial"/>
            </a:endParaRPr>
          </a:p>
          <a:p>
            <a:r>
              <a:rPr lang="en-US" sz="2800">
                <a:cs typeface="Arial"/>
              </a:rPr>
              <a:t>Phone operator             Paramedics</a:t>
            </a:r>
          </a:p>
          <a:p>
            <a:endParaRPr lang="en-US" sz="2800">
              <a:cs typeface="Arial"/>
            </a:endParaRPr>
          </a:p>
          <a:p>
            <a:r>
              <a:rPr lang="en-US" sz="2800">
                <a:cs typeface="Arial"/>
              </a:rPr>
              <a:t>Paramedic                     Caller(s)</a:t>
            </a:r>
          </a:p>
          <a:p>
            <a:endParaRPr lang="en-US" sz="2800">
              <a:cs typeface="Arial"/>
            </a:endParaRPr>
          </a:p>
          <a:p>
            <a:r>
              <a:rPr lang="en-US" sz="2800">
                <a:cs typeface="Arial"/>
              </a:rPr>
              <a:t>Paramedic                     </a:t>
            </a:r>
            <a:r>
              <a:rPr lang="en-US" sz="2800" err="1">
                <a:cs typeface="Arial"/>
              </a:rPr>
              <a:t>Paramedic</a:t>
            </a:r>
            <a:endParaRPr lang="en-US" sz="2800">
              <a:cs typeface="Arial"/>
            </a:endParaRPr>
          </a:p>
          <a:p>
            <a:endParaRPr lang="en-US" sz="2800">
              <a:cs typeface="Arial"/>
            </a:endParaRPr>
          </a:p>
          <a:p>
            <a:r>
              <a:rPr lang="en-US" sz="2800">
                <a:cs typeface="Arial"/>
              </a:rPr>
              <a:t>Paramedic                     Patient</a:t>
            </a:r>
          </a:p>
          <a:p>
            <a:endParaRPr lang="en-US" sz="2800">
              <a:cs typeface="Arial"/>
            </a:endParaRPr>
          </a:p>
          <a:p>
            <a:r>
              <a:rPr lang="en-US" sz="2800">
                <a:cs typeface="Arial"/>
              </a:rPr>
              <a:t>Paramedic                     Next of kin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1FA7836-8CF3-4259-3395-7F0C8A526454}"/>
              </a:ext>
            </a:extLst>
          </p:cNvPr>
          <p:cNvSpPr/>
          <p:nvPr/>
        </p:nvSpPr>
        <p:spPr>
          <a:xfrm>
            <a:off x="3159874" y="1118949"/>
            <a:ext cx="772188" cy="186889"/>
          </a:xfrm>
          <a:prstGeom prst="rightArrow">
            <a:avLst/>
          </a:prstGeom>
          <a:solidFill>
            <a:srgbClr val="E51C41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36353C6-33D0-5B81-8521-43FD6B58A6ED}"/>
              </a:ext>
            </a:extLst>
          </p:cNvPr>
          <p:cNvSpPr/>
          <p:nvPr/>
        </p:nvSpPr>
        <p:spPr>
          <a:xfrm>
            <a:off x="3184138" y="2007973"/>
            <a:ext cx="772188" cy="186889"/>
          </a:xfrm>
          <a:prstGeom prst="rightArrow">
            <a:avLst/>
          </a:prstGeom>
          <a:solidFill>
            <a:srgbClr val="E51C41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6F2D81E-7C8C-FFA0-AE06-D20E91B03885}"/>
              </a:ext>
            </a:extLst>
          </p:cNvPr>
          <p:cNvSpPr/>
          <p:nvPr/>
        </p:nvSpPr>
        <p:spPr>
          <a:xfrm>
            <a:off x="3159874" y="2888384"/>
            <a:ext cx="772188" cy="186889"/>
          </a:xfrm>
          <a:prstGeom prst="rightArrow">
            <a:avLst/>
          </a:prstGeom>
          <a:solidFill>
            <a:srgbClr val="E51C41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6BFCF5E2-830B-84D8-24B1-DAE130CCFA5B}"/>
              </a:ext>
            </a:extLst>
          </p:cNvPr>
          <p:cNvSpPr/>
          <p:nvPr/>
        </p:nvSpPr>
        <p:spPr>
          <a:xfrm>
            <a:off x="2403113" y="3675918"/>
            <a:ext cx="772188" cy="186889"/>
          </a:xfrm>
          <a:prstGeom prst="rightArrow">
            <a:avLst/>
          </a:prstGeom>
          <a:solidFill>
            <a:srgbClr val="E51C41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0FD5D3A-5990-54AD-CD69-646C13C31423}"/>
              </a:ext>
            </a:extLst>
          </p:cNvPr>
          <p:cNvSpPr/>
          <p:nvPr/>
        </p:nvSpPr>
        <p:spPr>
          <a:xfrm>
            <a:off x="2411950" y="4573246"/>
            <a:ext cx="772188" cy="186889"/>
          </a:xfrm>
          <a:prstGeom prst="rightArrow">
            <a:avLst/>
          </a:prstGeom>
          <a:solidFill>
            <a:srgbClr val="E51C41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4677B08-2169-9F72-17E7-95E22E5D3203}"/>
              </a:ext>
            </a:extLst>
          </p:cNvPr>
          <p:cNvSpPr/>
          <p:nvPr/>
        </p:nvSpPr>
        <p:spPr>
          <a:xfrm>
            <a:off x="2411950" y="5415566"/>
            <a:ext cx="772188" cy="186889"/>
          </a:xfrm>
          <a:prstGeom prst="rightArrow">
            <a:avLst/>
          </a:prstGeom>
          <a:solidFill>
            <a:srgbClr val="E51C41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6417967-5554-8D1E-DCA9-932776FDE152}"/>
              </a:ext>
            </a:extLst>
          </p:cNvPr>
          <p:cNvSpPr/>
          <p:nvPr/>
        </p:nvSpPr>
        <p:spPr>
          <a:xfrm>
            <a:off x="2403113" y="6193260"/>
            <a:ext cx="772188" cy="186889"/>
          </a:xfrm>
          <a:prstGeom prst="rightArrow">
            <a:avLst/>
          </a:prstGeom>
          <a:solidFill>
            <a:srgbClr val="E51C41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2EFFEB6A-384A-062B-F30C-AAD8BCD484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GB" cap="none"/>
          </a:p>
          <a:p>
            <a:r>
              <a:rPr lang="en-GB" cap="none"/>
              <a:t>Education and Training Foundation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B98AF075-BBF8-8422-D9D1-5C197CA19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3434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br>
              <a:rPr lang="en-US"/>
            </a:br>
            <a:r>
              <a:rPr lang="en-US"/>
              <a:t>03</a:t>
            </a:r>
            <a:br>
              <a:rPr lang="en-US"/>
            </a:b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Independent practice A</a:t>
            </a:r>
          </a:p>
        </p:txBody>
      </p:sp>
    </p:spTree>
    <p:extLst>
      <p:ext uri="{BB962C8B-B14F-4D97-AF65-F5344CB8AC3E}">
        <p14:creationId xmlns:p14="http://schemas.microsoft.com/office/powerpoint/2010/main" val="2737228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19995-2FE0-F05D-1A6B-4E9AEB40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01" y="367458"/>
            <a:ext cx="11250084" cy="932567"/>
          </a:xfrm>
        </p:spPr>
        <p:txBody>
          <a:bodyPr>
            <a:normAutofit/>
          </a:bodyPr>
          <a:lstStyle/>
          <a:p>
            <a:r>
              <a:rPr lang="en-US" sz="2800"/>
              <a:t>Task 20: Transcript</a:t>
            </a:r>
            <a:endParaRPr lang="en-GB" sz="28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CB3986-7712-59E4-7B18-481B3DB9E1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endParaRPr lang="en-GB" sz="3600">
              <a:solidFill>
                <a:schemeClr val="tx1"/>
              </a:solidFill>
            </a:endParaRPr>
          </a:p>
          <a:p>
            <a:endParaRPr lang="en-GB" sz="3600">
              <a:solidFill>
                <a:schemeClr val="tx1"/>
              </a:solidFill>
            </a:endParaRPr>
          </a:p>
          <a:p>
            <a:endParaRPr lang="en-GB" sz="360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A9E451-A0B6-0914-76A7-05BE42A791C4}"/>
              </a:ext>
            </a:extLst>
          </p:cNvPr>
          <p:cNvSpPr txBox="1"/>
          <p:nvPr/>
        </p:nvSpPr>
        <p:spPr>
          <a:xfrm>
            <a:off x="310600" y="1101290"/>
            <a:ext cx="11569400" cy="6484147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US" sz="2800">
                <a:cs typeface="Arial"/>
              </a:rPr>
              <a:t>In pairs, create a transcript of a scenario of an interaction between a practitioner and a service user of your choice.</a:t>
            </a:r>
          </a:p>
          <a:p>
            <a:endParaRPr lang="en-US" sz="2800">
              <a:cs typeface="Arial"/>
            </a:endParaRPr>
          </a:p>
          <a:p>
            <a:r>
              <a:rPr lang="en-US" sz="2800" b="1">
                <a:cs typeface="Arial"/>
              </a:rPr>
              <a:t>Criteria for the interaction</a:t>
            </a:r>
          </a:p>
          <a:p>
            <a:endParaRPr lang="en-US" sz="2800" b="1">
              <a:cs typeface="Arial"/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800">
                <a:cs typeface="Arial"/>
              </a:rPr>
              <a:t>Five to six minutes long.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800">
                <a:cs typeface="Arial"/>
              </a:rPr>
              <a:t>Include two roles </a:t>
            </a: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800">
                <a:cs typeface="Arial"/>
              </a:rPr>
              <a:t>a healthcare professional and a service user.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800">
                <a:cs typeface="Arial"/>
              </a:rPr>
              <a:t>All three types of communication must be included.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800">
                <a:cs typeface="Arial"/>
              </a:rPr>
              <a:t>Include one example of communication that you highlighted from the previous task.</a:t>
            </a:r>
          </a:p>
          <a:p>
            <a:pPr marL="380990" indent="-380990">
              <a:buFont typeface="Calibri"/>
              <a:buChar char="-"/>
            </a:pPr>
            <a:endParaRPr lang="en-US" sz="2667">
              <a:cs typeface="Arial"/>
            </a:endParaRPr>
          </a:p>
          <a:p>
            <a:pPr marL="380990" indent="-380990">
              <a:buFont typeface="Calibri"/>
              <a:buChar char="-"/>
            </a:pPr>
            <a:endParaRPr lang="en-US" sz="2667">
              <a:cs typeface="Arial"/>
            </a:endParaRPr>
          </a:p>
          <a:p>
            <a:pPr marL="380990" indent="-380990">
              <a:buFont typeface="Calibri"/>
              <a:buChar char="-"/>
            </a:pPr>
            <a:endParaRPr lang="en-US" sz="2667">
              <a:cs typeface="Arial"/>
            </a:endParaRPr>
          </a:p>
          <a:p>
            <a:endParaRPr lang="en-US" sz="2667">
              <a:cs typeface="Arial"/>
            </a:endParaRPr>
          </a:p>
          <a:p>
            <a:pPr marL="380990" indent="-380990">
              <a:buFont typeface="Calibri"/>
              <a:buChar char="-"/>
            </a:pPr>
            <a:endParaRPr lang="en-US" sz="2667">
              <a:cs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A598DD-CAA7-A00A-8E7D-7EB5FC7A425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5BDE48-F0BC-9137-7EAD-99CEC9BC9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1201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br>
              <a:rPr lang="en-US"/>
            </a:br>
            <a:r>
              <a:rPr lang="en-US"/>
              <a:t>04</a:t>
            </a:r>
            <a:br>
              <a:rPr lang="en-US"/>
            </a:b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Independent practice B</a:t>
            </a:r>
          </a:p>
        </p:txBody>
      </p:sp>
    </p:spTree>
    <p:extLst>
      <p:ext uri="{BB962C8B-B14F-4D97-AF65-F5344CB8AC3E}">
        <p14:creationId xmlns:p14="http://schemas.microsoft.com/office/powerpoint/2010/main" val="4281681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19995-2FE0-F05D-1A6B-4E9AEB40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01" y="340674"/>
            <a:ext cx="11250084" cy="932567"/>
          </a:xfrm>
        </p:spPr>
        <p:txBody>
          <a:bodyPr>
            <a:normAutofit/>
          </a:bodyPr>
          <a:lstStyle/>
          <a:p>
            <a:r>
              <a:rPr lang="en-US"/>
              <a:t>Task 21: Evaluating transcripts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CB3986-7712-59E4-7B18-481B3DB9E1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2000" y="1315199"/>
            <a:ext cx="11255584" cy="4801967"/>
          </a:xfrm>
        </p:spPr>
        <p:txBody>
          <a:bodyPr>
            <a:normAutofit/>
          </a:bodyPr>
          <a:lstStyle/>
          <a:p>
            <a:endParaRPr lang="en-GB"/>
          </a:p>
          <a:p>
            <a:endParaRPr lang="en-GB"/>
          </a:p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A9E451-A0B6-0914-76A7-05BE42A791C4}"/>
              </a:ext>
            </a:extLst>
          </p:cNvPr>
          <p:cNvSpPr txBox="1"/>
          <p:nvPr/>
        </p:nvSpPr>
        <p:spPr>
          <a:xfrm>
            <a:off x="311449" y="1231282"/>
            <a:ext cx="11569400" cy="6894195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US" sz="2800">
                <a:cs typeface="Arial"/>
              </a:rPr>
              <a:t>We will now perform your transcripts.</a:t>
            </a:r>
          </a:p>
          <a:p>
            <a:endParaRPr lang="en-US" sz="2800">
              <a:cs typeface="Arial"/>
            </a:endParaRPr>
          </a:p>
          <a:p>
            <a:r>
              <a:rPr lang="en-US" sz="2800">
                <a:cs typeface="Arial"/>
              </a:rPr>
              <a:t>While each pair performs their transcript, use the performance sheets to highlight examples of good communication, good practice and person-</a:t>
            </a:r>
            <a:r>
              <a:rPr lang="en-US" sz="2800" err="1">
                <a:cs typeface="Arial"/>
              </a:rPr>
              <a:t>centred</a:t>
            </a:r>
            <a:r>
              <a:rPr lang="en-US" sz="2800">
                <a:cs typeface="Arial"/>
              </a:rPr>
              <a:t> practice, and identify areas for development. </a:t>
            </a:r>
          </a:p>
          <a:p>
            <a:endParaRPr lang="en-US" sz="2800">
              <a:cs typeface="Arial"/>
            </a:endParaRPr>
          </a:p>
          <a:p>
            <a:r>
              <a:rPr lang="en-US" sz="2800">
                <a:cs typeface="Arial"/>
              </a:rPr>
              <a:t>Feedback will then be provided. </a:t>
            </a:r>
          </a:p>
          <a:p>
            <a:endParaRPr lang="en-US" sz="2800">
              <a:cs typeface="Arial"/>
            </a:endParaRPr>
          </a:p>
          <a:p>
            <a:r>
              <a:rPr lang="en-US" sz="2800">
                <a:cs typeface="Arial"/>
              </a:rPr>
              <a:t>When it is your turn to perform your transcript, note down the feedback you are given from your peers. </a:t>
            </a:r>
          </a:p>
          <a:p>
            <a:pPr marL="380990" indent="-380990">
              <a:buFont typeface="Calibri"/>
              <a:buChar char="-"/>
            </a:pPr>
            <a:endParaRPr lang="en-US" sz="3200">
              <a:cs typeface="Arial"/>
            </a:endParaRPr>
          </a:p>
          <a:p>
            <a:pPr marL="380990" indent="-380990">
              <a:buFont typeface="Calibri"/>
              <a:buChar char="-"/>
            </a:pPr>
            <a:endParaRPr lang="en-US" sz="3200">
              <a:cs typeface="Arial"/>
            </a:endParaRPr>
          </a:p>
          <a:p>
            <a:pPr marL="380990" indent="-380990">
              <a:buFont typeface="Calibri"/>
              <a:buChar char="-"/>
            </a:pPr>
            <a:endParaRPr lang="en-US" sz="3200">
              <a:cs typeface="Arial"/>
            </a:endParaRPr>
          </a:p>
          <a:p>
            <a:endParaRPr lang="en-US" sz="3200">
              <a:cs typeface="Arial"/>
            </a:endParaRPr>
          </a:p>
          <a:p>
            <a:pPr marL="380990" indent="-380990">
              <a:buFont typeface="Calibri"/>
              <a:buChar char="-"/>
            </a:pPr>
            <a:endParaRPr lang="en-US" sz="3200">
              <a:cs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EAA1FD-AD5A-A632-DFBC-426FE9FBAA8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A4C4B3-5AF6-28CA-6F6C-D67223009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357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/>
          <a:lstStyle/>
          <a:p>
            <a:r>
              <a:rPr lang="en-US"/>
              <a:t>Review </a:t>
            </a:r>
          </a:p>
        </p:txBody>
      </p:sp>
    </p:spTree>
    <p:extLst>
      <p:ext uri="{BB962C8B-B14F-4D97-AF65-F5344CB8AC3E}">
        <p14:creationId xmlns:p14="http://schemas.microsoft.com/office/powerpoint/2010/main" val="3023594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19995-2FE0-F05D-1A6B-4E9AEB40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865" y="848915"/>
            <a:ext cx="11250084" cy="932567"/>
          </a:xfrm>
        </p:spPr>
        <p:txBody>
          <a:bodyPr>
            <a:normAutofit/>
          </a:bodyPr>
          <a:lstStyle/>
          <a:p>
            <a:r>
              <a:rPr lang="en-US" sz="2800"/>
              <a:t>Task 22: Reflection</a:t>
            </a:r>
            <a:endParaRPr lang="en-GB" sz="28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A9E451-A0B6-0914-76A7-05BE42A791C4}"/>
              </a:ext>
            </a:extLst>
          </p:cNvPr>
          <p:cNvSpPr txBox="1"/>
          <p:nvPr/>
        </p:nvSpPr>
        <p:spPr>
          <a:xfrm>
            <a:off x="396864" y="2358446"/>
            <a:ext cx="11569400" cy="984885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US" sz="2800">
                <a:cs typeface="Arial"/>
              </a:rPr>
              <a:t>Identify three improvements you would make to your own transcript based on the feedback you have been given.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38A27F7-8D38-66EA-416F-B33BB9C7873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A3DB25F-E418-BB85-E4D3-1D9CC16EA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03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6928DF-DE4B-5FAC-28B8-DBC8FF9F9B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8492BE-2B96-C71B-0EC3-5D8110AE6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958" y="394242"/>
            <a:ext cx="11250084" cy="93256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latin typeface="+mn-lt"/>
                <a:ea typeface="+mn-ea"/>
                <a:cs typeface="Arial"/>
              </a:rPr>
              <a:t>Aim:</a:t>
            </a:r>
            <a:r>
              <a:rPr lang="en-US" sz="2800" b="0">
                <a:latin typeface="+mn-lt"/>
                <a:ea typeface="+mn-ea"/>
                <a:cs typeface="Arial"/>
              </a:rPr>
              <a:t> </a:t>
            </a:r>
            <a:r>
              <a:rPr lang="en-US" sz="2800" b="0">
                <a:latin typeface="+mn-lt"/>
              </a:rPr>
              <a:t>To use effective communication in my practice.</a:t>
            </a:r>
            <a:br>
              <a:rPr lang="en-GB" sz="2800" b="0">
                <a:latin typeface="+mn-lt"/>
              </a:rPr>
            </a:br>
            <a:r>
              <a:rPr lang="en-GB" sz="2800" b="0">
                <a:latin typeface="+mn-lt"/>
                <a:ea typeface="Calibri" panose="020F0502020204030204" pitchFamily="34" charset="0"/>
              </a:rPr>
              <a:t> </a:t>
            </a:r>
            <a:endParaRPr lang="en-GB" sz="28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55DBFC-FEBC-0757-B154-5B18AC9149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0958" y="1554252"/>
            <a:ext cx="11250084" cy="48020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 b="1"/>
              <a:t>Learning outcomes</a:t>
            </a:r>
          </a:p>
          <a:p>
            <a:pPr>
              <a:lnSpc>
                <a:spcPct val="100000"/>
              </a:lnSpc>
            </a:pPr>
            <a:r>
              <a:rPr lang="en-US" sz="2800">
                <a:ea typeface="+mn-lt"/>
                <a:cs typeface="+mn-lt"/>
              </a:rPr>
              <a:t>Am I now able to…</a:t>
            </a:r>
            <a:endParaRPr lang="en-US" sz="2800">
              <a:ea typeface="+mn-lt"/>
              <a:cs typeface="Arial"/>
            </a:endParaRPr>
          </a:p>
          <a:p>
            <a:pPr>
              <a:lnSpc>
                <a:spcPct val="100000"/>
              </a:lnSpc>
            </a:pPr>
            <a:endParaRPr lang="en-GB" sz="2800" b="1">
              <a:cs typeface="Arial"/>
            </a:endParaRPr>
          </a:p>
          <a:p>
            <a:pPr marL="457189" indent="-457189">
              <a:buFont typeface="Wingdings" pitchFamily="2" charset="2"/>
              <a:buChar char="ü"/>
            </a:pPr>
            <a:r>
              <a:rPr lang="en-GB" sz="2800">
                <a:cs typeface="Arial"/>
              </a:rPr>
              <a:t>recall key contributing factors to effective verbal communication?</a:t>
            </a:r>
          </a:p>
          <a:p>
            <a:pPr marL="457189" indent="-457189">
              <a:buFont typeface="Wingdings" pitchFamily="2" charset="2"/>
              <a:buChar char="ü"/>
            </a:pPr>
            <a:r>
              <a:rPr lang="en-GB" sz="2800">
                <a:cs typeface="Arial"/>
              </a:rPr>
              <a:t>identify examples of effective communication in healthcare settings?</a:t>
            </a:r>
          </a:p>
          <a:p>
            <a:pPr marL="457189" indent="-457189">
              <a:buFont typeface="Wingdings" pitchFamily="2" charset="2"/>
              <a:buChar char="ü"/>
            </a:pPr>
            <a:r>
              <a:rPr lang="en-GB" sz="2800">
                <a:cs typeface="Arial"/>
              </a:rPr>
              <a:t>apply verbal, non-verbal and written communication in my practice?</a:t>
            </a:r>
          </a:p>
          <a:p>
            <a:pPr>
              <a:lnSpc>
                <a:spcPct val="100000"/>
              </a:lnSpc>
            </a:pPr>
            <a:endParaRPr lang="en-GB" sz="32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C1E58F-9F6A-E96E-6F66-69A8B57A57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561544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</a:t>
            </a:r>
            <a:r>
              <a:rPr lang="en-GB" err="1"/>
              <a:t>esson</a:t>
            </a:r>
            <a:r>
              <a:rPr lang="en-GB"/>
              <a:t> outline: Tutor use only 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8400257" y="397517"/>
            <a:ext cx="10223500" cy="4802099"/>
          </a:xfrm>
        </p:spPr>
        <p:txBody>
          <a:bodyPr/>
          <a:lstStyle/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58E498D9-3291-1D7B-EDE2-87F8F9FAFC5D}"/>
              </a:ext>
            </a:extLst>
          </p:cNvPr>
          <p:cNvGraphicFramePr>
            <a:graphicFrameLocks noGrp="1"/>
          </p:cNvGraphicFramePr>
          <p:nvPr/>
        </p:nvGraphicFramePr>
        <p:xfrm>
          <a:off x="273993" y="799484"/>
          <a:ext cx="11607408" cy="524216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34569">
                  <a:extLst>
                    <a:ext uri="{9D8B030D-6E8A-4147-A177-3AD203B41FA5}">
                      <a16:colId xmlns:a16="http://schemas.microsoft.com/office/drawing/2014/main" val="346630619"/>
                    </a:ext>
                  </a:extLst>
                </a:gridCol>
                <a:gridCol w="2406956">
                  <a:extLst>
                    <a:ext uri="{9D8B030D-6E8A-4147-A177-3AD203B41FA5}">
                      <a16:colId xmlns:a16="http://schemas.microsoft.com/office/drawing/2014/main" val="1098180410"/>
                    </a:ext>
                  </a:extLst>
                </a:gridCol>
                <a:gridCol w="1428836">
                  <a:extLst>
                    <a:ext uri="{9D8B030D-6E8A-4147-A177-3AD203B41FA5}">
                      <a16:colId xmlns:a16="http://schemas.microsoft.com/office/drawing/2014/main" val="2399357076"/>
                    </a:ext>
                  </a:extLst>
                </a:gridCol>
                <a:gridCol w="4017925">
                  <a:extLst>
                    <a:ext uri="{9D8B030D-6E8A-4147-A177-3AD203B41FA5}">
                      <a16:colId xmlns:a16="http://schemas.microsoft.com/office/drawing/2014/main" val="3333028173"/>
                    </a:ext>
                  </a:extLst>
                </a:gridCol>
                <a:gridCol w="1819121">
                  <a:extLst>
                    <a:ext uri="{9D8B030D-6E8A-4147-A177-3AD203B41FA5}">
                      <a16:colId xmlns:a16="http://schemas.microsoft.com/office/drawing/2014/main" val="3581277042"/>
                    </a:ext>
                  </a:extLst>
                </a:gridCol>
              </a:tblGrid>
              <a:tr h="1097280">
                <a:tc>
                  <a:txBody>
                    <a:bodyPr/>
                    <a:lstStyle/>
                    <a:p>
                      <a:r>
                        <a:rPr lang="en-US" sz="1600"/>
                        <a:t>Topic: Communication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Occupational specialism core performance outcome 1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Lesson 4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r>
                        <a:rPr lang="en-US" sz="1600"/>
                        <a:t>Communication (K1.1, GEC 4, CS2):</a:t>
                      </a:r>
                    </a:p>
                    <a:p>
                      <a:r>
                        <a:rPr lang="en-US" sz="1600"/>
                        <a:t>2 hours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845289"/>
                  </a:ext>
                </a:extLst>
              </a:tr>
              <a:tr h="500997">
                <a:tc gridSpan="2">
                  <a:txBody>
                    <a:bodyPr/>
                    <a:lstStyle/>
                    <a:p>
                      <a:r>
                        <a:rPr lang="en-US" sz="1600" b="1">
                          <a:solidFill>
                            <a:schemeClr val="tx1"/>
                          </a:solidFill>
                        </a:rPr>
                        <a:t>Aim:</a:t>
                      </a:r>
                      <a:endParaRPr lang="en-GB" sz="16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b="0" i="0">
                          <a:solidFill>
                            <a:schemeClr val="tx1"/>
                          </a:solidFill>
                        </a:rPr>
                        <a:t>To use effective communication in my practice.</a:t>
                      </a:r>
                      <a:endParaRPr lang="en-GB" sz="1600" b="0" i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83349"/>
                  </a:ext>
                </a:extLst>
              </a:tr>
              <a:tr h="461651">
                <a:tc>
                  <a:txBody>
                    <a:bodyPr/>
                    <a:lstStyle/>
                    <a:p>
                      <a:r>
                        <a:rPr lang="en-US" sz="1600" b="1"/>
                        <a:t>Component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gridSpan="3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1"/>
                        <a:t> Activity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Timings 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626249464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r>
                        <a:rPr lang="en-US" sz="1600" b="1"/>
                        <a:t>Recall and connect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gridSpan="3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Verbal communication: How can it be used effectively to promote person-</a:t>
                      </a:r>
                      <a:r>
                        <a:rPr lang="en-US" sz="1600" err="1"/>
                        <a:t>centred</a:t>
                      </a:r>
                      <a:r>
                        <a:rPr lang="en-US" sz="1600"/>
                        <a:t> practice?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10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457640557"/>
                  </a:ext>
                </a:extLst>
              </a:tr>
              <a:tr h="608307">
                <a:tc>
                  <a:txBody>
                    <a:bodyPr/>
                    <a:lstStyle/>
                    <a:p>
                      <a:r>
                        <a:rPr lang="en-US" sz="1600" b="1"/>
                        <a:t>Guided practice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gridSpan="3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Examples of communication in practice: Video task.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25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741999525"/>
                  </a:ext>
                </a:extLst>
              </a:tr>
              <a:tr h="746428">
                <a:tc>
                  <a:txBody>
                    <a:bodyPr/>
                    <a:lstStyle/>
                    <a:p>
                      <a:r>
                        <a:rPr lang="en-US" sz="1600" b="1"/>
                        <a:t>Independent practice A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gridSpan="3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Transcript task: Creating a transcript that demonstrates effective communication in practice.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30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03388647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r>
                        <a:rPr lang="en-US" sz="1600" b="1"/>
                        <a:t>Independent practice B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gridSpan="3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Evaluating transcripts: Performing the written transcripts and providing feedback.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40 minutes 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955350770"/>
                  </a:ext>
                </a:extLst>
              </a:tr>
              <a:tr h="608307">
                <a:tc>
                  <a:txBody>
                    <a:bodyPr/>
                    <a:lstStyle/>
                    <a:p>
                      <a:r>
                        <a:rPr lang="en-US" sz="1600" b="1"/>
                        <a:t>Review 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gridSpan="3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Reflection task: Make improvements to transcripts based on feedback. 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15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51707158"/>
                  </a:ext>
                </a:extLst>
              </a:tr>
            </a:tbl>
          </a:graphicData>
        </a:graphic>
      </p:graphicFrame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AE6F9C1-6E12-71C8-9489-EC3AB2821B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DC5859-7F40-D999-C44B-865097649B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7191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Recall and connect</a:t>
            </a:r>
          </a:p>
        </p:txBody>
      </p:sp>
    </p:spTree>
    <p:extLst>
      <p:ext uri="{BB962C8B-B14F-4D97-AF65-F5344CB8AC3E}">
        <p14:creationId xmlns:p14="http://schemas.microsoft.com/office/powerpoint/2010/main" val="3168727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19995-2FE0-F05D-1A6B-4E9AEB40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>
            <a:normAutofit/>
          </a:bodyPr>
          <a:lstStyle/>
          <a:p>
            <a:r>
              <a:rPr lang="en-US"/>
              <a:t>Recall </a:t>
            </a:r>
            <a:r>
              <a:rPr lang="en-GB"/>
              <a:t>and connect</a:t>
            </a:r>
            <a:br>
              <a:rPr lang="en-GB"/>
            </a:br>
            <a:r>
              <a:rPr lang="en-US"/>
              <a:t>Task 18: Verbal communication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CB3986-7712-59E4-7B18-481B3DB9E1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2000" y="1315199"/>
            <a:ext cx="11255584" cy="4801967"/>
          </a:xfrm>
        </p:spPr>
        <p:txBody>
          <a:bodyPr>
            <a:normAutofit/>
          </a:bodyPr>
          <a:lstStyle/>
          <a:p>
            <a:endParaRPr lang="en-GB"/>
          </a:p>
          <a:p>
            <a:endParaRPr lang="en-GB"/>
          </a:p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A9E451-A0B6-0914-76A7-05BE42A791C4}"/>
              </a:ext>
            </a:extLst>
          </p:cNvPr>
          <p:cNvSpPr txBox="1"/>
          <p:nvPr/>
        </p:nvSpPr>
        <p:spPr>
          <a:xfrm>
            <a:off x="311449" y="1314451"/>
            <a:ext cx="11569400" cy="270843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US" sz="2800">
                <a:cs typeface="Arial"/>
              </a:rPr>
              <a:t>Identify key factors that impact the effectiveness of verbal communication between a healthcare professional and a service user. </a:t>
            </a:r>
          </a:p>
          <a:p>
            <a:endParaRPr lang="en-US" sz="2800">
              <a:cs typeface="Arial"/>
            </a:endParaRPr>
          </a:p>
          <a:p>
            <a:endParaRPr lang="en-US" sz="2800">
              <a:cs typeface="Arial"/>
            </a:endParaRPr>
          </a:p>
          <a:p>
            <a:r>
              <a:rPr lang="en-US" sz="2800" b="1">
                <a:cs typeface="Arial"/>
              </a:rPr>
              <a:t>Challenge</a:t>
            </a:r>
            <a:r>
              <a:rPr lang="en-US" sz="2800">
                <a:cs typeface="Arial"/>
              </a:rPr>
              <a:t>: How can verbal communication be used to promote person-</a:t>
            </a:r>
            <a:r>
              <a:rPr lang="en-US" sz="2800" err="1">
                <a:cs typeface="Arial"/>
              </a:rPr>
              <a:t>centred</a:t>
            </a:r>
            <a:r>
              <a:rPr lang="en-US" sz="2800">
                <a:cs typeface="Arial"/>
              </a:rPr>
              <a:t> practice?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091199-ED39-45A1-D9C1-8EB90724A89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2DD392-D25A-0EA7-E8C5-D9E313C65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1506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19995-2FE0-F05D-1A6B-4E9AEB40C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Recall</a:t>
            </a:r>
            <a:r>
              <a:rPr lang="en-GB"/>
              <a:t> and connect:</a:t>
            </a:r>
            <a:r>
              <a:rPr lang="en-US"/>
              <a:t> Verbal communication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CB3986-7712-59E4-7B18-481B3DB9E1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endParaRPr lang="en-GB"/>
          </a:p>
          <a:p>
            <a:endParaRPr lang="en-GB"/>
          </a:p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A9E451-A0B6-0914-76A7-05BE42A791C4}"/>
              </a:ext>
            </a:extLst>
          </p:cNvPr>
          <p:cNvSpPr txBox="1"/>
          <p:nvPr/>
        </p:nvSpPr>
        <p:spPr>
          <a:xfrm>
            <a:off x="310601" y="1308900"/>
            <a:ext cx="11756305" cy="5416868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US" sz="2800" b="1">
                <a:cs typeface="Arial"/>
              </a:rPr>
              <a:t>Task 18 answers</a:t>
            </a:r>
          </a:p>
          <a:p>
            <a:r>
              <a:rPr lang="en-US" sz="2800">
                <a:cs typeface="Arial"/>
              </a:rPr>
              <a:t>Identify key factors that impact the effectiveness of verbal communication between a healthcare professional and a service user. </a:t>
            </a:r>
          </a:p>
          <a:p>
            <a:endParaRPr lang="en-US" sz="2800">
              <a:cs typeface="Arial"/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800">
                <a:cs typeface="Arial"/>
              </a:rPr>
              <a:t>Tone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800">
                <a:cs typeface="Arial"/>
              </a:rPr>
              <a:t>Pitch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800">
                <a:cs typeface="Arial"/>
              </a:rPr>
              <a:t>Pace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800">
                <a:cs typeface="Arial"/>
              </a:rPr>
              <a:t>Language 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800">
                <a:cs typeface="Arial"/>
              </a:rPr>
              <a:t>Volume 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800">
                <a:cs typeface="Arial"/>
              </a:rPr>
              <a:t>Jargon</a:t>
            </a:r>
          </a:p>
          <a:p>
            <a:endParaRPr lang="en-US" sz="3200">
              <a:cs typeface="Arial"/>
            </a:endParaRPr>
          </a:p>
          <a:p>
            <a:endParaRPr lang="en-US" sz="3200">
              <a:cs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4665B0-929B-CD49-9330-F6CFDD97FCD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14F259-216D-5F64-A942-2B5741B158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9640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19995-2FE0-F05D-1A6B-4E9AEB40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>
            <a:normAutofit/>
          </a:bodyPr>
          <a:lstStyle/>
          <a:p>
            <a:r>
              <a:rPr lang="en-US"/>
              <a:t>Recall</a:t>
            </a:r>
            <a:r>
              <a:rPr lang="en-GB"/>
              <a:t> and connect:</a:t>
            </a:r>
            <a:r>
              <a:rPr lang="en-US"/>
              <a:t> Verbal communication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CB3986-7712-59E4-7B18-481B3DB9E1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2000" y="1315199"/>
            <a:ext cx="11255584" cy="4801967"/>
          </a:xfrm>
        </p:spPr>
        <p:txBody>
          <a:bodyPr>
            <a:normAutofit/>
          </a:bodyPr>
          <a:lstStyle/>
          <a:p>
            <a:endParaRPr lang="en-GB"/>
          </a:p>
          <a:p>
            <a:endParaRPr lang="en-GB"/>
          </a:p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A9E451-A0B6-0914-76A7-05BE42A791C4}"/>
              </a:ext>
            </a:extLst>
          </p:cNvPr>
          <p:cNvSpPr txBox="1"/>
          <p:nvPr/>
        </p:nvSpPr>
        <p:spPr>
          <a:xfrm>
            <a:off x="311151" y="1575210"/>
            <a:ext cx="11569400" cy="3139321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US" sz="2800" b="1">
                <a:cs typeface="Arial"/>
              </a:rPr>
              <a:t>Challenge</a:t>
            </a:r>
            <a:r>
              <a:rPr lang="en-US" sz="2800">
                <a:cs typeface="Arial"/>
              </a:rPr>
              <a:t>: How can verbal communication be used to promote person-</a:t>
            </a:r>
            <a:r>
              <a:rPr lang="en-US" sz="2800" err="1">
                <a:cs typeface="Arial"/>
              </a:rPr>
              <a:t>centred</a:t>
            </a:r>
            <a:r>
              <a:rPr lang="en-US" sz="2800">
                <a:cs typeface="Arial"/>
              </a:rPr>
              <a:t> practice?</a:t>
            </a:r>
          </a:p>
          <a:p>
            <a:endParaRPr lang="en-US" sz="2800">
              <a:cs typeface="Arial"/>
            </a:endParaRPr>
          </a:p>
          <a:p>
            <a:r>
              <a:rPr lang="en-US" sz="2800">
                <a:cs typeface="Arial"/>
              </a:rPr>
              <a:t>Example answers:</a:t>
            </a:r>
            <a:br>
              <a:rPr lang="en-US" sz="2800">
                <a:cs typeface="Arial"/>
              </a:rPr>
            </a:br>
            <a:r>
              <a:rPr lang="en-US" sz="2800" b="1">
                <a:cs typeface="Arial"/>
              </a:rPr>
              <a:t>If a patient’s first language is not English, use a </a:t>
            </a:r>
            <a:r>
              <a:rPr lang="en-US" sz="2800" b="1" err="1">
                <a:cs typeface="Arial"/>
              </a:rPr>
              <a:t>translater</a:t>
            </a:r>
            <a:r>
              <a:rPr lang="en-US" sz="2800" b="1">
                <a:cs typeface="Arial"/>
              </a:rPr>
              <a:t>, slow down the pace and avoid using slang and jargon to ensure understanding. 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089528-BF1E-B409-6244-159F1595660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81DB69-5329-FD84-3480-01CFF7BD7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384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6928DF-DE4B-5FAC-28B8-DBC8FF9F9B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8492BE-2B96-C71B-0EC3-5D8110AE6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75" y="425113"/>
            <a:ext cx="11250084" cy="93256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latin typeface="+mn-lt"/>
                <a:ea typeface="+mn-ea"/>
                <a:cs typeface="Arial"/>
              </a:rPr>
              <a:t>Aim:</a:t>
            </a:r>
            <a:r>
              <a:rPr lang="en-US" sz="2800" b="0">
                <a:latin typeface="+mn-lt"/>
                <a:ea typeface="+mn-ea"/>
                <a:cs typeface="Arial"/>
              </a:rPr>
              <a:t> </a:t>
            </a:r>
            <a:r>
              <a:rPr lang="en-US" sz="2800" b="0">
                <a:latin typeface="+mn-lt"/>
              </a:rPr>
              <a:t>To use effective communication in my practice.</a:t>
            </a:r>
            <a:br>
              <a:rPr lang="en-GB" sz="2800" b="0">
                <a:latin typeface="+mn-lt"/>
              </a:rPr>
            </a:br>
            <a:r>
              <a:rPr lang="en-GB" sz="2800" b="0">
                <a:latin typeface="+mn-lt"/>
                <a:ea typeface="Calibri" panose="020F0502020204030204" pitchFamily="34" charset="0"/>
              </a:rPr>
              <a:t> </a:t>
            </a:r>
            <a:endParaRPr lang="en-GB" sz="2800" b="0">
              <a:latin typeface="+mn-l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55DBFC-FEBC-0757-B154-5B18AC9149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5175" y="1739630"/>
            <a:ext cx="11244293" cy="3378741"/>
          </a:xfrm>
        </p:spPr>
        <p:txBody>
          <a:bodyPr/>
          <a:lstStyle/>
          <a:p>
            <a:r>
              <a:rPr lang="en-US" sz="2800" b="1"/>
              <a:t>Learning outcomes: </a:t>
            </a:r>
          </a:p>
          <a:p>
            <a:r>
              <a:rPr lang="en-US" sz="2800">
                <a:ea typeface="+mn-lt"/>
                <a:cs typeface="+mn-lt"/>
              </a:rPr>
              <a:t>By the end of this lesson, you will be able to:</a:t>
            </a:r>
            <a:r>
              <a:rPr lang="en-US" sz="2800">
                <a:cs typeface="Arial"/>
              </a:rPr>
              <a:t> </a:t>
            </a:r>
          </a:p>
          <a:p>
            <a:endParaRPr lang="en-GB" sz="2800" b="1">
              <a:cs typeface="Arial"/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800">
                <a:cs typeface="Arial"/>
              </a:rPr>
              <a:t>recall key contributing factors to effective verbal communication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800">
                <a:cs typeface="Arial"/>
              </a:rPr>
              <a:t>identify examples of effective communication in healthcare settings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800">
                <a:cs typeface="Arial"/>
              </a:rPr>
              <a:t>apply verbal, non-verbal and written communication in your practice.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C1E58F-9F6A-E96E-6F66-69A8B57A57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930696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Guided practice</a:t>
            </a:r>
          </a:p>
        </p:txBody>
      </p:sp>
    </p:spTree>
    <p:extLst>
      <p:ext uri="{BB962C8B-B14F-4D97-AF65-F5344CB8AC3E}">
        <p14:creationId xmlns:p14="http://schemas.microsoft.com/office/powerpoint/2010/main" val="10712401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19995-2FE0-F05D-1A6B-4E9AEB40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01" y="848915"/>
            <a:ext cx="11250084" cy="932567"/>
          </a:xfrm>
        </p:spPr>
        <p:txBody>
          <a:bodyPr>
            <a:normAutofit/>
          </a:bodyPr>
          <a:lstStyle/>
          <a:p>
            <a:r>
              <a:rPr lang="en-US" sz="2800"/>
              <a:t>Task 19: Examples of communication in practice</a:t>
            </a:r>
            <a:endParaRPr lang="en-GB" sz="28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CB3986-7712-59E4-7B18-481B3DB9E1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endParaRPr lang="en-GB" sz="3600">
              <a:solidFill>
                <a:schemeClr val="tx1"/>
              </a:solidFill>
            </a:endParaRPr>
          </a:p>
          <a:p>
            <a:endParaRPr lang="en-GB" sz="3600">
              <a:solidFill>
                <a:schemeClr val="tx1"/>
              </a:solidFill>
            </a:endParaRPr>
          </a:p>
          <a:p>
            <a:endParaRPr lang="en-GB" sz="360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A9E451-A0B6-0914-76A7-05BE42A791C4}"/>
              </a:ext>
            </a:extLst>
          </p:cNvPr>
          <p:cNvSpPr txBox="1"/>
          <p:nvPr/>
        </p:nvSpPr>
        <p:spPr>
          <a:xfrm>
            <a:off x="166827" y="1984635"/>
            <a:ext cx="11569400" cy="270843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US" sz="2800">
                <a:cs typeface="Arial"/>
              </a:rPr>
              <a:t>Watch the documentary clip.</a:t>
            </a:r>
          </a:p>
          <a:p>
            <a:endParaRPr lang="en-US" sz="2800">
              <a:cs typeface="Arial"/>
            </a:endParaRPr>
          </a:p>
          <a:p>
            <a:pPr marL="609585" indent="-609585">
              <a:buAutoNum type="alphaLcParenR"/>
            </a:pPr>
            <a:r>
              <a:rPr lang="en-US" sz="2800">
                <a:cs typeface="Arial"/>
              </a:rPr>
              <a:t>Identify three different interactions that occur.</a:t>
            </a:r>
          </a:p>
          <a:p>
            <a:pPr marL="609585" indent="-609585">
              <a:buAutoNum type="alphaLcParenR"/>
            </a:pPr>
            <a:r>
              <a:rPr lang="en-US" sz="2800">
                <a:cs typeface="Arial"/>
              </a:rPr>
              <a:t>Analyse the effectiveness of the communication used. </a:t>
            </a:r>
          </a:p>
          <a:p>
            <a:endParaRPr lang="en-US" sz="2800">
              <a:cs typeface="Arial"/>
            </a:endParaRPr>
          </a:p>
          <a:p>
            <a:r>
              <a:rPr lang="en-US" sz="2800">
                <a:cs typeface="Arial"/>
              </a:rPr>
              <a:t>Tip: Think further than just the verbal communication. 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4C74AB-69CE-E350-7044-6E311134083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DD4EA1-ACB1-D380-3AC5-6536B4438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658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8" ma:contentTypeDescription="Create a new document." ma:contentTypeScope="" ma:versionID="b8a82ae03f6bbf2f5bae4b1083aff19d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2214009479b4e339fdd27a5b62ff05ba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1386B21-B737-4DCA-A946-0B977415A966}"/>
</file>

<file path=customXml/itemProps2.xml><?xml version="1.0" encoding="utf-8"?>
<ds:datastoreItem xmlns:ds="http://schemas.openxmlformats.org/officeDocument/2006/customXml" ds:itemID="{16A89601-511C-44EA-B68C-D69557719C12}"/>
</file>

<file path=customXml/itemProps3.xml><?xml version="1.0" encoding="utf-8"?>
<ds:datastoreItem xmlns:ds="http://schemas.openxmlformats.org/officeDocument/2006/customXml" ds:itemID="{F9260CA0-3BD2-4A29-B124-C7B6071D23B9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</TotalTime>
  <Words>687</Words>
  <Application>Microsoft Office PowerPoint</Application>
  <PresentationFormat>Widescreen</PresentationFormat>
  <Paragraphs>164</Paragraphs>
  <Slides>17</Slides>
  <Notes>15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Wingdings</vt:lpstr>
      <vt:lpstr>Office Theme</vt:lpstr>
      <vt:lpstr>Lesson 4</vt:lpstr>
      <vt:lpstr>Lesson outline: Tutor use only  </vt:lpstr>
      <vt:lpstr>01</vt:lpstr>
      <vt:lpstr>Recall and connect Task 18: Verbal communication</vt:lpstr>
      <vt:lpstr>Recall and connect: Verbal communication</vt:lpstr>
      <vt:lpstr>Recall and connect: Verbal communication</vt:lpstr>
      <vt:lpstr>Aim: To use effective communication in my practice.  </vt:lpstr>
      <vt:lpstr>02</vt:lpstr>
      <vt:lpstr>Task 19: Examples of communication in practice</vt:lpstr>
      <vt:lpstr>Interactions in the video</vt:lpstr>
      <vt:lpstr> 03 </vt:lpstr>
      <vt:lpstr>Task 20: Transcript</vt:lpstr>
      <vt:lpstr> 04 </vt:lpstr>
      <vt:lpstr>Task 21: Evaluating transcripts</vt:lpstr>
      <vt:lpstr>05</vt:lpstr>
      <vt:lpstr>Task 22: Reflection</vt:lpstr>
      <vt:lpstr>Aim: To use effective communication in my practice.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 1, lesson 1</dc:title>
  <dc:creator>Gemma Brezinski</dc:creator>
  <cp:lastModifiedBy>Gemma Brezinski</cp:lastModifiedBy>
  <cp:revision>4</cp:revision>
  <dcterms:created xsi:type="dcterms:W3CDTF">2024-01-25T15:00:43Z</dcterms:created>
  <dcterms:modified xsi:type="dcterms:W3CDTF">2024-01-25T15:04:24Z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