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4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3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535" r:id="rId2"/>
    <p:sldId id="536" r:id="rId3"/>
    <p:sldId id="537" r:id="rId4"/>
    <p:sldId id="538" r:id="rId5"/>
    <p:sldId id="351" r:id="rId6"/>
    <p:sldId id="539" r:id="rId7"/>
    <p:sldId id="540" r:id="rId8"/>
    <p:sldId id="541" r:id="rId9"/>
    <p:sldId id="542" r:id="rId10"/>
    <p:sldId id="543" r:id="rId11"/>
    <p:sldId id="544" r:id="rId12"/>
    <p:sldId id="545" r:id="rId13"/>
    <p:sldId id="546" r:id="rId14"/>
    <p:sldId id="547" r:id="rId15"/>
    <p:sldId id="361" r:id="rId16"/>
    <p:sldId id="491" r:id="rId17"/>
    <p:sldId id="548" r:id="rId18"/>
    <p:sldId id="492" r:id="rId19"/>
    <p:sldId id="549" r:id="rId20"/>
    <p:sldId id="364" r:id="rId21"/>
    <p:sldId id="365" r:id="rId22"/>
    <p:sldId id="550" r:id="rId23"/>
    <p:sldId id="551" r:id="rId24"/>
    <p:sldId id="368" r:id="rId25"/>
    <p:sldId id="369" r:id="rId26"/>
    <p:sldId id="371" r:id="rId27"/>
    <p:sldId id="263" r:id="rId28"/>
    <p:sldId id="493" r:id="rId29"/>
    <p:sldId id="494" r:id="rId30"/>
    <p:sldId id="552" r:id="rId31"/>
    <p:sldId id="553" r:id="rId32"/>
    <p:sldId id="554" r:id="rId33"/>
    <p:sldId id="649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customXml" Target="../customXml/item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96592A-7D6B-4888-ACEE-E62BC37648BC}" type="datetimeFigureOut">
              <a:rPr lang="en-GB" smtClean="0"/>
              <a:t>25/01/2024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83259F-E49B-490D-BFA7-C7E01BD220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2856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8769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37621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18761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58464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41027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07516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78566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49369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90354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02281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10786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59288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0560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54431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05591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87811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59559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15772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33632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19158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2997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07339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72757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81F1B3-F6B9-4BA8-931C-9D29010190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45C88A-159F-4D6F-80B5-09D17D2199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8CBB58-F617-47DD-9BC4-C9A2DB3D05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758573-A418-4A0C-A005-30333CFF0E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184A9A-A6F7-49A2-827E-415A66399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824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838A24-83E1-48BB-95DF-5EBD382F81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BBB664-A350-4B0E-82BA-C7230B798B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357415-38F6-4621-9DEF-05E092525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7FADEC-7E72-431C-AE9E-89F2D6808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92F3C4-3586-48AA-A68A-5CA5D21C0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90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9DC279-19B0-4536-AA08-9E2E8BA51D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A6563E-369C-4DFE-915A-E1980AACFB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70D5D2-0E4D-41B8-BAAC-464DB42B8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1AA40E-6041-4E4F-9257-D7CE2D8A7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32672E-A2AE-4154-AC33-C900DDDF9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3577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vider 1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CBA1186-F870-7F4B-82E3-1A0CA756CF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12000"/>
              </a:lnSpc>
              <a:defRPr sz="12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Subtitle 1">
            <a:extLst>
              <a:ext uri="{FF2B5EF4-FFF2-40B4-BE49-F238E27FC236}">
                <a16:creationId xmlns:a16="http://schemas.microsoft.com/office/drawing/2014/main" id="{B5B20F18-EB70-1D40-A46E-B71B577D6C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6000"/>
              </a:lnSpc>
              <a:spcBef>
                <a:spcPts val="0"/>
              </a:spcBef>
              <a:buNone/>
              <a:defRPr sz="60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6" name="Logo" descr="Education and Training Foundation Logo">
            <a:extLst>
              <a:ext uri="{FF2B5EF4-FFF2-40B4-BE49-F238E27FC236}">
                <a16:creationId xmlns:a16="http://schemas.microsoft.com/office/drawing/2014/main" id="{B5FFAA84-3707-474A-9BFF-8E16EECCC0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18081" y="385110"/>
            <a:ext cx="1189919" cy="629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8025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77BB2F1-AFF0-C64C-83D0-3B465EE139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12001" y="1315200"/>
            <a:ext cx="10223500" cy="4802099"/>
          </a:xfrm>
        </p:spPr>
        <p:txBody>
          <a:bodyPr>
            <a:noAutofit/>
          </a:bodyPr>
          <a:lstStyle>
            <a:lvl1pPr marL="0" indent="0">
              <a:lnSpc>
                <a:spcPts val="3733"/>
              </a:lnSpc>
              <a:spcBef>
                <a:spcPts val="0"/>
              </a:spcBef>
              <a:buNone/>
              <a:defRPr sz="3600"/>
            </a:lvl1pPr>
            <a:lvl2pPr marL="359991" indent="-359991">
              <a:lnSpc>
                <a:spcPts val="3733"/>
              </a:lnSpc>
              <a:spcBef>
                <a:spcPts val="0"/>
              </a:spcBef>
              <a:defRPr sz="3600"/>
            </a:lvl2pPr>
            <a:lvl3pPr marL="719982" indent="-359991">
              <a:lnSpc>
                <a:spcPts val="3733"/>
              </a:lnSpc>
              <a:defRPr sz="3600"/>
            </a:lvl3pPr>
            <a:lvl4pPr marL="1079973" indent="-359991">
              <a:lnSpc>
                <a:spcPts val="3733"/>
              </a:lnSpc>
              <a:defRPr sz="3600"/>
            </a:lvl4pPr>
            <a:lvl5pPr marL="1439964" indent="-359991">
              <a:lnSpc>
                <a:spcPts val="3733"/>
              </a:lnSpc>
              <a:defRPr sz="3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C25F548-F1B7-1942-BFC2-C7EF39D09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29749444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arge Text and Supporting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E17FABA6-57B8-9148-99A9-C72DFAAEC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12000" y="1315200"/>
            <a:ext cx="5280000" cy="4802099"/>
          </a:xfrm>
        </p:spPr>
        <p:txBody>
          <a:bodyPr>
            <a:noAutofit/>
          </a:bodyPr>
          <a:lstStyle>
            <a:lvl1pPr marL="0" indent="0">
              <a:lnSpc>
                <a:spcPts val="3733"/>
              </a:lnSpc>
              <a:buNone/>
              <a:defRPr sz="3600" b="1"/>
            </a:lvl1pPr>
            <a:lvl2pPr marL="359991" indent="-359991">
              <a:lnSpc>
                <a:spcPts val="3733"/>
              </a:lnSpc>
              <a:spcBef>
                <a:spcPts val="0"/>
              </a:spcBef>
              <a:buFont typeface="Calibri" panose="020F0502020204030204" pitchFamily="34" charset="0"/>
              <a:buChar char="–"/>
              <a:defRPr sz="3600" b="1"/>
            </a:lvl2pPr>
            <a:lvl3pPr marL="815980" indent="-359991">
              <a:lnSpc>
                <a:spcPts val="3733"/>
              </a:lnSpc>
              <a:buFont typeface="Calibri" panose="020F0502020204030204" pitchFamily="34" charset="0"/>
              <a:buChar char="–"/>
              <a:defRPr sz="3600" b="1"/>
            </a:lvl3pPr>
            <a:lvl4pPr marL="1319967" indent="-359991">
              <a:lnSpc>
                <a:spcPts val="3733"/>
              </a:lnSpc>
              <a:buFont typeface="Calibri" panose="020F0502020204030204" pitchFamily="34" charset="0"/>
              <a:buChar char="–"/>
              <a:defRPr sz="3600" b="1"/>
            </a:lvl4pPr>
            <a:lvl5pPr marL="1679958" indent="-359991">
              <a:lnSpc>
                <a:spcPts val="3733"/>
              </a:lnSpc>
              <a:buFont typeface="Calibri" panose="020F0502020204030204" pitchFamily="34" charset="0"/>
              <a:buChar char="–"/>
              <a:defRPr sz="3600" b="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6096000" y="1316567"/>
            <a:ext cx="4512733" cy="4800600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/>
            </a:lvl1pPr>
            <a:lvl2pPr marL="239994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2pPr>
            <a:lvl3pPr marL="575986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863978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110397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2188710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E6FC6-04BD-4B8C-9E81-41B54453C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AC6D8A-113F-444F-8F62-83100084C0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8D2800-C6D2-402D-B9C2-3DF4679DB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FC92EC-7160-493B-B4B5-6536194AE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00C406-B697-46AF-A56A-45FD7C86E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649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A42C94-D81C-405D-9B7E-F29919FCB9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6C0FF7-E57A-490F-A010-16AD14A80D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AA7AE9-5213-4D0F-9C16-B2C3A1B906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029ED7-5E7C-4C99-B773-1D99ADEE7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627C0D-B3F0-4EBC-AC80-C83242E12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198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E034A-E650-48B5-A70F-5739013615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46EB71-0944-43E1-A2D9-EB0EAE186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307A5A-2ADB-4263-9376-F194C9213F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574391-DF16-464D-A5D8-9F2287528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322363-5095-44FE-9935-8B2C56F27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B6FFE9-6940-4BF4-B86A-3F7D7398C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788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B51E4E-698D-4CE1-A63B-4565E4F221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4D5674-D18F-4E59-B987-643BA00E4F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8C7B83-4153-4405-A2D9-0852AFE26D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FDDDBD-31A9-4730-900E-34925CF8BB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3A24FE-6732-4D1F-A396-48F2DCD185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3F4C004-E3A6-4E03-BC0C-563932E3E8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5D00115-3DD7-4FE5-B70F-530024EEF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1BE1B20-4748-4E67-BAC7-095C2AF44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146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B9750-31E5-42EA-B4E4-D1F3359692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23F3FA-6D63-445B-84F8-9C18E046A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59EA9F-7113-4648-96DE-B1BEE0CD8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FFB727-61CA-4211-8C6C-355BFD010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768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ACDF95-0CE8-4710-AE86-E8FEB74B2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0D19C93-A1B1-4B5A-B33D-70214C525A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A88C68-52BC-48E2-A6E5-3CF490528F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162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2666A-9BFD-42C1-B11C-8AF8234ABF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AA3D87-AD27-464F-8E50-A50070B12E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732F88-FE10-4093-911E-40F3E6E7AB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67632-61FA-44F5-9E07-2C8DA2837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41C73E-B1E1-41DA-AD52-616863DB6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79ABB0-4CFE-48ED-B740-DA28F0233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826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37CDA5-B2E0-44AF-9DE8-608CA6204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81C36E2-468F-40FE-B038-F56BA5C3BC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5A288E-2936-41A0-BF96-E15CDAA33C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2DA149-D2C1-4150-B2A3-3E195C1E8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348074-ECA8-47E7-9461-179B312CD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87FEC5-3D8D-4981-99E1-009E3E009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738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EB423C-2894-43C0-8D16-2528AF959D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577D6D-7834-4380-A355-9DF0A0C928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30E452-C5E8-46AE-8386-142EA662B4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11BE61-DDF5-453F-8590-8C9FA2C7BC9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D02B97-DFE2-4AD4-BB6B-2A55C9E5C7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12B03D-85E8-4B47-88DC-4E323D658B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632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12C84-47CE-F14E-9879-50B5699FE8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</p:spPr>
        <p:txBody>
          <a:bodyPr/>
          <a:lstStyle/>
          <a:p>
            <a:r>
              <a:rPr lang="en-US"/>
              <a:t>Lesson 3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51E7CB2-472F-2936-4232-61A0E58D41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</p:spPr>
        <p:txBody>
          <a:bodyPr/>
          <a:lstStyle/>
          <a:p>
            <a:r>
              <a:rPr lang="en-US"/>
              <a:t>Physiological measurements</a:t>
            </a:r>
          </a:p>
        </p:txBody>
      </p:sp>
    </p:spTree>
    <p:extLst>
      <p:ext uri="{BB962C8B-B14F-4D97-AF65-F5344CB8AC3E}">
        <p14:creationId xmlns:p14="http://schemas.microsoft.com/office/powerpoint/2010/main" val="39126681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D3B76E7-8835-F076-270D-97C843358C0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10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F2C9607-A620-6DD8-2103-0FD61A41FF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800"/>
              <a:t>Task 12, part 1: Physiological measurements – Normal ranges in adults</a:t>
            </a:r>
            <a:endParaRPr lang="en-GB" sz="280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55BAB0-38EF-C12F-FA10-E5ADE69B255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2000" y="1315199"/>
            <a:ext cx="11160597" cy="5041151"/>
          </a:xfrm>
        </p:spPr>
        <p:txBody>
          <a:bodyPr/>
          <a:lstStyle/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US" sz="2800"/>
              <a:t>Heart rate: 60–80 beats per minute</a:t>
            </a:r>
          </a:p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US" sz="2800"/>
              <a:t>Blood pressure: 90/60–120/80 mmHg</a:t>
            </a:r>
          </a:p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US" sz="2800"/>
              <a:t>Oxygen saturation: 94% and above</a:t>
            </a:r>
          </a:p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US" sz="2800"/>
              <a:t>Respiration rate: 12–20 breaths per minute</a:t>
            </a:r>
          </a:p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US" sz="2800"/>
              <a:t>Body temperature: 36–37</a:t>
            </a:r>
            <a:r>
              <a:rPr lang="en-US" sz="2800">
                <a:latin typeface="Arial" panose="020B0604020202020204" pitchFamily="34" charset="0"/>
                <a:cs typeface="Arial" panose="020B0604020202020204" pitchFamily="34" charset="0"/>
              </a:rPr>
              <a:t>°C</a:t>
            </a:r>
            <a:endParaRPr lang="en-US" sz="2800"/>
          </a:p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US" sz="2800"/>
              <a:t>Blood sugar levels: 4.0–7.0 mmol/L</a:t>
            </a:r>
          </a:p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US" sz="2800"/>
              <a:t>Urinary output: 800–2000 mL per day</a:t>
            </a:r>
          </a:p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US" sz="2800"/>
              <a:t>BMI = weight divided by height squared: 18.5</a:t>
            </a:r>
            <a:r>
              <a:rPr lang="en-US" sz="2800"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lang="en-US" sz="2800"/>
              <a:t>24.9 kg/m</a:t>
            </a:r>
            <a:r>
              <a:rPr lang="en-US" sz="2800" baseline="30000"/>
              <a:t>2</a:t>
            </a:r>
          </a:p>
          <a:p>
            <a:pPr>
              <a:lnSpc>
                <a:spcPct val="100000"/>
              </a:lnSpc>
            </a:pPr>
            <a:endParaRPr lang="en-US" sz="2800" baseline="30000"/>
          </a:p>
          <a:p>
            <a:pPr>
              <a:lnSpc>
                <a:spcPct val="100000"/>
              </a:lnSpc>
            </a:pPr>
            <a:r>
              <a:rPr lang="en-US" sz="2800" b="1" baseline="30000"/>
              <a:t>Reminder: </a:t>
            </a:r>
            <a:r>
              <a:rPr lang="en-US" sz="2800" baseline="30000"/>
              <a:t>You must have these </a:t>
            </a:r>
            <a:r>
              <a:rPr lang="en-US" sz="2800" baseline="30000" err="1"/>
              <a:t>memorised</a:t>
            </a:r>
            <a:r>
              <a:rPr lang="en-US" sz="2800" baseline="30000"/>
              <a:t> for your industry placement.</a:t>
            </a:r>
            <a:endParaRPr lang="en-GB" sz="2800" baseline="300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FEF555-D536-313F-D24F-F1EAD8AD9A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26367645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D3B76E7-8835-F076-270D-97C843358C0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11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F2C9607-A620-6DD8-2103-0FD61A41FF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800"/>
              <a:t>You have three minutes to </a:t>
            </a:r>
            <a:r>
              <a:rPr lang="en-US" sz="2800" err="1"/>
              <a:t>memorise</a:t>
            </a:r>
            <a:r>
              <a:rPr lang="en-US" sz="2800"/>
              <a:t> this list: Physiological measurements – Normal ranges in adults</a:t>
            </a:r>
            <a:endParaRPr lang="en-GB" sz="280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55BAB0-38EF-C12F-FA10-E5ADE69B255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2000" y="1315199"/>
            <a:ext cx="11160597" cy="5041151"/>
          </a:xfrm>
        </p:spPr>
        <p:txBody>
          <a:bodyPr/>
          <a:lstStyle/>
          <a:p>
            <a:pPr marL="685783" indent="-685783" defTabSz="1219170">
              <a:lnSpc>
                <a:spcPct val="100000"/>
              </a:lnSpc>
              <a:buFont typeface="+mj-lt"/>
              <a:buAutoNum type="arabicPeriod"/>
              <a:defRPr/>
            </a:pPr>
            <a:r>
              <a:rPr lang="en-US" sz="2800">
                <a:solidFill>
                  <a:srgbClr val="000000"/>
                </a:solidFill>
                <a:latin typeface="Arial" panose="020B0604020202020204"/>
              </a:rPr>
              <a:t>Heart Rate: 60–80 beats per minute</a:t>
            </a:r>
          </a:p>
          <a:p>
            <a:pPr marL="685783" indent="-685783" defTabSz="1219170">
              <a:lnSpc>
                <a:spcPct val="100000"/>
              </a:lnSpc>
              <a:buFont typeface="+mj-lt"/>
              <a:buAutoNum type="arabicPeriod"/>
              <a:defRPr/>
            </a:pPr>
            <a:r>
              <a:rPr lang="en-US" sz="2800">
                <a:solidFill>
                  <a:srgbClr val="000000"/>
                </a:solidFill>
                <a:latin typeface="Arial" panose="020B0604020202020204"/>
              </a:rPr>
              <a:t>Blood pressure: 90/60–120/80 mmHg</a:t>
            </a:r>
          </a:p>
          <a:p>
            <a:pPr marL="685783" indent="-685783" defTabSz="1219170">
              <a:lnSpc>
                <a:spcPct val="100000"/>
              </a:lnSpc>
              <a:buFont typeface="+mj-lt"/>
              <a:buAutoNum type="arabicPeriod"/>
              <a:defRPr/>
            </a:pPr>
            <a:r>
              <a:rPr lang="en-US" sz="2800">
                <a:solidFill>
                  <a:srgbClr val="000000"/>
                </a:solidFill>
                <a:latin typeface="Arial" panose="020B0604020202020204"/>
              </a:rPr>
              <a:t>Oxygen saturation: 94% and above</a:t>
            </a:r>
          </a:p>
          <a:p>
            <a:pPr marL="685783" indent="-685783" defTabSz="1219170">
              <a:lnSpc>
                <a:spcPct val="100000"/>
              </a:lnSpc>
              <a:buFont typeface="+mj-lt"/>
              <a:buAutoNum type="arabicPeriod"/>
              <a:defRPr/>
            </a:pPr>
            <a:r>
              <a:rPr lang="en-US" sz="2800">
                <a:solidFill>
                  <a:srgbClr val="000000"/>
                </a:solidFill>
                <a:latin typeface="Arial" panose="020B0604020202020204"/>
              </a:rPr>
              <a:t>Respiration rate: 12–20 breaths per minute</a:t>
            </a:r>
          </a:p>
          <a:p>
            <a:pPr marL="685783" indent="-685783" defTabSz="1219170">
              <a:lnSpc>
                <a:spcPct val="100000"/>
              </a:lnSpc>
              <a:buFont typeface="+mj-lt"/>
              <a:buAutoNum type="arabicPeriod"/>
              <a:defRPr/>
            </a:pPr>
            <a:r>
              <a:rPr lang="en-US" sz="2800">
                <a:solidFill>
                  <a:srgbClr val="000000"/>
                </a:solidFill>
                <a:latin typeface="Arial" panose="020B0604020202020204"/>
              </a:rPr>
              <a:t>Body temperature: 36–37°C</a:t>
            </a:r>
          </a:p>
          <a:p>
            <a:pPr marL="685783" indent="-685783" defTabSz="1219170">
              <a:lnSpc>
                <a:spcPct val="100000"/>
              </a:lnSpc>
              <a:buFont typeface="+mj-lt"/>
              <a:buAutoNum type="arabicPeriod"/>
              <a:defRPr/>
            </a:pPr>
            <a:r>
              <a:rPr lang="en-US" sz="2800">
                <a:solidFill>
                  <a:srgbClr val="000000"/>
                </a:solidFill>
                <a:latin typeface="Arial" panose="020B0604020202020204"/>
              </a:rPr>
              <a:t>Blood sugar levels: 4.0–7.0 mmol/L</a:t>
            </a:r>
          </a:p>
          <a:p>
            <a:pPr marL="685783" indent="-685783" defTabSz="1219170">
              <a:lnSpc>
                <a:spcPct val="100000"/>
              </a:lnSpc>
              <a:buFont typeface="+mj-lt"/>
              <a:buAutoNum type="arabicPeriod"/>
              <a:defRPr/>
            </a:pPr>
            <a:r>
              <a:rPr lang="en-US" sz="2800">
                <a:solidFill>
                  <a:srgbClr val="000000"/>
                </a:solidFill>
                <a:latin typeface="Arial" panose="020B0604020202020204"/>
              </a:rPr>
              <a:t>Urinary output: 800–2000 mL per day</a:t>
            </a:r>
          </a:p>
          <a:p>
            <a:pPr marL="685783" indent="-685783" defTabSz="1219170">
              <a:lnSpc>
                <a:spcPct val="100000"/>
              </a:lnSpc>
              <a:buFont typeface="+mj-lt"/>
              <a:buAutoNum type="arabicPeriod"/>
              <a:defRPr/>
            </a:pPr>
            <a:r>
              <a:rPr lang="en-US" sz="2800">
                <a:solidFill>
                  <a:srgbClr val="000000"/>
                </a:solidFill>
                <a:latin typeface="Arial" panose="020B0604020202020204"/>
              </a:rPr>
              <a:t>BMI = weight divided by height squared: 18.5</a:t>
            </a:r>
            <a:r>
              <a:rPr lang="en-US" sz="2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lang="en-US" sz="2800">
                <a:solidFill>
                  <a:srgbClr val="000000"/>
                </a:solidFill>
                <a:latin typeface="Arial" panose="020B0604020202020204"/>
              </a:rPr>
              <a:t>24.9 kg/m</a:t>
            </a:r>
            <a:r>
              <a:rPr lang="en-US" sz="2800" baseline="30000">
                <a:solidFill>
                  <a:srgbClr val="000000"/>
                </a:solidFill>
                <a:latin typeface="Arial" panose="020B0604020202020204"/>
              </a:rPr>
              <a:t>2</a:t>
            </a:r>
          </a:p>
          <a:p>
            <a:pPr defTabSz="1219170">
              <a:lnSpc>
                <a:spcPct val="100000"/>
              </a:lnSpc>
              <a:defRPr/>
            </a:pPr>
            <a:endParaRPr lang="en-US" sz="2800" baseline="30000">
              <a:solidFill>
                <a:srgbClr val="000000"/>
              </a:solidFill>
              <a:latin typeface="Arial" panose="020B0604020202020204"/>
            </a:endParaRPr>
          </a:p>
          <a:p>
            <a:pPr defTabSz="1219170">
              <a:lnSpc>
                <a:spcPct val="100000"/>
              </a:lnSpc>
              <a:defRPr/>
            </a:pPr>
            <a:r>
              <a:rPr lang="en-US" sz="2800" b="1" baseline="30000">
                <a:solidFill>
                  <a:srgbClr val="000000"/>
                </a:solidFill>
                <a:latin typeface="Arial" panose="020B0604020202020204"/>
              </a:rPr>
              <a:t>Reminder: </a:t>
            </a:r>
            <a:r>
              <a:rPr lang="en-US" sz="2800" baseline="30000">
                <a:solidFill>
                  <a:srgbClr val="000000"/>
                </a:solidFill>
                <a:latin typeface="Arial" panose="020B0604020202020204"/>
              </a:rPr>
              <a:t>You must have these </a:t>
            </a:r>
            <a:r>
              <a:rPr lang="en-US" sz="2800" baseline="30000" err="1">
                <a:solidFill>
                  <a:srgbClr val="000000"/>
                </a:solidFill>
                <a:latin typeface="Arial" panose="020B0604020202020204"/>
              </a:rPr>
              <a:t>memorised</a:t>
            </a:r>
            <a:r>
              <a:rPr lang="en-US" sz="2800" baseline="30000">
                <a:solidFill>
                  <a:srgbClr val="000000"/>
                </a:solidFill>
                <a:latin typeface="Arial" panose="020B0604020202020204"/>
              </a:rPr>
              <a:t> for your industry placement.</a:t>
            </a:r>
            <a:endParaRPr lang="en-GB" sz="2800" baseline="30000"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FEF555-D536-313F-D24F-F1EAD8AD9A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40771917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5A15C8C-9444-5945-302B-FF40FD82C86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12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4A7E25-7847-3054-D6CE-D3804226D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You have three minutes to write down what you can remember. </a:t>
            </a:r>
            <a:endParaRPr lang="en-GB" sz="280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80B187-8FA9-BC5F-0828-175D762C1A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2000" y="1315200"/>
            <a:ext cx="11509120" cy="4802099"/>
          </a:xfrm>
        </p:spPr>
        <p:txBody>
          <a:bodyPr/>
          <a:lstStyle/>
          <a:p>
            <a:r>
              <a:rPr lang="en-US" sz="2800"/>
              <a:t>Do not forget the units of measurement.</a:t>
            </a:r>
          </a:p>
          <a:p>
            <a:endParaRPr lang="en-US" sz="2800"/>
          </a:p>
          <a:p>
            <a:r>
              <a:rPr lang="en-US" sz="2800"/>
              <a:t>24 marks available.</a:t>
            </a:r>
          </a:p>
          <a:p>
            <a:endParaRPr lang="en-US" sz="2800"/>
          </a:p>
          <a:p>
            <a:pPr marL="451189" indent="-451189">
              <a:lnSpc>
                <a:spcPct val="100000"/>
              </a:lnSpc>
              <a:buAutoNum type="arabicParenR"/>
            </a:pPr>
            <a:r>
              <a:rPr lang="en-US" sz="2800"/>
              <a:t>1 mark for the physiological measurement name.</a:t>
            </a:r>
          </a:p>
          <a:p>
            <a:pPr marL="451189" indent="-451189">
              <a:lnSpc>
                <a:spcPct val="100000"/>
              </a:lnSpc>
              <a:buAutoNum type="arabicParenR"/>
            </a:pPr>
            <a:r>
              <a:rPr lang="en-US" sz="2800"/>
              <a:t>1 mark for the correct number.</a:t>
            </a:r>
          </a:p>
          <a:p>
            <a:pPr marL="451189" indent="-451189">
              <a:lnSpc>
                <a:spcPct val="100000"/>
              </a:lnSpc>
              <a:buAutoNum type="arabicParenR"/>
            </a:pPr>
            <a:r>
              <a:rPr lang="en-US" sz="2800"/>
              <a:t>1 mark for the correct unit of measurement.</a:t>
            </a:r>
          </a:p>
          <a:p>
            <a:pPr marL="685783" indent="-685783">
              <a:buAutoNum type="arabicParenR"/>
            </a:pP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1F0937-F232-BA63-C2B3-F7BF27BC5AD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35332084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D3B76E7-8835-F076-270D-97C843358C0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13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F2C9607-A620-6DD8-2103-0FD61A41FF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800"/>
              <a:t>Self-assessment: Mark out of 24 for physiological measurements – Normal ranges in adults</a:t>
            </a:r>
            <a:endParaRPr lang="en-GB" sz="280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55BAB0-38EF-C12F-FA10-E5ADE69B255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2000" y="1315199"/>
            <a:ext cx="11160597" cy="5041151"/>
          </a:xfrm>
        </p:spPr>
        <p:txBody>
          <a:bodyPr/>
          <a:lstStyle/>
          <a:p>
            <a:pPr marL="685783" indent="-685783" defTabSz="1219170">
              <a:lnSpc>
                <a:spcPct val="100000"/>
              </a:lnSpc>
              <a:buFont typeface="+mj-lt"/>
              <a:buAutoNum type="arabicPeriod"/>
              <a:defRPr/>
            </a:pPr>
            <a:r>
              <a:rPr lang="en-US" sz="2800">
                <a:solidFill>
                  <a:srgbClr val="000000"/>
                </a:solidFill>
                <a:latin typeface="Arial" panose="020B0604020202020204"/>
              </a:rPr>
              <a:t>Heart rate: 60–80 beats per minute</a:t>
            </a:r>
          </a:p>
          <a:p>
            <a:pPr marL="685783" indent="-685783" defTabSz="1219170">
              <a:lnSpc>
                <a:spcPct val="100000"/>
              </a:lnSpc>
              <a:buFont typeface="+mj-lt"/>
              <a:buAutoNum type="arabicPeriod"/>
              <a:defRPr/>
            </a:pPr>
            <a:r>
              <a:rPr lang="en-US" sz="2800">
                <a:solidFill>
                  <a:srgbClr val="000000"/>
                </a:solidFill>
                <a:latin typeface="Arial" panose="020B0604020202020204"/>
              </a:rPr>
              <a:t>Blood pressure: 90/60–120/80 mmHg</a:t>
            </a:r>
          </a:p>
          <a:p>
            <a:pPr marL="685783" indent="-685783" defTabSz="1219170">
              <a:lnSpc>
                <a:spcPct val="100000"/>
              </a:lnSpc>
              <a:buFont typeface="+mj-lt"/>
              <a:buAutoNum type="arabicPeriod"/>
              <a:defRPr/>
            </a:pPr>
            <a:r>
              <a:rPr lang="en-US" sz="2800">
                <a:solidFill>
                  <a:srgbClr val="000000"/>
                </a:solidFill>
                <a:latin typeface="Arial" panose="020B0604020202020204"/>
              </a:rPr>
              <a:t>Oxygen saturation: 94% and above</a:t>
            </a:r>
          </a:p>
          <a:p>
            <a:pPr marL="685783" indent="-685783" defTabSz="1219170">
              <a:lnSpc>
                <a:spcPct val="100000"/>
              </a:lnSpc>
              <a:buFont typeface="+mj-lt"/>
              <a:buAutoNum type="arabicPeriod"/>
              <a:defRPr/>
            </a:pPr>
            <a:r>
              <a:rPr lang="en-US" sz="2800">
                <a:solidFill>
                  <a:srgbClr val="000000"/>
                </a:solidFill>
                <a:latin typeface="Arial" panose="020B0604020202020204"/>
              </a:rPr>
              <a:t>Respiration rate: 12–20 breaths per minute</a:t>
            </a:r>
          </a:p>
          <a:p>
            <a:pPr marL="685783" indent="-685783" defTabSz="1219170">
              <a:lnSpc>
                <a:spcPct val="100000"/>
              </a:lnSpc>
              <a:buFont typeface="+mj-lt"/>
              <a:buAutoNum type="arabicPeriod"/>
              <a:defRPr/>
            </a:pPr>
            <a:r>
              <a:rPr lang="en-US" sz="2800">
                <a:solidFill>
                  <a:srgbClr val="000000"/>
                </a:solidFill>
                <a:latin typeface="Arial" panose="020B0604020202020204"/>
              </a:rPr>
              <a:t>Body temperature: 36–37°C</a:t>
            </a:r>
          </a:p>
          <a:p>
            <a:pPr marL="685783" indent="-685783" defTabSz="1219170">
              <a:lnSpc>
                <a:spcPct val="100000"/>
              </a:lnSpc>
              <a:buFont typeface="+mj-lt"/>
              <a:buAutoNum type="arabicPeriod"/>
              <a:defRPr/>
            </a:pPr>
            <a:r>
              <a:rPr lang="en-US" sz="2800">
                <a:solidFill>
                  <a:srgbClr val="000000"/>
                </a:solidFill>
                <a:latin typeface="Arial" panose="020B0604020202020204"/>
              </a:rPr>
              <a:t>Blood sugar levels: 4.0–7.0 mmol/L</a:t>
            </a:r>
          </a:p>
          <a:p>
            <a:pPr marL="685783" indent="-685783" defTabSz="1219170">
              <a:lnSpc>
                <a:spcPct val="100000"/>
              </a:lnSpc>
              <a:buFont typeface="+mj-lt"/>
              <a:buAutoNum type="arabicPeriod"/>
              <a:defRPr/>
            </a:pPr>
            <a:r>
              <a:rPr lang="en-US" sz="2800">
                <a:solidFill>
                  <a:srgbClr val="000000"/>
                </a:solidFill>
                <a:latin typeface="Arial" panose="020B0604020202020204"/>
              </a:rPr>
              <a:t>Urinary output: 800–2000 mL per day</a:t>
            </a:r>
          </a:p>
          <a:p>
            <a:pPr marL="685783" indent="-685783" defTabSz="1219170">
              <a:lnSpc>
                <a:spcPct val="100000"/>
              </a:lnSpc>
              <a:buFont typeface="+mj-lt"/>
              <a:buAutoNum type="arabicPeriod"/>
              <a:defRPr/>
            </a:pPr>
            <a:r>
              <a:rPr lang="en-US" sz="2800">
                <a:solidFill>
                  <a:srgbClr val="000000"/>
                </a:solidFill>
                <a:latin typeface="Arial" panose="020B0604020202020204"/>
              </a:rPr>
              <a:t>BMI = weight divided by height squared: 18.5</a:t>
            </a:r>
            <a:r>
              <a:rPr lang="en-US" sz="2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lang="en-US" sz="2800">
                <a:solidFill>
                  <a:srgbClr val="000000"/>
                </a:solidFill>
                <a:latin typeface="Arial" panose="020B0604020202020204"/>
              </a:rPr>
              <a:t>24.9 kg/m</a:t>
            </a:r>
            <a:r>
              <a:rPr lang="en-US" sz="2800" baseline="30000">
                <a:solidFill>
                  <a:srgbClr val="000000"/>
                </a:solidFill>
                <a:latin typeface="Arial" panose="020B0604020202020204"/>
              </a:rPr>
              <a:t>2</a:t>
            </a:r>
          </a:p>
          <a:p>
            <a:pPr>
              <a:lnSpc>
                <a:spcPct val="100000"/>
              </a:lnSpc>
            </a:pPr>
            <a:endParaRPr lang="en-US" sz="2800" b="1" baseline="30000"/>
          </a:p>
          <a:p>
            <a:pPr>
              <a:lnSpc>
                <a:spcPct val="100000"/>
              </a:lnSpc>
            </a:pPr>
            <a:r>
              <a:rPr lang="en-US" sz="2800" b="1" baseline="30000"/>
              <a:t>Reminder: </a:t>
            </a:r>
            <a:r>
              <a:rPr lang="en-US" sz="2800" baseline="30000"/>
              <a:t>You must have these </a:t>
            </a:r>
            <a:r>
              <a:rPr lang="en-US" sz="2800" baseline="30000" err="1"/>
              <a:t>memorised</a:t>
            </a:r>
            <a:r>
              <a:rPr lang="en-US" sz="2800" baseline="30000"/>
              <a:t> for your industry placement and occupational specialism assessment.</a:t>
            </a:r>
            <a:endParaRPr lang="en-GB" sz="2800" baseline="300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FEF555-D536-313F-D24F-F1EAD8AD9A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30870670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13231" y="311194"/>
            <a:ext cx="11250084" cy="932567"/>
          </a:xfrm>
        </p:spPr>
        <p:txBody>
          <a:bodyPr>
            <a:normAutofit/>
          </a:bodyPr>
          <a:lstStyle/>
          <a:p>
            <a:r>
              <a:rPr lang="en-GB" sz="2800"/>
              <a:t>Lesson outcomes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413231" y="932723"/>
            <a:ext cx="10223500" cy="4802099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800"/>
              <a:t>Identify the equipment used to take the measurements.</a:t>
            </a:r>
          </a:p>
          <a:p>
            <a:pPr>
              <a:lnSpc>
                <a:spcPct val="100000"/>
              </a:lnSpc>
            </a:pPr>
            <a:endParaRPr lang="en-US" sz="2800"/>
          </a:p>
          <a:p>
            <a:pPr>
              <a:lnSpc>
                <a:spcPct val="100000"/>
              </a:lnSpc>
            </a:pPr>
            <a:r>
              <a:rPr lang="en-US" sz="2800"/>
              <a:t>Can you think of the names of any pieces of equipment that you would use to take these physiological measurements?</a:t>
            </a:r>
          </a:p>
          <a:p>
            <a:endParaRPr lang="en-US" sz="3200"/>
          </a:p>
          <a:p>
            <a:endParaRPr lang="en-GB" sz="3200"/>
          </a:p>
          <a:p>
            <a:r>
              <a:rPr lang="en-US" sz="3200"/>
              <a:t> </a:t>
            </a:r>
            <a:endParaRPr lang="en-GB" sz="3200"/>
          </a:p>
          <a:p>
            <a:endParaRPr lang="en-GB" sz="3200">
              <a:solidFill>
                <a:srgbClr val="E51C41"/>
              </a:solidFill>
            </a:endParaRPr>
          </a:p>
          <a:p>
            <a:r>
              <a:rPr lang="en-GB" sz="3200">
                <a:solidFill>
                  <a:srgbClr val="E51C41"/>
                </a:solidFill>
              </a:rPr>
              <a:t> </a:t>
            </a:r>
            <a:br>
              <a:rPr lang="en-GB" sz="3200">
                <a:solidFill>
                  <a:schemeClr val="accent1"/>
                </a:solidFill>
              </a:rPr>
            </a:br>
            <a:endParaRPr lang="en-GB" sz="320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25600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55D8756-5947-D1C8-82A5-D9889D4560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15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33EFB17-8A12-7A2F-67F2-0159C57B3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/>
              <a:t>Task 12, part 1: Identify the equipment used to take the measurements</a:t>
            </a:r>
            <a:br>
              <a:rPr lang="en-US"/>
            </a:b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EA2851-585C-D9E8-BCF0-1E47F6E41BB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0600" y="1028734"/>
            <a:ext cx="11570800" cy="5088565"/>
          </a:xfrm>
        </p:spPr>
        <p:txBody>
          <a:bodyPr/>
          <a:lstStyle/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US" sz="2800"/>
              <a:t>Heart rate: </a:t>
            </a:r>
            <a:r>
              <a:rPr lang="en-US" sz="2800" b="1"/>
              <a:t>Stethoscope and watch or pulse oximeter</a:t>
            </a:r>
          </a:p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US" sz="2800"/>
              <a:t>Blood pressure: </a:t>
            </a:r>
            <a:r>
              <a:rPr lang="en-US" sz="2800" b="1"/>
              <a:t>Sphygmomanometer and watch</a:t>
            </a:r>
          </a:p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US" sz="2800"/>
              <a:t>Oxygen saturation: </a:t>
            </a:r>
            <a:r>
              <a:rPr lang="en-US" sz="2800" b="1"/>
              <a:t>Pulse oximeter</a:t>
            </a:r>
          </a:p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US" sz="2800"/>
              <a:t>Respiration rate: </a:t>
            </a:r>
            <a:r>
              <a:rPr lang="en-US" sz="2800" b="1"/>
              <a:t>Watch with a </a:t>
            </a:r>
            <a:r>
              <a:rPr lang="en-GB" sz="2800" b="1"/>
              <a:t>seconds h</a:t>
            </a:r>
            <a:r>
              <a:rPr lang="en-US" sz="2800" b="1"/>
              <a:t>and</a:t>
            </a:r>
          </a:p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US" sz="2800"/>
              <a:t>Body temperature: </a:t>
            </a:r>
            <a:r>
              <a:rPr lang="en-US" sz="2800" b="1"/>
              <a:t>Thermometer</a:t>
            </a:r>
          </a:p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US" sz="2800"/>
              <a:t>Blood sugar levels: </a:t>
            </a:r>
            <a:r>
              <a:rPr lang="en-US" sz="2800" b="1"/>
              <a:t>Dipstick</a:t>
            </a:r>
          </a:p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US" sz="2800"/>
              <a:t>Urinary output: </a:t>
            </a:r>
            <a:r>
              <a:rPr lang="en-US" sz="2800" b="1"/>
              <a:t>Peak-flow chart and peak-flow monitor</a:t>
            </a:r>
          </a:p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US" sz="2800"/>
              <a:t>BMI = weight divided by height squared: </a:t>
            </a:r>
            <a:r>
              <a:rPr lang="en-US" sz="2800" b="1"/>
              <a:t>Weighing scales and tape measure</a:t>
            </a:r>
            <a:endParaRPr lang="en-US" sz="2800" b="1" baseline="30000"/>
          </a:p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DF56CB-CDB7-0A33-DCA2-445055D03ED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8621316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55D8756-5947-D1C8-82A5-D9889D4560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608501" y="6356351"/>
            <a:ext cx="1212619" cy="365125"/>
          </a:xfrm>
        </p:spPr>
        <p:txBody>
          <a:bodyPr/>
          <a:lstStyle/>
          <a:p>
            <a:fld id="{DA2C159E-F13C-4A85-9A41-E7669D3E0D70}" type="slidenum">
              <a:rPr lang="en-GB" smtClean="0"/>
              <a:pPr/>
              <a:t>16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33EFB17-8A12-7A2F-67F2-0159C57B3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601" y="333201"/>
            <a:ext cx="11250084" cy="93256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2800"/>
              <a:t>You have three minutes to </a:t>
            </a:r>
            <a:r>
              <a:rPr lang="en-US" sz="2800" err="1"/>
              <a:t>memorise</a:t>
            </a:r>
            <a:r>
              <a:rPr lang="en-US" sz="2800"/>
              <a:t> this list: Identify the equipment used to take the measurements</a:t>
            </a:r>
            <a:br>
              <a:rPr lang="en-US" sz="2800"/>
            </a:br>
            <a:endParaRPr lang="en-GB" sz="280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EA2851-585C-D9E8-BCF0-1E47F6E41BB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2001" y="1315200"/>
            <a:ext cx="10223500" cy="4802099"/>
          </a:xfrm>
        </p:spPr>
        <p:txBody>
          <a:bodyPr vert="horz" lIns="0" tIns="0" rIns="0" bIns="0" rtlCol="0" anchor="t">
            <a:noAutofit/>
          </a:bodyPr>
          <a:lstStyle/>
          <a:p>
            <a:pPr marL="685783" indent="-685783" defTabSz="1219170">
              <a:lnSpc>
                <a:spcPct val="100000"/>
              </a:lnSpc>
              <a:buFont typeface="+mj-lt"/>
              <a:buAutoNum type="arabicPeriod"/>
              <a:defRPr/>
            </a:pPr>
            <a:r>
              <a:rPr lang="en-US" sz="2800">
                <a:solidFill>
                  <a:srgbClr val="000000"/>
                </a:solidFill>
                <a:latin typeface="Arial" panose="020B0604020202020204"/>
              </a:rPr>
              <a:t>Heart rate: </a:t>
            </a:r>
            <a:r>
              <a:rPr lang="en-US" sz="2800" b="1">
                <a:solidFill>
                  <a:srgbClr val="000000"/>
                </a:solidFill>
                <a:latin typeface="Arial" panose="020B0604020202020204"/>
              </a:rPr>
              <a:t>Stethoscope and watch or pulse oximeter</a:t>
            </a:r>
          </a:p>
          <a:p>
            <a:pPr marL="685783" indent="-685783" defTabSz="1219170">
              <a:lnSpc>
                <a:spcPct val="100000"/>
              </a:lnSpc>
              <a:buFont typeface="+mj-lt"/>
              <a:buAutoNum type="arabicPeriod"/>
              <a:defRPr/>
            </a:pPr>
            <a:r>
              <a:rPr lang="en-US" sz="2800">
                <a:solidFill>
                  <a:srgbClr val="000000"/>
                </a:solidFill>
                <a:latin typeface="Arial" panose="020B0604020202020204"/>
              </a:rPr>
              <a:t>Blood pressure: </a:t>
            </a:r>
            <a:r>
              <a:rPr lang="en-US" sz="2800" b="1">
                <a:solidFill>
                  <a:srgbClr val="000000"/>
                </a:solidFill>
                <a:latin typeface="Arial" panose="020B0604020202020204"/>
              </a:rPr>
              <a:t>Sphygmomanometer and watch</a:t>
            </a:r>
          </a:p>
          <a:p>
            <a:pPr marL="685783" indent="-685783" defTabSz="1219170">
              <a:lnSpc>
                <a:spcPct val="100000"/>
              </a:lnSpc>
              <a:buFont typeface="+mj-lt"/>
              <a:buAutoNum type="arabicPeriod"/>
              <a:defRPr/>
            </a:pPr>
            <a:r>
              <a:rPr lang="en-US" sz="2800">
                <a:solidFill>
                  <a:srgbClr val="000000"/>
                </a:solidFill>
                <a:latin typeface="Arial" panose="020B0604020202020204"/>
              </a:rPr>
              <a:t>Oxygen saturation: </a:t>
            </a:r>
            <a:r>
              <a:rPr lang="en-US" sz="2800" b="1">
                <a:solidFill>
                  <a:srgbClr val="000000"/>
                </a:solidFill>
                <a:latin typeface="Arial" panose="020B0604020202020204"/>
              </a:rPr>
              <a:t>Pulse oximeter</a:t>
            </a:r>
          </a:p>
          <a:p>
            <a:pPr marL="685783" indent="-685783" defTabSz="1219170">
              <a:lnSpc>
                <a:spcPct val="100000"/>
              </a:lnSpc>
              <a:buFont typeface="+mj-lt"/>
              <a:buAutoNum type="arabicPeriod"/>
              <a:defRPr/>
            </a:pPr>
            <a:r>
              <a:rPr lang="en-US" sz="2800">
                <a:solidFill>
                  <a:srgbClr val="000000"/>
                </a:solidFill>
                <a:latin typeface="Arial" panose="020B0604020202020204"/>
              </a:rPr>
              <a:t>Respiration rate: </a:t>
            </a:r>
            <a:r>
              <a:rPr lang="en-US" sz="2800" b="1">
                <a:solidFill>
                  <a:srgbClr val="000000"/>
                </a:solidFill>
                <a:latin typeface="Arial" panose="020B0604020202020204"/>
              </a:rPr>
              <a:t>Watch with a </a:t>
            </a:r>
            <a:r>
              <a:rPr lang="en-GB" sz="2800" b="1">
                <a:solidFill>
                  <a:srgbClr val="000000"/>
                </a:solidFill>
                <a:latin typeface="Arial" panose="020B0604020202020204"/>
              </a:rPr>
              <a:t>seconds h</a:t>
            </a:r>
            <a:r>
              <a:rPr lang="en-US" sz="2800" b="1">
                <a:solidFill>
                  <a:srgbClr val="000000"/>
                </a:solidFill>
                <a:latin typeface="Arial" panose="020B0604020202020204"/>
              </a:rPr>
              <a:t>and</a:t>
            </a:r>
          </a:p>
          <a:p>
            <a:pPr marL="685783" indent="-685783" defTabSz="1219170">
              <a:lnSpc>
                <a:spcPct val="100000"/>
              </a:lnSpc>
              <a:buFont typeface="+mj-lt"/>
              <a:buAutoNum type="arabicPeriod"/>
              <a:defRPr/>
            </a:pPr>
            <a:r>
              <a:rPr lang="en-US" sz="2800">
                <a:solidFill>
                  <a:srgbClr val="000000"/>
                </a:solidFill>
                <a:latin typeface="Arial" panose="020B0604020202020204"/>
              </a:rPr>
              <a:t>Body temperature: </a:t>
            </a:r>
            <a:r>
              <a:rPr lang="en-US" sz="2800" b="1">
                <a:solidFill>
                  <a:srgbClr val="000000"/>
                </a:solidFill>
                <a:latin typeface="Arial" panose="020B0604020202020204"/>
              </a:rPr>
              <a:t>Thermometer</a:t>
            </a:r>
          </a:p>
          <a:p>
            <a:pPr marL="685783" indent="-685783" defTabSz="1219170">
              <a:lnSpc>
                <a:spcPct val="100000"/>
              </a:lnSpc>
              <a:buFont typeface="+mj-lt"/>
              <a:buAutoNum type="arabicPeriod"/>
              <a:defRPr/>
            </a:pPr>
            <a:r>
              <a:rPr lang="en-US" sz="2800">
                <a:solidFill>
                  <a:srgbClr val="000000"/>
                </a:solidFill>
                <a:latin typeface="Arial" panose="020B0604020202020204"/>
              </a:rPr>
              <a:t>Blood sugar levels: </a:t>
            </a:r>
            <a:r>
              <a:rPr lang="en-US" sz="2800" b="1">
                <a:solidFill>
                  <a:srgbClr val="000000"/>
                </a:solidFill>
                <a:latin typeface="Arial" panose="020B0604020202020204"/>
              </a:rPr>
              <a:t>Dipstick</a:t>
            </a:r>
          </a:p>
          <a:p>
            <a:pPr marL="685783" indent="-685783" defTabSz="1219170">
              <a:lnSpc>
                <a:spcPct val="100000"/>
              </a:lnSpc>
              <a:buFont typeface="+mj-lt"/>
              <a:buAutoNum type="arabicPeriod"/>
              <a:defRPr/>
            </a:pPr>
            <a:r>
              <a:rPr lang="en-US" sz="2800">
                <a:solidFill>
                  <a:srgbClr val="000000"/>
                </a:solidFill>
                <a:latin typeface="Arial" panose="020B0604020202020204"/>
              </a:rPr>
              <a:t>Urinary output: </a:t>
            </a:r>
            <a:r>
              <a:rPr lang="en-US" sz="2800" b="1">
                <a:solidFill>
                  <a:srgbClr val="000000"/>
                </a:solidFill>
                <a:latin typeface="Arial" panose="020B0604020202020204"/>
              </a:rPr>
              <a:t>Peak-flow chart and peak-flow monitor</a:t>
            </a:r>
          </a:p>
          <a:p>
            <a:pPr marL="685783" indent="-685783" defTabSz="1219170">
              <a:lnSpc>
                <a:spcPct val="100000"/>
              </a:lnSpc>
              <a:buFont typeface="+mj-lt"/>
              <a:buAutoNum type="arabicPeriod"/>
              <a:defRPr/>
            </a:pPr>
            <a:r>
              <a:rPr lang="en-US" sz="2800">
                <a:solidFill>
                  <a:srgbClr val="000000"/>
                </a:solidFill>
                <a:latin typeface="Arial" panose="020B0604020202020204"/>
              </a:rPr>
              <a:t>BMI = weight divided by height squared: </a:t>
            </a:r>
            <a:r>
              <a:rPr lang="en-US" sz="2800" b="1">
                <a:solidFill>
                  <a:srgbClr val="000000"/>
                </a:solidFill>
                <a:latin typeface="Arial" panose="020B0604020202020204"/>
              </a:rPr>
              <a:t>Weighing scales and tape measure</a:t>
            </a:r>
            <a:endParaRPr lang="en-US" sz="2800" b="1" baseline="30000">
              <a:solidFill>
                <a:srgbClr val="000000"/>
              </a:solidFill>
              <a:latin typeface="Arial" panose="020B0604020202020204"/>
            </a:endParaRPr>
          </a:p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DF56CB-CDB7-0A33-DCA2-445055D03ED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36750470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5A15C8C-9444-5945-302B-FF40FD82C86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17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4A7E25-7847-3054-D6CE-D3804226D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You have three minutes to write down what you can remember. </a:t>
            </a:r>
            <a:endParaRPr lang="en-GB" sz="280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80B187-8FA9-BC5F-0828-175D762C1A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2000" y="1315200"/>
            <a:ext cx="11509120" cy="4802099"/>
          </a:xfrm>
        </p:spPr>
        <p:txBody>
          <a:bodyPr/>
          <a:lstStyle/>
          <a:p>
            <a:r>
              <a:rPr lang="en-US" sz="2800"/>
              <a:t>Do not forget the units of measurement. </a:t>
            </a:r>
          </a:p>
          <a:p>
            <a:endParaRPr lang="en-US" sz="2800"/>
          </a:p>
          <a:p>
            <a:r>
              <a:rPr lang="en-US" sz="2800"/>
              <a:t>21 marks are available. </a:t>
            </a:r>
          </a:p>
          <a:p>
            <a:r>
              <a:rPr lang="en-US" sz="2800"/>
              <a:t> </a:t>
            </a:r>
          </a:p>
          <a:p>
            <a:pPr marL="685783" indent="-685783">
              <a:buAutoNum type="arabicParenR"/>
            </a:pPr>
            <a:r>
              <a:rPr lang="en-US" sz="2800"/>
              <a:t>1 mark for the physiological measurement name.</a:t>
            </a:r>
          </a:p>
          <a:p>
            <a:pPr marL="685783" indent="-685783">
              <a:buAutoNum type="arabicParenR"/>
            </a:pPr>
            <a:r>
              <a:rPr lang="en-US" sz="2800"/>
              <a:t>1 mark for the correct piece of equipment (e.g. if there is more than one used for the measurement, you will get more than one mark).</a:t>
            </a:r>
          </a:p>
          <a:p>
            <a:pPr marL="685783" indent="-685783">
              <a:buAutoNum type="arabicParenR"/>
            </a:pP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1F0937-F232-BA63-C2B3-F7BF27BC5AD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31821570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55D8756-5947-D1C8-82A5-D9889D4560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18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33EFB17-8A12-7A2F-67F2-0159C57B3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201" y="335219"/>
            <a:ext cx="11250084" cy="932567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sz="3067"/>
              <a:t>Self-assess your responses: Identify the equipment used to take the measurements.</a:t>
            </a:r>
            <a:br>
              <a:rPr lang="en-US"/>
            </a:b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EA2851-585C-D9E8-BCF0-1E47F6E41BB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9200" y="1450348"/>
            <a:ext cx="11570800" cy="5088565"/>
          </a:xfrm>
        </p:spPr>
        <p:txBody>
          <a:bodyPr vert="horz" lIns="0" tIns="0" rIns="0" bIns="0" rtlCol="0" anchor="t">
            <a:noAutofit/>
          </a:bodyPr>
          <a:lstStyle/>
          <a:p>
            <a:pPr marL="685783" indent="-685783" defTabSz="1219170">
              <a:lnSpc>
                <a:spcPct val="100000"/>
              </a:lnSpc>
              <a:buFont typeface="+mj-lt"/>
              <a:buAutoNum type="arabicPeriod"/>
              <a:defRPr/>
            </a:pPr>
            <a:r>
              <a:rPr lang="en-US" sz="2800">
                <a:solidFill>
                  <a:srgbClr val="000000"/>
                </a:solidFill>
                <a:latin typeface="Arial" panose="020B0604020202020204"/>
              </a:rPr>
              <a:t>Heart rate: </a:t>
            </a:r>
            <a:r>
              <a:rPr lang="en-US" sz="2800" b="1">
                <a:solidFill>
                  <a:srgbClr val="000000"/>
                </a:solidFill>
                <a:latin typeface="Arial" panose="020B0604020202020204"/>
              </a:rPr>
              <a:t>Stethoscope and watch or pulse oximeter</a:t>
            </a:r>
          </a:p>
          <a:p>
            <a:pPr marL="685783" indent="-685783" defTabSz="1219170">
              <a:lnSpc>
                <a:spcPct val="100000"/>
              </a:lnSpc>
              <a:buFont typeface="+mj-lt"/>
              <a:buAutoNum type="arabicPeriod"/>
              <a:defRPr/>
            </a:pPr>
            <a:r>
              <a:rPr lang="en-US" sz="2800">
                <a:solidFill>
                  <a:srgbClr val="000000"/>
                </a:solidFill>
                <a:latin typeface="Arial" panose="020B0604020202020204"/>
              </a:rPr>
              <a:t>Blood pressure: </a:t>
            </a:r>
            <a:r>
              <a:rPr lang="en-US" sz="2800" b="1">
                <a:solidFill>
                  <a:srgbClr val="000000"/>
                </a:solidFill>
                <a:latin typeface="Arial" panose="020B0604020202020204"/>
              </a:rPr>
              <a:t>Sphygmomanometer and watch</a:t>
            </a:r>
          </a:p>
          <a:p>
            <a:pPr marL="685783" indent="-685783" defTabSz="1219170">
              <a:lnSpc>
                <a:spcPct val="100000"/>
              </a:lnSpc>
              <a:buFont typeface="+mj-lt"/>
              <a:buAutoNum type="arabicPeriod"/>
              <a:defRPr/>
            </a:pPr>
            <a:r>
              <a:rPr lang="en-US" sz="2800">
                <a:solidFill>
                  <a:srgbClr val="000000"/>
                </a:solidFill>
                <a:latin typeface="Arial" panose="020B0604020202020204"/>
              </a:rPr>
              <a:t>Oxygen saturation: </a:t>
            </a:r>
            <a:r>
              <a:rPr lang="en-US" sz="2800" b="1">
                <a:solidFill>
                  <a:srgbClr val="000000"/>
                </a:solidFill>
                <a:latin typeface="Arial" panose="020B0604020202020204"/>
              </a:rPr>
              <a:t>Pulse oximeter</a:t>
            </a:r>
          </a:p>
          <a:p>
            <a:pPr marL="685783" indent="-685783" defTabSz="1219170">
              <a:lnSpc>
                <a:spcPct val="100000"/>
              </a:lnSpc>
              <a:buFont typeface="+mj-lt"/>
              <a:buAutoNum type="arabicPeriod"/>
              <a:defRPr/>
            </a:pPr>
            <a:r>
              <a:rPr lang="en-US" sz="2800">
                <a:solidFill>
                  <a:srgbClr val="000000"/>
                </a:solidFill>
                <a:latin typeface="Arial" panose="020B0604020202020204"/>
              </a:rPr>
              <a:t>Respiration rate: </a:t>
            </a:r>
            <a:r>
              <a:rPr lang="en-US" sz="2800" b="1">
                <a:solidFill>
                  <a:srgbClr val="000000"/>
                </a:solidFill>
                <a:latin typeface="Arial" panose="020B0604020202020204"/>
              </a:rPr>
              <a:t>Watch with a </a:t>
            </a:r>
            <a:r>
              <a:rPr lang="en-GB" sz="2800" b="1">
                <a:solidFill>
                  <a:srgbClr val="000000"/>
                </a:solidFill>
                <a:latin typeface="Arial" panose="020B0604020202020204"/>
              </a:rPr>
              <a:t>seconds h</a:t>
            </a:r>
            <a:r>
              <a:rPr lang="en-US" sz="2800" b="1">
                <a:solidFill>
                  <a:srgbClr val="000000"/>
                </a:solidFill>
                <a:latin typeface="Arial" panose="020B0604020202020204"/>
              </a:rPr>
              <a:t>and</a:t>
            </a:r>
          </a:p>
          <a:p>
            <a:pPr marL="685783" indent="-685783" defTabSz="1219170">
              <a:lnSpc>
                <a:spcPct val="100000"/>
              </a:lnSpc>
              <a:buFont typeface="+mj-lt"/>
              <a:buAutoNum type="arabicPeriod"/>
              <a:defRPr/>
            </a:pPr>
            <a:r>
              <a:rPr lang="en-US" sz="2800">
                <a:solidFill>
                  <a:srgbClr val="000000"/>
                </a:solidFill>
                <a:latin typeface="Arial" panose="020B0604020202020204"/>
              </a:rPr>
              <a:t>Body temperature: </a:t>
            </a:r>
            <a:r>
              <a:rPr lang="en-US" sz="2800" b="1">
                <a:solidFill>
                  <a:srgbClr val="000000"/>
                </a:solidFill>
                <a:latin typeface="Arial" panose="020B0604020202020204"/>
              </a:rPr>
              <a:t>Thermometer</a:t>
            </a:r>
          </a:p>
          <a:p>
            <a:pPr marL="685783" indent="-685783" defTabSz="1219170">
              <a:lnSpc>
                <a:spcPct val="100000"/>
              </a:lnSpc>
              <a:buFont typeface="+mj-lt"/>
              <a:buAutoNum type="arabicPeriod"/>
              <a:defRPr/>
            </a:pPr>
            <a:r>
              <a:rPr lang="en-US" sz="2800">
                <a:solidFill>
                  <a:srgbClr val="000000"/>
                </a:solidFill>
                <a:latin typeface="Arial" panose="020B0604020202020204"/>
              </a:rPr>
              <a:t>Blood sugar levels: </a:t>
            </a:r>
            <a:r>
              <a:rPr lang="en-US" sz="2800" b="1">
                <a:solidFill>
                  <a:srgbClr val="000000"/>
                </a:solidFill>
                <a:latin typeface="Arial" panose="020B0604020202020204"/>
              </a:rPr>
              <a:t>Dipstick</a:t>
            </a:r>
          </a:p>
          <a:p>
            <a:pPr marL="685783" indent="-685783" defTabSz="1219170">
              <a:lnSpc>
                <a:spcPct val="100000"/>
              </a:lnSpc>
              <a:buFont typeface="+mj-lt"/>
              <a:buAutoNum type="arabicPeriod"/>
              <a:defRPr/>
            </a:pPr>
            <a:r>
              <a:rPr lang="en-US" sz="2800">
                <a:solidFill>
                  <a:srgbClr val="000000"/>
                </a:solidFill>
                <a:latin typeface="Arial" panose="020B0604020202020204"/>
              </a:rPr>
              <a:t>Urinary output: </a:t>
            </a:r>
            <a:r>
              <a:rPr lang="en-US" sz="2800" b="1">
                <a:solidFill>
                  <a:srgbClr val="000000"/>
                </a:solidFill>
                <a:latin typeface="Arial" panose="020B0604020202020204"/>
              </a:rPr>
              <a:t>Peak-flow chart and peak-flow monitor</a:t>
            </a:r>
          </a:p>
          <a:p>
            <a:pPr marL="685783" indent="-685783" defTabSz="1219170">
              <a:lnSpc>
                <a:spcPct val="100000"/>
              </a:lnSpc>
              <a:buFont typeface="+mj-lt"/>
              <a:buAutoNum type="arabicPeriod"/>
              <a:defRPr/>
            </a:pPr>
            <a:r>
              <a:rPr lang="en-US" sz="2800">
                <a:solidFill>
                  <a:srgbClr val="000000"/>
                </a:solidFill>
                <a:latin typeface="Arial" panose="020B0604020202020204"/>
              </a:rPr>
              <a:t>BMI = weight divided by height squared: </a:t>
            </a:r>
            <a:r>
              <a:rPr lang="en-US" sz="2800" b="1">
                <a:solidFill>
                  <a:srgbClr val="000000"/>
                </a:solidFill>
                <a:latin typeface="Arial" panose="020B0604020202020204"/>
              </a:rPr>
              <a:t>Weighing scales and tape measure</a:t>
            </a:r>
            <a:endParaRPr lang="en-US" sz="2800" b="1" baseline="30000">
              <a:solidFill>
                <a:srgbClr val="000000"/>
              </a:solidFill>
              <a:latin typeface="Arial" panose="020B0604020202020204"/>
            </a:endParaRPr>
          </a:p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DF56CB-CDB7-0A33-DCA2-445055D03ED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31295361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</p:spPr>
        <p:txBody>
          <a:bodyPr/>
          <a:lstStyle/>
          <a:p>
            <a:r>
              <a:rPr lang="en-US"/>
              <a:t>03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</p:spPr>
        <p:txBody>
          <a:bodyPr>
            <a:normAutofit/>
          </a:bodyPr>
          <a:lstStyle/>
          <a:p>
            <a:r>
              <a:rPr lang="en-US"/>
              <a:t>Guided practice</a:t>
            </a:r>
          </a:p>
        </p:txBody>
      </p:sp>
    </p:spTree>
    <p:extLst>
      <p:ext uri="{BB962C8B-B14F-4D97-AF65-F5344CB8AC3E}">
        <p14:creationId xmlns:p14="http://schemas.microsoft.com/office/powerpoint/2010/main" val="37376081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</a:t>
            </a:r>
            <a:r>
              <a:rPr lang="en-GB" err="1"/>
              <a:t>esson</a:t>
            </a:r>
            <a:r>
              <a:rPr lang="en-GB"/>
              <a:t> outline: Tutor use only 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8400257" y="397517"/>
            <a:ext cx="10223500" cy="4802099"/>
          </a:xfrm>
        </p:spPr>
        <p:txBody>
          <a:bodyPr/>
          <a:lstStyle/>
          <a:p>
            <a:r>
              <a:rPr lang="en-GB">
                <a:solidFill>
                  <a:srgbClr val="E51C41"/>
                </a:solidFill>
              </a:rPr>
              <a:t> </a:t>
            </a:r>
            <a:br>
              <a:rPr lang="en-GB">
                <a:solidFill>
                  <a:schemeClr val="accent1"/>
                </a:solidFill>
              </a:rPr>
            </a:br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0470" y="6342238"/>
            <a:ext cx="10248501" cy="365125"/>
          </a:xfrm>
        </p:spPr>
        <p:txBody>
          <a:bodyPr/>
          <a:lstStyle/>
          <a:p>
            <a:r>
              <a:rPr lang="en-GB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</a:t>
            </a:fld>
            <a:endParaRPr lang="en-GB"/>
          </a:p>
        </p:txBody>
      </p:sp>
      <p:graphicFrame>
        <p:nvGraphicFramePr>
          <p:cNvPr id="2" name="Table 5">
            <a:extLst>
              <a:ext uri="{FF2B5EF4-FFF2-40B4-BE49-F238E27FC236}">
                <a16:creationId xmlns:a16="http://schemas.microsoft.com/office/drawing/2014/main" id="{58E498D9-3291-1D7B-EDE2-87F8F9FAFC5D}"/>
              </a:ext>
            </a:extLst>
          </p:cNvPr>
          <p:cNvGraphicFramePr>
            <a:graphicFrameLocks noGrp="1"/>
          </p:cNvGraphicFramePr>
          <p:nvPr/>
        </p:nvGraphicFramePr>
        <p:xfrm>
          <a:off x="192136" y="752199"/>
          <a:ext cx="11699397" cy="583749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186791">
                  <a:extLst>
                    <a:ext uri="{9D8B030D-6E8A-4147-A177-3AD203B41FA5}">
                      <a16:colId xmlns:a16="http://schemas.microsoft.com/office/drawing/2014/main" val="346630619"/>
                    </a:ext>
                  </a:extLst>
                </a:gridCol>
                <a:gridCol w="1713009">
                  <a:extLst>
                    <a:ext uri="{9D8B030D-6E8A-4147-A177-3AD203B41FA5}">
                      <a16:colId xmlns:a16="http://schemas.microsoft.com/office/drawing/2014/main" val="1098180410"/>
                    </a:ext>
                  </a:extLst>
                </a:gridCol>
                <a:gridCol w="921367">
                  <a:extLst>
                    <a:ext uri="{9D8B030D-6E8A-4147-A177-3AD203B41FA5}">
                      <a16:colId xmlns:a16="http://schemas.microsoft.com/office/drawing/2014/main" val="847170278"/>
                    </a:ext>
                  </a:extLst>
                </a:gridCol>
                <a:gridCol w="2146677">
                  <a:extLst>
                    <a:ext uri="{9D8B030D-6E8A-4147-A177-3AD203B41FA5}">
                      <a16:colId xmlns:a16="http://schemas.microsoft.com/office/drawing/2014/main" val="2399357076"/>
                    </a:ext>
                  </a:extLst>
                </a:gridCol>
                <a:gridCol w="2898015">
                  <a:extLst>
                    <a:ext uri="{9D8B030D-6E8A-4147-A177-3AD203B41FA5}">
                      <a16:colId xmlns:a16="http://schemas.microsoft.com/office/drawing/2014/main" val="3333028173"/>
                    </a:ext>
                  </a:extLst>
                </a:gridCol>
                <a:gridCol w="1833539">
                  <a:extLst>
                    <a:ext uri="{9D8B030D-6E8A-4147-A177-3AD203B41FA5}">
                      <a16:colId xmlns:a16="http://schemas.microsoft.com/office/drawing/2014/main" val="3581277042"/>
                    </a:ext>
                  </a:extLst>
                </a:gridCol>
              </a:tblGrid>
              <a:tr h="1097280">
                <a:tc>
                  <a:txBody>
                    <a:bodyPr/>
                    <a:lstStyle/>
                    <a:p>
                      <a:r>
                        <a:rPr lang="en-US" sz="1600"/>
                        <a:t>Topic: Physiological measurements</a:t>
                      </a:r>
                      <a:endParaRPr lang="en-GB" sz="1600"/>
                    </a:p>
                  </a:txBody>
                  <a:tcPr marL="121920" marR="121920" marT="60960" marB="60960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Occupational specialism core </a:t>
                      </a:r>
                      <a:r>
                        <a:rPr lang="en-GB" sz="1600"/>
                        <a:t>performance outcome 3</a:t>
                      </a:r>
                    </a:p>
                    <a:p>
                      <a:endParaRPr lang="en-GB" sz="160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Lesson 3</a:t>
                      </a:r>
                      <a:endParaRPr lang="en-GB" sz="1600"/>
                    </a:p>
                  </a:txBody>
                  <a:tcPr marL="121920" marR="121920" marT="60960" marB="60960"/>
                </a:tc>
                <a:tc gridSpan="2">
                  <a:txBody>
                    <a:bodyPr/>
                    <a:lstStyle/>
                    <a:p>
                      <a:r>
                        <a:rPr lang="en-US" sz="1600"/>
                        <a:t>Physiological measurements (K3.1, 3.2, 3.3, S3.16): 1 hour, 50 minutes</a:t>
                      </a:r>
                      <a:endParaRPr lang="en-GB" sz="160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9845289"/>
                  </a:ext>
                </a:extLst>
              </a:tr>
              <a:tr h="467365">
                <a:tc gridSpan="3">
                  <a:txBody>
                    <a:bodyPr/>
                    <a:lstStyle/>
                    <a:p>
                      <a:r>
                        <a:rPr lang="en-US" sz="1600" b="1"/>
                        <a:t>Aim:</a:t>
                      </a:r>
                      <a:endParaRPr lang="en-GB" sz="1600" b="1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use physiological measurement equipment. </a:t>
                      </a:r>
                      <a:endParaRPr lang="en-GB" sz="160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983349"/>
                  </a:ext>
                </a:extLst>
              </a:tr>
              <a:tr h="425700">
                <a:tc gridSpan="2">
                  <a:txBody>
                    <a:bodyPr/>
                    <a:lstStyle/>
                    <a:p>
                      <a:r>
                        <a:rPr lang="en-US" sz="1600" b="1"/>
                        <a:t>Component</a:t>
                      </a:r>
                      <a:endParaRPr lang="en-GB" sz="1600" b="1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600" b="1"/>
                        <a:t> Activity</a:t>
                      </a:r>
                      <a:endParaRPr lang="en-GB" sz="1600" b="1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Timings </a:t>
                      </a:r>
                      <a:endParaRPr lang="en-GB" sz="1600" b="1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626249464"/>
                  </a:ext>
                </a:extLst>
              </a:tr>
              <a:tr h="632287">
                <a:tc gridSpan="2">
                  <a:txBody>
                    <a:bodyPr/>
                    <a:lstStyle/>
                    <a:p>
                      <a:r>
                        <a:rPr lang="en-US" sz="1600" b="1"/>
                        <a:t>Recall and connect</a:t>
                      </a:r>
                      <a:endParaRPr lang="en-GB" sz="1600" b="1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600"/>
                        <a:t>Recall body systems relating to different measurements (recall from core B1).</a:t>
                      </a:r>
                      <a:endParaRPr lang="en-GB" sz="160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15</a:t>
                      </a:r>
                      <a:endParaRPr lang="en-GB" sz="16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457640557"/>
                  </a:ext>
                </a:extLst>
              </a:tr>
              <a:tr h="609600">
                <a:tc gridSpan="2">
                  <a:txBody>
                    <a:bodyPr/>
                    <a:lstStyle/>
                    <a:p>
                      <a:r>
                        <a:rPr lang="en-US" sz="1600" b="1"/>
                        <a:t>Present new information</a:t>
                      </a:r>
                      <a:endParaRPr lang="en-GB" sz="1600" b="1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600"/>
                        <a:t>Identify the normal ranges for each measurement in adults, and identify the equipment used to take the measurements. </a:t>
                      </a:r>
                      <a:endParaRPr lang="en-GB" sz="160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35</a:t>
                      </a:r>
                      <a:endParaRPr lang="en-GB" sz="16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741999525"/>
                  </a:ext>
                </a:extLst>
              </a:tr>
              <a:tr h="1010039">
                <a:tc gridSpan="2">
                  <a:txBody>
                    <a:bodyPr/>
                    <a:lstStyle/>
                    <a:p>
                      <a:r>
                        <a:rPr lang="en-US" sz="1600" b="1"/>
                        <a:t>Guided practice </a:t>
                      </a:r>
                      <a:endParaRPr lang="en-GB" sz="1600" b="1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600"/>
                        <a:t>Describe why and when these measurements should be taken using scenarios provided during industry placement. </a:t>
                      </a:r>
                      <a:endParaRPr lang="en-GB" sz="160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15</a:t>
                      </a:r>
                      <a:endParaRPr lang="en-GB" sz="16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4033886473"/>
                  </a:ext>
                </a:extLst>
              </a:tr>
              <a:tr h="1010039">
                <a:tc gridSpan="2">
                  <a:txBody>
                    <a:bodyPr/>
                    <a:lstStyle/>
                    <a:p>
                      <a:r>
                        <a:rPr lang="en-US" sz="1600" b="1"/>
                        <a:t>Independent practice </a:t>
                      </a:r>
                      <a:endParaRPr lang="en-GB" sz="1600" b="1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600"/>
                        <a:t>Applying the identification of normal ranges, equipment used, when and why measurements are taken: Assessment of lesson content.</a:t>
                      </a:r>
                      <a:endParaRPr lang="en-GB" sz="160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30</a:t>
                      </a:r>
                      <a:endParaRPr lang="en-GB" sz="16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955350770"/>
                  </a:ext>
                </a:extLst>
              </a:tr>
              <a:tr h="585181">
                <a:tc gridSpan="2">
                  <a:txBody>
                    <a:bodyPr/>
                    <a:lstStyle/>
                    <a:p>
                      <a:r>
                        <a:rPr lang="en-US" sz="1600" b="1"/>
                        <a:t>Review </a:t>
                      </a:r>
                      <a:endParaRPr lang="en-GB" sz="1600" b="1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600"/>
                        <a:t>Recall and review the measurement equipment. </a:t>
                      </a:r>
                      <a:endParaRPr lang="en-GB" sz="160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15</a:t>
                      </a:r>
                      <a:endParaRPr lang="en-GB" sz="16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4517071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98231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5CFDAE7-050F-EF9F-9BB7-41456892CF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20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230FEF4-7B31-C0C2-09C5-BFC4454627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800"/>
              <a:t>Describe when you think you should take a physiological measurement.</a:t>
            </a:r>
            <a:endParaRPr lang="en-GB" sz="280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69A7B3-5F0C-B270-CAFA-1EA695E90F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61002" y="1955032"/>
            <a:ext cx="10223500" cy="4802099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800"/>
              <a:t>A pregnant women arrives at the antenatal clinic with concerns about the baby’s movement. </a:t>
            </a:r>
          </a:p>
          <a:p>
            <a:pPr>
              <a:lnSpc>
                <a:spcPct val="100000"/>
              </a:lnSpc>
            </a:pPr>
            <a:endParaRPr lang="en-US" sz="2800"/>
          </a:p>
          <a:p>
            <a:pPr>
              <a:lnSpc>
                <a:spcPct val="100000"/>
              </a:lnSpc>
            </a:pPr>
            <a:r>
              <a:rPr lang="en-US" sz="2800"/>
              <a:t>When do you think physiological measurements should be taken?</a:t>
            </a:r>
            <a:endParaRPr lang="en-GB" sz="28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D35154-E14B-DC61-3B64-5E1290B1A68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30747429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BC36095-F308-53A5-8880-257887ED84B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21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29B1C73-28E4-D218-196A-96EAC731BE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601" y="304626"/>
            <a:ext cx="11250084" cy="932567"/>
          </a:xfrm>
        </p:spPr>
        <p:txBody>
          <a:bodyPr>
            <a:normAutofit/>
          </a:bodyPr>
          <a:lstStyle/>
          <a:p>
            <a:r>
              <a:rPr lang="en-US" sz="2800"/>
              <a:t>These measurements are taken:</a:t>
            </a:r>
            <a:endParaRPr lang="en-GB" sz="280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A1D038-A463-B55D-209E-7601DC90C2D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sz="2800"/>
              <a:t>• upon arrival to the emergency department </a:t>
            </a:r>
          </a:p>
          <a:p>
            <a:pPr>
              <a:lnSpc>
                <a:spcPct val="100000"/>
              </a:lnSpc>
            </a:pPr>
            <a:r>
              <a:rPr lang="en-US" sz="2800"/>
              <a:t>• on admission to a ward </a:t>
            </a:r>
          </a:p>
          <a:p>
            <a:pPr>
              <a:lnSpc>
                <a:spcPct val="100000"/>
              </a:lnSpc>
            </a:pPr>
            <a:r>
              <a:rPr lang="en-US" sz="2800"/>
              <a:t>• at regular intervals during an individual’s stay </a:t>
            </a:r>
          </a:p>
          <a:p>
            <a:pPr>
              <a:lnSpc>
                <a:spcPct val="100000"/>
              </a:lnSpc>
            </a:pPr>
            <a:r>
              <a:rPr lang="en-US" sz="2800"/>
              <a:t>• before, during and after a procedure</a:t>
            </a:r>
          </a:p>
          <a:p>
            <a:pPr>
              <a:lnSpc>
                <a:spcPct val="100000"/>
              </a:lnSpc>
            </a:pPr>
            <a:r>
              <a:rPr lang="en-US" sz="2800"/>
              <a:t>• before, during and after surgery </a:t>
            </a:r>
          </a:p>
          <a:p>
            <a:pPr>
              <a:lnSpc>
                <a:spcPct val="100000"/>
              </a:lnSpc>
            </a:pPr>
            <a:r>
              <a:rPr lang="en-US" sz="2800"/>
              <a:t>• back on the ward at certain intervals </a:t>
            </a:r>
          </a:p>
          <a:p>
            <a:pPr>
              <a:lnSpc>
                <a:spcPct val="100000"/>
              </a:lnSpc>
            </a:pPr>
            <a:r>
              <a:rPr lang="en-US" sz="2800"/>
              <a:t>• at the pre-operation clinic.</a:t>
            </a:r>
          </a:p>
          <a:p>
            <a:pPr>
              <a:lnSpc>
                <a:spcPct val="100000"/>
              </a:lnSpc>
            </a:pPr>
            <a:endParaRPr lang="en-US" sz="2800"/>
          </a:p>
          <a:p>
            <a:pPr>
              <a:lnSpc>
                <a:spcPct val="100000"/>
              </a:lnSpc>
            </a:pPr>
            <a:r>
              <a:rPr lang="en-US" sz="2800"/>
              <a:t>Which ones apply to the case study?</a:t>
            </a:r>
            <a:endParaRPr lang="en-GB" sz="28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6CF301-5BF4-AB1E-A0E2-57721BDD7C9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324900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BC36095-F308-53A5-8880-257887ED84B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22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29B1C73-28E4-D218-196A-96EAC731B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These measurements are taken:</a:t>
            </a:r>
            <a:endParaRPr lang="en-GB" sz="280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A1D038-A463-B55D-209E-7601DC90C2D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sz="2800" b="1"/>
              <a:t>• upon arrival </a:t>
            </a:r>
            <a:r>
              <a:rPr lang="en-US" sz="2800"/>
              <a:t>to the emergency department </a:t>
            </a:r>
          </a:p>
          <a:p>
            <a:pPr>
              <a:lnSpc>
                <a:spcPct val="100000"/>
              </a:lnSpc>
            </a:pPr>
            <a:r>
              <a:rPr lang="en-US" sz="2800"/>
              <a:t>• on admission to a ward </a:t>
            </a:r>
          </a:p>
          <a:p>
            <a:pPr>
              <a:lnSpc>
                <a:spcPct val="100000"/>
              </a:lnSpc>
            </a:pPr>
            <a:r>
              <a:rPr lang="en-US" sz="2800" b="1"/>
              <a:t>• at regular intervals </a:t>
            </a:r>
            <a:r>
              <a:rPr lang="en-US" sz="2800"/>
              <a:t>during an individual’s stay </a:t>
            </a:r>
          </a:p>
          <a:p>
            <a:pPr>
              <a:lnSpc>
                <a:spcPct val="100000"/>
              </a:lnSpc>
            </a:pPr>
            <a:r>
              <a:rPr lang="en-US" sz="2800"/>
              <a:t>• before, during and after a procedure</a:t>
            </a:r>
          </a:p>
          <a:p>
            <a:pPr>
              <a:lnSpc>
                <a:spcPct val="100000"/>
              </a:lnSpc>
            </a:pPr>
            <a:r>
              <a:rPr lang="en-US" sz="2800"/>
              <a:t>• before, during and after surgery </a:t>
            </a:r>
          </a:p>
          <a:p>
            <a:pPr>
              <a:lnSpc>
                <a:spcPct val="100000"/>
              </a:lnSpc>
            </a:pPr>
            <a:r>
              <a:rPr lang="en-US" sz="2800"/>
              <a:t>• back on the ward at certain intervals </a:t>
            </a:r>
          </a:p>
          <a:p>
            <a:pPr>
              <a:lnSpc>
                <a:spcPct val="100000"/>
              </a:lnSpc>
            </a:pPr>
            <a:r>
              <a:rPr lang="en-US" sz="2800"/>
              <a:t>• at the pre-operation clinic.</a:t>
            </a:r>
          </a:p>
          <a:p>
            <a:pPr>
              <a:lnSpc>
                <a:spcPct val="100000"/>
              </a:lnSpc>
            </a:pPr>
            <a:endParaRPr lang="en-US" sz="2800"/>
          </a:p>
          <a:p>
            <a:pPr>
              <a:lnSpc>
                <a:spcPct val="100000"/>
              </a:lnSpc>
            </a:pPr>
            <a:r>
              <a:rPr lang="en-US" sz="2800"/>
              <a:t>Which ones apply to the case study?</a:t>
            </a:r>
            <a:endParaRPr lang="en-GB" sz="28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6CF301-5BF4-AB1E-A0E2-57721BDD7C9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37902827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71D18CE-7299-24B9-3E81-9D65DF57076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23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E85C6EE-F1CE-1FAF-8D89-BDBC52A66A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800"/>
              <a:t>Give reasons for why these measurements are taken:</a:t>
            </a:r>
            <a:endParaRPr lang="en-GB" sz="2800">
              <a:latin typeface="+mn-lt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A4184-C58E-6E3C-BEE0-7FEA0F51E38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7002" y="1749403"/>
            <a:ext cx="10223500" cy="4802099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800"/>
              <a:t>A pregnant women arrives at the antenatal clinic with concerns about the baby’s movement. </a:t>
            </a:r>
          </a:p>
          <a:p>
            <a:endParaRPr lang="en-GB">
              <a:latin typeface="+mj-lt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033E36-FE80-3FCF-D884-39AC10E8A80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19191899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4E01F0C-EEEF-C5AB-D2C3-CFD35AD19F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24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182E392-2CA3-3E38-1ADD-AB018F1F3C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800"/>
              <a:t>Give reasons for why these measurements are taken</a:t>
            </a:r>
            <a:r>
              <a:rPr lang="en-US" sz="3733"/>
              <a:t>:</a:t>
            </a:r>
            <a:endParaRPr lang="en-GB" sz="3733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977E1C-353C-0E89-BB89-DD4B04D0239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2001" y="1315200"/>
            <a:ext cx="10726449" cy="4802099"/>
          </a:xfrm>
        </p:spPr>
        <p:txBody>
          <a:bodyPr/>
          <a:lstStyle/>
          <a:p>
            <a:pPr marL="1200" indent="-457189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/>
              <a:t>Assessment</a:t>
            </a:r>
          </a:p>
          <a:p>
            <a:pPr marL="1200" indent="-457189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/>
              <a:t>Provide information on extent of disease or disability </a:t>
            </a:r>
          </a:p>
          <a:p>
            <a:pPr marL="1200" indent="-457189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/>
              <a:t>Monitor provision of and response to therapeutic interventions </a:t>
            </a:r>
          </a:p>
          <a:p>
            <a:pPr marL="1200" indent="-457189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/>
              <a:t>Assess trends and changes in physiology</a:t>
            </a:r>
          </a:p>
          <a:p>
            <a:pPr>
              <a:lnSpc>
                <a:spcPct val="100000"/>
              </a:lnSpc>
            </a:pPr>
            <a:endParaRPr lang="en-US" sz="2800"/>
          </a:p>
          <a:p>
            <a:pPr>
              <a:lnSpc>
                <a:spcPct val="100000"/>
              </a:lnSpc>
            </a:pPr>
            <a:r>
              <a:rPr lang="en-US" sz="2800"/>
              <a:t>Which ones apply to the case study given?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4B6B2B-F157-3158-B3F3-97AADEA36E3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35206563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4E01F0C-EEEF-C5AB-D2C3-CFD35AD19F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25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182E392-2CA3-3E38-1ADD-AB018F1F3C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These measurements are taken for:</a:t>
            </a:r>
            <a:endParaRPr lang="en-GB" sz="280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977E1C-353C-0E89-BB89-DD4B04D0239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2000" y="1315200"/>
            <a:ext cx="10801477" cy="4802099"/>
          </a:xfrm>
        </p:spPr>
        <p:txBody>
          <a:bodyPr/>
          <a:lstStyle/>
          <a:p>
            <a:pPr marL="457189" indent="-457189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 b="1"/>
              <a:t>assessments</a:t>
            </a:r>
          </a:p>
          <a:p>
            <a:pPr marL="457189" indent="-457189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 b="1"/>
              <a:t>providing information </a:t>
            </a:r>
            <a:r>
              <a:rPr lang="en-US" sz="2800"/>
              <a:t>on extent of disease or disability </a:t>
            </a:r>
          </a:p>
          <a:p>
            <a:pPr marL="457189" indent="-457189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/>
              <a:t>monitoring provision of and response to therapeutic interventions </a:t>
            </a:r>
          </a:p>
          <a:p>
            <a:pPr marL="457189" indent="-457189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 b="1"/>
              <a:t>assessing trends and changes in physiology.</a:t>
            </a:r>
          </a:p>
          <a:p>
            <a:pPr>
              <a:lnSpc>
                <a:spcPct val="100000"/>
              </a:lnSpc>
            </a:pPr>
            <a:endParaRPr lang="en-US" sz="2800"/>
          </a:p>
          <a:p>
            <a:pPr>
              <a:lnSpc>
                <a:spcPct val="100000"/>
              </a:lnSpc>
            </a:pPr>
            <a:r>
              <a:rPr lang="en-US" sz="2800"/>
              <a:t>Which ones apply to the case study given?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4B6B2B-F157-3158-B3F3-97AADEA36E3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32667300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</p:spPr>
        <p:txBody>
          <a:bodyPr/>
          <a:lstStyle/>
          <a:p>
            <a:r>
              <a:rPr lang="en-US"/>
              <a:t>04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</p:spPr>
        <p:txBody>
          <a:bodyPr>
            <a:normAutofit/>
          </a:bodyPr>
          <a:lstStyle/>
          <a:p>
            <a:r>
              <a:rPr lang="en-US"/>
              <a:t>Independent practice</a:t>
            </a:r>
          </a:p>
        </p:txBody>
      </p:sp>
    </p:spTree>
    <p:extLst>
      <p:ext uri="{BB962C8B-B14F-4D97-AF65-F5344CB8AC3E}">
        <p14:creationId xmlns:p14="http://schemas.microsoft.com/office/powerpoint/2010/main" val="19088762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601" y="333201"/>
            <a:ext cx="11250084" cy="932567"/>
          </a:xfrm>
        </p:spPr>
        <p:txBody>
          <a:bodyPr>
            <a:normAutofit/>
          </a:bodyPr>
          <a:lstStyle/>
          <a:p>
            <a:r>
              <a:rPr lang="en-GB" sz="2800"/>
              <a:t>Assessment: What can you recall from today’s lesson?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10600" y="1027951"/>
            <a:ext cx="10043221" cy="4802099"/>
          </a:xfrm>
        </p:spPr>
        <p:txBody>
          <a:bodyPr vert="horz" lIns="0" tIns="0" rIns="0" bIns="0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en-GB" sz="2800"/>
              <a:t>Without using your notes, create a revision resource with:</a:t>
            </a:r>
          </a:p>
          <a:p>
            <a:pPr>
              <a:lnSpc>
                <a:spcPct val="100000"/>
              </a:lnSpc>
            </a:pPr>
            <a:endParaRPr lang="en-GB" sz="2800"/>
          </a:p>
          <a:p>
            <a:pPr marL="451189" indent="-451189">
              <a:lnSpc>
                <a:spcPct val="100000"/>
              </a:lnSpc>
              <a:buAutoNum type="arabicParenR"/>
            </a:pPr>
            <a:r>
              <a:rPr lang="en-GB" sz="2800" b="0"/>
              <a:t>the normal ranges for physiological measurements</a:t>
            </a:r>
          </a:p>
          <a:p>
            <a:pPr marL="451189" indent="-451189">
              <a:lnSpc>
                <a:spcPct val="100000"/>
              </a:lnSpc>
              <a:buAutoNum type="arabicParenR"/>
            </a:pPr>
            <a:r>
              <a:rPr lang="en-GB" sz="2800" b="0"/>
              <a:t>equipment used</a:t>
            </a:r>
            <a:endParaRPr lang="en-GB" sz="2800" b="0">
              <a:cs typeface="Arial"/>
            </a:endParaRPr>
          </a:p>
          <a:p>
            <a:pPr marL="451189" indent="-451189">
              <a:lnSpc>
                <a:spcPct val="100000"/>
              </a:lnSpc>
              <a:buAutoNum type="arabicParenR"/>
            </a:pPr>
            <a:r>
              <a:rPr lang="en-GB" sz="2800" b="0"/>
              <a:t>when and why measurements are taken. </a:t>
            </a:r>
            <a:endParaRPr lang="en-GB" sz="2800" b="0">
              <a:cs typeface="Arial"/>
            </a:endParaRP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12387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601" y="333201"/>
            <a:ext cx="11250084" cy="932567"/>
          </a:xfrm>
        </p:spPr>
        <p:txBody>
          <a:bodyPr>
            <a:normAutofit/>
          </a:bodyPr>
          <a:lstStyle/>
          <a:p>
            <a:r>
              <a:rPr lang="en-GB" sz="2800"/>
              <a:t>Assessment: What can you recall from today’s lesson?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10600" y="1027951"/>
            <a:ext cx="9793088" cy="4802099"/>
          </a:xfrm>
        </p:spPr>
        <p:txBody>
          <a:bodyPr vert="horz" lIns="0" tIns="0" rIns="0" bIns="0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en-GB" sz="2800"/>
              <a:t>With your notes and with a different colour of pen, add to the revision resource the:</a:t>
            </a:r>
          </a:p>
          <a:p>
            <a:pPr>
              <a:lnSpc>
                <a:spcPct val="100000"/>
              </a:lnSpc>
            </a:pPr>
            <a:endParaRPr lang="en-GB" sz="2800"/>
          </a:p>
          <a:p>
            <a:pPr marL="451189" indent="-451189">
              <a:lnSpc>
                <a:spcPct val="100000"/>
              </a:lnSpc>
              <a:buAutoNum type="arabicParenR"/>
            </a:pPr>
            <a:r>
              <a:rPr lang="en-GB" sz="2800" b="0"/>
              <a:t>the normal ranges for physiological measurements</a:t>
            </a:r>
          </a:p>
          <a:p>
            <a:pPr marL="451189" indent="-451189">
              <a:lnSpc>
                <a:spcPct val="100000"/>
              </a:lnSpc>
              <a:buAutoNum type="arabicParenR"/>
            </a:pPr>
            <a:r>
              <a:rPr lang="en-GB" sz="2800" b="0"/>
              <a:t>equipment used</a:t>
            </a:r>
            <a:endParaRPr lang="en-GB" sz="2800" b="0">
              <a:cs typeface="Arial"/>
            </a:endParaRPr>
          </a:p>
          <a:p>
            <a:pPr marL="451189" indent="-451189">
              <a:lnSpc>
                <a:spcPct val="100000"/>
              </a:lnSpc>
              <a:buAutoNum type="arabicParenR"/>
            </a:pPr>
            <a:r>
              <a:rPr lang="en-GB" sz="2800" b="0"/>
              <a:t>when and why measurements are taken. </a:t>
            </a:r>
            <a:endParaRPr lang="en-GB" sz="2800" b="0">
              <a:cs typeface="Arial"/>
            </a:endParaRP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749069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601" y="333201"/>
            <a:ext cx="11250084" cy="932567"/>
          </a:xfrm>
        </p:spPr>
        <p:txBody>
          <a:bodyPr>
            <a:normAutofit/>
          </a:bodyPr>
          <a:lstStyle/>
          <a:p>
            <a:r>
              <a:rPr lang="en-GB" sz="2800"/>
              <a:t>Assessment: What can you recall from today’s lesson?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10600" y="1027951"/>
            <a:ext cx="9793088" cy="4802099"/>
          </a:xfrm>
        </p:spPr>
        <p:txBody>
          <a:bodyPr vert="horz" lIns="0" tIns="0" rIns="0" bIns="0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en-GB" sz="2800"/>
              <a:t>Task 12, part 2: Using the answers provided and a different colour of pen, complete the revision resource with:</a:t>
            </a:r>
          </a:p>
          <a:p>
            <a:pPr>
              <a:lnSpc>
                <a:spcPct val="100000"/>
              </a:lnSpc>
            </a:pPr>
            <a:endParaRPr lang="en-GB" sz="2800"/>
          </a:p>
          <a:p>
            <a:pPr marL="451189" indent="-451189">
              <a:lnSpc>
                <a:spcPct val="100000"/>
              </a:lnSpc>
              <a:buAutoNum type="arabicParenR"/>
            </a:pPr>
            <a:r>
              <a:rPr lang="en-GB" sz="2800" b="0"/>
              <a:t>the normal ranges for physiological measurements</a:t>
            </a:r>
          </a:p>
          <a:p>
            <a:pPr marL="451189" indent="-451189">
              <a:lnSpc>
                <a:spcPct val="100000"/>
              </a:lnSpc>
              <a:buAutoNum type="arabicParenR"/>
            </a:pPr>
            <a:r>
              <a:rPr lang="en-GB" sz="2800" b="0"/>
              <a:t>equipment used</a:t>
            </a:r>
            <a:endParaRPr lang="en-GB" sz="2800" b="0">
              <a:cs typeface="Arial"/>
            </a:endParaRPr>
          </a:p>
          <a:p>
            <a:pPr marL="451189" indent="-451189">
              <a:lnSpc>
                <a:spcPct val="100000"/>
              </a:lnSpc>
              <a:buAutoNum type="arabicParenR"/>
            </a:pPr>
            <a:r>
              <a:rPr lang="en-GB" sz="2800" b="0"/>
              <a:t>when and why measurements are taken. </a:t>
            </a:r>
            <a:endParaRPr lang="en-GB" sz="2800" b="0">
              <a:cs typeface="Arial"/>
            </a:endParaRP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87779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</p:spPr>
        <p:txBody>
          <a:bodyPr/>
          <a:lstStyle/>
          <a:p>
            <a:r>
              <a:rPr lang="en-US"/>
              <a:t>01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</p:spPr>
        <p:txBody>
          <a:bodyPr>
            <a:normAutofit/>
          </a:bodyPr>
          <a:lstStyle/>
          <a:p>
            <a:r>
              <a:rPr lang="en-US"/>
              <a:t>Recall and connect</a:t>
            </a:r>
          </a:p>
        </p:txBody>
      </p:sp>
    </p:spTree>
    <p:extLst>
      <p:ext uri="{BB962C8B-B14F-4D97-AF65-F5344CB8AC3E}">
        <p14:creationId xmlns:p14="http://schemas.microsoft.com/office/powerpoint/2010/main" val="146207481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</p:spPr>
        <p:txBody>
          <a:bodyPr/>
          <a:lstStyle/>
          <a:p>
            <a:r>
              <a:rPr lang="en-US"/>
              <a:t>05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</p:spPr>
        <p:txBody>
          <a:bodyPr/>
          <a:lstStyle/>
          <a:p>
            <a:r>
              <a:rPr lang="en-US"/>
              <a:t>Review </a:t>
            </a:r>
          </a:p>
        </p:txBody>
      </p:sp>
    </p:spTree>
    <p:extLst>
      <p:ext uri="{BB962C8B-B14F-4D97-AF65-F5344CB8AC3E}">
        <p14:creationId xmlns:p14="http://schemas.microsoft.com/office/powerpoint/2010/main" val="313992502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/>
              <a:t>Task 13: Review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10600" y="899472"/>
            <a:ext cx="11736661" cy="4802099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sz="2800"/>
              <a:t>Identify the equipment used for taking each of these physiological measurements. </a:t>
            </a:r>
          </a:p>
          <a:p>
            <a:pPr>
              <a:lnSpc>
                <a:spcPct val="100000"/>
              </a:lnSpc>
            </a:pPr>
            <a:endParaRPr lang="en-GB" sz="2800"/>
          </a:p>
          <a:p>
            <a:pPr marL="0" lvl="1" indent="0">
              <a:lnSpc>
                <a:spcPct val="100000"/>
              </a:lnSpc>
              <a:buNone/>
            </a:pPr>
            <a:r>
              <a:rPr lang="en-GB" sz="2800"/>
              <a:t>What equipment is used to measure… </a:t>
            </a:r>
          </a:p>
          <a:p>
            <a:pPr marL="0" lvl="1" indent="0">
              <a:lnSpc>
                <a:spcPct val="100000"/>
              </a:lnSpc>
              <a:buNone/>
            </a:pPr>
            <a:endParaRPr lang="en-GB" sz="2800"/>
          </a:p>
          <a:p>
            <a:pPr marL="451189" lvl="2" indent="-451189">
              <a:lnSpc>
                <a:spcPct val="100000"/>
              </a:lnSpc>
            </a:pPr>
            <a:r>
              <a:rPr lang="en-GB" sz="2800"/>
              <a:t>heart rate?</a:t>
            </a:r>
          </a:p>
          <a:p>
            <a:pPr marL="451189" lvl="2" indent="-451189">
              <a:lnSpc>
                <a:spcPct val="100000"/>
              </a:lnSpc>
            </a:pPr>
            <a:r>
              <a:rPr lang="en-GB" sz="2800"/>
              <a:t>respiration rate?</a:t>
            </a:r>
          </a:p>
          <a:p>
            <a:pPr marL="451189" lvl="2" indent="-451189">
              <a:lnSpc>
                <a:spcPct val="100000"/>
              </a:lnSpc>
            </a:pPr>
            <a:r>
              <a:rPr lang="en-GB" sz="2800"/>
              <a:t>oxygen saturation?</a:t>
            </a:r>
          </a:p>
          <a:p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303175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/>
              <a:t>Task 13: Self-assessment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10600" y="799483"/>
            <a:ext cx="11736661" cy="4802099"/>
          </a:xfrm>
        </p:spPr>
        <p:txBody>
          <a:bodyPr/>
          <a:lstStyle/>
          <a:p>
            <a:pPr defTabSz="1219170">
              <a:lnSpc>
                <a:spcPct val="100000"/>
              </a:lnSpc>
              <a:defRPr/>
            </a:pPr>
            <a:r>
              <a:rPr lang="en-GB" sz="2800">
                <a:solidFill>
                  <a:srgbClr val="000000"/>
                </a:solidFill>
                <a:latin typeface="Arial" panose="020B0604020202020204"/>
              </a:rPr>
              <a:t>Identify the equipment used for taking each of these physiological measurements. </a:t>
            </a:r>
          </a:p>
          <a:p>
            <a:pPr marL="0" lvl="1" indent="0">
              <a:lnSpc>
                <a:spcPct val="100000"/>
              </a:lnSpc>
              <a:buNone/>
            </a:pPr>
            <a:endParaRPr lang="en-GB" sz="2800"/>
          </a:p>
          <a:p>
            <a:pPr marL="0" lvl="1" indent="0">
              <a:lnSpc>
                <a:spcPct val="100000"/>
              </a:lnSpc>
              <a:buNone/>
            </a:pPr>
            <a:r>
              <a:rPr lang="en-GB" sz="2800"/>
              <a:t>What equipment is used to measure…</a:t>
            </a:r>
          </a:p>
          <a:p>
            <a:pPr marL="0" lvl="1" indent="0">
              <a:lnSpc>
                <a:spcPct val="100000"/>
              </a:lnSpc>
              <a:buNone/>
            </a:pPr>
            <a:r>
              <a:rPr lang="en-GB" sz="2800"/>
              <a:t> </a:t>
            </a:r>
          </a:p>
          <a:p>
            <a:pPr lvl="2">
              <a:lnSpc>
                <a:spcPct val="100000"/>
              </a:lnSpc>
            </a:pPr>
            <a:r>
              <a:rPr lang="en-GB" sz="2800"/>
              <a:t>heart rate? </a:t>
            </a:r>
            <a:r>
              <a:rPr lang="en-GB" sz="2800" b="1"/>
              <a:t>Stethoscope and watch (with seconds hand) or pulse oximeter</a:t>
            </a:r>
          </a:p>
          <a:p>
            <a:pPr lvl="2">
              <a:lnSpc>
                <a:spcPct val="100000"/>
              </a:lnSpc>
            </a:pPr>
            <a:r>
              <a:rPr lang="en-GB" sz="2800"/>
              <a:t>respiration rate? </a:t>
            </a:r>
            <a:r>
              <a:rPr lang="en-GB" sz="2800" b="1"/>
              <a:t>Watch</a:t>
            </a:r>
          </a:p>
          <a:p>
            <a:pPr lvl="2">
              <a:lnSpc>
                <a:spcPct val="100000"/>
              </a:lnSpc>
            </a:pPr>
            <a:r>
              <a:rPr lang="en-GB" sz="2800"/>
              <a:t>oxygen saturation? </a:t>
            </a:r>
            <a:r>
              <a:rPr lang="en-GB" sz="2800" b="1"/>
              <a:t>Pulse oximeter and watch</a:t>
            </a:r>
          </a:p>
          <a:p>
            <a:pPr marL="359991" lvl="2" indent="0">
              <a:buNone/>
            </a:pPr>
            <a:endParaRPr lang="en-GB"/>
          </a:p>
          <a:p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744439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12001" y="260648"/>
            <a:ext cx="11468169" cy="112924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GB" sz="2800"/>
              <a:t>Aim: </a:t>
            </a:r>
            <a:r>
              <a:rPr lang="en-GB" sz="2800" b="0"/>
              <a:t>To use physiological measurement equipment. </a:t>
            </a:r>
            <a:br>
              <a:rPr lang="en-GB" sz="2800"/>
            </a:br>
            <a:br>
              <a:rPr lang="en-GB" sz="2800"/>
            </a:br>
            <a:r>
              <a:rPr lang="en-GB" sz="2800"/>
              <a:t>Lesson objectives</a:t>
            </a:r>
            <a:br>
              <a:rPr lang="en-GB" sz="2800" b="0"/>
            </a:br>
            <a:r>
              <a:rPr lang="en-GB" sz="2800" b="0"/>
              <a:t>Am I now able to…</a:t>
            </a:r>
            <a:br>
              <a:rPr lang="en-GB" sz="3733"/>
            </a:br>
            <a:endParaRPr lang="en-GB" sz="3733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12001" y="2488163"/>
            <a:ext cx="11468169" cy="4802099"/>
          </a:xfrm>
        </p:spPr>
        <p:txBody>
          <a:bodyPr/>
          <a:lstStyle/>
          <a:p>
            <a:pPr marL="457189" indent="-457189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en-US" sz="2800"/>
              <a:t>identify the normal ranges for each measurement in adults and the equipment used to take the measurements?</a:t>
            </a:r>
          </a:p>
          <a:p>
            <a:pPr marL="457189" indent="-457189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en-US" sz="2800"/>
              <a:t>describe why and when these measurements should be taken using scenarios provided during industry placement? </a:t>
            </a:r>
          </a:p>
          <a:p>
            <a:pPr marL="457189" indent="-457189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en-US" sz="2800"/>
              <a:t>apply the identification of normal ranges, equipment used, when and why measurements are taken?</a:t>
            </a:r>
            <a:endParaRPr lang="en-GB" sz="2800"/>
          </a:p>
          <a:p>
            <a:r>
              <a:rPr lang="en-GB">
                <a:solidFill>
                  <a:srgbClr val="E51C41"/>
                </a:solidFill>
              </a:rPr>
              <a:t> </a:t>
            </a:r>
            <a:br>
              <a:rPr lang="en-GB">
                <a:solidFill>
                  <a:schemeClr val="accent1"/>
                </a:solidFill>
              </a:rPr>
            </a:br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94777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2800"/>
              <a:t>Recall and connect</a:t>
            </a:r>
            <a:br>
              <a:rPr lang="en-GB" sz="2800">
                <a:cs typeface="Arial"/>
              </a:rPr>
            </a:br>
            <a:br>
              <a:rPr lang="en-GB" sz="2800"/>
            </a:br>
            <a:r>
              <a:rPr lang="en-GB" sz="2800"/>
              <a:t>Task 11: Body systems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10600" y="1553313"/>
            <a:ext cx="11736661" cy="4802099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sz="2800"/>
              <a:t>Identify the body system that controls each of these physiological measurements. </a:t>
            </a:r>
          </a:p>
          <a:p>
            <a:pPr>
              <a:lnSpc>
                <a:spcPct val="100000"/>
              </a:lnSpc>
            </a:pPr>
            <a:endParaRPr lang="en-GB" sz="2800"/>
          </a:p>
          <a:p>
            <a:pPr marL="0" lvl="1" indent="0">
              <a:lnSpc>
                <a:spcPct val="100000"/>
              </a:lnSpc>
              <a:buNone/>
            </a:pPr>
            <a:r>
              <a:rPr lang="en-GB" sz="2800"/>
              <a:t>Which body system controls… </a:t>
            </a:r>
          </a:p>
          <a:p>
            <a:pPr lvl="2">
              <a:lnSpc>
                <a:spcPct val="100000"/>
              </a:lnSpc>
            </a:pPr>
            <a:r>
              <a:rPr lang="en-GB" sz="2800"/>
              <a:t>heart rate?</a:t>
            </a:r>
          </a:p>
          <a:p>
            <a:pPr lvl="2">
              <a:lnSpc>
                <a:spcPct val="100000"/>
              </a:lnSpc>
            </a:pPr>
            <a:r>
              <a:rPr lang="en-GB" sz="2800"/>
              <a:t>respiration rate?</a:t>
            </a:r>
          </a:p>
          <a:p>
            <a:pPr lvl="2">
              <a:lnSpc>
                <a:spcPct val="100000"/>
              </a:lnSpc>
            </a:pPr>
            <a:r>
              <a:rPr lang="en-GB" sz="2800"/>
              <a:t>urinary output?</a:t>
            </a:r>
          </a:p>
          <a:p>
            <a:pPr lvl="2">
              <a:lnSpc>
                <a:spcPct val="100000"/>
              </a:lnSpc>
            </a:pPr>
            <a:r>
              <a:rPr lang="en-GB" sz="2800"/>
              <a:t>oxygen saturation?</a:t>
            </a:r>
          </a:p>
          <a:p>
            <a:pPr lvl="2">
              <a:lnSpc>
                <a:spcPct val="100000"/>
              </a:lnSpc>
            </a:pPr>
            <a:r>
              <a:rPr lang="en-GB" sz="2800"/>
              <a:t>blood sugar levels?</a:t>
            </a:r>
          </a:p>
          <a:p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34737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/>
              <a:t>Task 11: Body systems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10600" y="1027951"/>
            <a:ext cx="11736661" cy="4802099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sz="2800"/>
              <a:t>Identify the body system that controls each of these physiological measurements. </a:t>
            </a:r>
          </a:p>
          <a:p>
            <a:pPr>
              <a:lnSpc>
                <a:spcPct val="100000"/>
              </a:lnSpc>
            </a:pPr>
            <a:endParaRPr lang="en-GB" sz="2800"/>
          </a:p>
          <a:p>
            <a:pPr marL="0" lvl="1" indent="0">
              <a:lnSpc>
                <a:spcPct val="100000"/>
              </a:lnSpc>
              <a:buNone/>
            </a:pPr>
            <a:r>
              <a:rPr lang="en-GB" sz="2800"/>
              <a:t>Which body system controls… </a:t>
            </a:r>
          </a:p>
          <a:p>
            <a:pPr lvl="2">
              <a:lnSpc>
                <a:spcPct val="100000"/>
              </a:lnSpc>
            </a:pPr>
            <a:r>
              <a:rPr lang="en-GB" sz="2800"/>
              <a:t>Heart rate? C__________ system</a:t>
            </a:r>
          </a:p>
          <a:p>
            <a:pPr lvl="2">
              <a:lnSpc>
                <a:spcPct val="100000"/>
              </a:lnSpc>
            </a:pPr>
            <a:r>
              <a:rPr lang="en-GB" sz="2800"/>
              <a:t>Respiration rate? R___________ system</a:t>
            </a:r>
          </a:p>
          <a:p>
            <a:pPr lvl="2">
              <a:lnSpc>
                <a:spcPct val="100000"/>
              </a:lnSpc>
            </a:pPr>
            <a:r>
              <a:rPr lang="en-GB" sz="2800"/>
              <a:t>Urinary output? E________ or u_______ system</a:t>
            </a:r>
          </a:p>
          <a:p>
            <a:pPr lvl="2">
              <a:lnSpc>
                <a:spcPct val="100000"/>
              </a:lnSpc>
            </a:pPr>
            <a:r>
              <a:rPr lang="en-GB" sz="2800"/>
              <a:t>Oxygen saturation? R_________ system</a:t>
            </a:r>
          </a:p>
          <a:p>
            <a:pPr lvl="2">
              <a:lnSpc>
                <a:spcPct val="100000"/>
              </a:lnSpc>
            </a:pPr>
            <a:r>
              <a:rPr lang="en-GB" sz="2800"/>
              <a:t>Blood sugar levels? D_______ system and e______ systems </a:t>
            </a:r>
          </a:p>
          <a:p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1065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12000" y="405441"/>
            <a:ext cx="11270309" cy="932567"/>
          </a:xfrm>
        </p:spPr>
        <p:txBody>
          <a:bodyPr>
            <a:normAutofit/>
          </a:bodyPr>
          <a:lstStyle/>
          <a:p>
            <a:r>
              <a:rPr lang="en-GB" sz="2800"/>
              <a:t>Task 11: Self-assessment</a:t>
            </a:r>
            <a:br>
              <a:rPr lang="en-GB" sz="2800"/>
            </a:br>
            <a:endParaRPr lang="en-GB" sz="280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12000" y="1184177"/>
            <a:ext cx="12178795" cy="4802099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sz="2800"/>
              <a:t>Identify the body system that controls each of these physiological measurements. </a:t>
            </a:r>
          </a:p>
          <a:p>
            <a:pPr>
              <a:lnSpc>
                <a:spcPct val="100000"/>
              </a:lnSpc>
            </a:pPr>
            <a:endParaRPr lang="en-GB" sz="2800"/>
          </a:p>
          <a:p>
            <a:pPr marL="0" lvl="1" indent="0">
              <a:lnSpc>
                <a:spcPct val="100000"/>
              </a:lnSpc>
              <a:buNone/>
            </a:pPr>
            <a:r>
              <a:rPr lang="en-GB" sz="2800"/>
              <a:t>Which body system controls…. </a:t>
            </a:r>
          </a:p>
          <a:p>
            <a:pPr lvl="2">
              <a:lnSpc>
                <a:spcPct val="100000"/>
              </a:lnSpc>
            </a:pPr>
            <a:r>
              <a:rPr lang="en-GB" sz="2800"/>
              <a:t>Heart rate?</a:t>
            </a:r>
            <a:r>
              <a:rPr lang="en-GB" sz="2800">
                <a:solidFill>
                  <a:srgbClr val="FF0000"/>
                </a:solidFill>
              </a:rPr>
              <a:t> </a:t>
            </a:r>
            <a:r>
              <a:rPr lang="en-GB" sz="2800" b="1"/>
              <a:t>Cardiovascular system</a:t>
            </a:r>
          </a:p>
          <a:p>
            <a:pPr lvl="2">
              <a:lnSpc>
                <a:spcPct val="100000"/>
              </a:lnSpc>
            </a:pPr>
            <a:r>
              <a:rPr lang="en-GB" sz="2800"/>
              <a:t>Respiration rate? </a:t>
            </a:r>
            <a:r>
              <a:rPr lang="en-GB" sz="2800" b="1"/>
              <a:t>Respiratory system</a:t>
            </a:r>
          </a:p>
          <a:p>
            <a:pPr lvl="2">
              <a:lnSpc>
                <a:spcPct val="100000"/>
              </a:lnSpc>
            </a:pPr>
            <a:r>
              <a:rPr lang="en-GB" sz="2800"/>
              <a:t>Urinary output? </a:t>
            </a:r>
            <a:r>
              <a:rPr lang="en-GB" sz="2800" b="1"/>
              <a:t>Excretory or urinary system</a:t>
            </a:r>
          </a:p>
          <a:p>
            <a:pPr lvl="2">
              <a:lnSpc>
                <a:spcPct val="100000"/>
              </a:lnSpc>
            </a:pPr>
            <a:r>
              <a:rPr lang="en-GB" sz="2800"/>
              <a:t>Oxygen saturation?</a:t>
            </a:r>
            <a:r>
              <a:rPr lang="en-GB" sz="2800">
                <a:solidFill>
                  <a:srgbClr val="FF0000"/>
                </a:solidFill>
              </a:rPr>
              <a:t> </a:t>
            </a:r>
            <a:r>
              <a:rPr lang="en-GB" sz="2800" b="1"/>
              <a:t>Respiratory system</a:t>
            </a:r>
          </a:p>
          <a:p>
            <a:pPr lvl="2">
              <a:lnSpc>
                <a:spcPct val="100000"/>
              </a:lnSpc>
            </a:pPr>
            <a:r>
              <a:rPr lang="en-GB" sz="2800"/>
              <a:t>Blood sugar levels?</a:t>
            </a:r>
            <a:r>
              <a:rPr lang="en-GB" sz="2800">
                <a:solidFill>
                  <a:srgbClr val="FF0000"/>
                </a:solidFill>
              </a:rPr>
              <a:t> </a:t>
            </a:r>
            <a:r>
              <a:rPr lang="en-GB" sz="2800" b="1"/>
              <a:t>Digestive and endocrine (hormone) systems</a:t>
            </a:r>
          </a:p>
          <a:p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95488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12001" y="260648"/>
            <a:ext cx="11468169" cy="112924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GB" sz="2800"/>
              <a:t>Aim: </a:t>
            </a:r>
            <a:r>
              <a:rPr lang="en-GB" sz="2800" b="0"/>
              <a:t>To use physiological measurement equipment. </a:t>
            </a:r>
            <a:br>
              <a:rPr lang="en-GB" sz="2800"/>
            </a:br>
            <a:br>
              <a:rPr lang="en-GB" sz="2800"/>
            </a:br>
            <a:r>
              <a:rPr lang="en-GB" sz="2800"/>
              <a:t>Lesson objectives</a:t>
            </a:r>
            <a:br>
              <a:rPr lang="en-GB" sz="2800" b="0"/>
            </a:br>
            <a:r>
              <a:rPr lang="en-GB" sz="2800" b="0"/>
              <a:t>By the end of this lesson, you will be able to:</a:t>
            </a:r>
            <a:br>
              <a:rPr lang="en-GB" sz="3733"/>
            </a:br>
            <a:br>
              <a:rPr lang="en-GB" sz="3733"/>
            </a:br>
            <a:endParaRPr lang="en-GB" sz="3733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12001" y="2488163"/>
            <a:ext cx="11468169" cy="4802099"/>
          </a:xfrm>
        </p:spPr>
        <p:txBody>
          <a:bodyPr/>
          <a:lstStyle/>
          <a:p>
            <a:pPr marL="457189" indent="-457189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/>
              <a:t>identify the normal ranges for each measurement in adults and the equipment used to take the measurements</a:t>
            </a:r>
          </a:p>
          <a:p>
            <a:pPr marL="457189" indent="-457189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/>
              <a:t>describe why and when these measurements should be taken using scenarios provided during industry placement </a:t>
            </a:r>
          </a:p>
          <a:p>
            <a:pPr marL="457189" indent="-457189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/>
              <a:t>apply the identification of normal ranges, equipment used, when and why measurements are taken.</a:t>
            </a:r>
            <a:endParaRPr lang="en-GB" sz="2800"/>
          </a:p>
          <a:p>
            <a:r>
              <a:rPr lang="en-GB">
                <a:solidFill>
                  <a:srgbClr val="E51C41"/>
                </a:solidFill>
              </a:rPr>
              <a:t> </a:t>
            </a:r>
            <a:br>
              <a:rPr lang="en-GB">
                <a:solidFill>
                  <a:schemeClr val="accent1"/>
                </a:solidFill>
              </a:rPr>
            </a:br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59767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</p:spPr>
        <p:txBody>
          <a:bodyPr/>
          <a:lstStyle/>
          <a:p>
            <a:r>
              <a:rPr lang="en-US"/>
              <a:t>02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</p:spPr>
        <p:txBody>
          <a:bodyPr>
            <a:normAutofit/>
          </a:bodyPr>
          <a:lstStyle/>
          <a:p>
            <a:r>
              <a:rPr lang="en-US"/>
              <a:t>Present new information </a:t>
            </a:r>
          </a:p>
        </p:txBody>
      </p:sp>
    </p:spTree>
    <p:extLst>
      <p:ext uri="{BB962C8B-B14F-4D97-AF65-F5344CB8AC3E}">
        <p14:creationId xmlns:p14="http://schemas.microsoft.com/office/powerpoint/2010/main" val="285470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D3B76E7-8835-F076-270D-97C843358C0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9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F2C9607-A620-6DD8-2103-0FD61A41FF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Physiological measurements: Normal ranges in adults</a:t>
            </a:r>
            <a:endParaRPr lang="en-GB" sz="280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55BAB0-38EF-C12F-FA10-E5ADE69B255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US" sz="2800"/>
              <a:t>Heart rate  </a:t>
            </a:r>
          </a:p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US" sz="2800"/>
              <a:t>Blood pressure</a:t>
            </a:r>
          </a:p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US" sz="2800"/>
              <a:t>Oxygen saturation</a:t>
            </a:r>
          </a:p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US" sz="2800"/>
              <a:t>Respiration rate</a:t>
            </a:r>
          </a:p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US" sz="2800"/>
              <a:t>Body temperature</a:t>
            </a:r>
          </a:p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US" sz="2800"/>
              <a:t>Blood sugar levels</a:t>
            </a:r>
          </a:p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US" sz="2800"/>
              <a:t>Urinary output</a:t>
            </a:r>
          </a:p>
          <a:p>
            <a:pPr marL="685783" indent="-685783">
              <a:lnSpc>
                <a:spcPct val="100000"/>
              </a:lnSpc>
              <a:buFont typeface="+mj-lt"/>
              <a:buAutoNum type="arabicPeriod"/>
            </a:pPr>
            <a:r>
              <a:rPr lang="en-US" sz="2800"/>
              <a:t>Body mass index (BMI) = weight divided by height squared</a:t>
            </a:r>
            <a:endParaRPr lang="en-GB" sz="28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FEF555-D536-313F-D24F-F1EAD8AD9A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FCF692-04B3-D5CE-4489-12005DDC2D45}"/>
              </a:ext>
            </a:extLst>
          </p:cNvPr>
          <p:cNvSpPr/>
          <p:nvPr/>
        </p:nvSpPr>
        <p:spPr>
          <a:xfrm>
            <a:off x="7056107" y="1735861"/>
            <a:ext cx="3744416" cy="2173193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/>
              <a:t>Do you know what any of these measurements would be?</a:t>
            </a:r>
            <a:endParaRPr lang="en-GB" sz="2800"/>
          </a:p>
        </p:txBody>
      </p:sp>
    </p:spTree>
    <p:extLst>
      <p:ext uri="{BB962C8B-B14F-4D97-AF65-F5344CB8AC3E}">
        <p14:creationId xmlns:p14="http://schemas.microsoft.com/office/powerpoint/2010/main" val="5877027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PowerPo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D0EB937B-22B1-438E-B94C-53F0C82EE8F1}" vid="{C8935411-04CE-46E8-8E77-6CC9E3078D2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881A016B10084995EF93CBCB18F51C" ma:contentTypeVersion="18" ma:contentTypeDescription="Create a new document." ma:contentTypeScope="" ma:versionID="b8a82ae03f6bbf2f5bae4b1083aff19d">
  <xsd:schema xmlns:xsd="http://www.w3.org/2001/XMLSchema" xmlns:xs="http://www.w3.org/2001/XMLSchema" xmlns:p="http://schemas.microsoft.com/office/2006/metadata/properties" xmlns:ns2="b99cf144-4eb2-4910-9a88-c8d0ce72bbfd" xmlns:ns3="a75230e0-234e-44fc-a46b-fcfdfca8ad4b" targetNamespace="http://schemas.microsoft.com/office/2006/metadata/properties" ma:root="true" ma:fieldsID="2214009479b4e339fdd27a5b62ff05ba" ns2:_="" ns3:_="">
    <xsd:import namespace="b99cf144-4eb2-4910-9a88-c8d0ce72bbfd"/>
    <xsd:import namespace="a75230e0-234e-44fc-a46b-fcfdfca8ad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9cf144-4eb2-4910-9a88-c8d0ce72bb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0cda56a-0d36-40e2-ad5d-df46f41119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5230e0-234e-44fc-a46b-fcfdfca8ad4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a57b629d-5dce-4b34-ab1a-52e3d0ef0cee}" ma:internalName="TaxCatchAll" ma:showField="CatchAllData" ma:web="a75230e0-234e-44fc-a46b-fcfdfca8ad4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75230e0-234e-44fc-a46b-fcfdfca8ad4b" xsi:nil="true"/>
    <lcf76f155ced4ddcb4097134ff3c332f xmlns="b99cf144-4eb2-4910-9a88-c8d0ce72bbf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C13DB0F-ED1C-4D80-9E35-4C217755AA97}"/>
</file>

<file path=customXml/itemProps2.xml><?xml version="1.0" encoding="utf-8"?>
<ds:datastoreItem xmlns:ds="http://schemas.openxmlformats.org/officeDocument/2006/customXml" ds:itemID="{D3521AE6-305D-4374-83ED-3FD901AF0950}"/>
</file>

<file path=customXml/itemProps3.xml><?xml version="1.0" encoding="utf-8"?>
<ds:datastoreItem xmlns:ds="http://schemas.openxmlformats.org/officeDocument/2006/customXml" ds:itemID="{4055A402-7AD3-4CAD-A7F8-6FB95F0C4FB1}"/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6</TotalTime>
  <Words>1783</Words>
  <Application>Microsoft Office PowerPoint</Application>
  <PresentationFormat>Widescreen</PresentationFormat>
  <Paragraphs>320</Paragraphs>
  <Slides>33</Slides>
  <Notes>23</Notes>
  <HiddenSlides>1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7" baseType="lpstr">
      <vt:lpstr>Arial</vt:lpstr>
      <vt:lpstr>Calibri</vt:lpstr>
      <vt:lpstr>Wingdings</vt:lpstr>
      <vt:lpstr>Office Theme</vt:lpstr>
      <vt:lpstr>Lesson 3</vt:lpstr>
      <vt:lpstr>Lesson outline: Tutor use only  </vt:lpstr>
      <vt:lpstr>01</vt:lpstr>
      <vt:lpstr>Recall and connect  Task 11: Body systems</vt:lpstr>
      <vt:lpstr>Task 11: Body systems</vt:lpstr>
      <vt:lpstr>Task 11: Self-assessment </vt:lpstr>
      <vt:lpstr>Aim: To use physiological measurement equipment.   Lesson objectives By the end of this lesson, you will be able to:  </vt:lpstr>
      <vt:lpstr>02</vt:lpstr>
      <vt:lpstr>Physiological measurements: Normal ranges in adults</vt:lpstr>
      <vt:lpstr>Task 12, part 1: Physiological measurements – Normal ranges in adults</vt:lpstr>
      <vt:lpstr>You have three minutes to memorise this list: Physiological measurements – Normal ranges in adults</vt:lpstr>
      <vt:lpstr>You have three minutes to write down what you can remember. </vt:lpstr>
      <vt:lpstr>Self-assessment: Mark out of 24 for physiological measurements – Normal ranges in adults</vt:lpstr>
      <vt:lpstr>Lesson outcomes</vt:lpstr>
      <vt:lpstr>Task 12, part 1: Identify the equipment used to take the measurements </vt:lpstr>
      <vt:lpstr>You have three minutes to memorise this list: Identify the equipment used to take the measurements </vt:lpstr>
      <vt:lpstr>You have three minutes to write down what you can remember. </vt:lpstr>
      <vt:lpstr>Self-assess your responses: Identify the equipment used to take the measurements. </vt:lpstr>
      <vt:lpstr>03</vt:lpstr>
      <vt:lpstr>Describe when you think you should take a physiological measurement.</vt:lpstr>
      <vt:lpstr>These measurements are taken:</vt:lpstr>
      <vt:lpstr>These measurements are taken:</vt:lpstr>
      <vt:lpstr>Give reasons for why these measurements are taken:</vt:lpstr>
      <vt:lpstr>Give reasons for why these measurements are taken:</vt:lpstr>
      <vt:lpstr>These measurements are taken for:</vt:lpstr>
      <vt:lpstr>04</vt:lpstr>
      <vt:lpstr>Assessment: What can you recall from today’s lesson?</vt:lpstr>
      <vt:lpstr>Assessment: What can you recall from today’s lesson?</vt:lpstr>
      <vt:lpstr>Assessment: What can you recall from today’s lesson?</vt:lpstr>
      <vt:lpstr>05</vt:lpstr>
      <vt:lpstr>Task 13: Review</vt:lpstr>
      <vt:lpstr>Task 13: Self-assessment</vt:lpstr>
      <vt:lpstr>Aim: To use physiological measurement equipment.   Lesson objectives Am I now able to…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Block 1, lesson 1</dc:title>
  <dc:creator>Gemma Brezinski</dc:creator>
  <cp:lastModifiedBy>Gemma Brezinski</cp:lastModifiedBy>
  <cp:revision>8</cp:revision>
  <dcterms:created xsi:type="dcterms:W3CDTF">2024-01-25T15:00:43Z</dcterms:created>
  <dcterms:modified xsi:type="dcterms:W3CDTF">2024-01-25T15:07:25Z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0x010100BF881A016B10084995EF93CBCB18F51C</vt:lpwstr>
  </property>
</Properties>
</file>