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8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555" r:id="rId2"/>
    <p:sldId id="556" r:id="rId3"/>
    <p:sldId id="380" r:id="rId4"/>
    <p:sldId id="381" r:id="rId5"/>
    <p:sldId id="557" r:id="rId6"/>
    <p:sldId id="558" r:id="rId7"/>
    <p:sldId id="559" r:id="rId8"/>
    <p:sldId id="560" r:id="rId9"/>
    <p:sldId id="561" r:id="rId10"/>
    <p:sldId id="386" r:id="rId11"/>
    <p:sldId id="496" r:id="rId12"/>
    <p:sldId id="499" r:id="rId13"/>
    <p:sldId id="497" r:id="rId14"/>
    <p:sldId id="562" r:id="rId15"/>
    <p:sldId id="563" r:id="rId16"/>
    <p:sldId id="564" r:id="rId17"/>
    <p:sldId id="565" r:id="rId18"/>
    <p:sldId id="566" r:id="rId19"/>
    <p:sldId id="567" r:id="rId20"/>
    <p:sldId id="568" r:id="rId21"/>
    <p:sldId id="569" r:id="rId22"/>
    <p:sldId id="570" r:id="rId23"/>
    <p:sldId id="571" r:id="rId24"/>
    <p:sldId id="500" r:id="rId25"/>
    <p:sldId id="572" r:id="rId26"/>
    <p:sldId id="573" r:id="rId27"/>
    <p:sldId id="501" r:id="rId28"/>
    <p:sldId id="574" r:id="rId29"/>
    <p:sldId id="502" r:id="rId30"/>
    <p:sldId id="575" r:id="rId31"/>
    <p:sldId id="576" r:id="rId32"/>
    <p:sldId id="577" r:id="rId33"/>
    <p:sldId id="578" r:id="rId34"/>
    <p:sldId id="579" r:id="rId35"/>
    <p:sldId id="580" r:id="rId36"/>
    <p:sldId id="581" r:id="rId37"/>
    <p:sldId id="582" r:id="rId38"/>
    <p:sldId id="646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6592A-7D6B-4888-ACEE-E62BC37648BC}" type="datetimeFigureOut">
              <a:rPr lang="en-GB" smtClean="0"/>
              <a:t>25/01/2024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3259F-E49B-490D-BFA7-C7E01BD220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https://www.chcpcic.org.uk/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043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259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647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393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277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031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4576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9020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3625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803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126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1001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7516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9142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4822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0043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4619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9369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0165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560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381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894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032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512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209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78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088351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312001" y="1412776"/>
            <a:ext cx="5473700" cy="470438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67787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81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Lesson 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/>
          <a:lstStyle/>
          <a:p>
            <a:r>
              <a:rPr lang="en-US"/>
              <a:t>Temperature</a:t>
            </a:r>
          </a:p>
        </p:txBody>
      </p:sp>
    </p:spTree>
    <p:extLst>
      <p:ext uri="{BB962C8B-B14F-4D97-AF65-F5344CB8AC3E}">
        <p14:creationId xmlns:p14="http://schemas.microsoft.com/office/powerpoint/2010/main" val="3763216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2C354-F19C-4186-BA3C-A68D4111A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154" y="41660"/>
            <a:ext cx="11231457" cy="1143000"/>
          </a:xfrm>
        </p:spPr>
        <p:txBody>
          <a:bodyPr>
            <a:normAutofit/>
          </a:bodyPr>
          <a:lstStyle/>
          <a:p>
            <a:r>
              <a:rPr lang="en-GB" sz="2800" b="1"/>
              <a:t>Different types of thermometers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493B8-78CF-4BFC-9893-ED5EFED7B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53" y="954087"/>
            <a:ext cx="11063515" cy="4486275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Bef>
                <a:spcPts val="0"/>
              </a:spcBef>
            </a:pPr>
            <a:r>
              <a:rPr lang="en-GB" b="1"/>
              <a:t>Under the tongue: </a:t>
            </a:r>
            <a:r>
              <a:rPr lang="en-GB"/>
              <a:t>Digital thermometer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/>
              <a:t>not after you have eaten or drunk anything, and it has to be at the back. </a:t>
            </a:r>
          </a:p>
          <a:p>
            <a:pPr>
              <a:spcBef>
                <a:spcPts val="0"/>
              </a:spcBef>
            </a:pPr>
            <a:r>
              <a:rPr lang="en-GB" b="1"/>
              <a:t>Ear: </a:t>
            </a:r>
            <a:r>
              <a:rPr lang="en-GB"/>
              <a:t>Tympanic thermometer – results are variable, and it is recommended that a trained practitioner use this thermometer.</a:t>
            </a:r>
            <a:endParaRPr lang="en-GB">
              <a:cs typeface="Arial"/>
            </a:endParaRPr>
          </a:p>
          <a:p>
            <a:pPr>
              <a:spcBef>
                <a:spcPts val="0"/>
              </a:spcBef>
            </a:pPr>
            <a:r>
              <a:rPr lang="en-GB" b="1"/>
              <a:t>Arm pit: </a:t>
            </a:r>
            <a:r>
              <a:rPr lang="en-GB"/>
              <a:t>Arm is held close to the chest – inaccurate because it is external to the body.</a:t>
            </a:r>
            <a:endParaRPr lang="en-GB">
              <a:cs typeface="Arial"/>
            </a:endParaRPr>
          </a:p>
          <a:p>
            <a:pPr>
              <a:spcBef>
                <a:spcPts val="0"/>
              </a:spcBef>
            </a:pPr>
            <a:r>
              <a:rPr lang="en-GB" b="1"/>
              <a:t>Thermometer strips: </a:t>
            </a:r>
            <a:r>
              <a:rPr lang="en-GB"/>
              <a:t>Held across the forehead – easy to use, but its reliability is questionable.</a:t>
            </a:r>
            <a:endParaRPr lang="en-GB">
              <a:cs typeface="Arial"/>
            </a:endParaRPr>
          </a:p>
          <a:p>
            <a:pPr>
              <a:spcBef>
                <a:spcPts val="0"/>
              </a:spcBef>
            </a:pPr>
            <a:r>
              <a:rPr lang="en-GB" b="1"/>
              <a:t>Rectal: </a:t>
            </a:r>
            <a:r>
              <a:rPr lang="en-GB"/>
              <a:t>Patients find this the most unfavourable – lubricant to be used, no more than 1 centimetre.</a:t>
            </a:r>
            <a:endParaRPr lang="en-GB">
              <a:cs typeface="Arial"/>
            </a:endParaRPr>
          </a:p>
          <a:p>
            <a:pPr>
              <a:spcBef>
                <a:spcPts val="0"/>
              </a:spcBef>
            </a:pPr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D47A30-C2E7-CE7E-BCA0-14E07349E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1D1EE0B-5B33-2AD9-C8AD-148B70062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0324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398D8-4BBD-4BA7-4401-4C1FD1CF5C3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0600" y="1922619"/>
            <a:ext cx="9165909" cy="4704389"/>
          </a:xfrm>
        </p:spPr>
        <p:txBody>
          <a:bodyPr>
            <a:normAutofit/>
          </a:bodyPr>
          <a:lstStyle/>
          <a:p>
            <a:pPr marL="455989" indent="-455989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b="0"/>
              <a:t>Where is CHCP located? What does CHCP stand for?</a:t>
            </a:r>
          </a:p>
          <a:p>
            <a:pPr marL="455989" indent="-455989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b="0"/>
              <a:t>What types of services do they offer?</a:t>
            </a:r>
          </a:p>
          <a:p>
            <a:pPr marL="455989" indent="-455989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b="0"/>
              <a:t>What types of service providers do they employ?</a:t>
            </a:r>
          </a:p>
          <a:p>
            <a:pPr marL="455989" indent="-455989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b="0"/>
              <a:t>How can you apply for a job at this </a:t>
            </a:r>
            <a:r>
              <a:rPr lang="en-US" sz="2800" b="0" err="1"/>
              <a:t>organisation</a:t>
            </a:r>
            <a:r>
              <a:rPr lang="en-US" sz="2800" b="0"/>
              <a:t>?</a:t>
            </a:r>
            <a:endParaRPr lang="en-GB" sz="2800" b="0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EDDE3B27-4F88-E8C1-7DBB-E2881AF5249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38DA71-C19D-A926-7914-F8D9293357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08501" y="6356351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FBB22DFD-CD8D-4488-9E0B-F606D83543F8}" type="slidenum">
              <a:rPr lang="en-GB" smtClean="0"/>
              <a:pPr>
                <a:spcAft>
                  <a:spcPts val="800"/>
                </a:spcAft>
              </a:pPr>
              <a:t>11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0148EC-DC57-5BAE-8E0D-B1F0AB372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15: Current policy and good practice techniques for taking physiological measurements – Let us hear what the industry professionals have to say</a:t>
            </a:r>
            <a:endParaRPr lang="en-US" sz="2800" b="0"/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6D3F362E-037D-23E0-C60F-EE47205915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240" y="3909053"/>
            <a:ext cx="3127760" cy="131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15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398D8-4BBD-4BA7-4401-4C1FD1CF5C3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259" y="1722620"/>
            <a:ext cx="11248684" cy="4704389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/>
              <a:t>Self-assess</a:t>
            </a:r>
          </a:p>
          <a:p>
            <a:pPr marL="685783" indent="-68578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b="0"/>
              <a:t>Where is CHCP located? </a:t>
            </a:r>
            <a:r>
              <a:rPr lang="en-US" sz="2400"/>
              <a:t>Hull. </a:t>
            </a:r>
            <a:r>
              <a:rPr lang="en-US" sz="2400" b="0"/>
              <a:t>What does CHCP stand for? </a:t>
            </a:r>
            <a:r>
              <a:rPr lang="en-US" sz="2400"/>
              <a:t>City Healthcare Partnership</a:t>
            </a:r>
          </a:p>
          <a:p>
            <a:pPr marL="685783" indent="-68578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b="0"/>
              <a:t>What types of services do they offer? </a:t>
            </a:r>
            <a:r>
              <a:rPr lang="en-US" sz="2400"/>
              <a:t>Urgent care, GP, psychological wellbeing, Evolve </a:t>
            </a: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</a:rPr>
              <a:t>(Hull Community Eating Disorder Service), </a:t>
            </a:r>
            <a:r>
              <a:rPr lang="en-US" sz="2400"/>
              <a:t>, children and young people, dental, sexual health, community nursing, therapy and rehabilitation, healthy eating, pain management, pharmacy, learning disability support, among others.</a:t>
            </a:r>
          </a:p>
          <a:p>
            <a:pPr marL="685783" indent="-68578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b="0"/>
              <a:t>What types of service providers do they employ? </a:t>
            </a:r>
            <a:r>
              <a:rPr lang="en-US" sz="2400"/>
              <a:t>Doctors, nurses, psychologists, pharmacists, cleaners, receptionists, administrative support, healthcare assistants, allied health professionals, health scientists and and dentists.</a:t>
            </a:r>
          </a:p>
          <a:p>
            <a:pPr marL="685783" indent="-68578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b="0"/>
              <a:t>How can you apply for a job at this </a:t>
            </a:r>
            <a:r>
              <a:rPr lang="en-US" sz="2400" b="0" err="1"/>
              <a:t>organisation</a:t>
            </a:r>
            <a:r>
              <a:rPr lang="en-US" sz="2400" b="0"/>
              <a:t>?  </a:t>
            </a:r>
            <a:endParaRPr lang="en-GB" sz="2400" b="0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EDDE3B27-4F88-E8C1-7DBB-E2881AF5249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38DA71-C19D-A926-7914-F8D9293357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08501" y="6356351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FBB22DFD-CD8D-4488-9E0B-F606D83543F8}" type="slidenum">
              <a:rPr lang="en-GB" smtClean="0"/>
              <a:pPr>
                <a:spcAft>
                  <a:spcPts val="800"/>
                </a:spcAft>
              </a:pPr>
              <a:t>12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0148EC-DC57-5BAE-8E0D-B1F0AB372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15: Self-assessment</a:t>
            </a:r>
            <a:br>
              <a:rPr lang="en-US" sz="2800"/>
            </a:br>
            <a:br>
              <a:rPr lang="en-US" sz="2800"/>
            </a:br>
            <a:r>
              <a:rPr lang="en-US" sz="2800"/>
              <a:t>Let us hear what industry professionals have to say</a:t>
            </a:r>
            <a:endParaRPr lang="en-US" sz="2800" b="0"/>
          </a:p>
        </p:txBody>
      </p:sp>
    </p:spTree>
    <p:extLst>
      <p:ext uri="{BB962C8B-B14F-4D97-AF65-F5344CB8AC3E}">
        <p14:creationId xmlns:p14="http://schemas.microsoft.com/office/powerpoint/2010/main" val="369313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A0FA1-DF9B-F16E-68BE-03DA339E7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/>
              <a:t>Current policy and good practice from CHCP, University of Hull</a:t>
            </a:r>
            <a:br>
              <a:rPr lang="en-US" sz="2800" b="1"/>
            </a:br>
            <a:endParaRPr lang="en-GB" sz="2800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80A19-0615-4EC4-0289-79C6020BD5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Watch the video and note down the steps taken by the service provider when taking a temperature using a tympanic or ear thermometer. </a:t>
            </a:r>
          </a:p>
          <a:p>
            <a:r>
              <a:rPr lang="en-US" b="1"/>
              <a:t>Extension: </a:t>
            </a:r>
            <a:r>
              <a:rPr lang="en-US"/>
              <a:t>What health and safety policies and procedures were applied in this video?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D95F60-D157-8BD2-2E37-EA669783F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13</a:t>
            </a:fld>
            <a:endParaRPr lang="en-GB"/>
          </a:p>
        </p:txBody>
      </p:sp>
      <p:pic>
        <p:nvPicPr>
          <p:cNvPr id="7" name="Picture 6" descr="A logo for a company&#10;&#10;Description automatically generated">
            <a:extLst>
              <a:ext uri="{FF2B5EF4-FFF2-40B4-BE49-F238E27FC236}">
                <a16:creationId xmlns:a16="http://schemas.microsoft.com/office/drawing/2014/main" id="{7A259E92-F4FF-8AC4-2BAF-75538058B1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41" y="4800815"/>
            <a:ext cx="3127760" cy="1315483"/>
          </a:xfrm>
          <a:prstGeom prst="rect">
            <a:avLst/>
          </a:prstGeom>
        </p:spPr>
      </p:pic>
      <p:pic>
        <p:nvPicPr>
          <p:cNvPr id="9" name="Picture 8" descr="A group of black text&#10;&#10;Description automatically generated">
            <a:extLst>
              <a:ext uri="{FF2B5EF4-FFF2-40B4-BE49-F238E27FC236}">
                <a16:creationId xmlns:a16="http://schemas.microsoft.com/office/drawing/2014/main" id="{8CF291B8-9AD0-C2BD-876E-8038525314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033" y="4557095"/>
            <a:ext cx="3419751" cy="1626420"/>
          </a:xfrm>
          <a:prstGeom prst="rect">
            <a:avLst/>
          </a:prstGeom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E132E80-9C85-D9F5-9E74-6EE6543C7C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xfrm>
            <a:off x="311151" y="6356351"/>
            <a:ext cx="10248900" cy="366183"/>
          </a:xfrm>
        </p:spPr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3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780099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take temperature accurately using a thermometer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0968576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W</a:t>
            </a:r>
            <a:r>
              <a:rPr lang="en-GB" sz="2800"/>
              <a:t>e will be using a tympanic thermometer probe.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Apply the protective cover.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Place the probe into the individual’s ear.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Leave it there until you hear a beep.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Dispose of the protective cover in the appropriate bin.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Put the correct number and units on the NEWS2 chart.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361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take temperature accurately using a thermometer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410009"/>
            <a:ext cx="10968576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W</a:t>
            </a:r>
            <a:r>
              <a:rPr lang="en-GB" sz="2800"/>
              <a:t>e will be using a tympanic thermometer probe.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Apply the protective cover.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455989" lvl="1" indent="-455989">
              <a:lnSpc>
                <a:spcPct val="100000"/>
              </a:lnSpc>
            </a:pPr>
            <a:r>
              <a:rPr lang="en-GB" sz="2800"/>
              <a:t>Remember you need to </a:t>
            </a:r>
            <a:r>
              <a:rPr lang="en-GB" sz="2800" b="1"/>
              <a:t>describe the procedure </a:t>
            </a:r>
            <a:r>
              <a:rPr lang="en-GB" sz="2800"/>
              <a:t>to the patient and explain </a:t>
            </a:r>
            <a:r>
              <a:rPr lang="en-GB" sz="2800" b="1"/>
              <a:t>all the risks and benefits. </a:t>
            </a:r>
          </a:p>
          <a:p>
            <a:pPr marL="455989" lvl="1" indent="-455989">
              <a:lnSpc>
                <a:spcPct val="100000"/>
              </a:lnSpc>
            </a:pPr>
            <a:r>
              <a:rPr lang="en-GB" sz="2800"/>
              <a:t>You must also </a:t>
            </a:r>
            <a:r>
              <a:rPr lang="en-GB" sz="2800" b="1"/>
              <a:t>gain consent before </a:t>
            </a:r>
            <a:r>
              <a:rPr lang="en-GB" sz="2800"/>
              <a:t>putting it in the patient’s ear.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880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take temperature accurately using a thermometer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859" y="1265767"/>
            <a:ext cx="10968576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W</a:t>
            </a:r>
            <a:r>
              <a:rPr lang="en-GB" sz="2800"/>
              <a:t>e will be using a tympanic thermometer probe.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Apply the protective cover.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Place the probe in the individual’s ear.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Leave it there until you hear a beep. Remember to keep talking to the patient to show </a:t>
            </a:r>
            <a:r>
              <a:rPr lang="en-GB" sz="2800" b="1"/>
              <a:t>effective communication</a:t>
            </a:r>
            <a:r>
              <a:rPr lang="en-GB" sz="2800">
                <a:solidFill>
                  <a:srgbClr val="0070C0"/>
                </a:solidFill>
              </a:rPr>
              <a:t> </a:t>
            </a:r>
            <a:r>
              <a:rPr lang="en-GB" sz="2800"/>
              <a:t>and build rapport.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Dispose of the protective cover in the appropriate bin.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 b="1"/>
              <a:t>Put the correct number and units on the NEWS2 chart.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442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take temperature accurately using a thermometer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265767"/>
            <a:ext cx="10968576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W</a:t>
            </a:r>
            <a:r>
              <a:rPr lang="en-GB" sz="2800"/>
              <a:t>e will be using a tympanic thermometer probe.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Apply the protective cover.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Place the probe in the individual’s ear.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Leave it there until you hear a beep.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Dispose of the protective cover in the appropriate bin </a:t>
            </a:r>
            <a:r>
              <a:rPr lang="en-GB" sz="280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sz="2800"/>
              <a:t>Remember this ensures that you are following the </a:t>
            </a:r>
            <a:r>
              <a:rPr lang="en-GB" sz="2800" b="1"/>
              <a:t>policies and procedures </a:t>
            </a:r>
            <a:r>
              <a:rPr lang="en-GB" sz="2800"/>
              <a:t>and </a:t>
            </a:r>
            <a:r>
              <a:rPr lang="en-GB" sz="2800" b="1"/>
              <a:t>reducing the possible risks </a:t>
            </a:r>
            <a:r>
              <a:rPr lang="en-GB" sz="2800"/>
              <a:t>of infection spreading.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248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take temperature accurately using a thermometer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0968576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W</a:t>
            </a:r>
            <a:r>
              <a:rPr lang="en-GB" sz="2800"/>
              <a:t>e will be using a tympanic thermometer probe.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Apply the protective cover.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Place the probe in the individual’s ear.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Leave it there until you hear a beep.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Dispose of the protective cover in the appropriate bin. 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Put the correct number and units on the NEWS2 chart.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3936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/>
              <a:t>Describe how to record temperature appropriately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Put the correct number and units on the NEWS2 chart. </a:t>
            </a:r>
          </a:p>
          <a:p>
            <a:pPr>
              <a:lnSpc>
                <a:spcPct val="100000"/>
              </a:lnSpc>
            </a:pPr>
            <a:endParaRPr lang="en-GB" sz="2800">
              <a:solidFill>
                <a:srgbClr val="E51C41"/>
              </a:solidFill>
            </a:endParaRPr>
          </a:p>
          <a:p>
            <a:pPr>
              <a:lnSpc>
                <a:spcPct val="100000"/>
              </a:lnSpc>
            </a:pPr>
            <a:r>
              <a:rPr lang="en-GB" sz="2800"/>
              <a:t>What does NEWS2 stand for?</a:t>
            </a:r>
          </a:p>
          <a:p>
            <a:pPr>
              <a:lnSpc>
                <a:spcPct val="100000"/>
              </a:lnSpc>
            </a:pPr>
            <a:r>
              <a:rPr lang="en-GB" sz="2800"/>
              <a:t>How is it used in practice?</a:t>
            </a:r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972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</a:t>
            </a:r>
            <a:r>
              <a:rPr lang="en-GB" err="1"/>
              <a:t>esson</a:t>
            </a:r>
            <a:r>
              <a:rPr lang="en-GB"/>
              <a:t> outline: Tutor use only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400257" y="397517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0470" y="6342238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8E498D9-3291-1D7B-EDE2-87F8F9FAFC5D}"/>
              </a:ext>
            </a:extLst>
          </p:cNvPr>
          <p:cNvGraphicFramePr>
            <a:graphicFrameLocks noGrp="1"/>
          </p:cNvGraphicFramePr>
          <p:nvPr/>
        </p:nvGraphicFramePr>
        <p:xfrm>
          <a:off x="246302" y="694595"/>
          <a:ext cx="11699397" cy="541362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12452">
                  <a:extLst>
                    <a:ext uri="{9D8B030D-6E8A-4147-A177-3AD203B41FA5}">
                      <a16:colId xmlns:a16="http://schemas.microsoft.com/office/drawing/2014/main" val="346630619"/>
                    </a:ext>
                  </a:extLst>
                </a:gridCol>
                <a:gridCol w="1007105">
                  <a:extLst>
                    <a:ext uri="{9D8B030D-6E8A-4147-A177-3AD203B41FA5}">
                      <a16:colId xmlns:a16="http://schemas.microsoft.com/office/drawing/2014/main" val="1098180410"/>
                    </a:ext>
                  </a:extLst>
                </a:gridCol>
                <a:gridCol w="1701609">
                  <a:extLst>
                    <a:ext uri="{9D8B030D-6E8A-4147-A177-3AD203B41FA5}">
                      <a16:colId xmlns:a16="http://schemas.microsoft.com/office/drawing/2014/main" val="847170278"/>
                    </a:ext>
                  </a:extLst>
                </a:gridCol>
                <a:gridCol w="2146677">
                  <a:extLst>
                    <a:ext uri="{9D8B030D-6E8A-4147-A177-3AD203B41FA5}">
                      <a16:colId xmlns:a16="http://schemas.microsoft.com/office/drawing/2014/main" val="2399357076"/>
                    </a:ext>
                  </a:extLst>
                </a:gridCol>
                <a:gridCol w="2898015">
                  <a:extLst>
                    <a:ext uri="{9D8B030D-6E8A-4147-A177-3AD203B41FA5}">
                      <a16:colId xmlns:a16="http://schemas.microsoft.com/office/drawing/2014/main" val="3333028173"/>
                    </a:ext>
                  </a:extLst>
                </a:gridCol>
                <a:gridCol w="1833539">
                  <a:extLst>
                    <a:ext uri="{9D8B030D-6E8A-4147-A177-3AD203B41FA5}">
                      <a16:colId xmlns:a16="http://schemas.microsoft.com/office/drawing/2014/main" val="3581277042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r>
                        <a:rPr lang="en-US" sz="1600"/>
                        <a:t>Topic: Temperature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600"/>
                        <a:t>Occupational specialism core performance outcome 3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Lesson 4 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600"/>
                        <a:t>Taking physiological measurements – </a:t>
                      </a:r>
                      <a:r>
                        <a:rPr lang="en-US" sz="1600" i="0"/>
                        <a:t>Temperature (</a:t>
                      </a:r>
                      <a:r>
                        <a:rPr lang="en-US" sz="16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K3.1, 3.2, 3.3, S3.16, S3.17): 3</a:t>
                      </a:r>
                      <a:r>
                        <a:rPr lang="en-US" sz="1600" i="0"/>
                        <a:t> hours</a:t>
                      </a:r>
                      <a:endParaRPr lang="en-GB" sz="1600" i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845289"/>
                  </a:ext>
                </a:extLst>
              </a:tr>
              <a:tr h="920172">
                <a:tc gridSpan="3">
                  <a:txBody>
                    <a:bodyPr/>
                    <a:lstStyle/>
                    <a:p>
                      <a:r>
                        <a:rPr lang="en-US" sz="1600" b="1"/>
                        <a:t>Aim: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To use physiological equipment (thermometer) and record the results of physiological monitoring and measurement using a NEWS2 chart for temperature.	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3349"/>
                  </a:ext>
                </a:extLst>
              </a:tr>
              <a:tr h="36762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Component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b="1"/>
                        <a:t> Activity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Timings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26249464"/>
                  </a:ext>
                </a:extLst>
              </a:tr>
              <a:tr h="573888">
                <a:tc gridSpan="2">
                  <a:txBody>
                    <a:bodyPr/>
                    <a:lstStyle/>
                    <a:p>
                      <a:r>
                        <a:rPr lang="en-US" sz="1600" b="1"/>
                        <a:t>Recall and connect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Recall the normal ranges and equipment needed to take temperatures.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20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57640557"/>
                  </a:ext>
                </a:extLst>
              </a:tr>
              <a:tr h="6096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Present new information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Describe how to take the temperature of a service user accurately. </a:t>
                      </a:r>
                    </a:p>
                    <a:p>
                      <a:r>
                        <a:rPr lang="en-US" sz="1600"/>
                        <a:t>Describe how to record the readings appropriately.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50 minutes</a:t>
                      </a:r>
                    </a:p>
                    <a:p>
                      <a:endParaRPr lang="en-US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41999525"/>
                  </a:ext>
                </a:extLst>
              </a:tr>
              <a:tr h="85344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Guided practice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err="1"/>
                        <a:t>Practise</a:t>
                      </a:r>
                      <a:r>
                        <a:rPr lang="en-US" sz="1600"/>
                        <a:t> plotting temperatures on a NEWS2 chart.</a:t>
                      </a:r>
                    </a:p>
                    <a:p>
                      <a:r>
                        <a:rPr lang="en-US" sz="1600"/>
                        <a:t>Create a flow chart of the steps required to take and record temperature accurately.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20 minutes</a:t>
                      </a:r>
                    </a:p>
                    <a:p>
                      <a:r>
                        <a:rPr lang="en-US" sz="1600"/>
                        <a:t>20 minutes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33886473"/>
                  </a:ext>
                </a:extLst>
              </a:tr>
              <a:tr h="625863">
                <a:tc gridSpan="2">
                  <a:txBody>
                    <a:bodyPr/>
                    <a:lstStyle/>
                    <a:p>
                      <a:r>
                        <a:rPr lang="en-US" sz="1600" b="1"/>
                        <a:t>Independent practice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Practical task: Apply the steps and take the temperature of another person in the lesson.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35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955350770"/>
                  </a:ext>
                </a:extLst>
              </a:tr>
              <a:tr h="6096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Review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Aim: What parts of this process will be the same when taking any physiological measurement?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15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51707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4179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5002" y="386505"/>
            <a:ext cx="11250084" cy="932567"/>
          </a:xfrm>
        </p:spPr>
        <p:txBody>
          <a:bodyPr>
            <a:normAutofit/>
          </a:bodyPr>
          <a:lstStyle/>
          <a:p>
            <a:r>
              <a:rPr lang="en-GB" sz="2800"/>
              <a:t>Describe how to record temperature appropriately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85002" y="1104177"/>
            <a:ext cx="10223500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Put the correct number and units on the NEWS2 chart. </a:t>
            </a:r>
          </a:p>
          <a:p>
            <a:pPr>
              <a:lnSpc>
                <a:spcPct val="100000"/>
              </a:lnSpc>
            </a:pPr>
            <a:endParaRPr lang="en-GB" sz="2800">
              <a:solidFill>
                <a:srgbClr val="E51C41"/>
              </a:solidFill>
            </a:endParaRPr>
          </a:p>
          <a:p>
            <a:pPr>
              <a:lnSpc>
                <a:spcPct val="100000"/>
              </a:lnSpc>
            </a:pPr>
            <a:r>
              <a:rPr lang="en-GB" sz="2800"/>
              <a:t>What does NEWS2 stand for?</a:t>
            </a:r>
          </a:p>
          <a:p>
            <a:pPr>
              <a:lnSpc>
                <a:spcPct val="100000"/>
              </a:lnSpc>
            </a:pPr>
            <a:r>
              <a:rPr lang="en-GB" sz="2800"/>
              <a:t>	</a:t>
            </a:r>
            <a:r>
              <a:rPr lang="en-GB" sz="2800" b="1"/>
              <a:t>National early warning scores 2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>
              <a:lnSpc>
                <a:spcPct val="100000"/>
              </a:lnSpc>
            </a:pPr>
            <a:r>
              <a:rPr lang="en-GB" sz="2800"/>
              <a:t>How is it used in practice?</a:t>
            </a:r>
          </a:p>
          <a:p>
            <a:pPr>
              <a:lnSpc>
                <a:spcPct val="100000"/>
              </a:lnSpc>
            </a:pPr>
            <a:r>
              <a:rPr lang="en-GB" sz="2800"/>
              <a:t>	</a:t>
            </a:r>
            <a:r>
              <a:rPr lang="en-GB" sz="2800" b="1"/>
              <a:t>This is where all physiological measurements are 	recorded so that causes for concern can be 	identified and treatment escalated. </a:t>
            </a:r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990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25931-F4FD-499B-BE1B-9872BB79E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173" y="90471"/>
            <a:ext cx="10634049" cy="1188720"/>
          </a:xfrm>
        </p:spPr>
        <p:txBody>
          <a:bodyPr>
            <a:normAutofit/>
          </a:bodyPr>
          <a:lstStyle/>
          <a:p>
            <a:r>
              <a:rPr lang="en-GB" sz="2667" b="1"/>
              <a:t>Recall: </a:t>
            </a:r>
            <a:r>
              <a:rPr lang="en-GB" sz="2667"/>
              <a:t>What do you do after you have taken the physiological measurement?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CDE0CF-CFA1-4238-B54C-E71CB110D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173" y="1284129"/>
            <a:ext cx="10879937" cy="5167087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lnSpc>
                <a:spcPct val="110000"/>
              </a:lnSpc>
              <a:spcAft>
                <a:spcPts val="800"/>
              </a:spcAft>
              <a:buNone/>
            </a:pPr>
            <a:r>
              <a:rPr lang="en-GB" sz="2667" b="1">
                <a:latin typeface="+mj-lt"/>
                <a:ea typeface="Calibri" panose="020F0502020204030204" pitchFamily="34" charset="0"/>
                <a:cs typeface="Times New Roman"/>
              </a:rPr>
              <a:t>Explain how to report physiological measurements that may be a cause for concern.</a:t>
            </a:r>
          </a:p>
          <a:p>
            <a:pPr marL="457189" indent="-457189" defTabSz="121917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>
                <a:solidFill>
                  <a:srgbClr val="000000"/>
                </a:solidFill>
                <a:latin typeface="Arial" panose="020B0604020202020204"/>
                <a:ea typeface="Calibri" panose="020F0502020204030204" pitchFamily="34" charset="0"/>
                <a:cs typeface="Times New Roman"/>
              </a:rPr>
              <a:t>Reference policies and procedures</a:t>
            </a:r>
            <a:endParaRPr lang="en-GB">
              <a:solidFill>
                <a:srgbClr val="000000"/>
              </a:solidFill>
              <a:latin typeface="Arial" panose="020B0604020202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89" indent="-457189" defTabSz="121917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>
                <a:solidFill>
                  <a:srgbClr val="000000"/>
                </a:solidFill>
                <a:latin typeface="Arial" panose="020B0604020202020204"/>
                <a:ea typeface="Calibri" panose="020F0502020204030204" pitchFamily="34" charset="0"/>
                <a:cs typeface="Times New Roman"/>
              </a:rPr>
              <a:t>Know and recognise causes for concern </a:t>
            </a:r>
            <a:endParaRPr lang="en-GB">
              <a:solidFill>
                <a:srgbClr val="000000"/>
              </a:solidFill>
              <a:latin typeface="Arial" panose="020B0604020202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89" indent="-457189" defTabSz="121917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>
                <a:solidFill>
                  <a:srgbClr val="000000"/>
                </a:solidFill>
                <a:latin typeface="Arial" panose="020B0604020202020204"/>
                <a:ea typeface="Calibri" panose="020F0502020204030204" pitchFamily="34" charset="0"/>
                <a:cs typeface="Times New Roman"/>
              </a:rPr>
              <a:t>Involve appropriate person (doctor, senior nurse, manager and supervisor) partnerships </a:t>
            </a:r>
            <a:endParaRPr lang="en-GB">
              <a:solidFill>
                <a:srgbClr val="000000"/>
              </a:solidFill>
              <a:latin typeface="Arial" panose="020B0604020202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89" indent="-457189" defTabSz="121917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>
                <a:solidFill>
                  <a:srgbClr val="000000"/>
                </a:solidFill>
                <a:latin typeface="Arial" panose="020B0604020202020204"/>
                <a:ea typeface="Calibri" panose="020F0502020204030204" pitchFamily="34" charset="0"/>
                <a:cs typeface="Times New Roman"/>
              </a:rPr>
              <a:t>Care planning </a:t>
            </a:r>
            <a:endParaRPr lang="en-GB">
              <a:solidFill>
                <a:srgbClr val="000000"/>
              </a:solidFill>
              <a:latin typeface="Arial" panose="020B0604020202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89" indent="-457189" defTabSz="121917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>
                <a:solidFill>
                  <a:srgbClr val="000000"/>
                </a:solidFill>
                <a:latin typeface="Arial" panose="020B0604020202020204"/>
                <a:ea typeface="Calibri" panose="020F0502020204030204" pitchFamily="34" charset="0"/>
                <a:cs typeface="Times New Roman"/>
              </a:rPr>
              <a:t>Maintaining complete records</a:t>
            </a:r>
            <a:endParaRPr lang="en-GB">
              <a:solidFill>
                <a:srgbClr val="000000"/>
              </a:solidFill>
              <a:latin typeface="Arial" panose="020B0604020202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89" indent="-457189" defTabSz="121917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>
                <a:solidFill>
                  <a:srgbClr val="000000"/>
                </a:solidFill>
                <a:latin typeface="Arial" panose="020B0604020202020204"/>
                <a:ea typeface="Calibri" panose="020F0502020204030204" pitchFamily="34" charset="0"/>
                <a:cs typeface="Times New Roman"/>
              </a:rPr>
              <a:t>Confidentiality</a:t>
            </a:r>
          </a:p>
          <a:p>
            <a:pPr marL="457189" indent="-457189" defTabSz="121917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>
                <a:solidFill>
                  <a:srgbClr val="000000"/>
                </a:solidFill>
                <a:latin typeface="Arial" panose="020B0604020202020204"/>
                <a:ea typeface="Calibri" panose="020F0502020204030204" pitchFamily="34" charset="0"/>
                <a:cs typeface="Times New Roman"/>
              </a:rPr>
              <a:t>Timely action</a:t>
            </a:r>
            <a:endParaRPr lang="en-GB">
              <a:solidFill>
                <a:srgbClr val="000000"/>
              </a:solidFill>
              <a:latin typeface="Arial" panose="020B0604020202020204"/>
              <a:cs typeface="Times New Roman"/>
            </a:endParaRPr>
          </a:p>
          <a:p>
            <a:endParaRPr lang="en-GB">
              <a:latin typeface="+mj-lt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E66E79F-C13C-6D56-222E-021BC99B5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40EAEDB-BA70-6820-D510-9FCA4BDC5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494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25931-F4FD-499B-BE1B-9872BB79E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93" y="190520"/>
            <a:ext cx="11551000" cy="1188720"/>
          </a:xfrm>
        </p:spPr>
        <p:txBody>
          <a:bodyPr>
            <a:normAutofit/>
          </a:bodyPr>
          <a:lstStyle/>
          <a:p>
            <a:r>
              <a:rPr lang="en-GB" sz="2800" b="1"/>
              <a:t>Recall: </a:t>
            </a:r>
            <a:r>
              <a:rPr lang="en-GB" sz="2800"/>
              <a:t>What do you do after you have taken the physiological measurement?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CDE0CF-CFA1-4238-B54C-E71CB110D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994" y="1690914"/>
            <a:ext cx="9390743" cy="5167087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spcAft>
                <a:spcPts val="800"/>
              </a:spcAft>
              <a:buNone/>
            </a:pPr>
            <a:r>
              <a:rPr lang="en-GB" b="1">
                <a:ea typeface="Calibri" panose="020F0502020204030204" pitchFamily="34" charset="0"/>
                <a:cs typeface="Times New Roman"/>
              </a:rPr>
              <a:t>Reasons for accurate and timely recording:</a:t>
            </a:r>
          </a:p>
          <a:p>
            <a:pPr>
              <a:spcAft>
                <a:spcPts val="800"/>
              </a:spcAft>
              <a:buFont typeface="+mj-lt"/>
              <a:buAutoNum type="arabicPeriod"/>
            </a:pPr>
            <a:r>
              <a:rPr lang="en-GB">
                <a:cs typeface="Times New Roman"/>
              </a:rPr>
              <a:t>You must follow the specific policies and procedures.</a:t>
            </a:r>
          </a:p>
          <a:p>
            <a:pPr>
              <a:spcAft>
                <a:spcPts val="800"/>
              </a:spcAft>
              <a:buFont typeface="+mj-lt"/>
              <a:buAutoNum type="arabicPeriod"/>
            </a:pPr>
            <a:r>
              <a:rPr lang="en-GB">
                <a:cs typeface="Times New Roman"/>
              </a:rPr>
              <a:t>You must monitor and ensure that all underlying health conditions are noted.</a:t>
            </a:r>
          </a:p>
          <a:p>
            <a:pPr>
              <a:spcAft>
                <a:spcPts val="800"/>
              </a:spcAft>
              <a:buFont typeface="+mj-lt"/>
              <a:buAutoNum type="arabicPeriod"/>
            </a:pPr>
            <a:r>
              <a:rPr lang="en-GB">
                <a:cs typeface="Times New Roman"/>
              </a:rPr>
              <a:t>You must use specialised equipment for recording physiological measurements.</a:t>
            </a:r>
            <a:endParaRPr lang="en-GB"/>
          </a:p>
          <a:p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84DC90E-82F5-6CD3-9281-BFDF44DA4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338DB29-4207-F644-E2CA-A91ACD1E6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7627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216830"/>
            <a:ext cx="11250084" cy="932567"/>
          </a:xfrm>
        </p:spPr>
        <p:txBody>
          <a:bodyPr/>
          <a:lstStyle/>
          <a:p>
            <a:r>
              <a:rPr lang="en-US"/>
              <a:t>Task 16: D</a:t>
            </a:r>
            <a:r>
              <a:rPr lang="en-GB"/>
              <a:t>escribe how to record temperature appropriately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23</a:t>
            </a:fld>
            <a:endParaRPr lang="en-GB"/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D278F471-64F1-00A1-77CA-43397537DA06}"/>
              </a:ext>
            </a:extLst>
          </p:cNvPr>
          <p:cNvGraphicFramePr>
            <a:graphicFrameLocks noGrp="1"/>
          </p:cNvGraphicFramePr>
          <p:nvPr/>
        </p:nvGraphicFramePr>
        <p:xfrm>
          <a:off x="341956" y="683114"/>
          <a:ext cx="11218728" cy="549177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05636">
                  <a:extLst>
                    <a:ext uri="{9D8B030D-6E8A-4147-A177-3AD203B41FA5}">
                      <a16:colId xmlns:a16="http://schemas.microsoft.com/office/drawing/2014/main" val="2577962828"/>
                    </a:ext>
                  </a:extLst>
                </a:gridCol>
                <a:gridCol w="2016111">
                  <a:extLst>
                    <a:ext uri="{9D8B030D-6E8A-4147-A177-3AD203B41FA5}">
                      <a16:colId xmlns:a16="http://schemas.microsoft.com/office/drawing/2014/main" val="744921009"/>
                    </a:ext>
                  </a:extLst>
                </a:gridCol>
                <a:gridCol w="1471949">
                  <a:extLst>
                    <a:ext uri="{9D8B030D-6E8A-4147-A177-3AD203B41FA5}">
                      <a16:colId xmlns:a16="http://schemas.microsoft.com/office/drawing/2014/main" val="2946153700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1264072065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3541551354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1084329441"/>
                    </a:ext>
                  </a:extLst>
                </a:gridCol>
              </a:tblGrid>
              <a:tr h="487680">
                <a:tc gridSpan="3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Full name: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DOB: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611162"/>
                  </a:ext>
                </a:extLst>
              </a:tr>
              <a:tr h="487680">
                <a:tc rowSpan="8"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Temperature</a:t>
                      </a:r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Date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NEWS2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4447645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Time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98690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Above 39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022051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38.1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39.0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1232249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37.1–38.0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818576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36.1–37.0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570007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35.1–36.0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702815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Under 35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030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9649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216830"/>
            <a:ext cx="11250084" cy="932567"/>
          </a:xfrm>
        </p:spPr>
        <p:txBody>
          <a:bodyPr/>
          <a:lstStyle/>
          <a:p>
            <a:r>
              <a:rPr lang="en-US"/>
              <a:t>Task 16: D</a:t>
            </a:r>
            <a:r>
              <a:rPr lang="en-GB"/>
              <a:t>escribe how to record temperature appropriately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D278F471-64F1-00A1-77CA-43397537DA06}"/>
              </a:ext>
            </a:extLst>
          </p:cNvPr>
          <p:cNvGraphicFramePr>
            <a:graphicFrameLocks noGrp="1"/>
          </p:cNvGraphicFramePr>
          <p:nvPr/>
        </p:nvGraphicFramePr>
        <p:xfrm>
          <a:off x="341956" y="751880"/>
          <a:ext cx="11218728" cy="549177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05636">
                  <a:extLst>
                    <a:ext uri="{9D8B030D-6E8A-4147-A177-3AD203B41FA5}">
                      <a16:colId xmlns:a16="http://schemas.microsoft.com/office/drawing/2014/main" val="2577962828"/>
                    </a:ext>
                  </a:extLst>
                </a:gridCol>
                <a:gridCol w="2016111">
                  <a:extLst>
                    <a:ext uri="{9D8B030D-6E8A-4147-A177-3AD203B41FA5}">
                      <a16:colId xmlns:a16="http://schemas.microsoft.com/office/drawing/2014/main" val="744921009"/>
                    </a:ext>
                  </a:extLst>
                </a:gridCol>
                <a:gridCol w="1471949">
                  <a:extLst>
                    <a:ext uri="{9D8B030D-6E8A-4147-A177-3AD203B41FA5}">
                      <a16:colId xmlns:a16="http://schemas.microsoft.com/office/drawing/2014/main" val="2946153700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1264072065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3541551354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1084329441"/>
                    </a:ext>
                  </a:extLst>
                </a:gridCol>
              </a:tblGrid>
              <a:tr h="487680">
                <a:tc gridSpan="3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Full name: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DOB: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611162"/>
                  </a:ext>
                </a:extLst>
              </a:tr>
              <a:tr h="487680">
                <a:tc rowSpan="8"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Temperature</a:t>
                      </a:r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Date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NEWS2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4447645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Time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98690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Above 39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022051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38.1–39.0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1232249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37.1–38.0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818576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36.1–37.0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570007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35.1–36.0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702815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Under 35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030472"/>
                  </a:ext>
                </a:extLst>
              </a:tr>
            </a:tbl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4D526283-6240-AD4E-5835-3E1C6B9D7C7C}"/>
              </a:ext>
            </a:extLst>
          </p:cNvPr>
          <p:cNvSpPr/>
          <p:nvPr/>
        </p:nvSpPr>
        <p:spPr>
          <a:xfrm>
            <a:off x="5903979" y="548681"/>
            <a:ext cx="1440160" cy="932567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DBAE865-AC2F-9679-2B9A-F284BD002361}"/>
              </a:ext>
            </a:extLst>
          </p:cNvPr>
          <p:cNvSpPr/>
          <p:nvPr/>
        </p:nvSpPr>
        <p:spPr>
          <a:xfrm>
            <a:off x="9552384" y="1164632"/>
            <a:ext cx="1728192" cy="111224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EDD5227-CEFA-7F08-C3C0-5A173213929D}"/>
              </a:ext>
            </a:extLst>
          </p:cNvPr>
          <p:cNvSpPr/>
          <p:nvPr/>
        </p:nvSpPr>
        <p:spPr>
          <a:xfrm>
            <a:off x="310600" y="614347"/>
            <a:ext cx="1728192" cy="956736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865183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Guided practice</a:t>
            </a:r>
          </a:p>
        </p:txBody>
      </p:sp>
    </p:spTree>
    <p:extLst>
      <p:ext uri="{BB962C8B-B14F-4D97-AF65-F5344CB8AC3E}">
        <p14:creationId xmlns:p14="http://schemas.microsoft.com/office/powerpoint/2010/main" val="646715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Task 17a: </a:t>
            </a:r>
            <a:r>
              <a:rPr lang="en-GB" sz="2800"/>
              <a:t>Practise plotting temperature on a NEWS2 chart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GB" sz="2800" i="1"/>
              <a:t>Bianca (DOB 13/12/1995) and was recently admitted to the hospital, on 23 March, to have her appendix removed. </a:t>
            </a:r>
            <a:endParaRPr lang="en-GB" sz="2800" i="1">
              <a:cs typeface="Arial"/>
            </a:endParaRPr>
          </a:p>
          <a:p>
            <a:r>
              <a:rPr lang="en-GB" sz="2800" i="1"/>
              <a:t>It is 7.30 am, and first shift change rounds have begun. You must take her temperature and add it to her records. </a:t>
            </a:r>
          </a:p>
          <a:p>
            <a:endParaRPr lang="en-GB" sz="2800" i="1">
              <a:cs typeface="Arial"/>
            </a:endParaRPr>
          </a:p>
          <a:p>
            <a:r>
              <a:rPr lang="en-GB" sz="2800" i="1"/>
              <a:t>She currently has a temperature of 38.5</a:t>
            </a:r>
            <a:r>
              <a:rPr lang="en-GB" sz="2800" i="1">
                <a:latin typeface="Arial" panose="020B0604020202020204" pitchFamily="34" charset="0"/>
                <a:cs typeface="Arial" panose="020B0604020202020204" pitchFamily="34" charset="0"/>
              </a:rPr>
              <a:t>°C</a:t>
            </a:r>
            <a:r>
              <a:rPr lang="en-GB" sz="2800" i="1"/>
              <a:t>.</a:t>
            </a:r>
            <a:r>
              <a:rPr lang="en-GB" sz="2800"/>
              <a:t> </a:t>
            </a:r>
            <a:endParaRPr lang="en-GB" sz="2800">
              <a:cs typeface="Arial"/>
            </a:endParaRPr>
          </a:p>
          <a:p>
            <a:r>
              <a:rPr lang="en-GB">
                <a:solidFill>
                  <a:srgbClr val="E51C41"/>
                </a:solidFill>
              </a:rPr>
              <a:t> </a:t>
            </a:r>
            <a:br>
              <a:rPr lang="en-GB"/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785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216830"/>
            <a:ext cx="11250084" cy="932567"/>
          </a:xfrm>
        </p:spPr>
        <p:txBody>
          <a:bodyPr/>
          <a:lstStyle/>
          <a:p>
            <a:r>
              <a:rPr lang="en-GB"/>
              <a:t>Self-assessment:</a:t>
            </a:r>
            <a:r>
              <a:rPr lang="en-GB">
                <a:solidFill>
                  <a:srgbClr val="FF0000"/>
                </a:solidFill>
              </a:rPr>
              <a:t> </a:t>
            </a:r>
            <a:r>
              <a:rPr lang="en-GB"/>
              <a:t>Practise plotting temperature on a NEWS2 chart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/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D278F471-64F1-00A1-77CA-43397537DA06}"/>
              </a:ext>
            </a:extLst>
          </p:cNvPr>
          <p:cNvGraphicFramePr>
            <a:graphicFrameLocks noGrp="1"/>
          </p:cNvGraphicFramePr>
          <p:nvPr/>
        </p:nvGraphicFramePr>
        <p:xfrm>
          <a:off x="341956" y="683114"/>
          <a:ext cx="11218728" cy="549177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05636">
                  <a:extLst>
                    <a:ext uri="{9D8B030D-6E8A-4147-A177-3AD203B41FA5}">
                      <a16:colId xmlns:a16="http://schemas.microsoft.com/office/drawing/2014/main" val="2577962828"/>
                    </a:ext>
                  </a:extLst>
                </a:gridCol>
                <a:gridCol w="2016111">
                  <a:extLst>
                    <a:ext uri="{9D8B030D-6E8A-4147-A177-3AD203B41FA5}">
                      <a16:colId xmlns:a16="http://schemas.microsoft.com/office/drawing/2014/main" val="744921009"/>
                    </a:ext>
                  </a:extLst>
                </a:gridCol>
                <a:gridCol w="1471949">
                  <a:extLst>
                    <a:ext uri="{9D8B030D-6E8A-4147-A177-3AD203B41FA5}">
                      <a16:colId xmlns:a16="http://schemas.microsoft.com/office/drawing/2014/main" val="2946153700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1264072065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3541551354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1084329441"/>
                    </a:ext>
                  </a:extLst>
                </a:gridCol>
              </a:tblGrid>
              <a:tr h="487680">
                <a:tc gridSpan="3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Full name: </a:t>
                      </a: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Bianca Surname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DOB: 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</a:rPr>
                        <a:t>13/12/1996</a:t>
                      </a:r>
                      <a:endParaRPr lang="en-GB" sz="24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611162"/>
                  </a:ext>
                </a:extLst>
              </a:tr>
              <a:tr h="487680">
                <a:tc rowSpan="8"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Temperature</a:t>
                      </a:r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Date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NEWS2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4447645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Time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7.30 am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98690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Above 39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022051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38.1–39.0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38.5</a:t>
                      </a:r>
                      <a:r>
                        <a:rPr lang="en-US" sz="2400" b="0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0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1232249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37.1–38.0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818576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36.1–37.0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570007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35.1–36.0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702815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Under 35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03047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E08F41D-F21A-9845-0D68-14C5EB94C3DD}"/>
              </a:ext>
            </a:extLst>
          </p:cNvPr>
          <p:cNvSpPr/>
          <p:nvPr/>
        </p:nvSpPr>
        <p:spPr>
          <a:xfrm>
            <a:off x="527381" y="2106688"/>
            <a:ext cx="1752952" cy="132149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Today’s date</a:t>
            </a:r>
            <a:endParaRPr lang="en-GB" sz="2400">
              <a:solidFill>
                <a:schemeClr val="tx1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694F2D0-D8A2-8AD2-7378-A85F17D57D13}"/>
              </a:ext>
            </a:extLst>
          </p:cNvPr>
          <p:cNvCxnSpPr/>
          <p:nvPr/>
        </p:nvCxnSpPr>
        <p:spPr>
          <a:xfrm flipV="1">
            <a:off x="2233537" y="1488289"/>
            <a:ext cx="2592288" cy="960107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165B2541-96EE-026B-AE32-CE82886E1200}"/>
              </a:ext>
            </a:extLst>
          </p:cNvPr>
          <p:cNvSpPr/>
          <p:nvPr/>
        </p:nvSpPr>
        <p:spPr>
          <a:xfrm flipV="1">
            <a:off x="9495179" y="2894056"/>
            <a:ext cx="1104128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08734D7-B373-9DB0-477B-C8F155CF46E2}"/>
              </a:ext>
            </a:extLst>
          </p:cNvPr>
          <p:cNvSpPr/>
          <p:nvPr/>
        </p:nvSpPr>
        <p:spPr>
          <a:xfrm flipV="1">
            <a:off x="1908324" y="559927"/>
            <a:ext cx="2592288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0097D6C-AC32-0678-9932-552567C84873}"/>
              </a:ext>
            </a:extLst>
          </p:cNvPr>
          <p:cNvSpPr/>
          <p:nvPr/>
        </p:nvSpPr>
        <p:spPr>
          <a:xfrm flipV="1">
            <a:off x="6787077" y="550758"/>
            <a:ext cx="1725156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8B0003F-B89F-1A53-9DFB-2648624002B3}"/>
              </a:ext>
            </a:extLst>
          </p:cNvPr>
          <p:cNvSpPr/>
          <p:nvPr/>
        </p:nvSpPr>
        <p:spPr>
          <a:xfrm flipV="1">
            <a:off x="4366504" y="2767435"/>
            <a:ext cx="1297235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E62CF26-3C53-7816-1F50-EADFE10373E9}"/>
              </a:ext>
            </a:extLst>
          </p:cNvPr>
          <p:cNvSpPr/>
          <p:nvPr/>
        </p:nvSpPr>
        <p:spPr>
          <a:xfrm flipV="1">
            <a:off x="4500612" y="1574372"/>
            <a:ext cx="1297235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882014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Task 17b: </a:t>
            </a:r>
            <a:r>
              <a:rPr lang="en-GB" sz="2800"/>
              <a:t>Practise plotting temperature on a NEWS2 chart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 i="1"/>
              <a:t>Daniel (DOB 14/02/1982) has recently been admitted to the hospital, on 5 January, after experiencing severe abdominal pain. </a:t>
            </a:r>
          </a:p>
          <a:p>
            <a:pPr>
              <a:lnSpc>
                <a:spcPct val="100000"/>
              </a:lnSpc>
            </a:pPr>
            <a:endParaRPr lang="en-GB" sz="2800" i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800" i="1"/>
              <a:t>As part of his care plan, his temperature must be monitored every two hours. </a:t>
            </a:r>
          </a:p>
          <a:p>
            <a:pPr>
              <a:lnSpc>
                <a:spcPct val="100000"/>
              </a:lnSpc>
            </a:pPr>
            <a:endParaRPr lang="en-GB" sz="2800" i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800" i="1"/>
              <a:t>He currently has a temperature of 36.5</a:t>
            </a:r>
            <a:r>
              <a:rPr lang="en-GB" sz="2800" i="1">
                <a:latin typeface="Arial" panose="020B0604020202020204" pitchFamily="34" charset="0"/>
                <a:cs typeface="Arial" panose="020B0604020202020204" pitchFamily="34" charset="0"/>
              </a:rPr>
              <a:t>°C</a:t>
            </a:r>
            <a:r>
              <a:rPr lang="en-GB" sz="2800" i="1"/>
              <a:t>.</a:t>
            </a:r>
            <a:r>
              <a:rPr lang="en-GB" sz="2800"/>
              <a:t> </a:t>
            </a:r>
            <a:endParaRPr lang="en-GB" sz="2800">
              <a:cs typeface="Arial"/>
            </a:endParaRPr>
          </a:p>
          <a:p>
            <a:r>
              <a:rPr lang="en-GB" sz="2800">
                <a:solidFill>
                  <a:srgbClr val="E51C41"/>
                </a:solidFill>
              </a:rPr>
              <a:t> </a:t>
            </a:r>
            <a:br>
              <a:rPr lang="en-GB"/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117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216830"/>
            <a:ext cx="11250084" cy="932567"/>
          </a:xfrm>
        </p:spPr>
        <p:txBody>
          <a:bodyPr/>
          <a:lstStyle/>
          <a:p>
            <a:r>
              <a:rPr lang="en-GB"/>
              <a:t>Self-assessment: Practise plotting temperature on a NEWS2 chart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29</a:t>
            </a:fld>
            <a:endParaRPr lang="en-GB"/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D278F471-64F1-00A1-77CA-43397537DA06}"/>
              </a:ext>
            </a:extLst>
          </p:cNvPr>
          <p:cNvGraphicFramePr>
            <a:graphicFrameLocks noGrp="1"/>
          </p:cNvGraphicFramePr>
          <p:nvPr/>
        </p:nvGraphicFramePr>
        <p:xfrm>
          <a:off x="353039" y="618678"/>
          <a:ext cx="11218728" cy="549177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05636">
                  <a:extLst>
                    <a:ext uri="{9D8B030D-6E8A-4147-A177-3AD203B41FA5}">
                      <a16:colId xmlns:a16="http://schemas.microsoft.com/office/drawing/2014/main" val="2577962828"/>
                    </a:ext>
                  </a:extLst>
                </a:gridCol>
                <a:gridCol w="2016111">
                  <a:extLst>
                    <a:ext uri="{9D8B030D-6E8A-4147-A177-3AD203B41FA5}">
                      <a16:colId xmlns:a16="http://schemas.microsoft.com/office/drawing/2014/main" val="744921009"/>
                    </a:ext>
                  </a:extLst>
                </a:gridCol>
                <a:gridCol w="1471949">
                  <a:extLst>
                    <a:ext uri="{9D8B030D-6E8A-4147-A177-3AD203B41FA5}">
                      <a16:colId xmlns:a16="http://schemas.microsoft.com/office/drawing/2014/main" val="2946153700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1264072065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3541551354"/>
                    </a:ext>
                  </a:extLst>
                </a:gridCol>
                <a:gridCol w="1875011">
                  <a:extLst>
                    <a:ext uri="{9D8B030D-6E8A-4147-A177-3AD203B41FA5}">
                      <a16:colId xmlns:a16="http://schemas.microsoft.com/office/drawing/2014/main" val="1084329441"/>
                    </a:ext>
                  </a:extLst>
                </a:gridCol>
              </a:tblGrid>
              <a:tr h="487680">
                <a:tc gridSpan="3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Full name: </a:t>
                      </a: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Daniel Surname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DOB: </a:t>
                      </a: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14/02/1982</a:t>
                      </a:r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611162"/>
                  </a:ext>
                </a:extLst>
              </a:tr>
              <a:tr h="487680">
                <a:tc rowSpan="8"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Temperature</a:t>
                      </a:r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Date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NEWS2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4447645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Time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98690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Above 39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022051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38.1–39.0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1232249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37.1–38.0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818576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36.1–37.0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36.5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0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570007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35.1–36.0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702815"/>
                  </a:ext>
                </a:extLst>
              </a:tr>
              <a:tr h="708211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Under 35</a:t>
                      </a:r>
                      <a:r>
                        <a:rPr lang="en-US" sz="2400" b="1" baseline="3000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r>
                        <a:rPr lang="en-US" sz="2400" b="1">
                          <a:solidFill>
                            <a:sysClr val="windowText" lastClr="000000"/>
                          </a:solidFill>
                        </a:rPr>
                        <a:t>C</a:t>
                      </a:r>
                      <a:endParaRPr lang="en-GB" sz="2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en-GB" sz="2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03047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2EAC4D3-2FDA-585E-1BEF-64B8893093C5}"/>
              </a:ext>
            </a:extLst>
          </p:cNvPr>
          <p:cNvSpPr/>
          <p:nvPr/>
        </p:nvSpPr>
        <p:spPr>
          <a:xfrm>
            <a:off x="382460" y="1796820"/>
            <a:ext cx="1752952" cy="132149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Today’s date and time</a:t>
            </a:r>
            <a:endParaRPr lang="en-GB" sz="2400">
              <a:solidFill>
                <a:schemeClr val="tx1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81E1C9B-B3FB-BD8A-9467-C4CF78C7E559}"/>
              </a:ext>
            </a:extLst>
          </p:cNvPr>
          <p:cNvCxnSpPr/>
          <p:nvPr/>
        </p:nvCxnSpPr>
        <p:spPr>
          <a:xfrm flipV="1">
            <a:off x="2164833" y="1551245"/>
            <a:ext cx="2880320" cy="900775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D8EA14AD-D941-33F2-5BC3-5953B218005A}"/>
              </a:ext>
            </a:extLst>
          </p:cNvPr>
          <p:cNvSpPr/>
          <p:nvPr/>
        </p:nvSpPr>
        <p:spPr>
          <a:xfrm flipV="1">
            <a:off x="9456373" y="4005064"/>
            <a:ext cx="1104128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3014D7C-F468-0317-8B80-B255BBADEAD2}"/>
              </a:ext>
            </a:extLst>
          </p:cNvPr>
          <p:cNvSpPr/>
          <p:nvPr/>
        </p:nvSpPr>
        <p:spPr>
          <a:xfrm flipV="1">
            <a:off x="4466256" y="3931635"/>
            <a:ext cx="1297235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0A373FC-3E99-FACB-7186-C383044B1E18}"/>
              </a:ext>
            </a:extLst>
          </p:cNvPr>
          <p:cNvSpPr/>
          <p:nvPr/>
        </p:nvSpPr>
        <p:spPr>
          <a:xfrm flipV="1">
            <a:off x="6753180" y="504262"/>
            <a:ext cx="1803387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CD7C1C5-3D8D-18EF-67D6-A3D6031197C5}"/>
              </a:ext>
            </a:extLst>
          </p:cNvPr>
          <p:cNvSpPr/>
          <p:nvPr/>
        </p:nvSpPr>
        <p:spPr>
          <a:xfrm flipV="1">
            <a:off x="1934593" y="495727"/>
            <a:ext cx="2531663" cy="768085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570425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Recall and connect</a:t>
            </a:r>
          </a:p>
        </p:txBody>
      </p:sp>
    </p:spTree>
    <p:extLst>
      <p:ext uri="{BB962C8B-B14F-4D97-AF65-F5344CB8AC3E}">
        <p14:creationId xmlns:p14="http://schemas.microsoft.com/office/powerpoint/2010/main" val="10548686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3F7397-1D95-C4D9-A64F-5532F89961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798A2F6-F6CC-01FB-DCB3-EDEE27B29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18: Create a flow chart of all the steps required to take a service user’s temperature accurately and appropriately</a:t>
            </a:r>
            <a:endParaRPr lang="en-GB" sz="28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B2057-A69F-0E59-FDA8-F8BE3969D7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4174670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3F7397-1D95-C4D9-A64F-5532F89961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798A2F6-F6CC-01FB-DCB3-EDEE27B29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Peer assessment: Create a flow chart of all the steps required to take a service user’s temperature accurately and appropriately 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7E23A5-8FD5-2E3B-F136-CE5BE2CB6E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1" y="1722701"/>
            <a:ext cx="10223500" cy="4802099"/>
          </a:xfrm>
        </p:spPr>
        <p:txBody>
          <a:bodyPr/>
          <a:lstStyle/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Greet the patient with “Hello. My name is…”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Communicate effectively (no jargon, tone, pace, appropriate body language, etc.) to show best practice.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Explain the procedure, including risks and benefits.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Gain consent (ensuring informed, voluntary and with capacity).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Apply the protective cover to the tympanic thermometer.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B2057-A69F-0E59-FDA8-F8BE3969D7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8267434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3F7397-1D95-C4D9-A64F-5532F89961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798A2F6-F6CC-01FB-DCB3-EDEE27B29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Peer assessment: Create a flow chart of all the steps required to take a service user’s temperature accurately and appropriately 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7E23A5-8FD5-2E3B-F136-CE5BE2CB6E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1" y="1722701"/>
            <a:ext cx="10223500" cy="4802099"/>
          </a:xfrm>
        </p:spPr>
        <p:txBody>
          <a:bodyPr/>
          <a:lstStyle/>
          <a:p>
            <a:pPr marL="609585" indent="-609585">
              <a:lnSpc>
                <a:spcPct val="100000"/>
              </a:lnSpc>
              <a:buFont typeface="+mj-lt"/>
              <a:buAutoNum type="arabicPeriod" startAt="6"/>
            </a:pPr>
            <a:r>
              <a:rPr lang="en-GB" sz="2800"/>
              <a:t>Place the probe in the individual’s ear.</a:t>
            </a:r>
          </a:p>
          <a:p>
            <a:pPr marL="609585" indent="-609585">
              <a:lnSpc>
                <a:spcPct val="100000"/>
              </a:lnSpc>
              <a:buFont typeface="+mj-lt"/>
              <a:buAutoNum type="arabicPeriod" startAt="6"/>
            </a:pPr>
            <a:r>
              <a:rPr lang="en-GB" sz="2800"/>
              <a:t>Leave it there until you hear a beep. Keep talking to the patient to reassure them.</a:t>
            </a:r>
          </a:p>
          <a:p>
            <a:pPr marL="609585" indent="-609585">
              <a:lnSpc>
                <a:spcPct val="100000"/>
              </a:lnSpc>
              <a:buFont typeface="+mj-lt"/>
              <a:buAutoNum type="arabicPeriod" startAt="6"/>
            </a:pPr>
            <a:r>
              <a:rPr lang="en-GB" sz="2800"/>
              <a:t>Dispose of the protective cover in the appropriate bin. </a:t>
            </a:r>
          </a:p>
          <a:p>
            <a:pPr marL="609585" indent="-609585">
              <a:lnSpc>
                <a:spcPct val="100000"/>
              </a:lnSpc>
              <a:buFont typeface="+mj-lt"/>
              <a:buAutoNum type="arabicPeriod" startAt="6"/>
            </a:pPr>
            <a:r>
              <a:rPr lang="en-GB" sz="2800"/>
              <a:t>Put the correct number and units on the NEWS2 chart. </a:t>
            </a:r>
          </a:p>
          <a:p>
            <a:pPr marL="609585" indent="-609585">
              <a:lnSpc>
                <a:spcPct val="100000"/>
              </a:lnSpc>
              <a:buFont typeface="+mj-lt"/>
              <a:buAutoNum type="arabicPeriod" startAt="6"/>
            </a:pPr>
            <a:r>
              <a:rPr lang="en-GB" sz="2800"/>
              <a:t>Report the results to the patient. </a:t>
            </a:r>
          </a:p>
          <a:p>
            <a:pPr marL="609585" indent="-609585">
              <a:lnSpc>
                <a:spcPct val="100000"/>
              </a:lnSpc>
              <a:buFont typeface="+mj-lt"/>
              <a:buAutoNum type="arabicPeriod" startAt="6"/>
            </a:pPr>
            <a:r>
              <a:rPr lang="en-GB" sz="2800"/>
              <a:t>If the results are outside the normal ranges, report this to your supervisor immediately. </a:t>
            </a:r>
          </a:p>
          <a:p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B2057-A69F-0E59-FDA8-F8BE3969D7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5690625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4618458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Practical task 19, parts 1 and 2: Apply the steps and take the temperature </a:t>
            </a: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Ensure that you complete the feedback form after each trial to reflect on your own practice and how best to improve this in preparation for your industry placement. </a:t>
            </a:r>
            <a:r>
              <a:rPr lang="en-GB" sz="2800">
                <a:solidFill>
                  <a:srgbClr val="E51C41"/>
                </a:solidFill>
              </a:rPr>
              <a:t> </a:t>
            </a:r>
            <a:br>
              <a:rPr lang="en-GB" sz="2800">
                <a:solidFill>
                  <a:schemeClr val="accent1"/>
                </a:solidFill>
              </a:rPr>
            </a:br>
            <a:endParaRPr lang="en-GB" sz="280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0553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23127629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AB012D-684D-BBB4-DB86-54A317FE82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3A3AE0-A69F-F607-C624-CDD9A634E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067"/>
              <a:t>What parts of this process will be the same when taking any physiological measurement?</a:t>
            </a:r>
            <a:br>
              <a:rPr lang="en-GB"/>
            </a:b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A4E57-DFD5-CC6C-938F-9B35D43A00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6683016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AB012D-684D-BBB4-DB86-54A317FE82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3A3AE0-A69F-F607-C624-CDD9A634E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067"/>
              <a:t>What parts of this process will be the same when taking any physiological measurement?</a:t>
            </a:r>
            <a:br>
              <a:rPr lang="en-GB"/>
            </a:b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54EDAE-761D-9691-DCD8-68D2C18422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0" y="1497763"/>
            <a:ext cx="11736661" cy="5041151"/>
          </a:xfrm>
        </p:spPr>
        <p:txBody>
          <a:bodyPr vert="horz" lIns="0" tIns="0" rIns="0" bIns="0" rtlCol="0" anchor="t">
            <a:noAutofit/>
          </a:bodyPr>
          <a:lstStyle/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Greet the patient with “Hello. My name is…”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Communicate effectively (no jargon, tone, pace, appropriate body language, etc.) to show best practice. </a:t>
            </a:r>
            <a:endParaRPr lang="en-US" sz="2800">
              <a:cs typeface="Arial"/>
            </a:endParaRP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Explain the procedure, including the risks and benefits. 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Gain consent (ensuring informed, voluntary and with capacity). </a:t>
            </a:r>
            <a:endParaRPr lang="en-US" sz="2800">
              <a:cs typeface="Arial"/>
            </a:endParaRP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Keep talking to the patient during and after the procedure. </a:t>
            </a:r>
            <a:endParaRPr lang="en-US" sz="28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800" b="1" i="1"/>
          </a:p>
          <a:p>
            <a:pPr>
              <a:lnSpc>
                <a:spcPct val="100000"/>
              </a:lnSpc>
            </a:pPr>
            <a:r>
              <a:rPr lang="en-GB" sz="2800" b="1"/>
              <a:t>Extension: </a:t>
            </a:r>
            <a:r>
              <a:rPr lang="en-GB" sz="2800"/>
              <a:t>What are the next steps to measure the heart rate, respiration rate and oxygen saturation?</a:t>
            </a:r>
            <a:endParaRPr lang="en-GB" sz="28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A4E57-DFD5-CC6C-938F-9B35D43A00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4271274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316267"/>
            <a:ext cx="11250084" cy="9325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Aim: </a:t>
            </a:r>
            <a:r>
              <a:rPr lang="en-US" sz="2800" b="0"/>
              <a:t>To use physiological equipment (thermometer) and r</a:t>
            </a:r>
            <a:r>
              <a:rPr lang="en-US" sz="2800" b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ecord the results of physiological monitoring and measurement using a NEWS2 chart for temperature.	</a:t>
            </a:r>
            <a:br>
              <a:rPr lang="en-US" sz="2800" b="0">
                <a:solidFill>
                  <a:schemeClr val="dk1"/>
                </a:solidFill>
                <a:latin typeface="+mn-lt"/>
                <a:ea typeface="+mn-ea"/>
                <a:cs typeface="+mn-cs"/>
              </a:rPr>
            </a:br>
            <a:br>
              <a:rPr lang="en-US" sz="2800" b="0">
                <a:solidFill>
                  <a:schemeClr val="dk1"/>
                </a:solidFill>
                <a:latin typeface="+mn-lt"/>
                <a:ea typeface="+mn-ea"/>
                <a:cs typeface="+mn-cs"/>
              </a:rPr>
            </a:br>
            <a:r>
              <a:rPr lang="en-GB" sz="2800"/>
              <a:t>Learning outcomes: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1" y="2403035"/>
            <a:ext cx="10223500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Am I now able to…</a:t>
            </a:r>
            <a:br>
              <a:rPr lang="en-GB" sz="2800"/>
            </a:br>
            <a:endParaRPr lang="en-GB" sz="2800"/>
          </a:p>
          <a:p>
            <a:pPr marL="457189" indent="-457189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GB" sz="2800"/>
              <a:t>describe how to take temperatures accurately? </a:t>
            </a:r>
          </a:p>
          <a:p>
            <a:pPr marL="457189" indent="-457189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GB" sz="2800"/>
              <a:t>describe how to report temperature readings appropriately? </a:t>
            </a:r>
          </a:p>
          <a:p>
            <a:pPr marL="457189" indent="-457189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GB" sz="2800"/>
              <a:t>apply these skills in a practical scenario? </a:t>
            </a:r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409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R</a:t>
            </a:r>
            <a:r>
              <a:rPr lang="en-GB" sz="2800" err="1"/>
              <a:t>ecall</a:t>
            </a:r>
            <a:r>
              <a:rPr lang="en-GB" sz="2800"/>
              <a:t> and connect: Task 14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What can you remember from our last lessons?</a:t>
            </a:r>
            <a:endParaRPr lang="en-GB" sz="2800">
              <a:solidFill>
                <a:srgbClr val="E51C41"/>
              </a:solidFill>
            </a:endParaRPr>
          </a:p>
          <a:p>
            <a:pPr>
              <a:lnSpc>
                <a:spcPct val="100000"/>
              </a:lnSpc>
            </a:pPr>
            <a:endParaRPr lang="en-GB" sz="2800">
              <a:solidFill>
                <a:srgbClr val="E51C41"/>
              </a:solidFill>
            </a:endParaRP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What is the </a:t>
            </a:r>
            <a:r>
              <a:rPr lang="en-GB" sz="2800" b="1"/>
              <a:t>normal range </a:t>
            </a:r>
            <a:r>
              <a:rPr lang="en-GB" sz="2800"/>
              <a:t>for an </a:t>
            </a:r>
            <a:r>
              <a:rPr lang="en-GB" sz="2800" i="1"/>
              <a:t>adult </a:t>
            </a:r>
            <a:r>
              <a:rPr lang="en-GB" sz="2800"/>
              <a:t>patient’s temperature?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What are </a:t>
            </a:r>
            <a:r>
              <a:rPr lang="en-GB" sz="2800" b="1"/>
              <a:t>the units </a:t>
            </a:r>
            <a:r>
              <a:rPr lang="en-GB" sz="2800"/>
              <a:t>of measurement?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What </a:t>
            </a:r>
            <a:r>
              <a:rPr lang="en-GB" sz="2800" b="1"/>
              <a:t>equipment</a:t>
            </a:r>
            <a:r>
              <a:rPr lang="en-GB" sz="2800"/>
              <a:t> do you require to take temperatures?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071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Task 14: </a:t>
            </a:r>
            <a:r>
              <a:rPr lang="en-GB" sz="2800"/>
              <a:t>Self-assessment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What can you remember from our last lessons?</a:t>
            </a:r>
            <a:endParaRPr lang="en-GB" sz="2800">
              <a:solidFill>
                <a:srgbClr val="E51C41"/>
              </a:solidFill>
            </a:endParaRPr>
          </a:p>
          <a:p>
            <a:pPr>
              <a:lnSpc>
                <a:spcPct val="100000"/>
              </a:lnSpc>
            </a:pPr>
            <a:endParaRPr lang="en-GB" sz="2800">
              <a:solidFill>
                <a:srgbClr val="E51C41"/>
              </a:solidFill>
            </a:endParaRP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What is the </a:t>
            </a:r>
            <a:r>
              <a:rPr lang="en-GB" sz="2800" b="1"/>
              <a:t>normal range </a:t>
            </a:r>
            <a:r>
              <a:rPr lang="en-GB" sz="2800"/>
              <a:t>for an </a:t>
            </a:r>
            <a:r>
              <a:rPr lang="en-GB" sz="2800" i="1"/>
              <a:t>adult </a:t>
            </a:r>
            <a:r>
              <a:rPr lang="en-GB" sz="2800"/>
              <a:t>patient’s temperature?</a:t>
            </a:r>
            <a:r>
              <a:rPr lang="en-GB" sz="2800">
                <a:solidFill>
                  <a:srgbClr val="FF0000"/>
                </a:solidFill>
              </a:rPr>
              <a:t> </a:t>
            </a:r>
            <a:r>
              <a:rPr lang="en-GB" sz="2800" b="1"/>
              <a:t>36</a:t>
            </a:r>
            <a:r>
              <a:rPr lang="en-GB" sz="2800" b="1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sz="2800" b="1"/>
              <a:t>37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What are </a:t>
            </a:r>
            <a:r>
              <a:rPr lang="en-GB" sz="2800" b="1"/>
              <a:t>the units </a:t>
            </a:r>
            <a:r>
              <a:rPr lang="en-GB" sz="2800"/>
              <a:t>of measurement?</a:t>
            </a:r>
            <a:r>
              <a:rPr lang="en-GB" sz="2800">
                <a:solidFill>
                  <a:srgbClr val="FF0000"/>
                </a:solidFill>
              </a:rPr>
              <a:t> </a:t>
            </a:r>
            <a:r>
              <a:rPr lang="en-GB" sz="2800" b="1"/>
              <a:t>Degrees </a:t>
            </a:r>
            <a:r>
              <a:rPr lang="en-GB" sz="2800" b="1" err="1"/>
              <a:t>celsius</a:t>
            </a:r>
            <a:endParaRPr lang="en-GB" sz="2800" b="1"/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/>
              <a:t>What </a:t>
            </a:r>
            <a:r>
              <a:rPr lang="en-GB" sz="2800" b="1"/>
              <a:t>equipment</a:t>
            </a:r>
            <a:r>
              <a:rPr lang="en-GB" sz="2800"/>
              <a:t> do you require to take temperature? </a:t>
            </a:r>
            <a:r>
              <a:rPr lang="en-GB" sz="2800" b="1"/>
              <a:t>Thermometer</a:t>
            </a:r>
          </a:p>
          <a:p>
            <a:pPr marL="685783" indent="-685783">
              <a:lnSpc>
                <a:spcPct val="100000"/>
              </a:lnSpc>
              <a:buAutoNum type="arabicParenR"/>
            </a:pPr>
            <a:r>
              <a:rPr lang="en-GB" sz="2800" b="1"/>
              <a:t>Extension: </a:t>
            </a:r>
            <a:r>
              <a:rPr lang="en-GB" sz="2800"/>
              <a:t>Where do you place the thermometer to take a patient’s temperature?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308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Aim: </a:t>
            </a:r>
            <a:r>
              <a:rPr lang="en-GB" sz="2800" b="0"/>
              <a:t>To u</a:t>
            </a:r>
            <a:r>
              <a:rPr lang="en-US" sz="2800" b="0"/>
              <a:t>se physiological equipment (thermometer) and r</a:t>
            </a:r>
            <a:r>
              <a:rPr lang="en-US" sz="2800" b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ecord the results of physiological monitoring and measurement using a NEWS2 chart for temperature.	</a:t>
            </a:r>
            <a:br>
              <a:rPr lang="en-US" sz="2800" b="0">
                <a:solidFill>
                  <a:schemeClr val="dk1"/>
                </a:solidFill>
                <a:latin typeface="+mn-lt"/>
                <a:ea typeface="+mn-ea"/>
                <a:cs typeface="+mn-cs"/>
              </a:rPr>
            </a:br>
            <a:br>
              <a:rPr lang="en-US" sz="2800" b="0">
                <a:solidFill>
                  <a:schemeClr val="dk1"/>
                </a:solidFill>
                <a:latin typeface="+mn-lt"/>
                <a:ea typeface="+mn-ea"/>
                <a:cs typeface="+mn-cs"/>
              </a:rPr>
            </a:br>
            <a:r>
              <a:rPr lang="en-GB" sz="2800"/>
              <a:t>Learning outcomes: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1" y="2517720"/>
            <a:ext cx="10223500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By the end of this lesson, you will be able to: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800"/>
              <a:t>describe how to take temperatures accurately 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800"/>
              <a:t>describe how to report temperature readings appropriately 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800"/>
              <a:t>apply these skills in a practical scenario. </a:t>
            </a:r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9988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Present new information</a:t>
            </a:r>
          </a:p>
        </p:txBody>
      </p:sp>
    </p:spTree>
    <p:extLst>
      <p:ext uri="{BB962C8B-B14F-4D97-AF65-F5344CB8AC3E}">
        <p14:creationId xmlns:p14="http://schemas.microsoft.com/office/powerpoint/2010/main" val="2616928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Describe how to take temperature accurately using a thermometer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800"/>
              <a:t>How do you take your temperature at home?</a:t>
            </a:r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695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795" y="3936"/>
            <a:ext cx="12130164" cy="1325563"/>
          </a:xfrm>
          <a:noFill/>
        </p:spPr>
        <p:txBody>
          <a:bodyPr>
            <a:normAutofit/>
          </a:bodyPr>
          <a:lstStyle/>
          <a:p>
            <a:r>
              <a:rPr lang="en-GB" sz="2800" b="1"/>
              <a:t>Describe how to use equipment for measuring temperature</a:t>
            </a:r>
          </a:p>
        </p:txBody>
      </p:sp>
      <p:sp>
        <p:nvSpPr>
          <p:cNvPr id="4" name="Oval 3"/>
          <p:cNvSpPr/>
          <p:nvPr/>
        </p:nvSpPr>
        <p:spPr>
          <a:xfrm>
            <a:off x="4781821" y="2728003"/>
            <a:ext cx="3306112" cy="2196879"/>
          </a:xfrm>
          <a:prstGeom prst="ellipse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solidFill>
                  <a:schemeClr val="tx1"/>
                </a:solidFill>
              </a:rPr>
              <a:t>Different ways to take temperature</a:t>
            </a:r>
          </a:p>
        </p:txBody>
      </p:sp>
      <p:cxnSp>
        <p:nvCxnSpPr>
          <p:cNvPr id="6" name="Straight Arrow Connector 5"/>
          <p:cNvCxnSpPr>
            <a:cxnSpLocks/>
            <a:stCxn id="4" idx="7"/>
          </p:cNvCxnSpPr>
          <p:nvPr/>
        </p:nvCxnSpPr>
        <p:spPr>
          <a:xfrm flipV="1">
            <a:off x="7603764" y="2465549"/>
            <a:ext cx="487091" cy="58417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8087934" y="1764407"/>
            <a:ext cx="3760631" cy="15583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solidFill>
                  <a:schemeClr val="tx1"/>
                </a:solidFill>
              </a:rPr>
              <a:t>Oral temperature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71847" y="3854396"/>
            <a:ext cx="3646957" cy="155834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solidFill>
                  <a:schemeClr val="tx1"/>
                </a:solidFill>
              </a:rPr>
              <a:t>Taking the temperature in the ear canal </a:t>
            </a: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7847310" y="4330790"/>
            <a:ext cx="624537" cy="457925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5350591" y="5781602"/>
            <a:ext cx="3760631" cy="9809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solidFill>
                  <a:schemeClr val="tx1"/>
                </a:solidFill>
              </a:rPr>
              <a:t>Axillary temperature</a:t>
            </a:r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>
            <a:off x="7079657" y="4788716"/>
            <a:ext cx="0" cy="100611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</p:cNvCxnSpPr>
          <p:nvPr/>
        </p:nvCxnSpPr>
        <p:spPr>
          <a:xfrm flipH="1">
            <a:off x="4228966" y="4404057"/>
            <a:ext cx="771815" cy="68961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2221886" y="5102059"/>
            <a:ext cx="2996503" cy="131364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solidFill>
                  <a:schemeClr val="tx1"/>
                </a:solidFill>
              </a:rPr>
              <a:t>Temperature strips</a:t>
            </a:r>
          </a:p>
        </p:txBody>
      </p:sp>
      <p:cxnSp>
        <p:nvCxnSpPr>
          <p:cNvPr id="18" name="Straight Arrow Connector 17"/>
          <p:cNvCxnSpPr>
            <a:cxnSpLocks/>
          </p:cNvCxnSpPr>
          <p:nvPr/>
        </p:nvCxnSpPr>
        <p:spPr>
          <a:xfrm flipH="1" flipV="1">
            <a:off x="4397908" y="2840953"/>
            <a:ext cx="534112" cy="54471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2286766" y="1527307"/>
            <a:ext cx="2996503" cy="131364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>
                <a:solidFill>
                  <a:schemeClr val="tx1"/>
                </a:solidFill>
              </a:rPr>
              <a:t>Rectal temperature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722" y="2699216"/>
            <a:ext cx="2993565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b="1" u="sng"/>
              <a:t>Take note</a:t>
            </a:r>
            <a:r>
              <a:rPr lang="en-GB" sz="2800" b="1"/>
              <a:t>:</a:t>
            </a:r>
            <a:endParaRPr lang="en-GB" sz="2000"/>
          </a:p>
          <a:p>
            <a:r>
              <a:rPr lang="en-GB" sz="2800" b="1"/>
              <a:t>Which methods are the most accurate?</a:t>
            </a:r>
          </a:p>
          <a:p>
            <a:endParaRPr lang="en-GB" sz="2800" b="1"/>
          </a:p>
          <a:p>
            <a:r>
              <a:rPr lang="en-GB" sz="2800" b="1"/>
              <a:t>Why?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76E6854-9640-48D9-01E6-D145A909A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cap="none"/>
          </a:p>
          <a:p>
            <a:r>
              <a:rPr lang="en-GB" cap="none"/>
              <a:t>Education and Training Foundation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E407BD3-47CC-044C-8218-1CC73463B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22DFD-CD8D-4488-9E0B-F606D83543F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329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8" ma:contentTypeDescription="Create a new document." ma:contentTypeScope="" ma:versionID="b8a82ae03f6bbf2f5bae4b1083aff19d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2214009479b4e339fdd27a5b62ff05ba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4967A8D-55EF-4842-A1F3-471218DF6601}"/>
</file>

<file path=customXml/itemProps2.xml><?xml version="1.0" encoding="utf-8"?>
<ds:datastoreItem xmlns:ds="http://schemas.openxmlformats.org/officeDocument/2006/customXml" ds:itemID="{AEB3CF6B-E4B1-4AFA-B384-4B87611DF465}"/>
</file>

<file path=customXml/itemProps3.xml><?xml version="1.0" encoding="utf-8"?>
<ds:datastoreItem xmlns:ds="http://schemas.openxmlformats.org/officeDocument/2006/customXml" ds:itemID="{D0989C28-FBF7-40FC-888C-A20929245043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</TotalTime>
  <Words>2212</Words>
  <Application>Microsoft Office PowerPoint</Application>
  <PresentationFormat>Widescreen</PresentationFormat>
  <Paragraphs>381</Paragraphs>
  <Slides>38</Slides>
  <Notes>29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Wingdings</vt:lpstr>
      <vt:lpstr>Office Theme</vt:lpstr>
      <vt:lpstr>Lesson 4</vt:lpstr>
      <vt:lpstr>Lesson outline: Tutor use only  </vt:lpstr>
      <vt:lpstr>01</vt:lpstr>
      <vt:lpstr>Recall and connect: Task 14</vt:lpstr>
      <vt:lpstr>Task 14: Self-assessment</vt:lpstr>
      <vt:lpstr>Aim: To use physiological equipment (thermometer) and record the results of physiological monitoring and measurement using a NEWS2 chart for temperature.   Learning outcomes:</vt:lpstr>
      <vt:lpstr>02</vt:lpstr>
      <vt:lpstr>Describe how to take temperature accurately using a thermometer</vt:lpstr>
      <vt:lpstr>Describe how to use equipment for measuring temperature</vt:lpstr>
      <vt:lpstr>Different types of thermometers</vt:lpstr>
      <vt:lpstr>Task 15: Current policy and good practice techniques for taking physiological measurements – Let us hear what the industry professionals have to say</vt:lpstr>
      <vt:lpstr>Task 15: Self-assessment  Let us hear what industry professionals have to say</vt:lpstr>
      <vt:lpstr>Current policy and good practice from CHCP, University of Hull </vt:lpstr>
      <vt:lpstr>Describe how to take temperature accurately using a thermometer</vt:lpstr>
      <vt:lpstr>Describe how to take temperature accurately using a thermometer</vt:lpstr>
      <vt:lpstr>Describe how to take temperature accurately using a thermometer</vt:lpstr>
      <vt:lpstr>Describe how to take temperature accurately using a thermometer</vt:lpstr>
      <vt:lpstr>Describe how to take temperature accurately using a thermometer</vt:lpstr>
      <vt:lpstr>Describe how to record temperature appropriately</vt:lpstr>
      <vt:lpstr>Describe how to record temperature appropriately</vt:lpstr>
      <vt:lpstr>Recall: What do you do after you have taken the physiological measurement?</vt:lpstr>
      <vt:lpstr>Recall: What do you do after you have taken the physiological measurement?</vt:lpstr>
      <vt:lpstr>Task 16: Describe how to record temperature appropriately </vt:lpstr>
      <vt:lpstr>Task 16: Describe how to record temperature appropriately </vt:lpstr>
      <vt:lpstr>03</vt:lpstr>
      <vt:lpstr>Task 17a: Practise plotting temperature on a NEWS2 chart</vt:lpstr>
      <vt:lpstr>Self-assessment: Practise plotting temperature on a NEWS2 chart</vt:lpstr>
      <vt:lpstr>Task 17b: Practise plotting temperature on a NEWS2 chart</vt:lpstr>
      <vt:lpstr>Self-assessment: Practise plotting temperature on a NEWS2 chart</vt:lpstr>
      <vt:lpstr>Task 18: Create a flow chart of all the steps required to take a service user’s temperature accurately and appropriately</vt:lpstr>
      <vt:lpstr>Peer assessment: Create a flow chart of all the steps required to take a service user’s temperature accurately and appropriately </vt:lpstr>
      <vt:lpstr>Peer assessment: Create a flow chart of all the steps required to take a service user’s temperature accurately and appropriately </vt:lpstr>
      <vt:lpstr>04</vt:lpstr>
      <vt:lpstr>Practical task 19, parts 1 and 2: Apply the steps and take the temperature </vt:lpstr>
      <vt:lpstr>05</vt:lpstr>
      <vt:lpstr>What parts of this process will be the same when taking any physiological measurement? </vt:lpstr>
      <vt:lpstr>What parts of this process will be the same when taking any physiological measurement? </vt:lpstr>
      <vt:lpstr>Aim: To use physiological equipment (thermometer) and record the results of physiological monitoring and measurement using a NEWS2 chart for temperature.   Learning outcomes: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1, lesson 1</dc:title>
  <dc:creator>Gemma Brezinski</dc:creator>
  <cp:lastModifiedBy>Gemma Brezinski</cp:lastModifiedBy>
  <cp:revision>9</cp:revision>
  <dcterms:created xsi:type="dcterms:W3CDTF">2024-01-25T15:00:43Z</dcterms:created>
  <dcterms:modified xsi:type="dcterms:W3CDTF">2024-01-25T15:07:57Z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