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597" r:id="rId2"/>
    <p:sldId id="598" r:id="rId3"/>
    <p:sldId id="599" r:id="rId4"/>
    <p:sldId id="600" r:id="rId5"/>
    <p:sldId id="601" r:id="rId6"/>
    <p:sldId id="602" r:id="rId7"/>
    <p:sldId id="603" r:id="rId8"/>
    <p:sldId id="604" r:id="rId9"/>
    <p:sldId id="605" r:id="rId10"/>
    <p:sldId id="606" r:id="rId11"/>
    <p:sldId id="607" r:id="rId12"/>
    <p:sldId id="608" r:id="rId13"/>
    <p:sldId id="609" r:id="rId14"/>
    <p:sldId id="610" r:id="rId15"/>
    <p:sldId id="611" r:id="rId16"/>
    <p:sldId id="612" r:id="rId17"/>
    <p:sldId id="613" r:id="rId18"/>
    <p:sldId id="614" r:id="rId19"/>
    <p:sldId id="615" r:id="rId20"/>
    <p:sldId id="616" r:id="rId21"/>
    <p:sldId id="428" r:id="rId22"/>
    <p:sldId id="617" r:id="rId23"/>
    <p:sldId id="618" r:id="rId24"/>
    <p:sldId id="619" r:id="rId25"/>
    <p:sldId id="620" r:id="rId26"/>
    <p:sldId id="621" r:id="rId27"/>
    <p:sldId id="622" r:id="rId28"/>
    <p:sldId id="623" r:id="rId29"/>
    <p:sldId id="624" r:id="rId30"/>
    <p:sldId id="648" r:id="rId31"/>
    <p:sldId id="262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40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96592A-7D6B-4888-ACEE-E62BC37648BC}" type="datetimeFigureOut">
              <a:rPr lang="en-GB" smtClean="0"/>
              <a:t>25/01/2024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83259F-E49B-490D-BFA7-C7E01BD220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85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9023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64500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42781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15533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30737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75180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88660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32210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63263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94808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3313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8619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37234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29703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939553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0807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099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2054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60244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51433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748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1F1B3-F6B9-4BA8-931C-9D29010190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45C88A-159F-4D6F-80B5-09D17D2199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CBB58-F617-47DD-9BC4-C9A2DB3D0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58573-A418-4A0C-A005-30333CFF0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84A9A-A6F7-49A2-827E-415A66399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24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38A24-83E1-48BB-95DF-5EBD382F8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BBB664-A350-4B0E-82BA-C7230B798B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57415-38F6-4621-9DEF-05E092525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FADEC-7E72-431C-AE9E-89F2D6808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2F3C4-3586-48AA-A68A-5CA5D21C0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9DC279-19B0-4536-AA08-9E2E8BA51D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A6563E-369C-4DFE-915A-E1980AACF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0D5D2-0E4D-41B8-BAAC-464DB42B8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AA40E-6041-4E4F-9257-D7CE2D8A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2672E-A2AE-4154-AC33-C900DDDF9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57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1" y="385110"/>
            <a:ext cx="1189919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1937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777613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E6FC6-04BD-4B8C-9E81-41B54453C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C6D8A-113F-444F-8F62-83100084C0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D2800-C6D2-402D-B9C2-3DF4679DB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C92EC-7160-493B-B4B5-6536194AE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0C406-B697-46AF-A56A-45FD7C86E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649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42C94-D81C-405D-9B7E-F29919FCB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6C0FF7-E57A-490F-A010-16AD14A80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AA7AE9-5213-4D0F-9C16-B2C3A1B90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29ED7-5E7C-4C99-B773-1D99ADEE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27C0D-B3F0-4EBC-AC80-C83242E12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E034A-E650-48B5-A70F-573901361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6EB71-0944-43E1-A2D9-EB0EAE186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307A5A-2ADB-4263-9376-F194C9213F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574391-DF16-464D-A5D8-9F2287528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22363-5095-44FE-9935-8B2C56F27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6FFE9-6940-4BF4-B86A-3F7D7398C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78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51E4E-698D-4CE1-A63B-4565E4F22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D5674-D18F-4E59-B987-643BA00E4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8C7B83-4153-4405-A2D9-0852AFE26D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FDDDBD-31A9-4730-900E-34925CF8BB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3A24FE-6732-4D1F-A396-48F2DCD18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F4C004-E3A6-4E03-BC0C-563932E3E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D00115-3DD7-4FE5-B70F-530024EEF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BE1B20-4748-4E67-BAC7-095C2AF44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4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B9750-31E5-42EA-B4E4-D1F335969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23F3FA-6D63-445B-84F8-9C18E046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59EA9F-7113-4648-96DE-B1BEE0CD8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FB727-61CA-4211-8C6C-355BFD010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68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CDF95-0CE8-4710-AE86-E8FEB74B2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D19C93-A1B1-4B5A-B33D-70214C525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88C68-52BC-48E2-A6E5-3CF490528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16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2666A-9BFD-42C1-B11C-8AF8234AB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A3D87-AD27-464F-8E50-A50070B12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732F88-FE10-4093-911E-40F3E6E7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67632-61FA-44F5-9E07-2C8DA2837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41C73E-B1E1-41DA-AD52-616863DB6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79ABB0-4CFE-48ED-B740-DA28F0233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26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7CDA5-B2E0-44AF-9DE8-608CA6204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1C36E2-468F-40FE-B038-F56BA5C3BC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A288E-2936-41A0-BF96-E15CDAA33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DA149-D2C1-4150-B2A3-3E195C1E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348074-ECA8-47E7-9461-179B312CD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87FEC5-3D8D-4981-99E1-009E3E00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738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EB423C-2894-43C0-8D16-2528AF959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77D6D-7834-4380-A355-9DF0A0C92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0E452-C5E8-46AE-8386-142EA662B4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02B97-DFE2-4AD4-BB6B-2A55C9E5C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2B03D-85E8-4B47-88DC-4E323D658B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3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Lesson 6 </a:t>
            </a:r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id="{491EC8F9-6CED-4E3F-85E1-097093DAF8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/>
              <a:t>Heart rate, respiration rate and oxygen saturation</a:t>
            </a:r>
          </a:p>
        </p:txBody>
      </p:sp>
    </p:spTree>
    <p:extLst>
      <p:ext uri="{BB962C8B-B14F-4D97-AF65-F5344CB8AC3E}">
        <p14:creationId xmlns:p14="http://schemas.microsoft.com/office/powerpoint/2010/main" val="4231645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Describe how to measure the heart rate of an adult service user accurately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 vert="horz" lIns="0" tIns="0" rIns="0" bIns="0" rtlCol="0" anchor="t">
            <a:noAutofit/>
          </a:bodyPr>
          <a:lstStyle/>
          <a:p>
            <a:r>
              <a:rPr lang="en-GB" sz="2800" b="1"/>
              <a:t>Using a stethoscope</a:t>
            </a:r>
          </a:p>
          <a:p>
            <a:pPr>
              <a:lnSpc>
                <a:spcPct val="100000"/>
              </a:lnSpc>
            </a:pPr>
            <a:endParaRPr lang="en-GB" sz="2800"/>
          </a:p>
          <a:p>
            <a:pPr>
              <a:lnSpc>
                <a:spcPct val="100000"/>
              </a:lnSpc>
            </a:pPr>
            <a:r>
              <a:rPr lang="en-GB" sz="2800"/>
              <a:t>Gaining consent then: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GB" sz="2800"/>
              <a:t>place the stethoscope over the heart (upper left-hand side of the chest) 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GB" sz="2800"/>
              <a:t>do not place it over clothes where possible. 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GB" sz="2800"/>
              <a:t>use the watch and count the number of beats per minute heard 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GB" sz="2800"/>
              <a:t>listen out for any irregularities to be reported. </a:t>
            </a:r>
          </a:p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364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Describe how to measure the oxygen saturation of an adult service user accurately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0600" y="1554252"/>
            <a:ext cx="11736661" cy="4802099"/>
          </a:xfrm>
        </p:spPr>
        <p:txBody>
          <a:bodyPr/>
          <a:lstStyle/>
          <a:p>
            <a:r>
              <a:rPr lang="en-GB" sz="2800" b="1"/>
              <a:t>Pulse oximeter</a:t>
            </a:r>
          </a:p>
          <a:p>
            <a:pPr marL="609585" indent="-609585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2800"/>
          </a:p>
          <a:p>
            <a:pPr marL="609585" indent="-609585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800"/>
              <a:t>Infrared light is passed through the index finger and detected on the other side. </a:t>
            </a:r>
          </a:p>
          <a:p>
            <a:pPr marL="609585" indent="-609585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800"/>
              <a:t>Haemoglobin absorbs different light wavelengths depending on how much oxygen it is carrying. </a:t>
            </a:r>
          </a:p>
          <a:p>
            <a:pPr marL="609585" indent="-609585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800"/>
              <a:t>The oximeter detects those differences to give a reading of how much oxygen is in the blood. </a:t>
            </a:r>
          </a:p>
          <a:p>
            <a:endParaRPr lang="en-GB"/>
          </a:p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64201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Describe how to measure the oxygen saturation of an adult service user accurately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99775" y="1410009"/>
            <a:ext cx="11736661" cy="480209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2800" b="1"/>
              <a:t>Pulse oximeter</a:t>
            </a:r>
          </a:p>
          <a:p>
            <a:pPr marL="609585" indent="-609585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2800"/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GB" sz="2800"/>
              <a:t>Can it be taken on any finger? 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GB" sz="2800"/>
              <a:t>Is there anywhere else that this can be taken?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GB" sz="2800"/>
              <a:t>How long should you leave it in place?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GB" sz="2800"/>
              <a:t>What other measurements can you take using this piece of equipment?</a:t>
            </a:r>
          </a:p>
          <a:p>
            <a:endParaRPr lang="en-GB"/>
          </a:p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16914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Describe how to measure the oxygen saturation of an adult service user accurately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0600" y="1554252"/>
            <a:ext cx="11736661" cy="4802099"/>
          </a:xfrm>
        </p:spPr>
        <p:txBody>
          <a:bodyPr/>
          <a:lstStyle/>
          <a:p>
            <a:r>
              <a:rPr lang="en-GB" sz="2800" b="1"/>
              <a:t>Pulse oximeter</a:t>
            </a:r>
          </a:p>
          <a:p>
            <a:endParaRPr lang="en-GB" sz="2800" b="1" u="sng"/>
          </a:p>
          <a:p>
            <a:r>
              <a:rPr lang="en-GB" sz="2800"/>
              <a:t>Watch nurse Jo from CHCP in action. </a:t>
            </a:r>
          </a:p>
          <a:p>
            <a:r>
              <a:rPr lang="en-GB" sz="2800"/>
              <a:t>What steps do you need to take to measure oxygen saturation and pulse rate accurately using a pulse oximeter?</a:t>
            </a:r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13</a:t>
            </a:fld>
            <a:endParaRPr lang="en-GB"/>
          </a:p>
        </p:txBody>
      </p:sp>
      <p:pic>
        <p:nvPicPr>
          <p:cNvPr id="6" name="Picture 5" descr="A logo for a company&#10;&#10;Description automatically generated">
            <a:extLst>
              <a:ext uri="{FF2B5EF4-FFF2-40B4-BE49-F238E27FC236}">
                <a16:creationId xmlns:a16="http://schemas.microsoft.com/office/drawing/2014/main" id="{DC387A87-48D0-77FB-DFF6-F99C697346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880" y="4425130"/>
            <a:ext cx="4663931" cy="196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1064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Describe how to measure the oxygen saturation of an adult service user accurately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0600" y="1554252"/>
            <a:ext cx="11736661" cy="480209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2800" b="1"/>
              <a:t>Pulse oximeter</a:t>
            </a:r>
          </a:p>
          <a:p>
            <a:pPr>
              <a:lnSpc>
                <a:spcPct val="100000"/>
              </a:lnSpc>
            </a:pPr>
            <a:endParaRPr lang="en-GB" sz="2800" b="1" u="sng"/>
          </a:p>
          <a:p>
            <a:pPr>
              <a:lnSpc>
                <a:spcPct val="100000"/>
              </a:lnSpc>
            </a:pPr>
            <a:r>
              <a:rPr lang="en-GB" sz="2800"/>
              <a:t>Find your own pulse and oxygen saturation levels using a pulse oximeter. </a:t>
            </a:r>
          </a:p>
          <a:p>
            <a:pPr>
              <a:lnSpc>
                <a:spcPct val="100000"/>
              </a:lnSpc>
            </a:pPr>
            <a:endParaRPr lang="en-GB" sz="2800"/>
          </a:p>
          <a:p>
            <a:pPr>
              <a:lnSpc>
                <a:spcPct val="100000"/>
              </a:lnSpc>
            </a:pPr>
            <a:r>
              <a:rPr lang="en-GB" sz="2800"/>
              <a:t>What makes these measurements change?</a:t>
            </a:r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33714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Describe how to measure the respiration rate of an adult service user accurately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sz="2800"/>
              <a:t>Do you think that you should tell the service user that you are taking their respiration rate?</a:t>
            </a:r>
          </a:p>
          <a:p>
            <a:endParaRPr lang="en-GB" sz="2800"/>
          </a:p>
          <a:p>
            <a:r>
              <a:rPr lang="en-GB" sz="2800"/>
              <a:t>Be prepared to justify your answer:</a:t>
            </a:r>
          </a:p>
          <a:p>
            <a:endParaRPr lang="en-GB" sz="2800"/>
          </a:p>
          <a:p>
            <a:pPr>
              <a:lnSpc>
                <a:spcPct val="100000"/>
              </a:lnSpc>
            </a:pPr>
            <a:r>
              <a:rPr lang="en-GB" sz="2800"/>
              <a:t>Why?</a:t>
            </a:r>
          </a:p>
          <a:p>
            <a:pPr>
              <a:lnSpc>
                <a:spcPct val="100000"/>
              </a:lnSpc>
            </a:pPr>
            <a:r>
              <a:rPr lang="en-GB" sz="2800"/>
              <a:t>Why not?</a:t>
            </a:r>
          </a:p>
          <a:p>
            <a:pPr>
              <a:lnSpc>
                <a:spcPct val="100000"/>
              </a:lnSpc>
            </a:pPr>
            <a:r>
              <a:rPr lang="en-GB" sz="2800"/>
              <a:t>How can these factors affect the physiological measurements?</a:t>
            </a:r>
          </a:p>
          <a:p>
            <a:r>
              <a:rPr lang="en-GB" sz="2800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27707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AA416-58E5-42FD-91D5-C7557F6BFF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897" y="260648"/>
            <a:ext cx="11231457" cy="1143000"/>
          </a:xfrm>
        </p:spPr>
        <p:txBody>
          <a:bodyPr>
            <a:normAutofit/>
          </a:bodyPr>
          <a:lstStyle/>
          <a:p>
            <a:r>
              <a:rPr lang="en-GB" sz="2800" b="1"/>
              <a:t>Describe how to measure the respiration rate of an adult service user accurately </a:t>
            </a:r>
            <a:endParaRPr lang="en-GB" sz="2800" b="1" u="s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C4CB31-14DF-428A-B5C4-D9CE3CA34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125" y="1796819"/>
            <a:ext cx="11049000" cy="4623935"/>
          </a:xfrm>
        </p:spPr>
        <p:txBody>
          <a:bodyPr vert="horz" lIns="0" tIns="0" rIns="0" bIns="0" rtlCol="0" anchor="t">
            <a:noAutofit/>
          </a:bodyPr>
          <a:lstStyle/>
          <a:p>
            <a:pPr marL="0" indent="0">
              <a:buNone/>
            </a:pPr>
            <a:r>
              <a:rPr lang="en-GB" b="1"/>
              <a:t>What kind of position must the patient be in?</a:t>
            </a:r>
            <a:endParaRPr lang="en-GB"/>
          </a:p>
          <a:p>
            <a:r>
              <a:rPr lang="en-GB"/>
              <a:t>Relaxed</a:t>
            </a:r>
            <a:endParaRPr lang="en-GB">
              <a:cs typeface="Arial"/>
            </a:endParaRPr>
          </a:p>
          <a:p>
            <a:r>
              <a:rPr lang="en-GB"/>
              <a:t>Resting, lying down or sitting comfortably</a:t>
            </a:r>
            <a:endParaRPr lang="en-GB">
              <a:cs typeface="Arial"/>
            </a:endParaRPr>
          </a:p>
          <a:p>
            <a:r>
              <a:rPr lang="en-GB"/>
              <a:t>The number of times the chest rises in a minute is counted </a:t>
            </a:r>
          </a:p>
          <a:p>
            <a:r>
              <a:rPr lang="en-GB"/>
              <a:t>The stethoscope can be placed on the chest to count the breathing sounds instead. </a:t>
            </a:r>
            <a:endParaRPr lang="en-GB">
              <a:cs typeface="Arial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FDEE72E9-C3C9-EF6D-0000-0EDB67374A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226340" y="6451215"/>
            <a:ext cx="10248501" cy="365125"/>
          </a:xfr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933" b="1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F26EDBA-2E51-5416-9B51-4BD65DE7C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E0ECBDE-D557-8970-9A93-BC138BBD3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22DFD-CD8D-4488-9E0B-F606D83543F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603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Describe how to measure the respiration rate of an adult service user accurately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endParaRPr lang="en-GB" sz="2800"/>
          </a:p>
          <a:p>
            <a:pPr>
              <a:lnSpc>
                <a:spcPct val="100000"/>
              </a:lnSpc>
            </a:pPr>
            <a:r>
              <a:rPr lang="en-GB" sz="2800"/>
              <a:t>For example, while the pulse oximeter is in place and you are awaiting a measurement…</a:t>
            </a:r>
          </a:p>
          <a:p>
            <a:pPr>
              <a:lnSpc>
                <a:spcPct val="100000"/>
              </a:lnSpc>
            </a:pPr>
            <a:r>
              <a:rPr lang="en-GB" sz="2800"/>
              <a:t> </a:t>
            </a: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use your watch with the seconds hand</a:t>
            </a: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count how many breaths are taken in one minute </a:t>
            </a:r>
            <a:endParaRPr lang="en-GB" sz="2800">
              <a:cs typeface="Arial"/>
            </a:endParaRP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or count how many breaths are taken in 30 seconds and multiply that number by two. </a:t>
            </a:r>
            <a:endParaRPr lang="en-GB" sz="2800">
              <a:cs typeface="Arial"/>
            </a:endParaRPr>
          </a:p>
          <a:p>
            <a:r>
              <a:rPr lang="en-GB">
                <a:solidFill>
                  <a:srgbClr val="E51C41"/>
                </a:solidFill>
              </a:rPr>
              <a:t> </a:t>
            </a:r>
            <a:br>
              <a:rPr lang="en-GB"/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94565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03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>
            <a:normAutofit/>
          </a:bodyPr>
          <a:lstStyle/>
          <a:p>
            <a:r>
              <a:rPr lang="en-US"/>
              <a:t>Guided </a:t>
            </a:r>
            <a:r>
              <a:rPr lang="en-US" err="1"/>
              <a:t>practise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26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800"/>
              <a:t>T</a:t>
            </a:r>
            <a:r>
              <a:rPr lang="en-GB" sz="2800" err="1"/>
              <a:t>aking</a:t>
            </a:r>
            <a:r>
              <a:rPr lang="en-GB" sz="2800"/>
              <a:t> physiological measurements during your industry placement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GB"/>
              <a:t> </a:t>
            </a:r>
            <a:br>
              <a:rPr lang="en-GB"/>
            </a:br>
            <a:r>
              <a:rPr lang="en-GB" sz="2800"/>
              <a:t>How would a physiotherapist use respiration rate in their own professional practice?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19</a:t>
            </a:fld>
            <a:endParaRPr lang="en-GB"/>
          </a:p>
        </p:txBody>
      </p:sp>
      <p:pic>
        <p:nvPicPr>
          <p:cNvPr id="6" name="Picture 5" descr="A group of black text&#10;&#10;Description automatically generated">
            <a:extLst>
              <a:ext uri="{FF2B5EF4-FFF2-40B4-BE49-F238E27FC236}">
                <a16:creationId xmlns:a16="http://schemas.microsoft.com/office/drawing/2014/main" id="{9BC726D2-330E-CDED-F05C-8B82AF3D80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182" y="4581129"/>
            <a:ext cx="3635900" cy="172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360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</a:t>
            </a:r>
            <a:r>
              <a:rPr lang="en-GB" err="1"/>
              <a:t>esson</a:t>
            </a:r>
            <a:r>
              <a:rPr lang="en-GB"/>
              <a:t> outline: Tutor use only 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8400257" y="397517"/>
            <a:ext cx="10223500" cy="4802099"/>
          </a:xfrm>
        </p:spPr>
        <p:txBody>
          <a:bodyPr/>
          <a:lstStyle/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0470" y="6342238"/>
            <a:ext cx="10248501" cy="365125"/>
          </a:xfrm>
        </p:spPr>
        <p:txBody>
          <a:bodyPr/>
          <a:lstStyle/>
          <a:p>
            <a:r>
              <a:rPr lang="en-GB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</a:t>
            </a:fld>
            <a:endParaRPr lang="en-GB"/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58E498D9-3291-1D7B-EDE2-87F8F9FAFC5D}"/>
              </a:ext>
            </a:extLst>
          </p:cNvPr>
          <p:cNvGraphicFramePr>
            <a:graphicFrameLocks noGrp="1"/>
          </p:cNvGraphicFramePr>
          <p:nvPr/>
        </p:nvGraphicFramePr>
        <p:xfrm>
          <a:off x="192136" y="752199"/>
          <a:ext cx="11699397" cy="583346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65211">
                  <a:extLst>
                    <a:ext uri="{9D8B030D-6E8A-4147-A177-3AD203B41FA5}">
                      <a16:colId xmlns:a16="http://schemas.microsoft.com/office/drawing/2014/main" val="346630619"/>
                    </a:ext>
                  </a:extLst>
                </a:gridCol>
                <a:gridCol w="1534589">
                  <a:extLst>
                    <a:ext uri="{9D8B030D-6E8A-4147-A177-3AD203B41FA5}">
                      <a16:colId xmlns:a16="http://schemas.microsoft.com/office/drawing/2014/main" val="1098180410"/>
                    </a:ext>
                  </a:extLst>
                </a:gridCol>
                <a:gridCol w="921367">
                  <a:extLst>
                    <a:ext uri="{9D8B030D-6E8A-4147-A177-3AD203B41FA5}">
                      <a16:colId xmlns:a16="http://schemas.microsoft.com/office/drawing/2014/main" val="847170278"/>
                    </a:ext>
                  </a:extLst>
                </a:gridCol>
                <a:gridCol w="2146677">
                  <a:extLst>
                    <a:ext uri="{9D8B030D-6E8A-4147-A177-3AD203B41FA5}">
                      <a16:colId xmlns:a16="http://schemas.microsoft.com/office/drawing/2014/main" val="2399357076"/>
                    </a:ext>
                  </a:extLst>
                </a:gridCol>
                <a:gridCol w="2898015">
                  <a:extLst>
                    <a:ext uri="{9D8B030D-6E8A-4147-A177-3AD203B41FA5}">
                      <a16:colId xmlns:a16="http://schemas.microsoft.com/office/drawing/2014/main" val="3333028173"/>
                    </a:ext>
                  </a:extLst>
                </a:gridCol>
                <a:gridCol w="1833539">
                  <a:extLst>
                    <a:ext uri="{9D8B030D-6E8A-4147-A177-3AD203B41FA5}">
                      <a16:colId xmlns:a16="http://schemas.microsoft.com/office/drawing/2014/main" val="3581277042"/>
                    </a:ext>
                  </a:extLst>
                </a:gridCol>
              </a:tblGrid>
              <a:tr h="10972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Topic: Heart rate, respiration rate and oxygen saturation</a:t>
                      </a:r>
                    </a:p>
                    <a:p>
                      <a:endParaRPr lang="en-GB" sz="1600"/>
                    </a:p>
                  </a:txBody>
                  <a:tcPr marL="121920" marR="121920" marT="60960" marB="60960"/>
                </a:tc>
                <a:tc gridSpan="2">
                  <a:txBody>
                    <a:bodyPr/>
                    <a:lstStyle/>
                    <a:p>
                      <a:r>
                        <a:rPr lang="en-US" sz="1600"/>
                        <a:t>Occupational specialism core performance outcome 3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Lesson 6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gridSpan="2">
                  <a:txBody>
                    <a:bodyPr/>
                    <a:lstStyle/>
                    <a:p>
                      <a:r>
                        <a:rPr lang="en-US" sz="1600"/>
                        <a:t>Taking physiological measurements – Heart rate, respiration rate and oxygen saturation </a:t>
                      </a:r>
                      <a:r>
                        <a:rPr lang="en-US" sz="16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(K3.1, 3.2, 3.3, S3.16, S3.17): 2 hours, 30 mins</a:t>
                      </a:r>
                      <a:endParaRPr lang="en-GB" sz="1600" i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845289"/>
                  </a:ext>
                </a:extLst>
              </a:tr>
              <a:tr h="609600">
                <a:tc gridSpan="3">
                  <a:txBody>
                    <a:bodyPr/>
                    <a:lstStyle/>
                    <a:p>
                      <a:r>
                        <a:rPr lang="en-US" sz="1600" b="1"/>
                        <a:t>Aim: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use physiological measurement equipment to measure pulse, respiration rate and oxygen saturation.</a:t>
                      </a:r>
                      <a:endParaRPr lang="en-GB" sz="1600" i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983349"/>
                  </a:ext>
                </a:extLst>
              </a:tr>
              <a:tr h="608307">
                <a:tc gridSpan="2">
                  <a:txBody>
                    <a:bodyPr/>
                    <a:lstStyle/>
                    <a:p>
                      <a:r>
                        <a:rPr lang="en-US" sz="1600" b="1"/>
                        <a:t>Component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 b="1"/>
                        <a:t> Activity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Timings 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626249464"/>
                  </a:ext>
                </a:extLst>
              </a:tr>
              <a:tr h="609600">
                <a:tc gridSpan="2">
                  <a:txBody>
                    <a:bodyPr/>
                    <a:lstStyle/>
                    <a:p>
                      <a:r>
                        <a:rPr lang="en-US" sz="1600" b="1"/>
                        <a:t>Recall and connect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/>
                        <a:t>Recall the normal ranges and equipment needed to measure heart rate, respiration rate and oxygen saturation. 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10 minutes</a:t>
                      </a:r>
                      <a:endParaRPr lang="en-GB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457640557"/>
                  </a:ext>
                </a:extLst>
              </a:tr>
              <a:tr h="609600">
                <a:tc gridSpan="2">
                  <a:txBody>
                    <a:bodyPr/>
                    <a:lstStyle/>
                    <a:p>
                      <a:r>
                        <a:rPr lang="en-US" sz="1600" b="1"/>
                        <a:t>Present new information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/>
                        <a:t>Describe how to measure the heart rate, respiration rate and oxygen saturation accurately. 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70 minutes</a:t>
                      </a:r>
                      <a:endParaRPr lang="en-GB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741999525"/>
                  </a:ext>
                </a:extLst>
              </a:tr>
              <a:tr h="1049955">
                <a:tc gridSpan="2">
                  <a:txBody>
                    <a:bodyPr/>
                    <a:lstStyle/>
                    <a:p>
                      <a:r>
                        <a:rPr lang="en-US" sz="1600" b="1"/>
                        <a:t>Guided practice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/>
                        <a:t>Plan a flow chart of the steps required to accurately take and record heart rate, respiration rate and oxygen saturation.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20 minutes</a:t>
                      </a:r>
                      <a:endParaRPr lang="en-GB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033886473"/>
                  </a:ext>
                </a:extLst>
              </a:tr>
              <a:tr h="639523">
                <a:tc gridSpan="2">
                  <a:txBody>
                    <a:bodyPr/>
                    <a:lstStyle/>
                    <a:p>
                      <a:r>
                        <a:rPr lang="en-US" sz="1600" b="1"/>
                        <a:t>Independent practice 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/>
                        <a:t>Practical task: Apply the steps and take the physiological measurements of another person in the lesson. 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30 minutes</a:t>
                      </a:r>
                      <a:endParaRPr lang="en-GB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955350770"/>
                  </a:ext>
                </a:extLst>
              </a:tr>
              <a:tr h="609600">
                <a:tc gridSpan="2">
                  <a:txBody>
                    <a:bodyPr/>
                    <a:lstStyle/>
                    <a:p>
                      <a:r>
                        <a:rPr lang="en-US" sz="1600" b="1"/>
                        <a:t>Review 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/>
                        <a:t>Reflection: Why is it important that all physiological measurements are recorded confidentially?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20 minutes</a:t>
                      </a:r>
                      <a:endParaRPr lang="en-GB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51707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69185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2800"/>
              <a:t>Task 26: Create a flow chart of the steps required to measure and record heart rate, respiration rate and oxygen saturation accurately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15726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AB012D-684D-BBB4-DB86-54A317FE82F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21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F3A3AE0-A69F-F607-C624-CDD9A634E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3067"/>
              <a:t>Recall from last lesson: Parts of this process will be the same when taking any physiological measurement</a:t>
            </a:r>
            <a:br>
              <a:rPr lang="en-GB"/>
            </a:b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54EDAE-761D-9691-DCD8-68D2C18422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0" y="1315199"/>
            <a:ext cx="11736661" cy="5041151"/>
          </a:xfrm>
        </p:spPr>
        <p:txBody>
          <a:bodyPr/>
          <a:lstStyle/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Greet the patient with “Hello. My name is…”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Communicate effectively (no jargon, tone, pace, appropriate body language, etc.) to show best practice.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Confirm the service user’s identity using their name and date of birth. 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Ask the service user what they would prefer to be called.  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Explain the procedure, including the risks and benefits. 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Gain consent (ensuring informed, voluntary and with capacity). 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Keep talking to the patient during and after the procedure. 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Report the findings to the patient.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3A4E57-DFD5-CC6C-938F-9B35D43A00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0336401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10601" y="333200"/>
            <a:ext cx="11250084" cy="280776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800"/>
              <a:t>Task 27: Self-assessment</a:t>
            </a:r>
            <a:br>
              <a:rPr lang="en-US" sz="2800"/>
            </a:br>
            <a:br>
              <a:rPr lang="en-US" sz="2800"/>
            </a:br>
            <a:r>
              <a:rPr lang="en-US" sz="2800"/>
              <a:t>Create a flow chart of the steps required to measure and record heart rate, respiration rate and oxygen saturation accurately.</a:t>
            </a:r>
            <a:br>
              <a:rPr lang="en-US" sz="2800"/>
            </a:br>
            <a:br>
              <a:rPr lang="en-US" sz="2800"/>
            </a:br>
            <a:endParaRPr lang="en-US" sz="2800" b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48102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04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>
            <a:normAutofit/>
          </a:bodyPr>
          <a:lstStyle/>
          <a:p>
            <a:r>
              <a:rPr lang="en-US" dirty="0"/>
              <a:t>Independent </a:t>
            </a:r>
            <a:r>
              <a:rPr lang="en-US" dirty="0" err="1"/>
              <a:t>practise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0070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800"/>
              <a:t>Task 28: Apply the steps and take the physiological measurements of another person in the lesson </a:t>
            </a:r>
            <a:endParaRPr lang="en-GB" sz="280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 sz="2800"/>
          </a:p>
          <a:p>
            <a:pPr>
              <a:lnSpc>
                <a:spcPct val="100000"/>
              </a:lnSpc>
            </a:pPr>
            <a:r>
              <a:rPr lang="en-GB" sz="2800"/>
              <a:t>Please note:</a:t>
            </a:r>
          </a:p>
          <a:p>
            <a:pPr>
              <a:lnSpc>
                <a:spcPct val="100000"/>
              </a:lnSpc>
            </a:pPr>
            <a:endParaRPr lang="en-GB" sz="2800"/>
          </a:p>
          <a:p>
            <a:pPr>
              <a:lnSpc>
                <a:spcPct val="100000"/>
              </a:lnSpc>
            </a:pPr>
            <a:r>
              <a:rPr lang="en-GB" sz="2800"/>
              <a:t>To apply the legislative and regulatory requirements, what should you do before and after using a piece of equipment to take a physiological measurement?</a:t>
            </a:r>
          </a:p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04579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800"/>
              <a:t>Task 28: Apply the steps and take the physiological measurements of another person in the lesson </a:t>
            </a:r>
            <a:endParaRPr lang="en-GB" sz="280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en-GB" sz="2800"/>
          </a:p>
          <a:p>
            <a:pPr>
              <a:lnSpc>
                <a:spcPct val="100000"/>
              </a:lnSpc>
            </a:pPr>
            <a:r>
              <a:rPr lang="en-GB" sz="2800"/>
              <a:t>Please note:</a:t>
            </a:r>
          </a:p>
          <a:p>
            <a:pPr>
              <a:lnSpc>
                <a:spcPct val="100000"/>
              </a:lnSpc>
            </a:pPr>
            <a:endParaRPr lang="en-GB" sz="2800"/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Calibrate the machine according to the manufacturer’s instructions. </a:t>
            </a: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Clean the machine.</a:t>
            </a: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Use appropriate personal protective equipment in line with the policies and procedures of your industry placement and your educational institution. </a:t>
            </a:r>
          </a:p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47650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800"/>
              <a:t>Task 28: Peer assessment</a:t>
            </a:r>
            <a:br>
              <a:rPr lang="en-US" sz="2800"/>
            </a:br>
            <a:r>
              <a:rPr lang="en-US" sz="2800"/>
              <a:t>Apply the steps and take the physiological measurements of another person in the lesson. </a:t>
            </a:r>
            <a:endParaRPr lang="en-GB" sz="280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10968576" cy="4802099"/>
          </a:xfrm>
        </p:spPr>
        <p:txBody>
          <a:bodyPr/>
          <a:lstStyle/>
          <a:p>
            <a:endParaRPr lang="en-GB" sz="2800"/>
          </a:p>
          <a:p>
            <a:pPr marL="685783" indent="-685783">
              <a:buAutoNum type="arabicParenR"/>
            </a:pPr>
            <a:r>
              <a:rPr lang="en-GB" sz="2800"/>
              <a:t>Complete the feedback sheet provided to ensure best practice was applied. Consider areas for development. </a:t>
            </a:r>
          </a:p>
          <a:p>
            <a:pPr marL="685783" indent="-685783">
              <a:buAutoNum type="arabicParenR"/>
            </a:pPr>
            <a:r>
              <a:rPr lang="en-GB" sz="2800"/>
              <a:t>Time how long these measurements take to complete. </a:t>
            </a:r>
          </a:p>
          <a:p>
            <a:pPr marL="685783" indent="-685783">
              <a:buAutoNum type="arabicParenR"/>
            </a:pPr>
            <a:r>
              <a:rPr lang="en-GB" sz="2800" b="1"/>
              <a:t>Extension: </a:t>
            </a:r>
            <a:r>
              <a:rPr lang="en-GB" sz="2800"/>
              <a:t>Repeat and aim to complete these faster to ensure your efficiency with taking the measurements during your industry placements. </a:t>
            </a:r>
          </a:p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20089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05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>
            <a:normAutofit/>
          </a:bodyPr>
          <a:lstStyle/>
          <a:p>
            <a:r>
              <a:rPr lang="en-US"/>
              <a:t>Review </a:t>
            </a:r>
          </a:p>
        </p:txBody>
      </p:sp>
    </p:spTree>
    <p:extLst>
      <p:ext uri="{BB962C8B-B14F-4D97-AF65-F5344CB8AC3E}">
        <p14:creationId xmlns:p14="http://schemas.microsoft.com/office/powerpoint/2010/main" val="18357261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FD07DD-A1F4-01FE-7798-CD93FB4CE76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28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0172BA7-CAED-D268-FD92-E520E575C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3067"/>
              <a:t>Reflection: Why is it important that all physiological measurements are recorded confidentially?</a:t>
            </a:r>
            <a:br>
              <a:rPr lang="en-GB"/>
            </a:b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33E4AF-0693-41BD-BCD4-2E8FE442B63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sz="2800"/>
          </a:p>
          <a:p>
            <a:r>
              <a:rPr lang="en-US" sz="2800"/>
              <a:t>Be prepared to justify your response. </a:t>
            </a:r>
            <a:endParaRPr lang="en-GB" sz="28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D1AD24-A419-FA46-AF74-E84C396491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1056036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FD07DD-A1F4-01FE-7798-CD93FB4CE76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29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0172BA7-CAED-D268-FD92-E520E575C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3067"/>
              <a:t>Reflection: Why is it important that all physiological measurements are recorded confidentially?</a:t>
            </a:r>
            <a:br>
              <a:rPr lang="en-GB"/>
            </a:b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33E4AF-0693-41BD-BCD4-2E8FE442B63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0601" y="1408996"/>
            <a:ext cx="10223500" cy="480209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800"/>
              <a:t>This ensures:</a:t>
            </a:r>
          </a:p>
          <a:p>
            <a:pPr marL="609585" indent="-609585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/>
              <a:t>safeguarding of the patient</a:t>
            </a:r>
          </a:p>
          <a:p>
            <a:pPr marL="609585" indent="-609585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/>
              <a:t>that policies, procedures, legislative and regulatory requirements are followed </a:t>
            </a:r>
          </a:p>
          <a:p>
            <a:pPr marL="609585" indent="-609585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/>
              <a:t>the care plan needs of the patient are followed </a:t>
            </a:r>
          </a:p>
          <a:p>
            <a:pPr marL="609585" indent="-609585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/>
              <a:t>measurements outside the normal ranges can be </a:t>
            </a:r>
            <a:r>
              <a:rPr lang="en-US" sz="2800" err="1"/>
              <a:t>recognised</a:t>
            </a:r>
            <a:r>
              <a:rPr lang="en-US" sz="2800"/>
              <a:t> </a:t>
            </a:r>
          </a:p>
          <a:p>
            <a:pPr marL="609585" indent="-609585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/>
              <a:t>measurements that are a cause for concern are </a:t>
            </a:r>
            <a:r>
              <a:rPr lang="en-US" sz="2800" err="1"/>
              <a:t>recognised</a:t>
            </a:r>
            <a:r>
              <a:rPr lang="en-US" sz="2800"/>
              <a:t> and can be escalated</a:t>
            </a:r>
          </a:p>
          <a:p>
            <a:pPr marL="609585" indent="-609585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/>
              <a:t>the holistic impact of physiological measurements on a patient’s condition. </a:t>
            </a:r>
          </a:p>
          <a:p>
            <a:pPr marL="609585" indent="-609585">
              <a:buFont typeface="Arial" panose="020B0604020202020204" pitchFamily="34" charset="0"/>
              <a:buChar char="•"/>
            </a:pP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D1AD24-A419-FA46-AF74-E84C396491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299942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01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>
            <a:normAutofit/>
          </a:bodyPr>
          <a:lstStyle/>
          <a:p>
            <a:r>
              <a:rPr lang="en-US"/>
              <a:t>Recall and connect</a:t>
            </a:r>
          </a:p>
        </p:txBody>
      </p:sp>
    </p:spTree>
    <p:extLst>
      <p:ext uri="{BB962C8B-B14F-4D97-AF65-F5344CB8AC3E}">
        <p14:creationId xmlns:p14="http://schemas.microsoft.com/office/powerpoint/2010/main" val="34712183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12001" y="344610"/>
            <a:ext cx="11250084" cy="93256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Aim: </a:t>
            </a:r>
            <a:r>
              <a:rPr lang="en-US" sz="2800" b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Use physiological measurement equipment to measure pulse and respiration rate, and oxygen saturation.</a:t>
            </a:r>
            <a:br>
              <a:rPr lang="en-US" sz="2800" b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br>
              <a:rPr lang="en-US" sz="2800" b="0" i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en-GB" sz="2800"/>
              <a:t>Learning outcomes</a:t>
            </a:r>
            <a:br>
              <a:rPr lang="en-GB" sz="2800"/>
            </a:br>
            <a:r>
              <a:rPr lang="en-GB" sz="2800" b="0"/>
              <a:t>Am I now able to…</a:t>
            </a:r>
            <a:br>
              <a:rPr lang="en-GB" sz="2800"/>
            </a:br>
            <a:endParaRPr lang="en-GB" sz="280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2369" y="2826392"/>
            <a:ext cx="10223500" cy="4802099"/>
          </a:xfrm>
        </p:spPr>
        <p:txBody>
          <a:bodyPr vert="horz" lIns="0" tIns="0" rIns="0" bIns="0" rtlCol="0" anchor="t">
            <a:noAutofit/>
          </a:bodyPr>
          <a:lstStyle/>
          <a:p>
            <a:pPr marL="685783" indent="-685783">
              <a:lnSpc>
                <a:spcPct val="100000"/>
              </a:lnSpc>
              <a:buFont typeface="Wingdings" panose="020B0604020202020204" pitchFamily="34" charset="0"/>
              <a:buChar char="ü"/>
            </a:pPr>
            <a:r>
              <a:rPr lang="en-US" sz="2800"/>
              <a:t>describe how to measure the heart rate, respiration rate and oxygen saturation of an adult service user accurately? </a:t>
            </a:r>
            <a:endParaRPr lang="en-US"/>
          </a:p>
          <a:p>
            <a:pPr marL="685783" indent="-685783">
              <a:lnSpc>
                <a:spcPct val="100000"/>
              </a:lnSpc>
              <a:buFont typeface="Wingdings" panose="020B0604020202020204" pitchFamily="34" charset="0"/>
              <a:buChar char="ü"/>
            </a:pPr>
            <a:r>
              <a:rPr lang="en-US" sz="2800"/>
              <a:t>plan a flow chart of the steps required to measure and record heart rate, respiration rate and oxygen saturation accurately?</a:t>
            </a:r>
            <a:endParaRPr lang="en-US" sz="2800">
              <a:cs typeface="Arial" panose="020B0604020202020204"/>
            </a:endParaRPr>
          </a:p>
          <a:p>
            <a:pPr marL="685783" indent="-685783">
              <a:lnSpc>
                <a:spcPct val="100000"/>
              </a:lnSpc>
              <a:buFont typeface="Wingdings" panose="020B0604020202020204" pitchFamily="34" charset="0"/>
              <a:buChar char="ü"/>
            </a:pPr>
            <a:r>
              <a:rPr lang="en-US" sz="2800"/>
              <a:t>apply the steps and take the physiological measurements of another person in the lesson? </a:t>
            </a:r>
            <a:endParaRPr lang="en-GB" sz="2800">
              <a:cs typeface="Arial" panose="020B0604020202020204"/>
            </a:endParaRPr>
          </a:p>
          <a:p>
            <a:pPr marL="685783" indent="-685783">
              <a:buAutoNum type="arabicParenR"/>
            </a:pPr>
            <a:endParaRPr lang="en-GB" sz="3733"/>
          </a:p>
          <a:p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95404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31</a:t>
            </a:fld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C579EE-E5CC-4F9A-A5AE-7CAF0043E178}"/>
              </a:ext>
            </a:extLst>
          </p:cNvPr>
          <p:cNvSpPr/>
          <p:nvPr/>
        </p:nvSpPr>
        <p:spPr>
          <a:xfrm>
            <a:off x="2111737" y="2234023"/>
            <a:ext cx="2650067" cy="11260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1067"/>
              </a:spcAft>
            </a:pPr>
            <a:endParaRPr lang="en-GB" sz="1467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2351584" y="1700809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/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32357"/>
            <a:ext cx="2400267" cy="112606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6234069" y="1700809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/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6216563" y="3824753"/>
            <a:ext cx="240026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/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2111738" y="3717032"/>
            <a:ext cx="2784309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b="1"/>
              <a:t>St Mary’s College, Hull </a:t>
            </a:r>
            <a:r>
              <a:rPr lang="en-GB" sz="1400"/>
              <a:t>has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583499" y="4869161"/>
            <a:ext cx="873697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b="1">
                <a:solidFill>
                  <a:srgbClr val="E51C41"/>
                </a:solidFill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438" y="452670"/>
            <a:ext cx="1620137" cy="860743"/>
          </a:xfrm>
          <a:prstGeom prst="rect">
            <a:avLst/>
          </a:prstGeom>
        </p:spPr>
      </p:pic>
      <p:pic>
        <p:nvPicPr>
          <p:cNvPr id="6" name="Picture 5" descr="A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6855122B-22D2-7231-B2C3-ED82B6A40C1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910" y="2155758"/>
            <a:ext cx="1344149" cy="1344149"/>
          </a:xfrm>
          <a:prstGeom prst="rect">
            <a:avLst/>
          </a:prstGeom>
        </p:spPr>
      </p:pic>
      <p:pic>
        <p:nvPicPr>
          <p:cNvPr id="8" name="Picture 7" descr="A blue circle with white text and a cross&#10;&#10;Description automatically generated with low confidence">
            <a:extLst>
              <a:ext uri="{FF2B5EF4-FFF2-40B4-BE49-F238E27FC236}">
                <a16:creationId xmlns:a16="http://schemas.microsoft.com/office/drawing/2014/main" id="{9EB1EC5C-4ADF-850C-9C1D-1EB5AC03D56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837" y="2317720"/>
            <a:ext cx="868191" cy="890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314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/>
              <a:t>Recall and connect: Task 25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0601" y="862781"/>
            <a:ext cx="10223500" cy="4802099"/>
          </a:xfrm>
        </p:spPr>
        <p:txBody>
          <a:bodyPr/>
          <a:lstStyle/>
          <a:p>
            <a:r>
              <a:rPr lang="en-GB" sz="2800"/>
              <a:t>Complete the table.</a:t>
            </a:r>
          </a:p>
          <a:p>
            <a:endParaRPr lang="en-GB"/>
          </a:p>
          <a:p>
            <a:endParaRPr lang="en-GB"/>
          </a:p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4</a:t>
            </a:fld>
            <a:endParaRPr lang="en-GB"/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1B188E90-5618-F52F-0FF6-CB210133EFD2}"/>
              </a:ext>
            </a:extLst>
          </p:cNvPr>
          <p:cNvGraphicFramePr>
            <a:graphicFrameLocks noGrp="1"/>
          </p:cNvGraphicFramePr>
          <p:nvPr/>
        </p:nvGraphicFramePr>
        <p:xfrm>
          <a:off x="310601" y="1634535"/>
          <a:ext cx="10937292" cy="4360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5764">
                  <a:extLst>
                    <a:ext uri="{9D8B030D-6E8A-4147-A177-3AD203B41FA5}">
                      <a16:colId xmlns:a16="http://schemas.microsoft.com/office/drawing/2014/main" val="1186467424"/>
                    </a:ext>
                  </a:extLst>
                </a:gridCol>
                <a:gridCol w="3645764">
                  <a:extLst>
                    <a:ext uri="{9D8B030D-6E8A-4147-A177-3AD203B41FA5}">
                      <a16:colId xmlns:a16="http://schemas.microsoft.com/office/drawing/2014/main" val="800728247"/>
                    </a:ext>
                  </a:extLst>
                </a:gridCol>
                <a:gridCol w="3645764">
                  <a:extLst>
                    <a:ext uri="{9D8B030D-6E8A-4147-A177-3AD203B41FA5}">
                      <a16:colId xmlns:a16="http://schemas.microsoft.com/office/drawing/2014/main" val="829613273"/>
                    </a:ext>
                  </a:extLst>
                </a:gridCol>
              </a:tblGrid>
              <a:tr h="1555216"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Physiological measurement</a:t>
                      </a:r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Normal range (including units of measurement)</a:t>
                      </a:r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Equipment required to take a measurement</a:t>
                      </a:r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7787413"/>
                  </a:ext>
                </a:extLst>
              </a:tr>
              <a:tr h="935156"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Heart rate</a:t>
                      </a:r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7180696"/>
                  </a:ext>
                </a:extLst>
              </a:tr>
              <a:tr h="935156"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Respiration rate</a:t>
                      </a:r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9676238"/>
                  </a:ext>
                </a:extLst>
              </a:tr>
              <a:tr h="935156"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Oxygen saturation</a:t>
                      </a:r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3588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217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/>
              <a:t>Task 25: Self-assessment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sz="2800"/>
              <a:t>Complete the table.</a:t>
            </a:r>
          </a:p>
          <a:p>
            <a:endParaRPr lang="en-GB"/>
          </a:p>
          <a:p>
            <a:endParaRPr lang="en-GB"/>
          </a:p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5</a:t>
            </a:fld>
            <a:endParaRPr lang="en-GB"/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1B188E90-5618-F52F-0FF6-CB210133EFD2}"/>
              </a:ext>
            </a:extLst>
          </p:cNvPr>
          <p:cNvGraphicFramePr>
            <a:graphicFrameLocks noGrp="1"/>
          </p:cNvGraphicFramePr>
          <p:nvPr/>
        </p:nvGraphicFramePr>
        <p:xfrm>
          <a:off x="310601" y="1858020"/>
          <a:ext cx="10937292" cy="4308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5764">
                  <a:extLst>
                    <a:ext uri="{9D8B030D-6E8A-4147-A177-3AD203B41FA5}">
                      <a16:colId xmlns:a16="http://schemas.microsoft.com/office/drawing/2014/main" val="1186467424"/>
                    </a:ext>
                  </a:extLst>
                </a:gridCol>
                <a:gridCol w="3645764">
                  <a:extLst>
                    <a:ext uri="{9D8B030D-6E8A-4147-A177-3AD203B41FA5}">
                      <a16:colId xmlns:a16="http://schemas.microsoft.com/office/drawing/2014/main" val="800728247"/>
                    </a:ext>
                  </a:extLst>
                </a:gridCol>
                <a:gridCol w="3645764">
                  <a:extLst>
                    <a:ext uri="{9D8B030D-6E8A-4147-A177-3AD203B41FA5}">
                      <a16:colId xmlns:a16="http://schemas.microsoft.com/office/drawing/2014/main" val="829613273"/>
                    </a:ext>
                  </a:extLst>
                </a:gridCol>
              </a:tblGrid>
              <a:tr h="1219200"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Physiological measurement</a:t>
                      </a:r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Normal range (including units of measurement)</a:t>
                      </a:r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Equipment required to take a measurement</a:t>
                      </a:r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7787413"/>
                  </a:ext>
                </a:extLst>
              </a:tr>
              <a:tr h="935156"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Heart rate</a:t>
                      </a:r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60 to 80 beats per minute</a:t>
                      </a:r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Stethoscope and watch or pulse oximeter </a:t>
                      </a:r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7180696"/>
                  </a:ext>
                </a:extLst>
              </a:tr>
              <a:tr h="1219200"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Respiration rate</a:t>
                      </a:r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12 to 20 breaths per minute</a:t>
                      </a:r>
                      <a:endParaRPr lang="en-GB" sz="2400">
                        <a:solidFill>
                          <a:schemeClr val="tx1"/>
                        </a:solidFill>
                      </a:endParaRPr>
                    </a:p>
                    <a:p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Watch</a:t>
                      </a:r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9676238"/>
                  </a:ext>
                </a:extLst>
              </a:tr>
              <a:tr h="935156"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Oxygen saturation</a:t>
                      </a:r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94% or above</a:t>
                      </a:r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Pulse oximeter</a:t>
                      </a:r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3588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3540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12001" y="163330"/>
            <a:ext cx="11250084" cy="93256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Aim: </a:t>
            </a:r>
            <a:r>
              <a:rPr lang="en-US" sz="2800" b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To use physiological measurement equipment to measure pulse, respiration rate and oxygen saturation.</a:t>
            </a:r>
            <a:br>
              <a:rPr lang="en-US" sz="2800" b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br>
              <a:rPr lang="en-US" sz="2800" b="0" i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en-GB" sz="2800"/>
              <a:t>Learning outcomes</a:t>
            </a:r>
            <a:br>
              <a:rPr lang="en-GB" sz="2800"/>
            </a:br>
            <a:r>
              <a:rPr lang="en-GB" sz="2800" b="0"/>
              <a:t>By the end of the lesson, you will be able to:</a:t>
            </a:r>
            <a:br>
              <a:rPr lang="en-GB" sz="2800"/>
            </a:br>
            <a:endParaRPr lang="en-GB" sz="280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24501" y="2345341"/>
            <a:ext cx="10223500" cy="4802099"/>
          </a:xfrm>
        </p:spPr>
        <p:txBody>
          <a:bodyPr/>
          <a:lstStyle/>
          <a:p>
            <a:pPr marL="685783" indent="-685783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/>
              <a:t>describe how to measure the heart rate, respiration rate and oxygen saturation of an adult service user accurately</a:t>
            </a:r>
          </a:p>
          <a:p>
            <a:pPr marL="685783" indent="-685783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/>
              <a:t>plan a flow chart of the steps required to measure and record heart rate, respiration rate and oxygen saturation accurately</a:t>
            </a:r>
          </a:p>
          <a:p>
            <a:pPr marL="685783" indent="-685783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/>
              <a:t>apply the steps and take the physiological measurements of another person in the lesson. </a:t>
            </a:r>
            <a:endParaRPr lang="en-GB" sz="2800"/>
          </a:p>
          <a:p>
            <a:pPr marL="685783" indent="-685783">
              <a:buAutoNum type="arabicParenR"/>
            </a:pPr>
            <a:endParaRPr lang="en-GB" sz="3733"/>
          </a:p>
          <a:p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40407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02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>
            <a:normAutofit/>
          </a:bodyPr>
          <a:lstStyle/>
          <a:p>
            <a:r>
              <a:rPr lang="en-US"/>
              <a:t>Present new information </a:t>
            </a:r>
          </a:p>
        </p:txBody>
      </p:sp>
    </p:spTree>
    <p:extLst>
      <p:ext uri="{BB962C8B-B14F-4D97-AF65-F5344CB8AC3E}">
        <p14:creationId xmlns:p14="http://schemas.microsoft.com/office/powerpoint/2010/main" val="32482719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Describe how to measure the heart rate of an adult service user accurately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0859" y="1410009"/>
            <a:ext cx="10223500" cy="4802099"/>
          </a:xfrm>
        </p:spPr>
        <p:txBody>
          <a:bodyPr/>
          <a:lstStyle/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GB" sz="2800"/>
              <a:t>What position should the patient be in?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GB" sz="2800"/>
              <a:t>What factors can affect a reading?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GB" sz="2800"/>
              <a:t>Why would this be important to take into consideration?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GB" sz="2800"/>
              <a:t>Would this be the same for oxygen saturation and respiration rate? Why or why not?</a:t>
            </a:r>
          </a:p>
          <a:p>
            <a:r>
              <a:rPr lang="en-GB" sz="2800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8700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Describe how to measure the heart rate of an adult service user accurately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0601" y="1410009"/>
            <a:ext cx="10223500" cy="4802099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GB" sz="2800" b="1"/>
              <a:t>You can find your pulse manually:</a:t>
            </a:r>
          </a:p>
          <a:p>
            <a:endParaRPr lang="en-GB" sz="2800"/>
          </a:p>
          <a:p>
            <a:pPr>
              <a:lnSpc>
                <a:spcPct val="100000"/>
              </a:lnSpc>
            </a:pPr>
            <a:r>
              <a:rPr lang="en-GB" sz="2800"/>
              <a:t>You can find your pulse in places where an artery passes close to your skin, such as your wrist or neck.</a:t>
            </a:r>
          </a:p>
          <a:p>
            <a:pPr>
              <a:lnSpc>
                <a:spcPct val="100000"/>
              </a:lnSpc>
            </a:pPr>
            <a:r>
              <a:rPr lang="en-GB" sz="2800"/>
              <a:t>Wrist: Place your index finger and middle finger next to your tendon. </a:t>
            </a:r>
          </a:p>
          <a:p>
            <a:pPr>
              <a:lnSpc>
                <a:spcPct val="100000"/>
              </a:lnSpc>
            </a:pPr>
            <a:r>
              <a:rPr lang="en-GB" sz="2800"/>
              <a:t>Neck: Place the same fingers just under your earlobe. Slide them approximately 2 centimetres towards your chin.</a:t>
            </a:r>
          </a:p>
          <a:p>
            <a:endParaRPr lang="en-GB" sz="3733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85809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0EB937B-22B1-438E-B94C-53F0C82EE8F1}" vid="{C8935411-04CE-46E8-8E77-6CC9E3078D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8" ma:contentTypeDescription="Create a new document." ma:contentTypeScope="" ma:versionID="b8a82ae03f6bbf2f5bae4b1083aff19d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2214009479b4e339fdd27a5b62ff05ba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5230e0-234e-44fc-a46b-fcfdfca8ad4b" xsi:nil="true"/>
    <lcf76f155ced4ddcb4097134ff3c332f xmlns="b99cf144-4eb2-4910-9a88-c8d0ce72bbf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95BD447-0378-480E-9BE6-E6181BE9E5E1}"/>
</file>

<file path=customXml/itemProps2.xml><?xml version="1.0" encoding="utf-8"?>
<ds:datastoreItem xmlns:ds="http://schemas.openxmlformats.org/officeDocument/2006/customXml" ds:itemID="{86D94A8C-70CF-4C0D-BD83-F29C9E05E9EB}"/>
</file>

<file path=customXml/itemProps3.xml><?xml version="1.0" encoding="utf-8"?>
<ds:datastoreItem xmlns:ds="http://schemas.openxmlformats.org/officeDocument/2006/customXml" ds:itemID="{ECBA4AAC-28D9-4191-BA8B-192D64FD0E72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8</TotalTime>
  <Words>1709</Words>
  <Application>Microsoft Office PowerPoint</Application>
  <PresentationFormat>Widescreen</PresentationFormat>
  <Paragraphs>283</Paragraphs>
  <Slides>31</Slides>
  <Notes>27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Wingdings</vt:lpstr>
      <vt:lpstr>Office Theme</vt:lpstr>
      <vt:lpstr>Lesson 6 </vt:lpstr>
      <vt:lpstr>Lesson outline: Tutor use only  </vt:lpstr>
      <vt:lpstr>01</vt:lpstr>
      <vt:lpstr>Recall and connect: Task 25</vt:lpstr>
      <vt:lpstr>Task 25: Self-assessment</vt:lpstr>
      <vt:lpstr>Aim: To use physiological measurement equipment to measure pulse, respiration rate and oxygen saturation.  Learning outcomes By the end of the lesson, you will be able to: </vt:lpstr>
      <vt:lpstr>02</vt:lpstr>
      <vt:lpstr>Describe how to measure the heart rate of an adult service user accurately</vt:lpstr>
      <vt:lpstr>Describe how to measure the heart rate of an adult service user accurately</vt:lpstr>
      <vt:lpstr>Describe how to measure the heart rate of an adult service user accurately</vt:lpstr>
      <vt:lpstr>Describe how to measure the oxygen saturation of an adult service user accurately </vt:lpstr>
      <vt:lpstr>Describe how to measure the oxygen saturation of an adult service user accurately </vt:lpstr>
      <vt:lpstr>Describe how to measure the oxygen saturation of an adult service user accurately </vt:lpstr>
      <vt:lpstr>Describe how to measure the oxygen saturation of an adult service user accurately </vt:lpstr>
      <vt:lpstr>Describe how to measure the respiration rate of an adult service user accurately </vt:lpstr>
      <vt:lpstr>Describe how to measure the respiration rate of an adult service user accurately </vt:lpstr>
      <vt:lpstr>Describe how to measure the respiration rate of an adult service user accurately </vt:lpstr>
      <vt:lpstr>03</vt:lpstr>
      <vt:lpstr>Taking physiological measurements during your industry placement</vt:lpstr>
      <vt:lpstr>Task 26: Create a flow chart of the steps required to measure and record heart rate, respiration rate and oxygen saturation accurately</vt:lpstr>
      <vt:lpstr>Recall from last lesson: Parts of this process will be the same when taking any physiological measurement </vt:lpstr>
      <vt:lpstr>Task 27: Self-assessment  Create a flow chart of the steps required to measure and record heart rate, respiration rate and oxygen saturation accurately.  </vt:lpstr>
      <vt:lpstr>04</vt:lpstr>
      <vt:lpstr>Task 28: Apply the steps and take the physiological measurements of another person in the lesson </vt:lpstr>
      <vt:lpstr>Task 28: Apply the steps and take the physiological measurements of another person in the lesson </vt:lpstr>
      <vt:lpstr>Task 28: Peer assessment Apply the steps and take the physiological measurements of another person in the lesson. </vt:lpstr>
      <vt:lpstr>05</vt:lpstr>
      <vt:lpstr>Reflection: Why is it important that all physiological measurements are recorded confidentially? </vt:lpstr>
      <vt:lpstr>Reflection: Why is it important that all physiological measurements are recorded confidentially? </vt:lpstr>
      <vt:lpstr>Aim: Use physiological measurement equipment to measure pulse and respiration rate, and oxygen saturation.  Learning outcomes Am I now able to…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Block 1, lesson 1</dc:title>
  <dc:creator>Gemma Brezinski</dc:creator>
  <cp:lastModifiedBy>Gemma Brezinski</cp:lastModifiedBy>
  <cp:revision>11</cp:revision>
  <dcterms:created xsi:type="dcterms:W3CDTF">2024-01-25T15:00:43Z</dcterms:created>
  <dcterms:modified xsi:type="dcterms:W3CDTF">2024-01-25T15:09:30Z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</Properties>
</file>