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60" r:id="rId2"/>
    <p:sldId id="354" r:id="rId3"/>
    <p:sldId id="293" r:id="rId4"/>
    <p:sldId id="801" r:id="rId5"/>
    <p:sldId id="802" r:id="rId6"/>
    <p:sldId id="831" r:id="rId7"/>
    <p:sldId id="803" r:id="rId8"/>
    <p:sldId id="804" r:id="rId9"/>
    <p:sldId id="805" r:id="rId10"/>
    <p:sldId id="806" r:id="rId11"/>
    <p:sldId id="807" r:id="rId12"/>
    <p:sldId id="808" r:id="rId13"/>
    <p:sldId id="809" r:id="rId14"/>
    <p:sldId id="810" r:id="rId15"/>
    <p:sldId id="811" r:id="rId16"/>
    <p:sldId id="812" r:id="rId17"/>
    <p:sldId id="813" r:id="rId18"/>
    <p:sldId id="814" r:id="rId19"/>
    <p:sldId id="815" r:id="rId20"/>
    <p:sldId id="816" r:id="rId21"/>
    <p:sldId id="817" r:id="rId22"/>
    <p:sldId id="818" r:id="rId23"/>
    <p:sldId id="819" r:id="rId24"/>
    <p:sldId id="820" r:id="rId25"/>
    <p:sldId id="821" r:id="rId26"/>
    <p:sldId id="822" r:id="rId27"/>
    <p:sldId id="823" r:id="rId28"/>
    <p:sldId id="824" r:id="rId29"/>
    <p:sldId id="825" r:id="rId30"/>
    <p:sldId id="826" r:id="rId31"/>
    <p:sldId id="827" r:id="rId32"/>
    <p:sldId id="828" r:id="rId33"/>
    <p:sldId id="829" r:id="rId34"/>
    <p:sldId id="830" r:id="rId35"/>
    <p:sldId id="305" r:id="rId36"/>
  </p:sldIdLst>
  <p:sldSz cx="9144000" cy="5143500" type="screen16x9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3060">
          <p15:clr>
            <a:srgbClr val="A4A3A4"/>
          </p15:clr>
        </p15:guide>
        <p15:guide id="3" orient="horz" pos="169">
          <p15:clr>
            <a:srgbClr val="A4A3A4"/>
          </p15:clr>
        </p15:guide>
        <p15:guide id="4" orient="horz" pos="2890">
          <p15:clr>
            <a:srgbClr val="A4A3A4"/>
          </p15:clr>
        </p15:guide>
        <p15:guide id="5" orient="horz">
          <p15:clr>
            <a:srgbClr val="A4A3A4"/>
          </p15:clr>
        </p15:guide>
        <p15:guide id="6" orient="horz" pos="622">
          <p15:clr>
            <a:srgbClr val="A4A3A4"/>
          </p15:clr>
        </p15:guide>
        <p15:guide id="7" orient="horz" pos="1575">
          <p15:clr>
            <a:srgbClr val="A4A3A4"/>
          </p15:clr>
        </p15:guide>
        <p15:guide id="8" orient="horz" pos="868">
          <p15:clr>
            <a:srgbClr val="A4A3A4"/>
          </p15:clr>
        </p15:guide>
        <p15:guide id="9" pos="2835">
          <p15:clr>
            <a:srgbClr val="A4A3A4"/>
          </p15:clr>
        </p15:guide>
        <p15:guide id="10" pos="5583">
          <p15:clr>
            <a:srgbClr val="A4A3A4"/>
          </p15:clr>
        </p15:guide>
        <p15:guide id="11" pos="158">
          <p15:clr>
            <a:srgbClr val="A4A3A4"/>
          </p15:clr>
        </p15:guide>
        <p15:guide id="12" pos="5012">
          <p15:clr>
            <a:srgbClr val="A4A3A4"/>
          </p15:clr>
        </p15:guide>
        <p15:guide id="13" pos="1651">
          <p15:clr>
            <a:srgbClr val="A4A3A4"/>
          </p15:clr>
        </p15:guide>
        <p15:guide id="14" pos="2744">
          <p15:clr>
            <a:srgbClr val="A4A3A4"/>
          </p15:clr>
        </p15:guide>
        <p15:guide id="15" pos="5465">
          <p15:clr>
            <a:srgbClr val="A4A3A4"/>
          </p15:clr>
        </p15:guide>
        <p15:guide id="16" pos="956">
          <p15:clr>
            <a:srgbClr val="A4A3A4"/>
          </p15:clr>
        </p15:guide>
        <p15:guide id="17" pos="2562">
          <p15:clr>
            <a:srgbClr val="A4A3A4"/>
          </p15:clr>
        </p15:guide>
        <p15:guide id="18" pos="325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arlotte Francis" initials="CF" lastIdx="28" clrIdx="0">
    <p:extLst>
      <p:ext uri="{19B8F6BF-5375-455C-9EA6-DF929625EA0E}">
        <p15:presenceInfo xmlns:p15="http://schemas.microsoft.com/office/powerpoint/2012/main" userId="S::charlotte.francis@etfoundation.co.uk::10053fb5-6974-4d0e-81a3-4737cfd6ace0" providerId="AD"/>
      </p:ext>
    </p:extLst>
  </p:cmAuthor>
  <p:cmAuthor id="2" name="elaine hinchliffe-dale" initials="eh" lastIdx="3" clrIdx="1">
    <p:extLst>
      <p:ext uri="{19B8F6BF-5375-455C-9EA6-DF929625EA0E}">
        <p15:presenceInfo xmlns:p15="http://schemas.microsoft.com/office/powerpoint/2012/main" userId="1684414655b2278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4D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47" autoAdjust="0"/>
    <p:restoredTop sz="86385" autoAdjust="0"/>
  </p:normalViewPr>
  <p:slideViewPr>
    <p:cSldViewPr showGuides="1">
      <p:cViewPr varScale="1">
        <p:scale>
          <a:sx n="125" d="100"/>
          <a:sy n="125" d="100"/>
        </p:scale>
        <p:origin x="714" y="102"/>
      </p:cViewPr>
      <p:guideLst>
        <p:guide orient="horz" pos="1620"/>
        <p:guide orient="horz" pos="3060"/>
        <p:guide orient="horz" pos="169"/>
        <p:guide orient="horz" pos="2890"/>
        <p:guide orient="horz"/>
        <p:guide orient="horz" pos="622"/>
        <p:guide orient="horz" pos="1575"/>
        <p:guide orient="horz" pos="868"/>
        <p:guide pos="2835"/>
        <p:guide pos="5583"/>
        <p:guide pos="158"/>
        <p:guide pos="5012"/>
        <p:guide pos="1651"/>
        <p:guide pos="2744"/>
        <p:guide pos="5465"/>
        <p:guide pos="956"/>
        <p:guide pos="2562"/>
        <p:guide pos="3257"/>
      </p:guideLst>
    </p:cSldViewPr>
  </p:slideViewPr>
  <p:outlineViewPr>
    <p:cViewPr>
      <p:scale>
        <a:sx n="33" d="100"/>
        <a:sy n="33" d="100"/>
      </p:scale>
      <p:origin x="0" y="-14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270"/>
    </p:cViewPr>
  </p:sorterViewPr>
  <p:notesViewPr>
    <p:cSldViewPr showGuides="1">
      <p:cViewPr varScale="1">
        <p:scale>
          <a:sx n="85" d="100"/>
          <a:sy n="85" d="100"/>
        </p:scale>
        <p:origin x="-3786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B82452-3B3D-4B10-B5B2-216C3ED6E0C1}" type="datetimeFigureOut">
              <a:rPr lang="en-GB" smtClean="0"/>
              <a:t>13/10/2020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11B1AA-12AD-4BCD-8A84-BE258AB1E1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97049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A1484-528B-4725-8337-7ACDB6138B8F}" type="datetimeFigureOut">
              <a:rPr lang="en-GB" smtClean="0"/>
              <a:t>13/10/2020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20340D-206C-4C41-A35B-4D72CE2F2B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619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7701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787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11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88456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4597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0587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1 (Lock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107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" b="4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chemeClr val="accent2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8720" y="3618000"/>
            <a:ext cx="4967280" cy="1242000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3888720" y="3939902"/>
            <a:ext cx="4805486" cy="504056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560" y="288000"/>
            <a:ext cx="892439" cy="47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07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667625" cy="3601574"/>
          </a:xfrm>
        </p:spPr>
        <p:txBody>
          <a:bodyPr>
            <a:noAutofit/>
          </a:bodyPr>
          <a:lstStyle>
            <a:lvl1pPr marL="0" indent="0">
              <a:lnSpc>
                <a:spcPts val="2800"/>
              </a:lnSpc>
              <a:spcBef>
                <a:spcPts val="0"/>
              </a:spcBef>
              <a:buNone/>
              <a:defRPr sz="2700"/>
            </a:lvl1pPr>
            <a:lvl2pPr marL="270000" indent="-270000">
              <a:lnSpc>
                <a:spcPts val="2800"/>
              </a:lnSpc>
              <a:spcBef>
                <a:spcPts val="0"/>
              </a:spcBef>
              <a:defRPr sz="2700"/>
            </a:lvl2pPr>
            <a:lvl3pPr marL="540000" indent="-270000">
              <a:lnSpc>
                <a:spcPts val="2800"/>
              </a:lnSpc>
              <a:defRPr sz="2700"/>
            </a:lvl3pPr>
            <a:lvl4pPr marL="810000" indent="-270000">
              <a:lnSpc>
                <a:spcPts val="2800"/>
              </a:lnSpc>
              <a:defRPr sz="2700"/>
            </a:lvl4pPr>
            <a:lvl5pPr marL="1080000" indent="-270000">
              <a:lnSpc>
                <a:spcPts val="2800"/>
              </a:lnSpc>
              <a:defRPr sz="27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000"/>
              </a:lnSpc>
              <a:spcBef>
                <a:spcPts val="0"/>
              </a:spcBef>
              <a:defRPr sz="2000" b="1" cap="all" baseline="0"/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8877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and Supporting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3960000" cy="3601574"/>
          </a:xfrm>
        </p:spPr>
        <p:txBody>
          <a:bodyPr>
            <a:noAutofit/>
          </a:bodyPr>
          <a:lstStyle>
            <a:lvl1pPr marL="0" indent="0">
              <a:lnSpc>
                <a:spcPts val="2800"/>
              </a:lnSpc>
              <a:buNone/>
              <a:defRPr sz="2700" b="1"/>
            </a:lvl1pPr>
            <a:lvl2pPr marL="270000" indent="-270000">
              <a:lnSpc>
                <a:spcPts val="2800"/>
              </a:lnSpc>
              <a:spcBef>
                <a:spcPts val="0"/>
              </a:spcBef>
              <a:buFont typeface="Calibri" panose="020F0502020204030204" pitchFamily="34" charset="0"/>
              <a:buChar char="–"/>
              <a:defRPr sz="2700" b="1"/>
            </a:lvl2pPr>
            <a:lvl3pPr marL="612000" indent="-270000">
              <a:lnSpc>
                <a:spcPts val="2800"/>
              </a:lnSpc>
              <a:buFont typeface="Calibri" panose="020F0502020204030204" pitchFamily="34" charset="0"/>
              <a:buChar char="–"/>
              <a:defRPr sz="2700" b="1"/>
            </a:lvl3pPr>
            <a:lvl4pPr marL="990000" indent="-270000">
              <a:lnSpc>
                <a:spcPts val="2800"/>
              </a:lnSpc>
              <a:buFont typeface="Calibri" panose="020F0502020204030204" pitchFamily="34" charset="0"/>
              <a:buChar char="–"/>
              <a:defRPr sz="2700" b="1"/>
            </a:lvl4pPr>
            <a:lvl5pPr marL="1260000" indent="-270000">
              <a:lnSpc>
                <a:spcPts val="2800"/>
              </a:lnSpc>
              <a:buFont typeface="Calibri" panose="020F0502020204030204" pitchFamily="34" charset="0"/>
              <a:buChar char="–"/>
              <a:defRPr sz="2700" b="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572000" y="987425"/>
            <a:ext cx="3384550" cy="3600450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350"/>
            </a:lvl1pPr>
            <a:lvl2pPr marL="180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2pPr>
            <a:lvl3pPr marL="432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3pPr>
            <a:lvl4pPr marL="648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4pPr>
            <a:lvl5pPr marL="828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000"/>
              </a:lnSpc>
              <a:spcBef>
                <a:spcPts val="0"/>
              </a:spcBef>
              <a:defRPr sz="2000" b="1" cap="all" baseline="0"/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77261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500564" y="248400"/>
            <a:ext cx="4362450" cy="431958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323528" y="218346"/>
            <a:ext cx="288032" cy="492443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r"/>
            <a:r>
              <a:rPr lang="en-GB" sz="3200" b="1" dirty="0">
                <a:solidFill>
                  <a:schemeClr val="bg1"/>
                </a:solidFill>
              </a:rPr>
              <a:t>“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233363" y="627534"/>
            <a:ext cx="4122737" cy="3876675"/>
          </a:xfrm>
        </p:spPr>
        <p:txBody>
          <a:bodyPr/>
          <a:lstStyle>
            <a:lvl1pPr marL="0" indent="0">
              <a:lnSpc>
                <a:spcPts val="2700"/>
              </a:lnSpc>
              <a:spcBef>
                <a:spcPts val="0"/>
              </a:spcBef>
              <a:buNone/>
              <a:defRPr sz="27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40" y="248400"/>
            <a:ext cx="4111760" cy="265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6957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Text, Content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4500564" y="248400"/>
            <a:ext cx="4362450" cy="431958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323528" y="218346"/>
            <a:ext cx="288032" cy="492443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r"/>
            <a:r>
              <a:rPr lang="en-GB" sz="3200" b="1" dirty="0">
                <a:solidFill>
                  <a:schemeClr val="bg1"/>
                </a:solidFill>
              </a:rPr>
              <a:t>“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8"/>
          </p:nvPr>
        </p:nvSpPr>
        <p:spPr>
          <a:xfrm>
            <a:off x="234000" y="268287"/>
            <a:ext cx="4105275" cy="4319587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350" b="1"/>
            </a:lvl1pPr>
            <a:lvl2pPr marL="0" indent="0">
              <a:lnSpc>
                <a:spcPts val="1600"/>
              </a:lnSpc>
              <a:buFont typeface="Calibri" panose="020F0502020204030204" pitchFamily="34" charset="0"/>
              <a:buNone/>
              <a:defRPr sz="1350"/>
            </a:lvl2pPr>
            <a:lvl3pPr marL="180000" indent="-179388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3pPr>
            <a:lvl4pPr marL="358775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4pPr>
            <a:lvl5pPr marL="540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77239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Content Placeholder 13"/>
          <p:cNvSpPr>
            <a:spLocks noGrp="1"/>
          </p:cNvSpPr>
          <p:nvPr>
            <p:ph sz="quarter" idx="14"/>
          </p:nvPr>
        </p:nvSpPr>
        <p:spPr>
          <a:xfrm>
            <a:off x="234000" y="2825999"/>
            <a:ext cx="4122100" cy="1761875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350" b="1"/>
            </a:lvl1pPr>
            <a:lvl2pPr marL="0" indent="0">
              <a:lnSpc>
                <a:spcPts val="1600"/>
              </a:lnSpc>
              <a:buFont typeface="Calibri" panose="020F0502020204030204" pitchFamily="34" charset="0"/>
              <a:buNone/>
              <a:defRPr sz="1350"/>
            </a:lvl2pPr>
            <a:lvl3pPr marL="180000" indent="-179388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3pPr>
            <a:lvl4pPr marL="358775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4pPr>
            <a:lvl5pPr marL="540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7"/>
          </p:nvPr>
        </p:nvSpPr>
        <p:spPr>
          <a:xfrm>
            <a:off x="4499992" y="2825999"/>
            <a:ext cx="4175696" cy="1761875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350" b="1"/>
            </a:lvl1pPr>
            <a:lvl2pPr marL="0" indent="0">
              <a:lnSpc>
                <a:spcPts val="1600"/>
              </a:lnSpc>
              <a:buFont typeface="Calibri" panose="020F0502020204030204" pitchFamily="34" charset="0"/>
              <a:buNone/>
              <a:defRPr sz="1350"/>
            </a:lvl2pPr>
            <a:lvl3pPr marL="180000" indent="-179388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3pPr>
            <a:lvl4pPr marL="358775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4pPr>
            <a:lvl5pPr marL="540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234000" y="986400"/>
            <a:ext cx="4122100" cy="1584076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350" b="1"/>
            </a:lvl1pPr>
            <a:lvl2pPr marL="0" indent="0">
              <a:lnSpc>
                <a:spcPts val="1600"/>
              </a:lnSpc>
              <a:buFont typeface="Calibri" panose="020F0502020204030204" pitchFamily="34" charset="0"/>
              <a:buNone/>
              <a:defRPr sz="1350"/>
            </a:lvl2pPr>
            <a:lvl3pPr marL="180000" indent="-179388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3pPr>
            <a:lvl4pPr marL="358775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4pPr>
            <a:lvl5pPr marL="540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99992" y="986400"/>
            <a:ext cx="4175696" cy="1584076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350" b="1"/>
            </a:lvl1pPr>
            <a:lvl2pPr marL="0" indent="0">
              <a:lnSpc>
                <a:spcPts val="1600"/>
              </a:lnSpc>
              <a:buFont typeface="Calibri" panose="020F0502020204030204" pitchFamily="34" charset="0"/>
              <a:buNone/>
              <a:defRPr sz="1350"/>
            </a:lvl2pPr>
            <a:lvl3pPr marL="180000" indent="-179388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3pPr>
            <a:lvl4pPr marL="358775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4pPr>
            <a:lvl5pPr marL="540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000"/>
              </a:lnSpc>
              <a:spcBef>
                <a:spcPts val="0"/>
              </a:spcBef>
              <a:defRPr sz="2000" b="1" cap="all" baseline="0"/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63729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Content Placeholder 13"/>
          <p:cNvSpPr>
            <a:spLocks noGrp="1"/>
          </p:cNvSpPr>
          <p:nvPr>
            <p:ph sz="quarter" idx="14"/>
          </p:nvPr>
        </p:nvSpPr>
        <p:spPr>
          <a:xfrm>
            <a:off x="234000" y="987425"/>
            <a:ext cx="4122100" cy="3600449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350" b="1"/>
            </a:lvl1pPr>
            <a:lvl2pPr marL="0" indent="0">
              <a:lnSpc>
                <a:spcPts val="1600"/>
              </a:lnSpc>
              <a:buFont typeface="Calibri" panose="020F0502020204030204" pitchFamily="34" charset="0"/>
              <a:buNone/>
              <a:defRPr sz="1350"/>
            </a:lvl2pPr>
            <a:lvl3pPr marL="180000" indent="-179388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3pPr>
            <a:lvl4pPr marL="358775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4pPr>
            <a:lvl5pPr marL="540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7"/>
          </p:nvPr>
        </p:nvSpPr>
        <p:spPr>
          <a:xfrm>
            <a:off x="4500563" y="987425"/>
            <a:ext cx="4210497" cy="3600449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350" b="1"/>
            </a:lvl1pPr>
            <a:lvl2pPr marL="0" indent="0">
              <a:lnSpc>
                <a:spcPts val="1600"/>
              </a:lnSpc>
              <a:buFont typeface="Calibri" panose="020F0502020204030204" pitchFamily="34" charset="0"/>
              <a:buNone/>
              <a:defRPr sz="1350"/>
            </a:lvl2pPr>
            <a:lvl3pPr marL="180000" indent="-179388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3pPr>
            <a:lvl4pPr marL="358775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4pPr>
            <a:lvl5pPr marL="540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000"/>
              </a:lnSpc>
              <a:spcBef>
                <a:spcPts val="0"/>
              </a:spcBef>
              <a:defRPr sz="2000" b="1" cap="all" baseline="0"/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85671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evron etc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Content Placeholder 13"/>
          <p:cNvSpPr>
            <a:spLocks noGrp="1"/>
          </p:cNvSpPr>
          <p:nvPr>
            <p:ph sz="quarter" idx="14"/>
          </p:nvPr>
        </p:nvSpPr>
        <p:spPr>
          <a:xfrm>
            <a:off x="251520" y="2825999"/>
            <a:ext cx="2520280" cy="1761875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350" b="1"/>
            </a:lvl1pPr>
            <a:lvl2pPr marL="0" indent="0">
              <a:lnSpc>
                <a:spcPts val="1600"/>
              </a:lnSpc>
              <a:buFont typeface="Calibri" panose="020F0502020204030204" pitchFamily="34" charset="0"/>
              <a:buNone/>
              <a:defRPr sz="1350"/>
            </a:lvl2pPr>
            <a:lvl3pPr marL="180000" indent="-179388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3pPr>
            <a:lvl4pPr marL="358775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4pPr>
            <a:lvl5pPr marL="540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13"/>
          <p:cNvSpPr>
            <a:spLocks noGrp="1"/>
          </p:cNvSpPr>
          <p:nvPr>
            <p:ph sz="quarter" idx="15"/>
          </p:nvPr>
        </p:nvSpPr>
        <p:spPr>
          <a:xfrm>
            <a:off x="3304304" y="2825999"/>
            <a:ext cx="2512800" cy="1761875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350" b="1"/>
            </a:lvl1pPr>
            <a:lvl2pPr marL="0" indent="0">
              <a:lnSpc>
                <a:spcPts val="1600"/>
              </a:lnSpc>
              <a:buFont typeface="Calibri" panose="020F0502020204030204" pitchFamily="34" charset="0"/>
              <a:buNone/>
              <a:defRPr sz="1350"/>
            </a:lvl2pPr>
            <a:lvl3pPr marL="180000" indent="-179388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3pPr>
            <a:lvl4pPr marL="358775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4pPr>
            <a:lvl5pPr marL="540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6"/>
          </p:nvPr>
        </p:nvSpPr>
        <p:spPr>
          <a:xfrm>
            <a:off x="6349607" y="2825999"/>
            <a:ext cx="2513406" cy="1761875"/>
          </a:xfrm>
        </p:spPr>
        <p:txBody>
          <a:bodyPr/>
          <a:lstStyle>
            <a:lvl1pPr marL="0" indent="0">
              <a:lnSpc>
                <a:spcPts val="1600"/>
              </a:lnSpc>
              <a:buNone/>
              <a:defRPr sz="1350" b="1"/>
            </a:lvl1pPr>
            <a:lvl2pPr marL="0" indent="0">
              <a:lnSpc>
                <a:spcPts val="1600"/>
              </a:lnSpc>
              <a:buFont typeface="Calibri" panose="020F0502020204030204" pitchFamily="34" charset="0"/>
              <a:buNone/>
              <a:defRPr sz="1350"/>
            </a:lvl2pPr>
            <a:lvl3pPr marL="180000" indent="-179388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3pPr>
            <a:lvl4pPr marL="358775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4pPr>
            <a:lvl5pPr marL="540000" indent="-180000">
              <a:lnSpc>
                <a:spcPts val="1600"/>
              </a:lnSpc>
              <a:buFont typeface="Calibri" panose="020F0502020204030204" pitchFamily="34" charset="0"/>
              <a:buChar char="–"/>
              <a:defRPr sz="13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000"/>
              </a:lnSpc>
              <a:spcBef>
                <a:spcPts val="0"/>
              </a:spcBef>
              <a:defRPr sz="2000" b="1" cap="all" baseline="0"/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270927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6408720" cy="1116270"/>
          </a:xfrm>
          <a:solidFill>
            <a:schemeClr val="bg1"/>
          </a:solidFill>
        </p:spPr>
        <p:txBody>
          <a:bodyPr lIns="144000" tIns="126000" rIns="0" bIns="36000" anchor="t">
            <a:noAutofit/>
          </a:bodyPr>
          <a:lstStyle>
            <a:lvl1pPr algn="l">
              <a:lnSpc>
                <a:spcPts val="1900"/>
              </a:lnSpc>
              <a:defRPr sz="1600" b="1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name surname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446020" y="1804045"/>
            <a:ext cx="6409980" cy="268982"/>
          </a:xfrm>
          <a:noFill/>
        </p:spPr>
        <p:txBody>
          <a:bodyPr lIns="144000" tIns="0" bIns="0" anchor="t" anchorCtr="0">
            <a:normAutofit/>
          </a:bodyPr>
          <a:lstStyle>
            <a:lvl1pPr marL="0" indent="0" algn="l" defTabSz="914400" rtl="0" eaLnBrk="1" latinLnBrk="0" hangingPunct="1">
              <a:lnSpc>
                <a:spcPts val="1900"/>
              </a:lnSpc>
              <a:spcBef>
                <a:spcPct val="0"/>
              </a:spcBef>
              <a:buNone/>
              <a:defRPr lang="en-GB" sz="1600" b="0" kern="1200" cap="all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Name@email.com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561" y="288000"/>
            <a:ext cx="892437" cy="474131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2447280" y="2389634"/>
            <a:ext cx="6407820" cy="648072"/>
          </a:xfrm>
          <a:prstGeom prst="rect">
            <a:avLst/>
          </a:prstGeom>
          <a:solidFill>
            <a:schemeClr val="bg1"/>
          </a:solidFill>
        </p:spPr>
        <p:txBody>
          <a:bodyPr wrap="square" lIns="144000" bIns="108000" rtlCol="0" anchor="b" anchorCtr="0">
            <a:noAutofit/>
          </a:bodyPr>
          <a:lstStyle/>
          <a:p>
            <a:r>
              <a:rPr lang="en-GB" dirty="0"/>
              <a:t>ETFOUNDATION.CO.UK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2455193" y="3258000"/>
            <a:ext cx="6400805" cy="160236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bIns="72000" rtlCol="0" anchor="ctr"/>
          <a:lstStyle/>
          <a:p>
            <a:pPr algn="l">
              <a:lnSpc>
                <a:spcPts val="4500"/>
              </a:lnSpc>
            </a:pPr>
            <a:r>
              <a:rPr lang="en-GB" sz="4500" b="1" dirty="0"/>
              <a:t>THANK</a:t>
            </a:r>
            <a:r>
              <a:rPr lang="en-GB" sz="4500" b="1" baseline="0" dirty="0"/>
              <a:t> YOU</a:t>
            </a:r>
          </a:p>
          <a:p>
            <a:pPr algn="l">
              <a:lnSpc>
                <a:spcPts val="4500"/>
              </a:lnSpc>
            </a:pPr>
            <a:r>
              <a:rPr lang="en-GB" sz="4500" b="0" baseline="0" dirty="0"/>
              <a:t>ANY QUESTIONS?</a:t>
            </a:r>
            <a:endParaRPr lang="en-GB" sz="4500" b="0" dirty="0"/>
          </a:p>
        </p:txBody>
      </p:sp>
    </p:spTree>
    <p:extLst>
      <p:ext uri="{BB962C8B-B14F-4D97-AF65-F5344CB8AC3E}">
        <p14:creationId xmlns:p14="http://schemas.microsoft.com/office/powerpoint/2010/main" val="3414260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Unlock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9144000" cy="5143500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chemeClr val="accent2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8720" y="3618000"/>
            <a:ext cx="4967280" cy="1242000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3888720" y="3939902"/>
            <a:ext cx="4805486" cy="504056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0503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2 (Lock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070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" b="13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chemeClr val="accent2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8720" y="3618000"/>
            <a:ext cx="4967280" cy="1242000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3888720" y="3939902"/>
            <a:ext cx="4805486" cy="504056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560" y="288000"/>
            <a:ext cx="892439" cy="47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013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3 (Lock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1070"/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" b="6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chemeClr val="accent2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8720" y="3618000"/>
            <a:ext cx="4967280" cy="1242000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3888720" y="3939902"/>
            <a:ext cx="4805486" cy="504056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560" y="288000"/>
            <a:ext cx="892439" cy="47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269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Option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8720" y="2221200"/>
            <a:ext cx="4967280" cy="1242000"/>
          </a:xfrm>
          <a:solidFill>
            <a:schemeClr val="bg1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all" baseline="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8720" y="3618000"/>
            <a:ext cx="4967280" cy="1242000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3888720" y="3939902"/>
            <a:ext cx="4805486" cy="504056"/>
          </a:xfrm>
        </p:spPr>
        <p:txBody>
          <a:bodyPr lIns="10800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3888720" y="4371950"/>
            <a:ext cx="4805486" cy="504056"/>
          </a:xfrm>
        </p:spPr>
        <p:txBody>
          <a:bodyPr lIns="108000" tIns="108000" bIns="108000" anchor="b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0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350" b="1" kern="1200" cap="all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ts val="1600"/>
              </a:lnSpc>
              <a:spcBef>
                <a:spcPts val="0"/>
              </a:spcBef>
              <a:buFont typeface="Arial" panose="020B0604020202020204" pitchFamily="34" charset="0"/>
              <a:buNone/>
              <a:defRPr lang="en-GB" sz="1350" b="1" kern="1200" cap="all" baseline="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560" y="288000"/>
            <a:ext cx="892439" cy="47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076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1403648" y="986400"/>
            <a:ext cx="7200900" cy="345983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ts val="4500"/>
              </a:lnSpc>
              <a:spcBef>
                <a:spcPts val="0"/>
              </a:spcBef>
              <a:buNone/>
              <a:defRPr lang="en-US" sz="4500" b="1" kern="1200" cap="all" baseline="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+mj-lt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234000" y="986400"/>
            <a:ext cx="833041" cy="3459831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ts val="4500"/>
              </a:lnSpc>
              <a:spcBef>
                <a:spcPts val="0"/>
              </a:spcBef>
              <a:buNone/>
              <a:defRPr lang="en-US" sz="4500" b="1" kern="1200" cap="all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+mj-lt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000"/>
              </a:lnSpc>
              <a:spcBef>
                <a:spcPts val="0"/>
              </a:spcBef>
              <a:defRPr sz="2000" b="1" cap="all" baseline="0"/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6068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234000" y="986399"/>
            <a:ext cx="8441688" cy="3601475"/>
          </a:xfrm>
        </p:spPr>
        <p:txBody>
          <a:bodyPr>
            <a:normAutofit/>
          </a:bodyPr>
          <a:lstStyle>
            <a:lvl1pPr marL="0" indent="0">
              <a:lnSpc>
                <a:spcPts val="3600"/>
              </a:lnSpc>
              <a:spcBef>
                <a:spcPts val="0"/>
              </a:spcBef>
              <a:buNone/>
              <a:defRPr sz="3600" b="1">
                <a:solidFill>
                  <a:schemeClr val="accent2"/>
                </a:solidFill>
              </a:defRPr>
            </a:lvl1pPr>
            <a:lvl2pPr marL="0" indent="0">
              <a:lnSpc>
                <a:spcPts val="3600"/>
              </a:lnSpc>
              <a:spcBef>
                <a:spcPts val="0"/>
              </a:spcBef>
              <a:buNone/>
              <a:defRPr sz="3600"/>
            </a:lvl2pPr>
            <a:lvl3pPr marL="0" indent="0">
              <a:lnSpc>
                <a:spcPts val="3600"/>
              </a:lnSpc>
              <a:spcBef>
                <a:spcPts val="0"/>
              </a:spcBef>
              <a:buNone/>
              <a:defRPr sz="3600"/>
            </a:lvl3pPr>
            <a:lvl4pPr marL="0" indent="0">
              <a:lnSpc>
                <a:spcPts val="3600"/>
              </a:lnSpc>
              <a:spcBef>
                <a:spcPts val="0"/>
              </a:spcBef>
              <a:buNone/>
              <a:defRPr sz="3600"/>
            </a:lvl4pPr>
            <a:lvl5pPr marL="0" indent="0">
              <a:lnSpc>
                <a:spcPts val="3600"/>
              </a:lnSpc>
              <a:spcBef>
                <a:spcPts val="0"/>
              </a:spcBef>
              <a:buNone/>
              <a:defRPr sz="3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ts val="2000"/>
              </a:lnSpc>
              <a:spcBef>
                <a:spcPts val="0"/>
              </a:spcBef>
              <a:defRPr sz="2000" b="1" cap="all" baseline="0"/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9444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47280" y="1455480"/>
            <a:ext cx="6408720" cy="1602360"/>
          </a:xfrm>
          <a:solidFill>
            <a:schemeClr val="bg1"/>
          </a:solidFill>
        </p:spPr>
        <p:txBody>
          <a:bodyPr lIns="108000" tIns="144000" rIns="0" bIns="0">
            <a:noAutofit/>
          </a:bodyPr>
          <a:lstStyle>
            <a:lvl1pPr algn="l">
              <a:lnSpc>
                <a:spcPts val="9000"/>
              </a:lnSpc>
              <a:defRPr sz="9000" b="1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6020" y="3258000"/>
            <a:ext cx="6409980" cy="1602360"/>
          </a:xfrm>
          <a:solidFill>
            <a:schemeClr val="tx1"/>
          </a:solidFill>
        </p:spPr>
        <p:txBody>
          <a:bodyPr lIns="144000" tIns="108000" bIns="0" anchor="ctr" anchorCtr="0">
            <a:normAutofit/>
          </a:bodyPr>
          <a:lstStyle>
            <a:lvl1pPr marL="0" indent="0" algn="l">
              <a:lnSpc>
                <a:spcPts val="4500"/>
              </a:lnSpc>
              <a:spcBef>
                <a:spcPts val="0"/>
              </a:spcBef>
              <a:buNone/>
              <a:defRPr sz="4500" b="1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85D58E-CD28-4254-8595-6799B56991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1"/>
            <a:ext cx="3177093" cy="915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038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47280" y="1455480"/>
            <a:ext cx="6408720" cy="1602360"/>
          </a:xfrm>
          <a:solidFill>
            <a:schemeClr val="bg1"/>
          </a:solidFill>
        </p:spPr>
        <p:txBody>
          <a:bodyPr lIns="108000" tIns="144000" rIns="0" bIns="0">
            <a:noAutofit/>
          </a:bodyPr>
          <a:lstStyle>
            <a:lvl1pPr algn="l">
              <a:lnSpc>
                <a:spcPts val="9000"/>
              </a:lnSpc>
              <a:defRPr sz="9000" b="1" cap="all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6020" y="3258000"/>
            <a:ext cx="6409980" cy="1602360"/>
          </a:xfrm>
          <a:solidFill>
            <a:schemeClr val="tx1"/>
          </a:solidFill>
        </p:spPr>
        <p:txBody>
          <a:bodyPr lIns="144000" tIns="108000" bIns="0" anchor="ctr" anchorCtr="0">
            <a:normAutofit/>
          </a:bodyPr>
          <a:lstStyle>
            <a:lvl1pPr marL="0" indent="0" algn="l">
              <a:lnSpc>
                <a:spcPts val="4500"/>
              </a:lnSpc>
              <a:spcBef>
                <a:spcPts val="0"/>
              </a:spcBef>
              <a:buNone/>
              <a:defRPr sz="4500" b="1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561" y="288000"/>
            <a:ext cx="892437" cy="474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999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094" y="205979"/>
            <a:ext cx="8423593" cy="8572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094" y="1200151"/>
            <a:ext cx="8423593" cy="33944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000" y="4767263"/>
            <a:ext cx="7686376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 b="1" cap="all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Education &amp; Training Foundation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56376" y="4767263"/>
            <a:ext cx="909464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00" b="1">
                <a:solidFill>
                  <a:schemeClr val="tx1"/>
                </a:solidFill>
              </a:defRPr>
            </a:lvl1pPr>
          </a:lstStyle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08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73" r:id="rId3"/>
    <p:sldLayoutId id="2147483674" r:id="rId4"/>
    <p:sldLayoutId id="2147483660" r:id="rId5"/>
    <p:sldLayoutId id="214748365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7" r:id="rId12"/>
    <p:sldLayoutId id="2147483668" r:id="rId13"/>
    <p:sldLayoutId id="2147483666" r:id="rId14"/>
    <p:sldLayoutId id="2147483671" r:id="rId15"/>
    <p:sldLayoutId id="2147483669" r:id="rId16"/>
    <p:sldLayoutId id="2147483670" r:id="rId17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mailto:CfESEND@ccn.ac.uk" TargetMode="Externa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487E704-E3A2-4A5B-B9C3-899BD7FD737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092804" y="2583666"/>
            <a:ext cx="3799676" cy="1354217"/>
          </a:xfrm>
          <a:prstGeom prst="rect">
            <a:avLst/>
          </a:prstGeom>
          <a:solidFill>
            <a:schemeClr val="bg1"/>
          </a:solidFill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0800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Access to Work New process</a:t>
            </a:r>
            <a:b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endParaRPr kumimoji="0" lang="en-GB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ubtitle 50">
            <a:extLst>
              <a:ext uri="{FF2B5EF4-FFF2-40B4-BE49-F238E27FC236}">
                <a16:creationId xmlns:a16="http://schemas.microsoft.com/office/drawing/2014/main" id="{2BF37DF1-EAF7-43BD-BF8C-D11EFB99BDC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5092804" y="4011910"/>
            <a:ext cx="3799676" cy="645750"/>
          </a:xfrm>
          <a:prstGeom prst="rect">
            <a:avLst/>
          </a:prstGeom>
          <a:solidFill>
            <a:schemeClr val="tx1"/>
          </a:solidFill>
        </p:spPr>
        <p:txBody>
          <a:bodyPr vert="horz" lIns="144000" tIns="10800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ts val="4500"/>
              </a:lnSpc>
              <a:spcBef>
                <a:spcPts val="0"/>
              </a:spcBef>
              <a:buFont typeface="Arial" panose="020B0604020202020204" pitchFamily="34" charset="0"/>
              <a:buNone/>
              <a:defRPr sz="4500" b="1" kern="1200" cap="all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 sz="1600" dirty="0"/>
              <a:t>City College Norwich </a:t>
            </a:r>
          </a:p>
        </p:txBody>
      </p:sp>
    </p:spTree>
    <p:extLst>
      <p:ext uri="{BB962C8B-B14F-4D97-AF65-F5344CB8AC3E}">
        <p14:creationId xmlns:p14="http://schemas.microsoft.com/office/powerpoint/2010/main" val="9877015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BA5BA7-C8E9-4E11-A37C-4E9BDEED8FA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25211" y="158461"/>
            <a:ext cx="7608673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Partnership work and Access to Work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6AC4AF-3EF8-4792-A569-E9A722A8E810}"/>
              </a:ext>
            </a:extLst>
          </p:cNvPr>
          <p:cNvSpPr txBox="1"/>
          <p:nvPr/>
        </p:nvSpPr>
        <p:spPr>
          <a:xfrm>
            <a:off x="251520" y="1096987"/>
            <a:ext cx="8614320" cy="2949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Work together in your partnerships to decide who is the best organisation to make the applications and claim the funding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Share information about the young interns EHCP with those who need it for the application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Share information about funding to ensure there is no double funding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Share information about funding so the interns get the best possible support which will help them get a good paid job at the end of their supported internship.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35830-97C2-4B16-A77F-EB63EAA70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173817" y="4877124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23F2B-B333-49D7-9A61-DE2B8DF0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4437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BA5BA7-C8E9-4E11-A37C-4E9BDEED8FA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0247" y="207790"/>
            <a:ext cx="7199978" cy="95410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There are now some changes to Access to Work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6AC4AF-3EF8-4792-A569-E9A722A8E810}"/>
              </a:ext>
            </a:extLst>
          </p:cNvPr>
          <p:cNvSpPr txBox="1"/>
          <p:nvPr/>
        </p:nvSpPr>
        <p:spPr>
          <a:xfrm>
            <a:off x="252342" y="1137545"/>
            <a:ext cx="8639315" cy="2534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00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Access to Work is adopting a ‘Test and Learn’ approach aimed at making the path into Access to Work more accessible for young people who have a disability.</a:t>
            </a:r>
          </a:p>
          <a:p>
            <a:pPr marL="2700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They are wanting to give young people the chance to get used to the Access to Work process.</a:t>
            </a:r>
          </a:p>
          <a:p>
            <a:pPr marL="2700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They want them and their family more involved in the process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35830-97C2-4B16-A77F-EB63EAA70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23F2B-B333-49D7-9A61-DE2B8DF0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27929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BA5BA7-C8E9-4E11-A37C-4E9BDEED8FA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6184" y="195486"/>
            <a:ext cx="7174160" cy="95410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There are now some changes to Access to Work - continued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6AC4AF-3EF8-4792-A569-E9A722A8E810}"/>
              </a:ext>
            </a:extLst>
          </p:cNvPr>
          <p:cNvSpPr txBox="1"/>
          <p:nvPr/>
        </p:nvSpPr>
        <p:spPr>
          <a:xfrm>
            <a:off x="278160" y="1290670"/>
            <a:ext cx="8587680" cy="2949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Access to Work is changing as they want to help young people familiarise themselves with the Access to Work process.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This is so that when they complete their training programmes and enter paid employment, they are aware of the support that is available to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them.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Access to Work also want the changes to make sure that young people are receiving personalised support that is tailored to their workplace needs.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35830-97C2-4B16-A77F-EB63EAA70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78160" y="4727887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23F2B-B333-49D7-9A61-DE2B8DF0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95450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BA5BA7-C8E9-4E11-A37C-4E9BDEED8FA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031" y="157584"/>
            <a:ext cx="7290328" cy="95410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GB" sz="2800" b="1" cap="none" dirty="0">
                <a:solidFill>
                  <a:srgbClr val="000000"/>
                </a:solidFill>
                <a:ea typeface="+mn-ea"/>
                <a:cs typeface="+mn-cs"/>
              </a:rPr>
              <a:t>There are now some new important </a:t>
            </a:r>
          </a:p>
          <a:p>
            <a:pPr>
              <a:spcBef>
                <a:spcPts val="0"/>
              </a:spcBef>
              <a:defRPr/>
            </a:pPr>
            <a:r>
              <a:rPr lang="en-GB" sz="2800" b="1" cap="none" dirty="0">
                <a:solidFill>
                  <a:srgbClr val="000000"/>
                </a:solidFill>
                <a:ea typeface="+mn-ea"/>
                <a:cs typeface="+mn-cs"/>
              </a:rPr>
              <a:t>changes to applying for Access to Work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6AC4AF-3EF8-4792-A569-E9A722A8E810}"/>
              </a:ext>
            </a:extLst>
          </p:cNvPr>
          <p:cNvSpPr txBox="1"/>
          <p:nvPr/>
        </p:nvSpPr>
        <p:spPr>
          <a:xfrm>
            <a:off x="278159" y="1275606"/>
            <a:ext cx="8587681" cy="2949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00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Education providers can still make the claims for Access to Work</a:t>
            </a:r>
          </a:p>
          <a:p>
            <a:pPr marL="2700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Supported employers can now make the application on behalf of an education provider</a:t>
            </a:r>
          </a:p>
          <a:p>
            <a:pPr marL="2700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Young people (or their appointee) </a:t>
            </a:r>
            <a:r>
              <a:rPr lang="en-GB" b="1" dirty="0"/>
              <a:t>have to sign </a:t>
            </a:r>
            <a:r>
              <a:rPr lang="en-GB" dirty="0"/>
              <a:t>the application form and the claim forms</a:t>
            </a:r>
          </a:p>
          <a:p>
            <a:pPr marL="2700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DWP will also issue </a:t>
            </a:r>
            <a:r>
              <a:rPr lang="en-GB" b="1" dirty="0"/>
              <a:t>declaration forms </a:t>
            </a:r>
            <a:r>
              <a:rPr lang="en-GB" dirty="0"/>
              <a:t>that will need to be signed by the young person (or their appointee).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35830-97C2-4B16-A77F-EB63EAA70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78160" y="4727887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23F2B-B333-49D7-9A61-DE2B8DF0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40259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BA5BA7-C8E9-4E11-A37C-4E9BDEED8FA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33393" y="155690"/>
            <a:ext cx="7344816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Appointees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6AC4AF-3EF8-4792-A569-E9A722A8E810}"/>
              </a:ext>
            </a:extLst>
          </p:cNvPr>
          <p:cNvSpPr txBox="1"/>
          <p:nvPr/>
        </p:nvSpPr>
        <p:spPr>
          <a:xfrm>
            <a:off x="255776" y="1150769"/>
            <a:ext cx="8632447" cy="2534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00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It is important that you know if the young person has an appointee before putting in their application form</a:t>
            </a:r>
          </a:p>
          <a:p>
            <a:pPr marL="2700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Get this information before the young people start their internship</a:t>
            </a:r>
          </a:p>
          <a:p>
            <a:pPr marL="2700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Remember to talk to the appointee about Access to Work</a:t>
            </a:r>
          </a:p>
          <a:p>
            <a:pPr marL="2700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Let them know you are applying for Access to Work funding for their                   young person.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35830-97C2-4B16-A77F-EB63EAA70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78160" y="4727887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23F2B-B333-49D7-9A61-DE2B8DF0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7974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BA5BA7-C8E9-4E11-A37C-4E9BDEED8FA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7969" y="213844"/>
            <a:ext cx="7244351" cy="95410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GB" sz="2800" b="1" cap="none" dirty="0">
                <a:solidFill>
                  <a:srgbClr val="000000"/>
                </a:solidFill>
                <a:ea typeface="+mn-ea"/>
                <a:cs typeface="+mn-cs"/>
              </a:rPr>
              <a:t>The application – there is now a new application form and process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6AC4AF-3EF8-4792-A569-E9A722A8E810}"/>
              </a:ext>
            </a:extLst>
          </p:cNvPr>
          <p:cNvSpPr txBox="1"/>
          <p:nvPr/>
        </p:nvSpPr>
        <p:spPr>
          <a:xfrm>
            <a:off x="278160" y="1417588"/>
            <a:ext cx="8587680" cy="2534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There is a new shorter application form. </a:t>
            </a:r>
            <a:r>
              <a:rPr lang="en-GB" b="1" dirty="0"/>
              <a:t>You have to complete all sections of this form. </a:t>
            </a:r>
            <a:r>
              <a:rPr lang="en-GB" dirty="0"/>
              <a:t>It includes details of:</a:t>
            </a:r>
          </a:p>
          <a:p>
            <a:endParaRPr lang="en-GB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The young person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The college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The programme the young person will be doing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Information about who to contact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35830-97C2-4B16-A77F-EB63EAA70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78160" y="4727887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23F2B-B333-49D7-9A61-DE2B8DF0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7310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BA5BA7-C8E9-4E11-A37C-4E9BDEED8FA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28335" y="185061"/>
            <a:ext cx="7254289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Signing the application form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6AC4AF-3EF8-4792-A569-E9A722A8E810}"/>
              </a:ext>
            </a:extLst>
          </p:cNvPr>
          <p:cNvSpPr txBox="1"/>
          <p:nvPr/>
        </p:nvSpPr>
        <p:spPr>
          <a:xfrm>
            <a:off x="278160" y="1138665"/>
            <a:ext cx="8496944" cy="1668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The young person or their appointee has to sign this form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They sign that the information is correct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They also sign to give their consent for the provider to act on their behalf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35830-97C2-4B16-A77F-EB63EAA70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78160" y="4727887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23F2B-B333-49D7-9A61-DE2B8DF0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06666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BA5BA7-C8E9-4E11-A37C-4E9BDEED8FA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14582" y="139177"/>
            <a:ext cx="7237738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Collecting information about the intern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6AC4AF-3EF8-4792-A569-E9A722A8E810}"/>
              </a:ext>
            </a:extLst>
          </p:cNvPr>
          <p:cNvSpPr txBox="1"/>
          <p:nvPr/>
        </p:nvSpPr>
        <p:spPr>
          <a:xfrm>
            <a:off x="278160" y="1168820"/>
            <a:ext cx="8587680" cy="33650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You will also need the person’s:</a:t>
            </a:r>
          </a:p>
          <a:p>
            <a:pPr>
              <a:lnSpc>
                <a:spcPct val="150000"/>
              </a:lnSpc>
            </a:pPr>
            <a:endParaRPr lang="en-GB" dirty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dirty="0"/>
              <a:t>Full name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dirty="0"/>
              <a:t>Address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dirty="0"/>
              <a:t>Date of birth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dirty="0"/>
              <a:t>National Insurance number</a:t>
            </a:r>
          </a:p>
          <a:p>
            <a:pPr>
              <a:lnSpc>
                <a:spcPct val="150000"/>
              </a:lnSpc>
            </a:pPr>
            <a:endParaRPr lang="en-GB" dirty="0"/>
          </a:p>
          <a:p>
            <a:pPr>
              <a:lnSpc>
                <a:spcPct val="150000"/>
              </a:lnSpc>
            </a:pPr>
            <a:r>
              <a:rPr lang="en-GB" dirty="0"/>
              <a:t>You will also need information about their disability.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35830-97C2-4B16-A77F-EB63EAA70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78160" y="4727887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23F2B-B333-49D7-9A61-DE2B8DF0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62053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BA5BA7-C8E9-4E11-A37C-4E9BDEED8FA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7077" y="183722"/>
            <a:ext cx="7290328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Collecting information for the application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6AC4AF-3EF8-4792-A569-E9A722A8E810}"/>
              </a:ext>
            </a:extLst>
          </p:cNvPr>
          <p:cNvSpPr txBox="1"/>
          <p:nvPr/>
        </p:nvSpPr>
        <p:spPr>
          <a:xfrm>
            <a:off x="235230" y="1131590"/>
            <a:ext cx="8630609" cy="2534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You will need information and contact details about:</a:t>
            </a:r>
          </a:p>
          <a:p>
            <a:pPr>
              <a:lnSpc>
                <a:spcPct val="150000"/>
              </a:lnSpc>
            </a:pPr>
            <a:endParaRPr lang="en-GB" dirty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dirty="0"/>
              <a:t>The college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dirty="0"/>
              <a:t>The programme the intern is doing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dirty="0"/>
              <a:t>The programme co-ordinator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dirty="0"/>
              <a:t>Contact detail of who DWP can contact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35830-97C2-4B16-A77F-EB63EAA70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78160" y="4727887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23F2B-B333-49D7-9A61-DE2B8DF0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43318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BA5BA7-C8E9-4E11-A37C-4E9BDEED8FA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45746" y="154907"/>
            <a:ext cx="7206574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Creating a template application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6AC4AF-3EF8-4792-A569-E9A722A8E810}"/>
              </a:ext>
            </a:extLst>
          </p:cNvPr>
          <p:cNvSpPr txBox="1"/>
          <p:nvPr/>
        </p:nvSpPr>
        <p:spPr>
          <a:xfrm>
            <a:off x="278159" y="1104272"/>
            <a:ext cx="8635253" cy="32778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There is some information that you need for all applications. These include details about:</a:t>
            </a:r>
          </a:p>
          <a:p>
            <a:endParaRPr lang="en-GB" dirty="0"/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dirty="0"/>
              <a:t>The educator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dirty="0"/>
              <a:t>The programme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GB" dirty="0"/>
              <a:t>The contact person’s information</a:t>
            </a:r>
          </a:p>
          <a:p>
            <a:endParaRPr lang="en-GB" dirty="0"/>
          </a:p>
          <a:p>
            <a:endParaRPr lang="en-GB" dirty="0"/>
          </a:p>
          <a:p>
            <a:r>
              <a:rPr lang="en-GB" b="1" dirty="0"/>
              <a:t>Create a template application with this information for your supported employment project and you will save a lot of time.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35830-97C2-4B16-A77F-EB63EAA70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78160" y="4727887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23F2B-B333-49D7-9A61-DE2B8DF0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764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A68F427-96D4-4340-BCC0-57CF0E0A395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34000" y="176448"/>
            <a:ext cx="6759508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Supported internship or traineeships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D79629-C097-4EC6-AFFD-4CED29EA73C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234000" y="1522834"/>
            <a:ext cx="863184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8775" indent="-358775">
              <a:buFont typeface="Arial" panose="020B0604020202020204" pitchFamily="34" charset="0"/>
              <a:buChar char="•"/>
            </a:pPr>
            <a:r>
              <a:rPr lang="en-GB" b="0" i="0" u="none" strike="noStrike" baseline="0" dirty="0">
                <a:solidFill>
                  <a:srgbClr val="000000"/>
                </a:solidFill>
              </a:rPr>
              <a:t>From September 2013 young people on or about to start a supported internship or traineeship could apply to the DWP’s Access to Work Fund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i="0" u="none" strike="noStrike" baseline="0" dirty="0">
                <a:solidFill>
                  <a:srgbClr val="000000"/>
                </a:solidFill>
              </a:rPr>
              <a:t>There is no set amount for an Access to Work grant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solidFill>
                <a:srgbClr val="00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i="0" u="none" strike="noStrike" baseline="0" dirty="0">
                <a:solidFill>
                  <a:srgbClr val="000000"/>
                </a:solidFill>
              </a:rPr>
              <a:t>How much an individual receives depends on their needs and circumstances. </a:t>
            </a:r>
            <a:endParaRPr lang="en-GB" dirty="0"/>
          </a:p>
        </p:txBody>
      </p:sp>
      <p:sp>
        <p:nvSpPr>
          <p:cNvPr id="8" name="Footer Placeholder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9" name="Slide Number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95497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BA5BA7-C8E9-4E11-A37C-4E9BDEED8FA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28700" y="216056"/>
            <a:ext cx="7254290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The process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6AC4AF-3EF8-4792-A569-E9A722A8E810}"/>
              </a:ext>
            </a:extLst>
          </p:cNvPr>
          <p:cNvSpPr txBox="1"/>
          <p:nvPr/>
        </p:nvSpPr>
        <p:spPr>
          <a:xfrm>
            <a:off x="278160" y="1146637"/>
            <a:ext cx="8587680" cy="27764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Once you have completed the application forms you post the signed forms to the address on the application form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This goes to a dedicated Access to Work team in Wolverhampton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They will look at the application forms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Access to Work will phone you up or email you to ask for the Support Plan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35830-97C2-4B16-A77F-EB63EAA70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78160" y="4727887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23F2B-B333-49D7-9A61-DE2B8DF0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79609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BA5BA7-C8E9-4E11-A37C-4E9BDEED8FA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12797" y="185941"/>
            <a:ext cx="8586472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The Support Plan – The evidence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6AC4AF-3EF8-4792-A569-E9A722A8E810}"/>
              </a:ext>
            </a:extLst>
          </p:cNvPr>
          <p:cNvSpPr txBox="1"/>
          <p:nvPr/>
        </p:nvSpPr>
        <p:spPr>
          <a:xfrm>
            <a:off x="270492" y="1083639"/>
            <a:ext cx="8595348" cy="33303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GB" b="1" dirty="0"/>
              <a:t>To go with the application you need to do a clear support plan which includes: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How their disability affects them learning and doing the job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What the Job Coach is going to do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The amount of hours of job coaching support they require - these should start higher and reduce as the young person learns the job.</a:t>
            </a:r>
            <a:endParaRPr lang="en-GB" b="1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35830-97C2-4B16-A77F-EB63EAA70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78160" y="4727887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23F2B-B333-49D7-9A61-DE2B8DF0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77023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BA5BA7-C8E9-4E11-A37C-4E9BDEED8FA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20383" y="173041"/>
            <a:ext cx="7231937" cy="95410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The Support Plan and information about the placements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6AC4AF-3EF8-4792-A569-E9A722A8E810}"/>
              </a:ext>
            </a:extLst>
          </p:cNvPr>
          <p:cNvSpPr txBox="1"/>
          <p:nvPr/>
        </p:nvSpPr>
        <p:spPr>
          <a:xfrm>
            <a:off x="278160" y="1161012"/>
            <a:ext cx="8587680" cy="2949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The Support Plan must now also include information about the placements the young person is doing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These can be 1 or more placements a year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b="1" dirty="0"/>
              <a:t>You need to complete a new application for each placement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You need to get the application in before the placement starts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You will not be back paid if you put in the application late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You can not go back and ask for more funding than in your application.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35830-97C2-4B16-A77F-EB63EAA70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78160" y="4727887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23F2B-B333-49D7-9A61-DE2B8DF0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7145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BA5BA7-C8E9-4E11-A37C-4E9BDEED8FA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4034" y="168266"/>
            <a:ext cx="8586472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GB" sz="2800" b="1" cap="none" dirty="0">
                <a:solidFill>
                  <a:srgbClr val="000000"/>
                </a:solidFill>
                <a:ea typeface="+mn-ea"/>
                <a:cs typeface="+mn-cs"/>
              </a:rPr>
              <a:t>Other Information needed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6AC4AF-3EF8-4792-A569-E9A722A8E810}"/>
              </a:ext>
            </a:extLst>
          </p:cNvPr>
          <p:cNvSpPr txBox="1"/>
          <p:nvPr/>
        </p:nvSpPr>
        <p:spPr>
          <a:xfrm>
            <a:off x="237915" y="1096987"/>
            <a:ext cx="8693460" cy="2949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Access to work will also want some financial details which include:</a:t>
            </a:r>
          </a:p>
          <a:p>
            <a:pPr>
              <a:lnSpc>
                <a:spcPct val="150000"/>
              </a:lnSpc>
            </a:pPr>
            <a:endParaRPr lang="en-GB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Your hourly rate - if it is high they may need to you give three quotes from different organisations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If there is a strong reason why you want to use a particular Job Coach or organisation put it down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How many hours of support the young person needs.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35830-97C2-4B16-A77F-EB63EAA70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78160" y="4727887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23F2B-B333-49D7-9A61-DE2B8DF0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998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BA5BA7-C8E9-4E11-A37C-4E9BDEED8FA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031" y="176217"/>
            <a:ext cx="8586472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2800" b="1" cap="none" dirty="0">
                <a:solidFill>
                  <a:srgbClr val="000000"/>
                </a:solidFill>
                <a:ea typeface="+mn-ea"/>
                <a:cs typeface="+mn-cs"/>
              </a:rPr>
              <a:t>Financial needed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6AC4AF-3EF8-4792-A569-E9A722A8E810}"/>
              </a:ext>
            </a:extLst>
          </p:cNvPr>
          <p:cNvSpPr txBox="1"/>
          <p:nvPr/>
        </p:nvSpPr>
        <p:spPr>
          <a:xfrm>
            <a:off x="198031" y="1183549"/>
            <a:ext cx="8478425" cy="2118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Access to work will want to know the number of Job Coaches hours needed for the placement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These should always start higher and drop as the job coaching support fades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The application form will require you to give them the financial costs per week as well as the financial costs per rotation.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35830-97C2-4B16-A77F-EB63EAA70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78160" y="4727887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23F2B-B333-49D7-9A61-DE2B8DF0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61817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BA5BA7-C8E9-4E11-A37C-4E9BDEED8FA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7341" y="187463"/>
            <a:ext cx="8586472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GB" sz="2800" b="1" cap="none" dirty="0">
                <a:solidFill>
                  <a:srgbClr val="000000"/>
                </a:solidFill>
                <a:ea typeface="+mn-ea"/>
                <a:cs typeface="+mn-cs"/>
              </a:rPr>
              <a:t>What is needed for the Placement?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6AC4AF-3EF8-4792-A569-E9A722A8E810}"/>
              </a:ext>
            </a:extLst>
          </p:cNvPr>
          <p:cNvSpPr txBox="1"/>
          <p:nvPr/>
        </p:nvSpPr>
        <p:spPr>
          <a:xfrm>
            <a:off x="252055" y="982116"/>
            <a:ext cx="8613786" cy="2949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This information will go into your Support Plan. You will need the following information: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What the title of the placement role is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Which department it is in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The start and end date of the placement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The daily hours the young person will work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The role and the duties the young person will undertake.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35830-97C2-4B16-A77F-EB63EAA70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84603" y="4713825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23F2B-B333-49D7-9A61-DE2B8DF0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48490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BA5BA7-C8E9-4E11-A37C-4E9BDEED8FA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031" y="193712"/>
            <a:ext cx="7254289" cy="95410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2800" b="1" cap="none" dirty="0">
                <a:solidFill>
                  <a:srgbClr val="000000"/>
                </a:solidFill>
                <a:ea typeface="+mn-ea"/>
                <a:cs typeface="+mn-cs"/>
              </a:rPr>
              <a:t>Applying for support for travel or specialist equipment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6AC4AF-3EF8-4792-A569-E9A722A8E810}"/>
              </a:ext>
            </a:extLst>
          </p:cNvPr>
          <p:cNvSpPr txBox="1"/>
          <p:nvPr/>
        </p:nvSpPr>
        <p:spPr>
          <a:xfrm>
            <a:off x="198031" y="1319920"/>
            <a:ext cx="8478425" cy="2534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b="1" dirty="0"/>
              <a:t>This is part of your support plan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Have clear information about what is needed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Have clear information about why this is needed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Have information about the costs of providing this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With specialist equipment it can be easier to contact DWP and discuss this directly with them.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35830-97C2-4B16-A77F-EB63EAA70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84603" y="4713825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23F2B-B333-49D7-9A61-DE2B8DF0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40693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BA5BA7-C8E9-4E11-A37C-4E9BDEED8FA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031" y="211362"/>
            <a:ext cx="8586472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GB" sz="2800" b="1" cap="none" dirty="0">
                <a:solidFill>
                  <a:srgbClr val="000000"/>
                </a:solidFill>
                <a:ea typeface="+mn-ea"/>
                <a:cs typeface="+mn-cs"/>
              </a:rPr>
              <a:t>Agreement of Funding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6AC4AF-3EF8-4792-A569-E9A722A8E810}"/>
              </a:ext>
            </a:extLst>
          </p:cNvPr>
          <p:cNvSpPr txBox="1"/>
          <p:nvPr/>
        </p:nvSpPr>
        <p:spPr>
          <a:xfrm>
            <a:off x="251520" y="1059582"/>
            <a:ext cx="8581237" cy="2118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The advisor will review the information and make a decision on each application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They will send award letters to the intern and the provider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There will be a declaration letter for the intern or their appointee to sign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Once Access to Work receive the signed declaration they will put the award in place.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23F2B-B333-49D7-9A61-DE2B8DF0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t>27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35830-97C2-4B16-A77F-EB63EAA70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84603" y="4713825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747372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BA5BA7-C8E9-4E11-A37C-4E9BDEED8FA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54487" y="170809"/>
            <a:ext cx="8586472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2800" b="1" cap="none" dirty="0">
                <a:solidFill>
                  <a:srgbClr val="000000"/>
                </a:solidFill>
                <a:ea typeface="+mn-ea"/>
                <a:cs typeface="+mn-cs"/>
              </a:rPr>
              <a:t>The agreement letters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6AC4AF-3EF8-4792-A569-E9A722A8E810}"/>
              </a:ext>
            </a:extLst>
          </p:cNvPr>
          <p:cNvSpPr txBox="1"/>
          <p:nvPr/>
        </p:nvSpPr>
        <p:spPr>
          <a:xfrm>
            <a:off x="252054" y="979067"/>
            <a:ext cx="8478425" cy="18415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GB" dirty="0"/>
              <a:t>These will have the key information about: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When the funding starts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When the funding ends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How many hours of funding you have.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35830-97C2-4B16-A77F-EB63EAA70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84603" y="4713825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23F2B-B333-49D7-9A61-DE2B8DF0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6269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BA5BA7-C8E9-4E11-A37C-4E9BDEED8FA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031" y="139177"/>
            <a:ext cx="8586472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GB" sz="2800" b="1" cap="none" dirty="0">
                <a:solidFill>
                  <a:srgbClr val="000000"/>
                </a:solidFill>
                <a:ea typeface="+mn-ea"/>
                <a:cs typeface="+mn-cs"/>
              </a:rPr>
              <a:t>Financial claims for internship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6AC4AF-3EF8-4792-A569-E9A722A8E810}"/>
              </a:ext>
            </a:extLst>
          </p:cNvPr>
          <p:cNvSpPr txBox="1"/>
          <p:nvPr/>
        </p:nvSpPr>
        <p:spPr>
          <a:xfrm>
            <a:off x="205373" y="1121675"/>
            <a:ext cx="8660467" cy="1703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The signature requirements for the claim forms have just changed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They are now signed by the intern and the employer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It is best if they are completed every month but they can be completed every term.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35830-97C2-4B16-A77F-EB63EAA70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84603" y="4713825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23F2B-B333-49D7-9A61-DE2B8DF0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9547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BA5BA7-C8E9-4E11-A37C-4E9BDEED8FA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45723" y="207533"/>
            <a:ext cx="5496252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0"/>
              </a:spcBef>
            </a:pPr>
            <a:r>
              <a:rPr lang="en-GB" sz="2800" b="1" cap="none" dirty="0">
                <a:latin typeface="+mn-lt"/>
                <a:ea typeface="+mn-ea"/>
                <a:cs typeface="+mn-cs"/>
              </a:rPr>
              <a:t>Requirements for Internships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6AC4AF-3EF8-4792-A569-E9A722A8E81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268278" y="1275606"/>
            <a:ext cx="8597562" cy="27764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8775" indent="-358775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</a:rPr>
              <a:t>They must live in England, Wales or Scotland</a:t>
            </a:r>
          </a:p>
          <a:p>
            <a:pPr marL="358775" indent="-358775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</a:rPr>
              <a:t>The disability or health condition must be likely to last for 12 months or more</a:t>
            </a:r>
          </a:p>
          <a:p>
            <a:pPr marL="358775" indent="-358775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</a:rPr>
              <a:t>They must be over 16</a:t>
            </a:r>
          </a:p>
          <a:p>
            <a:pPr marL="358775" indent="-358775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</a:rPr>
              <a:t>They must be doing an employment internship with an education body</a:t>
            </a:r>
          </a:p>
          <a:p>
            <a:pPr marL="358775" indent="-358775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000000"/>
                </a:solidFill>
              </a:rPr>
              <a:t>They must have an Education Health Care Plan.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35830-97C2-4B16-A77F-EB63EAA70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23F2B-B333-49D7-9A61-DE2B8DF0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7771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BA5BA7-C8E9-4E11-A37C-4E9BDEED8FA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8031" y="215302"/>
            <a:ext cx="7254289" cy="95410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2800" b="1" cap="none" dirty="0">
                <a:solidFill>
                  <a:srgbClr val="000000"/>
                </a:solidFill>
                <a:ea typeface="+mn-ea"/>
                <a:cs typeface="+mn-cs"/>
              </a:rPr>
              <a:t>What is needed for the financial claim forms?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6AC4AF-3EF8-4792-A569-E9A722A8E810}"/>
              </a:ext>
            </a:extLst>
          </p:cNvPr>
          <p:cNvSpPr txBox="1"/>
          <p:nvPr/>
        </p:nvSpPr>
        <p:spPr>
          <a:xfrm>
            <a:off x="284603" y="1148634"/>
            <a:ext cx="8581237" cy="2534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The first claim form is called a new or amended claim form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It is completed just once for each application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It is signed by the young person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New claims need information in relation to banking details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It also always need the interns name and their unique Access to Work reference number.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35830-97C2-4B16-A77F-EB63EAA70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84603" y="4713825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23F2B-B333-49D7-9A61-DE2B8DF0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22270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BA5BA7-C8E9-4E11-A37C-4E9BDEED8FA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12404" y="195916"/>
            <a:ext cx="7254289" cy="95410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GB" sz="2800" b="1" cap="none" dirty="0">
                <a:solidFill>
                  <a:srgbClr val="000000"/>
                </a:solidFill>
                <a:ea typeface="+mn-ea"/>
                <a:cs typeface="+mn-cs"/>
              </a:rPr>
              <a:t>What is needed for the ongoing financial claim forms?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6AC4AF-3EF8-4792-A569-E9A722A8E810}"/>
              </a:ext>
            </a:extLst>
          </p:cNvPr>
          <p:cNvSpPr txBox="1"/>
          <p:nvPr/>
        </p:nvSpPr>
        <p:spPr>
          <a:xfrm>
            <a:off x="284603" y="1109679"/>
            <a:ext cx="8581237" cy="2118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The name of the employee and their DWP number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The hours that the Job Coach worked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The form needs to be agreed and signed by the intern and the employer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An invoice for the time the Job Coach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A timesheet showing the hours the Job Coach has worked.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35830-97C2-4B16-A77F-EB63EAA70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84603" y="4713825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23F2B-B333-49D7-9A61-DE2B8DF0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027634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BA5BA7-C8E9-4E11-A37C-4E9BDEED8FA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14582" y="195110"/>
            <a:ext cx="8586472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b="1" cap="none" dirty="0">
                <a:solidFill>
                  <a:srgbClr val="000000"/>
                </a:solidFill>
                <a:ea typeface="+mn-ea"/>
                <a:cs typeface="+mn-cs"/>
              </a:rPr>
              <a:t>Monitoring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6AC4AF-3EF8-4792-A569-E9A722A8E810}"/>
              </a:ext>
            </a:extLst>
          </p:cNvPr>
          <p:cNvSpPr txBox="1"/>
          <p:nvPr/>
        </p:nvSpPr>
        <p:spPr>
          <a:xfrm>
            <a:off x="279368" y="1082305"/>
            <a:ext cx="8586472" cy="1703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4400">
              <a:lnSpc>
                <a:spcPct val="150000"/>
              </a:lnSpc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NKWVS+Calibri-Bold"/>
                <a:ea typeface="+mn-ea"/>
                <a:cs typeface="+mn-cs"/>
              </a:rPr>
              <a:t>It is good to have a data base so………. </a:t>
            </a:r>
            <a:endParaRPr lang="en-GB" dirty="0"/>
          </a:p>
          <a:p>
            <a:pPr marL="28440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Job Coaches will know how many hours they have to work with people</a:t>
            </a:r>
          </a:p>
          <a:p>
            <a:pPr marL="28440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They will know if they have worked too many hours</a:t>
            </a:r>
          </a:p>
          <a:p>
            <a:pPr marL="28440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The organisation knows how much money they are getting in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35830-97C2-4B16-A77F-EB63EAA70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84603" y="4713825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23F2B-B333-49D7-9A61-DE2B8DF0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33345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BA5BA7-C8E9-4E11-A37C-4E9BDEED8FA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6898" y="203554"/>
            <a:ext cx="8586472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GB" sz="2800" b="1" cap="none" dirty="0">
                <a:solidFill>
                  <a:srgbClr val="000000"/>
                </a:solidFill>
                <a:ea typeface="+mn-ea"/>
                <a:cs typeface="+mn-cs"/>
              </a:rPr>
              <a:t>Top Tips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6AC4AF-3EF8-4792-A569-E9A722A8E810}"/>
              </a:ext>
            </a:extLst>
          </p:cNvPr>
          <p:cNvSpPr txBox="1"/>
          <p:nvPr/>
        </p:nvSpPr>
        <p:spPr>
          <a:xfrm>
            <a:off x="206898" y="910446"/>
            <a:ext cx="8707846" cy="3780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Get to know the application form and start collecting the information as soon as possible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Have 1 or 2 people in your organisation doing the applications – they get to know how to complete them and they also get to know the DWP advisors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Remember that the advisor wants clear information about the person – their disability and how it affects their learning. This information can often be found in the young person's EHCP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Include information on how you are going to teach and support the young person so they learn the tasks and are likely to get a paid job at the end of the internship.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35830-97C2-4B16-A77F-EB63EAA70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06898" y="4920531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23F2B-B333-49D7-9A61-DE2B8DF0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28458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BA5BA7-C8E9-4E11-A37C-4E9BDEED8FA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6898" y="195486"/>
            <a:ext cx="8586472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2800" b="1" cap="none" dirty="0">
                <a:solidFill>
                  <a:srgbClr val="000000"/>
                </a:solidFill>
                <a:ea typeface="+mn-ea"/>
                <a:cs typeface="+mn-cs"/>
              </a:rPr>
              <a:t>Top Tips - continued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6AC4AF-3EF8-4792-A569-E9A722A8E810}"/>
              </a:ext>
            </a:extLst>
          </p:cNvPr>
          <p:cNvSpPr txBox="1"/>
          <p:nvPr/>
        </p:nvSpPr>
        <p:spPr>
          <a:xfrm>
            <a:off x="279368" y="1203598"/>
            <a:ext cx="8586472" cy="1287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Make sure that the hourly rate you charge is reasonable and can be justified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Finally, if someone you are working with gets a paid job please let the advisor at DWP know!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35830-97C2-4B16-A77F-EB63EAA70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06898" y="4920531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23F2B-B333-49D7-9A61-DE2B8DF0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40123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3F5E0C8-19D4-4162-AE24-74D8CA08174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571999" y="2456334"/>
            <a:ext cx="4248473" cy="15081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b" anchorCtr="0" forceAA="0" compatLnSpc="1">
            <a:prstTxWarp prst="textNoShape">
              <a:avLst/>
            </a:prstTxWarp>
            <a:spAutoFit/>
          </a:bodyPr>
          <a:lstStyle/>
          <a:p>
            <a:pPr marL="10800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CONTACT:</a:t>
            </a:r>
          </a:p>
          <a:p>
            <a:pPr marL="10800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  <a:hlinkClick r:id="rId2"/>
              </a:rPr>
              <a:t>CfESEND@ccn.ac.uk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0800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#SENDinFE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E00C3C-0BF7-4353-A40A-91533A0E0C5D}"/>
              </a:ext>
            </a:extLst>
          </p:cNvPr>
          <p:cNvSpPr txBox="1"/>
          <p:nvPr/>
        </p:nvSpPr>
        <p:spPr>
          <a:xfrm>
            <a:off x="4571999" y="4011910"/>
            <a:ext cx="4248473" cy="923330"/>
          </a:xfrm>
          <a:prstGeom prst="rect">
            <a:avLst/>
          </a:prstGeom>
          <a:solidFill>
            <a:schemeClr val="tx1"/>
          </a:solidFill>
        </p:spPr>
        <p:txBody>
          <a:bodyPr wrap="square" lIns="0" tIns="0" rIns="0" bIns="0" rtlCol="0">
            <a:spAutoFit/>
          </a:bodyPr>
          <a:lstStyle/>
          <a:p>
            <a:endParaRPr lang="en-GB" sz="2000" dirty="0">
              <a:solidFill>
                <a:schemeClr val="bg1"/>
              </a:solidFill>
            </a:endParaRPr>
          </a:p>
          <a:p>
            <a:pPr marL="108000"/>
            <a:r>
              <a:rPr lang="en-GB" sz="2000" dirty="0">
                <a:solidFill>
                  <a:schemeClr val="bg1"/>
                </a:solidFill>
              </a:rPr>
              <a:t>THANK YOU</a:t>
            </a:r>
          </a:p>
          <a:p>
            <a:endParaRPr lang="en-GB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97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BA5BA7-C8E9-4E11-A37C-4E9BDEED8FA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34000" y="207533"/>
            <a:ext cx="7488352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0"/>
              </a:spcBef>
            </a:pPr>
            <a:r>
              <a:rPr lang="en-GB" sz="2800" b="1" cap="none" dirty="0">
                <a:solidFill>
                  <a:srgbClr val="000000"/>
                </a:solidFill>
                <a:ea typeface="+mn-ea"/>
                <a:cs typeface="+mn-cs"/>
              </a:rPr>
              <a:t>Requirements for Supported Internships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6AC4AF-3EF8-4792-A569-E9A722A8E81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234000" y="1010657"/>
            <a:ext cx="8631840" cy="33303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The young person must be on or about to start the work experience placement of a supported internship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They must need the support of a Job Coach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The college or school must be in receipt of Special Education Funding for the young person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This should not be double funding.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35830-97C2-4B16-A77F-EB63EAA70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34000" y="4737947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23F2B-B333-49D7-9A61-DE2B8DF0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4524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BA5BA7-C8E9-4E11-A37C-4E9BDEED8FA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4000" y="207533"/>
            <a:ext cx="7379856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fontAlgn="auto">
              <a:lnSpc>
                <a:spcPct val="100000"/>
              </a:lnSpc>
              <a:spcAft>
                <a:spcPts val="0"/>
              </a:spcAft>
              <a:buClrTx/>
              <a:buSzTx/>
              <a:tabLst/>
              <a:defRPr/>
            </a:pPr>
            <a:r>
              <a:rPr lang="en-GB" sz="2800" cap="none" dirty="0">
                <a:solidFill>
                  <a:srgbClr val="000000"/>
                </a:solidFill>
                <a:ea typeface="+mn-ea"/>
                <a:cs typeface="+mn-cs"/>
              </a:rPr>
              <a:t>What can </a:t>
            </a:r>
            <a:r>
              <a:rPr lang="en-GB" sz="2800" b="1" kern="1200" cap="none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</a:t>
            </a:r>
            <a:r>
              <a:rPr lang="en-GB" sz="2800" cap="none" dirty="0">
                <a:solidFill>
                  <a:srgbClr val="000000"/>
                </a:solidFill>
                <a:ea typeface="+mn-ea"/>
                <a:cs typeface="+mn-cs"/>
              </a:rPr>
              <a:t> use it for?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6AC4AF-3EF8-4792-A569-E9A722A8E81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234000" y="940957"/>
            <a:ext cx="8631840" cy="33303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GB" b="1" dirty="0"/>
              <a:t>It can be used for: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Job Coaching whilst the intern is doing their work experience – for a maximum of 39 weeks in the year.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Only the time that the Job Coach spends with the young intern whilst they are on their placement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GB" dirty="0"/>
              <a:t>It can not be used for any of the time in the classroom.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35830-97C2-4B16-A77F-EB63EAA70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23F2B-B333-49D7-9A61-DE2B8DF0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4350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BA5BA7-C8E9-4E11-A37C-4E9BDEED8FA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71600" y="1779662"/>
            <a:ext cx="7200800" cy="120032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It can not be </a:t>
            </a:r>
            <a:r>
              <a:rPr lang="en-GB" sz="3600" b="1" kern="1200" cap="none" baseline="0" noProof="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used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for support time in the classroom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35830-97C2-4B16-A77F-EB63EAA70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23F2B-B333-49D7-9A61-DE2B8DF0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790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BA5BA7-C8E9-4E11-A37C-4E9BDEED8FA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34000" y="191458"/>
            <a:ext cx="7624087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GB" sz="2800" b="1" cap="none" dirty="0">
                <a:solidFill>
                  <a:srgbClr val="000000"/>
                </a:solidFill>
                <a:ea typeface="+mn-ea"/>
                <a:cs typeface="+mn-cs"/>
              </a:rPr>
              <a:t>What else can you apply for?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6AC4AF-3EF8-4792-A569-E9A722A8E81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234000" y="1140589"/>
            <a:ext cx="863183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Travel</a:t>
            </a:r>
          </a:p>
          <a:p>
            <a:pPr algn="ctr"/>
            <a:endParaRPr lang="en-GB" b="1" dirty="0"/>
          </a:p>
          <a:p>
            <a:r>
              <a:rPr lang="en-GB" dirty="0"/>
              <a:t>If the intern is based at a college or a school then you may be apply for travel costs to get to the employer. This includes travel training.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b="1" dirty="0"/>
              <a:t>Equipment</a:t>
            </a:r>
          </a:p>
          <a:p>
            <a:pPr algn="ctr"/>
            <a:endParaRPr lang="en-GB" b="1" dirty="0"/>
          </a:p>
          <a:p>
            <a:r>
              <a:rPr lang="en-GB" dirty="0"/>
              <a:t>In some circumstances DWP will help with the purchase of specific equipment for when the young person is in the employer’s premises.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35830-97C2-4B16-A77F-EB63EAA70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23F2B-B333-49D7-9A61-DE2B8DF0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7087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BA5BA7-C8E9-4E11-A37C-4E9BDEED8FA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34000" y="183832"/>
            <a:ext cx="7290328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sz="2800" b="1" cap="none" dirty="0">
                <a:solidFill>
                  <a:srgbClr val="000000"/>
                </a:solidFill>
                <a:ea typeface="+mn-ea"/>
                <a:cs typeface="+mn-cs"/>
              </a:rPr>
              <a:t>During the coronavirus outbreak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6AC4AF-3EF8-4792-A569-E9A722A8E81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234000" y="1131590"/>
            <a:ext cx="8631840" cy="2949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You can still get help if it makes it hard for the intern to do the job and they need to work from home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You can continue to get help towards any work-related support that the young person needs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It will also pay for work related activities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/>
              <a:t>If the internship will last longer the award may be renewed – talk to the advisor at Access to Work.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35830-97C2-4B16-A77F-EB63EAA70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23F2B-B333-49D7-9A61-DE2B8DF0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976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8BA5BA7-C8E9-4E11-A37C-4E9BDEED8FA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34000" y="187044"/>
            <a:ext cx="7218321" cy="95410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Using Good Practice Job Coaching with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Access to Work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6AC4AF-3EF8-4792-A569-E9A722A8E81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256080" y="1189018"/>
            <a:ext cx="8631840" cy="2430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300000"/>
              </a:lnSpc>
              <a:buFont typeface="Arial" panose="020B0604020202020204" pitchFamily="34" charset="0"/>
              <a:buChar char="•"/>
            </a:pPr>
            <a:r>
              <a:rPr lang="en-GB" dirty="0"/>
              <a:t>Compliments and works alongside applying for Access to Work funding</a:t>
            </a:r>
          </a:p>
          <a:p>
            <a:pPr marL="342900" indent="-342900">
              <a:lnSpc>
                <a:spcPct val="300000"/>
              </a:lnSpc>
              <a:buFont typeface="Arial" panose="020B0604020202020204" pitchFamily="34" charset="0"/>
              <a:buChar char="•"/>
            </a:pPr>
            <a:r>
              <a:rPr lang="en-GB" dirty="0"/>
              <a:t>It builds on good practice in using Job Analysis and Task Analysis</a:t>
            </a:r>
          </a:p>
          <a:p>
            <a:pPr marL="342900" indent="-342900">
              <a:lnSpc>
                <a:spcPct val="300000"/>
              </a:lnSpc>
              <a:buFont typeface="Arial" panose="020B0604020202020204" pitchFamily="34" charset="0"/>
              <a:buChar char="•"/>
            </a:pPr>
            <a:r>
              <a:rPr lang="en-GB" dirty="0"/>
              <a:t>Supports and monitors the teaching and reinforcing of new job tasks.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335830-97C2-4B16-A77F-EB63EAA708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234000" y="4730479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23F2B-B333-49D7-9A61-DE2B8DF028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6173811"/>
      </p:ext>
    </p:extLst>
  </p:cSld>
  <p:clrMapOvr>
    <a:masterClrMapping/>
  </p:clrMapOvr>
</p:sld>
</file>

<file path=ppt/theme/theme1.xml><?xml version="1.0" encoding="utf-8"?>
<a:theme xmlns:a="http://schemas.openxmlformats.org/drawingml/2006/main" name="ETF Master">
  <a:themeElements>
    <a:clrScheme name="ETF Brand Colours">
      <a:dk1>
        <a:sysClr val="windowText" lastClr="000000"/>
      </a:dk1>
      <a:lt1>
        <a:sysClr val="window" lastClr="FFFFFF"/>
      </a:lt1>
      <a:dk2>
        <a:srgbClr val="000000"/>
      </a:dk2>
      <a:lt2>
        <a:srgbClr val="EEECE1"/>
      </a:lt2>
      <a:accent1>
        <a:srgbClr val="00A068"/>
      </a:accent1>
      <a:accent2>
        <a:srgbClr val="E51C41"/>
      </a:accent2>
      <a:accent3>
        <a:srgbClr val="FDB913"/>
      </a:accent3>
      <a:accent4>
        <a:srgbClr val="0071F8"/>
      </a:accent4>
      <a:accent5>
        <a:srgbClr val="BE0064"/>
      </a:accent5>
      <a:accent6>
        <a:srgbClr val="000000"/>
      </a:accent6>
      <a:hlink>
        <a:srgbClr val="0000FF"/>
      </a:hlink>
      <a:folHlink>
        <a:srgbClr val="800080"/>
      </a:folHlink>
    </a:clrScheme>
    <a:fontScheme name="ETF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>
          <a:solidFill>
            <a:schemeClr val="tx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35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ETF PPT TEMPLATE 2017 REVISION 2" id="{D9072210-44E4-4708-8F0F-C17D53D19737}" vid="{93905E69-2C3A-474D-AE1D-AE1AB7FC7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TF Brand Colours">
    <a:dk1>
      <a:sysClr val="windowText" lastClr="000000"/>
    </a:dk1>
    <a:lt1>
      <a:sysClr val="window" lastClr="FFFFFF"/>
    </a:lt1>
    <a:dk2>
      <a:srgbClr val="000000"/>
    </a:dk2>
    <a:lt2>
      <a:srgbClr val="EEECE1"/>
    </a:lt2>
    <a:accent1>
      <a:srgbClr val="00A068"/>
    </a:accent1>
    <a:accent2>
      <a:srgbClr val="E51C41"/>
    </a:accent2>
    <a:accent3>
      <a:srgbClr val="FDB913"/>
    </a:accent3>
    <a:accent4>
      <a:srgbClr val="0071F8"/>
    </a:accent4>
    <a:accent5>
      <a:srgbClr val="BE0064"/>
    </a:accent5>
    <a:accent6>
      <a:srgbClr val="000000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27369</TotalTime>
  <Words>2051</Words>
  <Application>Microsoft Office PowerPoint</Application>
  <PresentationFormat>On-screen Show (16:9)</PresentationFormat>
  <Paragraphs>260</Paragraphs>
  <Slides>35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9" baseType="lpstr">
      <vt:lpstr>Arial</vt:lpstr>
      <vt:lpstr>Calibri</vt:lpstr>
      <vt:lpstr>KNKWVS+Calibri-Bold</vt:lpstr>
      <vt:lpstr>ETF Master</vt:lpstr>
      <vt:lpstr>Access to Work New process  </vt:lpstr>
      <vt:lpstr>Supported internship or traineeships </vt:lpstr>
      <vt:lpstr>Requirements for Internships </vt:lpstr>
      <vt:lpstr>Requirements for Supported Internships</vt:lpstr>
      <vt:lpstr>What can you use it for?</vt:lpstr>
      <vt:lpstr>It can not be used for support time in the classroom</vt:lpstr>
      <vt:lpstr>What else can you apply for?</vt:lpstr>
      <vt:lpstr>During the coronavirus outbreak</vt:lpstr>
      <vt:lpstr>Using Good Practice Job Coaching with  Access to Work</vt:lpstr>
      <vt:lpstr>Partnership work and Access to Work</vt:lpstr>
      <vt:lpstr>There are now some changes to Access to Work</vt:lpstr>
      <vt:lpstr>There are now some changes to Access to Work - continued</vt:lpstr>
      <vt:lpstr>There are now some new important  changes to applying for Access to Work</vt:lpstr>
      <vt:lpstr>Appointees</vt:lpstr>
      <vt:lpstr>The application – there is now a new application form and process</vt:lpstr>
      <vt:lpstr>Signing the application form</vt:lpstr>
      <vt:lpstr>Collecting information about the intern</vt:lpstr>
      <vt:lpstr>Collecting information for the application</vt:lpstr>
      <vt:lpstr>Creating a template application</vt:lpstr>
      <vt:lpstr>The process</vt:lpstr>
      <vt:lpstr>The Support Plan – The evidence</vt:lpstr>
      <vt:lpstr>The Support Plan and information about the placements</vt:lpstr>
      <vt:lpstr>Other Information needed</vt:lpstr>
      <vt:lpstr>Financial needed</vt:lpstr>
      <vt:lpstr>What is needed for the Placement?</vt:lpstr>
      <vt:lpstr>Applying for support for travel or specialist equipment</vt:lpstr>
      <vt:lpstr>Agreement of Funding</vt:lpstr>
      <vt:lpstr>The agreement letters</vt:lpstr>
      <vt:lpstr>Financial claims for internship</vt:lpstr>
      <vt:lpstr>What is needed for the financial claim forms?</vt:lpstr>
      <vt:lpstr>What is needed for the ongoing financial claim forms?</vt:lpstr>
      <vt:lpstr>Monitoring</vt:lpstr>
      <vt:lpstr>Top Tips</vt:lpstr>
      <vt:lpstr>Top Tips - continued </vt:lpstr>
      <vt:lpstr>  CONTACT: CfESEND@ccn.ac.uk #SENDinFE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underpinning excellence</dc:title>
  <dc:creator>Isidora Markou</dc:creator>
  <cp:lastModifiedBy>Sally Betts</cp:lastModifiedBy>
  <cp:revision>533</cp:revision>
  <cp:lastPrinted>2019-09-17T13:42:24Z</cp:lastPrinted>
  <dcterms:created xsi:type="dcterms:W3CDTF">2017-02-15T10:39:02Z</dcterms:created>
  <dcterms:modified xsi:type="dcterms:W3CDTF">2020-10-13T14:53:50Z</dcterms:modified>
</cp:coreProperties>
</file>