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7.xml" ContentType="application/vnd.openxmlformats-officedocument.presentationml.tags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4"/>
  </p:sldMasterIdLst>
  <p:notesMasterIdLst>
    <p:notesMasterId r:id="rId35"/>
  </p:notesMasterIdLst>
  <p:handoutMasterIdLst>
    <p:handoutMasterId r:id="rId36"/>
  </p:handoutMasterIdLst>
  <p:sldIdLst>
    <p:sldId id="328" r:id="rId5"/>
    <p:sldId id="298" r:id="rId6"/>
    <p:sldId id="299" r:id="rId7"/>
    <p:sldId id="302" r:id="rId8"/>
    <p:sldId id="303" r:id="rId9"/>
    <p:sldId id="306" r:id="rId10"/>
    <p:sldId id="304" r:id="rId11"/>
    <p:sldId id="308" r:id="rId12"/>
    <p:sldId id="307" r:id="rId13"/>
    <p:sldId id="309" r:id="rId14"/>
    <p:sldId id="321" r:id="rId15"/>
    <p:sldId id="311" r:id="rId16"/>
    <p:sldId id="300" r:id="rId17"/>
    <p:sldId id="301" r:id="rId18"/>
    <p:sldId id="310" r:id="rId19"/>
    <p:sldId id="312" r:id="rId20"/>
    <p:sldId id="313" r:id="rId21"/>
    <p:sldId id="315" r:id="rId22"/>
    <p:sldId id="318" r:id="rId23"/>
    <p:sldId id="317" r:id="rId24"/>
    <p:sldId id="316" r:id="rId25"/>
    <p:sldId id="319" r:id="rId26"/>
    <p:sldId id="320" r:id="rId27"/>
    <p:sldId id="322" r:id="rId28"/>
    <p:sldId id="323" r:id="rId29"/>
    <p:sldId id="324" r:id="rId30"/>
    <p:sldId id="325" r:id="rId31"/>
    <p:sldId id="326" r:id="rId32"/>
    <p:sldId id="327" r:id="rId33"/>
    <p:sldId id="262" r:id="rId34"/>
  </p:sldIdLst>
  <p:sldSz cx="9144000" cy="5143500" type="screen16x9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28BFCC-4B4F-F470-90FC-F1CBB1FC09E5}" v="203" dt="2023-11-21T10:18:35"/>
    <p1510:client id="{EDD5306D-9A2B-495D-A60A-50967CAF744F}" v="76" dt="2023-10-11T15:44:16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82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Brezinski" userId="S::gemma.brezinski@etfoundation.co.uk::fd066b93-240a-4648-a0fe-c80aa4ee1278" providerId="AD" clId="Web-{3E28BFCC-4B4F-F470-90FC-F1CBB1FC09E5}"/>
    <pc:docChg chg="addSld delSld modSld">
      <pc:chgData name="Gemma Brezinski" userId="S::gemma.brezinski@etfoundation.co.uk::fd066b93-240a-4648-a0fe-c80aa4ee1278" providerId="AD" clId="Web-{3E28BFCC-4B4F-F470-90FC-F1CBB1FC09E5}" dt="2023-11-21T10:18:33.172" v="185" actId="20577"/>
      <pc:docMkLst>
        <pc:docMk/>
      </pc:docMkLst>
      <pc:sldChg chg="modSp">
        <pc:chgData name="Gemma Brezinski" userId="S::gemma.brezinski@etfoundation.co.uk::fd066b93-240a-4648-a0fe-c80aa4ee1278" providerId="AD" clId="Web-{3E28BFCC-4B4F-F470-90FC-F1CBB1FC09E5}" dt="2023-11-21T10:18:33.172" v="185" actId="20577"/>
        <pc:sldMkLst>
          <pc:docMk/>
          <pc:sldMk cId="3269314659" sldId="262"/>
        </pc:sldMkLst>
        <pc:spChg chg="mod">
          <ac:chgData name="Gemma Brezinski" userId="S::gemma.brezinski@etfoundation.co.uk::fd066b93-240a-4648-a0fe-c80aa4ee1278" providerId="AD" clId="Web-{3E28BFCC-4B4F-F470-90FC-F1CBB1FC09E5}" dt="2023-11-21T10:18:33.172" v="185" actId="20577"/>
          <ac:spMkLst>
            <pc:docMk/>
            <pc:sldMk cId="3269314659" sldId="262"/>
            <ac:spMk id="17" creationId="{36B2AE06-62E2-47AC-A4B8-78F23C87D5EA}"/>
          </ac:spMkLst>
        </pc:spChg>
      </pc:sldChg>
      <pc:sldChg chg="del">
        <pc:chgData name="Gemma Brezinski" userId="S::gemma.brezinski@etfoundation.co.uk::fd066b93-240a-4648-a0fe-c80aa4ee1278" providerId="AD" clId="Web-{3E28BFCC-4B4F-F470-90FC-F1CBB1FC09E5}" dt="2023-11-21T10:14:40.791" v="1"/>
        <pc:sldMkLst>
          <pc:docMk/>
          <pc:sldMk cId="1945931993" sldId="296"/>
        </pc:sldMkLst>
      </pc:sldChg>
      <pc:sldChg chg="modSp">
        <pc:chgData name="Gemma Brezinski" userId="S::gemma.brezinski@etfoundation.co.uk::fd066b93-240a-4648-a0fe-c80aa4ee1278" providerId="AD" clId="Web-{3E28BFCC-4B4F-F470-90FC-F1CBB1FC09E5}" dt="2023-11-21T10:15:06.792" v="11" actId="20577"/>
        <pc:sldMkLst>
          <pc:docMk/>
          <pc:sldMk cId="325678688" sldId="298"/>
        </pc:sldMkLst>
        <pc:spChg chg="mod">
          <ac:chgData name="Gemma Brezinski" userId="S::gemma.brezinski@etfoundation.co.uk::fd066b93-240a-4648-a0fe-c80aa4ee1278" providerId="AD" clId="Web-{3E28BFCC-4B4F-F470-90FC-F1CBB1FC09E5}" dt="2023-11-21T10:15:04.526" v="10" actId="20577"/>
          <ac:spMkLst>
            <pc:docMk/>
            <pc:sldMk cId="325678688" sldId="298"/>
            <ac:spMk id="2" creationId="{A6D78D02-1841-5541-B0EB-134EDB52DFA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06.792" v="11" actId="20577"/>
          <ac:spMkLst>
            <pc:docMk/>
            <pc:sldMk cId="325678688" sldId="298"/>
            <ac:spMk id="3" creationId="{A39FE6D9-D96B-E748-810E-8BBC981DD009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10.964" v="15"/>
        <pc:sldMkLst>
          <pc:docMk/>
          <pc:sldMk cId="2623175481" sldId="299"/>
        </pc:sldMkLst>
        <pc:spChg chg="mod">
          <ac:chgData name="Gemma Brezinski" userId="S::gemma.brezinski@etfoundation.co.uk::fd066b93-240a-4648-a0fe-c80aa4ee1278" providerId="AD" clId="Web-{3E28BFCC-4B4F-F470-90FC-F1CBB1FC09E5}" dt="2023-11-21T10:15:10.964" v="15"/>
          <ac:spMkLst>
            <pc:docMk/>
            <pc:sldMk cId="2623175481" sldId="299"/>
            <ac:spMk id="3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10.932" v="12"/>
          <ac:spMkLst>
            <pc:docMk/>
            <pc:sldMk cId="2623175481" sldId="299"/>
            <ac:spMk id="4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10.948" v="14"/>
          <ac:spMkLst>
            <pc:docMk/>
            <pc:sldMk cId="2623175481" sldId="299"/>
            <ac:spMk id="5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10.932" v="13"/>
          <ac:spMkLst>
            <pc:docMk/>
            <pc:sldMk cId="2623175481" sldId="299"/>
            <ac:spMk id="12" creationId="{00000000-0000-0000-0000-000000000000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6:50.654" v="104" actId="20577"/>
        <pc:sldMkLst>
          <pc:docMk/>
          <pc:sldMk cId="3072831491" sldId="300"/>
        </pc:sldMkLst>
        <pc:spChg chg="mod">
          <ac:chgData name="Gemma Brezinski" userId="S::gemma.brezinski@etfoundation.co.uk::fd066b93-240a-4648-a0fe-c80aa4ee1278" providerId="AD" clId="Web-{3E28BFCC-4B4F-F470-90FC-F1CBB1FC09E5}" dt="2023-11-21T10:16:50.654" v="104" actId="20577"/>
          <ac:spMkLst>
            <pc:docMk/>
            <pc:sldMk cId="3072831491" sldId="300"/>
            <ac:spMk id="2" creationId="{A6D78D02-1841-5541-B0EB-134EDB52DFA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47.607" v="103" actId="20577"/>
          <ac:spMkLst>
            <pc:docMk/>
            <pc:sldMk cId="3072831491" sldId="300"/>
            <ac:spMk id="3" creationId="{A39FE6D9-D96B-E748-810E-8BBC981DD009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6:54.810" v="105" actId="20577"/>
        <pc:sldMkLst>
          <pc:docMk/>
          <pc:sldMk cId="2903473761" sldId="301"/>
        </pc:sldMkLst>
        <pc:spChg chg="mod">
          <ac:chgData name="Gemma Brezinski" userId="S::gemma.brezinski@etfoundation.co.uk::fd066b93-240a-4648-a0fe-c80aa4ee1278" providerId="AD" clId="Web-{3E28BFCC-4B4F-F470-90FC-F1CBB1FC09E5}" dt="2023-11-21T10:16:54.810" v="105" actId="20577"/>
          <ac:spMkLst>
            <pc:docMk/>
            <pc:sldMk cId="2903473761" sldId="301"/>
            <ac:spMk id="5" creationId="{00000000-0000-0000-0000-000000000000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16.917" v="18"/>
        <pc:sldMkLst>
          <pc:docMk/>
          <pc:sldMk cId="4277195387" sldId="302"/>
        </pc:sldMkLst>
        <pc:spChg chg="mod">
          <ac:chgData name="Gemma Brezinski" userId="S::gemma.brezinski@etfoundation.co.uk::fd066b93-240a-4648-a0fe-c80aa4ee1278" providerId="AD" clId="Web-{3E28BFCC-4B4F-F470-90FC-F1CBB1FC09E5}" dt="2023-11-21T10:15:16.870" v="16"/>
          <ac:spMkLst>
            <pc:docMk/>
            <pc:sldMk cId="4277195387" sldId="302"/>
            <ac:spMk id="2" creationId="{8411429D-49A3-B0FF-64C5-C802F1F35A07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16.886" v="17"/>
          <ac:spMkLst>
            <pc:docMk/>
            <pc:sldMk cId="4277195387" sldId="302"/>
            <ac:spMk id="3" creationId="{16554EAB-098F-3AB0-3AC1-3F70266777F4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16.917" v="18"/>
          <ac:spMkLst>
            <pc:docMk/>
            <pc:sldMk cId="4277195387" sldId="302"/>
            <ac:spMk id="6" creationId="{59A4B2ED-2557-1352-3832-C9DF3F396BEB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29.120" v="22" actId="20577"/>
        <pc:sldMkLst>
          <pc:docMk/>
          <pc:sldMk cId="95896970" sldId="303"/>
        </pc:sldMkLst>
        <pc:spChg chg="mod">
          <ac:chgData name="Gemma Brezinski" userId="S::gemma.brezinski@etfoundation.co.uk::fd066b93-240a-4648-a0fe-c80aa4ee1278" providerId="AD" clId="Web-{3E28BFCC-4B4F-F470-90FC-F1CBB1FC09E5}" dt="2023-11-21T10:15:29.120" v="22" actId="20577"/>
          <ac:spMkLst>
            <pc:docMk/>
            <pc:sldMk cId="95896970" sldId="303"/>
            <ac:spMk id="4" creationId="{A991B3D5-C7A1-B80B-E87D-5F08A5360581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53.480" v="40"/>
        <pc:sldMkLst>
          <pc:docMk/>
          <pc:sldMk cId="889025780" sldId="304"/>
        </pc:sldMkLst>
        <pc:spChg chg="mod">
          <ac:chgData name="Gemma Brezinski" userId="S::gemma.brezinski@etfoundation.co.uk::fd066b93-240a-4648-a0fe-c80aa4ee1278" providerId="AD" clId="Web-{3E28BFCC-4B4F-F470-90FC-F1CBB1FC09E5}" dt="2023-11-21T10:15:53.449" v="37"/>
          <ac:spMkLst>
            <pc:docMk/>
            <pc:sldMk cId="889025780" sldId="304"/>
            <ac:spMk id="2" creationId="{098DC809-DD97-01F0-2831-045FC849E35A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3.465" v="38"/>
          <ac:spMkLst>
            <pc:docMk/>
            <pc:sldMk cId="889025780" sldId="304"/>
            <ac:spMk id="3" creationId="{73232E90-E624-4DC8-47B1-12370C22A1B7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3.480" v="40"/>
          <ac:spMkLst>
            <pc:docMk/>
            <pc:sldMk cId="889025780" sldId="304"/>
            <ac:spMk id="4" creationId="{677051CD-C020-FF89-9690-2273A6446E21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3.480" v="39"/>
          <ac:spMkLst>
            <pc:docMk/>
            <pc:sldMk cId="889025780" sldId="304"/>
            <ac:spMk id="7" creationId="{ED409ACC-17BB-3543-1DF7-80ACF2951E99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44.261" v="32" actId="1076"/>
        <pc:sldMkLst>
          <pc:docMk/>
          <pc:sldMk cId="3370847685" sldId="306"/>
        </pc:sldMkLst>
        <pc:spChg chg="mod">
          <ac:chgData name="Gemma Brezinski" userId="S::gemma.brezinski@etfoundation.co.uk::fd066b93-240a-4648-a0fe-c80aa4ee1278" providerId="AD" clId="Web-{3E28BFCC-4B4F-F470-90FC-F1CBB1FC09E5}" dt="2023-11-21T10:15:36.636" v="29"/>
          <ac:spMkLst>
            <pc:docMk/>
            <pc:sldMk cId="3370847685" sldId="306"/>
            <ac:spMk id="4" creationId="{A991B3D5-C7A1-B80B-E87D-5F08A5360581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36.636" v="30"/>
          <ac:spMkLst>
            <pc:docMk/>
            <pc:sldMk cId="3370847685" sldId="306"/>
            <ac:spMk id="6" creationId="{D32A74AE-4040-FD31-F670-23B2CE1468BE}"/>
          </ac:spMkLst>
        </pc:spChg>
        <pc:picChg chg="mod">
          <ac:chgData name="Gemma Brezinski" userId="S::gemma.brezinski@etfoundation.co.uk::fd066b93-240a-4648-a0fe-c80aa4ee1278" providerId="AD" clId="Web-{3E28BFCC-4B4F-F470-90FC-F1CBB1FC09E5}" dt="2023-11-21T10:15:44.261" v="32" actId="1076"/>
          <ac:picMkLst>
            <pc:docMk/>
            <pc:sldMk cId="3370847685" sldId="306"/>
            <ac:picMk id="7" creationId="{A6B4E813-0418-297A-1329-99F42FCD6676}"/>
          </ac:picMkLst>
        </pc:picChg>
      </pc:sldChg>
      <pc:sldChg chg="modSp">
        <pc:chgData name="Gemma Brezinski" userId="S::gemma.brezinski@etfoundation.co.uk::fd066b93-240a-4648-a0fe-c80aa4ee1278" providerId="AD" clId="Web-{3E28BFCC-4B4F-F470-90FC-F1CBB1FC09E5}" dt="2023-11-21T10:16:07.231" v="68"/>
        <pc:sldMkLst>
          <pc:docMk/>
          <pc:sldMk cId="2915242548" sldId="307"/>
        </pc:sldMkLst>
        <pc:spChg chg="mod">
          <ac:chgData name="Gemma Brezinski" userId="S::gemma.brezinski@etfoundation.co.uk::fd066b93-240a-4648-a0fe-c80aa4ee1278" providerId="AD" clId="Web-{3E28BFCC-4B4F-F470-90FC-F1CBB1FC09E5}" dt="2023-11-21T10:16:07.231" v="68"/>
          <ac:spMkLst>
            <pc:docMk/>
            <pc:sldMk cId="2915242548" sldId="307"/>
            <ac:spMk id="2" creationId="{DA0FDF02-1E6D-3CCB-C64D-CC2AC061719B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5:59.887" v="66"/>
        <pc:sldMkLst>
          <pc:docMk/>
          <pc:sldMk cId="2254516619" sldId="308"/>
        </pc:sldMkLst>
        <pc:spChg chg="mod">
          <ac:chgData name="Gemma Brezinski" userId="S::gemma.brezinski@etfoundation.co.uk::fd066b93-240a-4648-a0fe-c80aa4ee1278" providerId="AD" clId="Web-{3E28BFCC-4B4F-F470-90FC-F1CBB1FC09E5}" dt="2023-11-21T10:15:59.793" v="54"/>
          <ac:spMkLst>
            <pc:docMk/>
            <pc:sldMk cId="2254516619" sldId="308"/>
            <ac:spMk id="5" creationId="{38A6305B-36C5-2FD5-BF04-D10D3D939238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09" v="55"/>
          <ac:spMkLst>
            <pc:docMk/>
            <pc:sldMk cId="2254516619" sldId="308"/>
            <ac:spMk id="6" creationId="{19B521CE-7310-773B-57F6-E300854BD2C3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09" v="56"/>
          <ac:spMkLst>
            <pc:docMk/>
            <pc:sldMk cId="2254516619" sldId="308"/>
            <ac:spMk id="7" creationId="{C416805B-90AC-E5A9-7D36-3E05276B3DC4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24" v="57"/>
          <ac:spMkLst>
            <pc:docMk/>
            <pc:sldMk cId="2254516619" sldId="308"/>
            <ac:spMk id="8" creationId="{D8965803-8DC0-0D25-1A61-79E3FD251DFD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24" v="58"/>
          <ac:spMkLst>
            <pc:docMk/>
            <pc:sldMk cId="2254516619" sldId="308"/>
            <ac:spMk id="9" creationId="{15D952A3-BF59-7D71-4FA7-45815D00B7E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40" v="59"/>
          <ac:spMkLst>
            <pc:docMk/>
            <pc:sldMk cId="2254516619" sldId="308"/>
            <ac:spMk id="10" creationId="{50753979-4C34-D5DC-AFEF-1FE60675835D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40" v="60"/>
          <ac:spMkLst>
            <pc:docMk/>
            <pc:sldMk cId="2254516619" sldId="308"/>
            <ac:spMk id="11" creationId="{B5E34E2F-2C73-E3CE-973A-73AAAD8AB488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55" v="61"/>
          <ac:spMkLst>
            <pc:docMk/>
            <pc:sldMk cId="2254516619" sldId="308"/>
            <ac:spMk id="12" creationId="{1CC43871-7370-15FA-18E6-9E37BFD2E22F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55" v="62"/>
          <ac:spMkLst>
            <pc:docMk/>
            <pc:sldMk cId="2254516619" sldId="308"/>
            <ac:spMk id="13" creationId="{48B22283-7BC9-D813-958F-9FCD6A41E538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71" v="63"/>
          <ac:spMkLst>
            <pc:docMk/>
            <pc:sldMk cId="2254516619" sldId="308"/>
            <ac:spMk id="14" creationId="{899A3306-17C2-EA4C-9DFD-3A4BE9A757BC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71" v="64"/>
          <ac:spMkLst>
            <pc:docMk/>
            <pc:sldMk cId="2254516619" sldId="308"/>
            <ac:spMk id="15" creationId="{78068B31-BBBC-2A1B-EE5C-5A893F7CB538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87" v="65"/>
          <ac:spMkLst>
            <pc:docMk/>
            <pc:sldMk cId="2254516619" sldId="308"/>
            <ac:spMk id="16" creationId="{8D4B8218-1E62-355D-DBB2-00BEF365C15A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5:59.887" v="66"/>
          <ac:spMkLst>
            <pc:docMk/>
            <pc:sldMk cId="2254516619" sldId="308"/>
            <ac:spMk id="17" creationId="{B483315D-30AC-C782-BC16-3ACD7EF96255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6:14.371" v="92"/>
        <pc:sldMkLst>
          <pc:docMk/>
          <pc:sldMk cId="2635426672" sldId="309"/>
        </pc:sldMkLst>
        <pc:spChg chg="mod">
          <ac:chgData name="Gemma Brezinski" userId="S::gemma.brezinski@etfoundation.co.uk::fd066b93-240a-4648-a0fe-c80aa4ee1278" providerId="AD" clId="Web-{3E28BFCC-4B4F-F470-90FC-F1CBB1FC09E5}" dt="2023-11-21T10:16:14.278" v="81"/>
          <ac:spMkLst>
            <pc:docMk/>
            <pc:sldMk cId="2635426672" sldId="309"/>
            <ac:spMk id="6" creationId="{B483315D-30AC-C782-BC16-3ACD7EF96255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278" v="82"/>
          <ac:spMkLst>
            <pc:docMk/>
            <pc:sldMk cId="2635426672" sldId="309"/>
            <ac:spMk id="8" creationId="{3E61D49E-ADD7-552E-789D-69DA15A9D80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293" v="83"/>
          <ac:spMkLst>
            <pc:docMk/>
            <pc:sldMk cId="2635426672" sldId="309"/>
            <ac:spMk id="12" creationId="{8FCDFE6D-DBB2-1289-9AB6-A862E65E67F2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293" v="84"/>
          <ac:spMkLst>
            <pc:docMk/>
            <pc:sldMk cId="2635426672" sldId="309"/>
            <ac:spMk id="14" creationId="{5F5FC9B6-30ED-429E-3CDC-CE15BA2EF949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09" v="85"/>
          <ac:spMkLst>
            <pc:docMk/>
            <pc:sldMk cId="2635426672" sldId="309"/>
            <ac:spMk id="18" creationId="{F1BEE33C-331C-5985-9A27-E1A435F80865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09" v="86"/>
          <ac:spMkLst>
            <pc:docMk/>
            <pc:sldMk cId="2635426672" sldId="309"/>
            <ac:spMk id="20" creationId="{314360BF-7F80-50A9-61CE-2EC0F58C82E2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25" v="87"/>
          <ac:spMkLst>
            <pc:docMk/>
            <pc:sldMk cId="2635426672" sldId="309"/>
            <ac:spMk id="22" creationId="{44AFB523-F26C-E664-04EB-9FA27A30938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25" v="88"/>
          <ac:spMkLst>
            <pc:docMk/>
            <pc:sldMk cId="2635426672" sldId="309"/>
            <ac:spMk id="24" creationId="{D7E48F4F-F83E-8E96-B128-3AA1FDCB3C16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40" v="89"/>
          <ac:spMkLst>
            <pc:docMk/>
            <pc:sldMk cId="2635426672" sldId="309"/>
            <ac:spMk id="26" creationId="{C13C0A99-1C38-0DD9-74C2-41476BA57A07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56" v="90"/>
          <ac:spMkLst>
            <pc:docMk/>
            <pc:sldMk cId="2635426672" sldId="309"/>
            <ac:spMk id="28" creationId="{18558988-F554-67F8-DFE4-AD7737B77D1B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56" v="91"/>
          <ac:spMkLst>
            <pc:docMk/>
            <pc:sldMk cId="2635426672" sldId="309"/>
            <ac:spMk id="30" creationId="{9E9FA694-2BD7-4A65-7B05-EFEA6980F367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14.371" v="92"/>
          <ac:spMkLst>
            <pc:docMk/>
            <pc:sldMk cId="2635426672" sldId="309"/>
            <ac:spMk id="32" creationId="{1CB379B9-969F-00AA-A5D6-BBA013EB2E6A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02.092" v="107"/>
        <pc:sldMkLst>
          <pc:docMk/>
          <pc:sldMk cId="274831943" sldId="310"/>
        </pc:sldMkLst>
        <pc:spChg chg="mod">
          <ac:chgData name="Gemma Brezinski" userId="S::gemma.brezinski@etfoundation.co.uk::fd066b93-240a-4648-a0fe-c80aa4ee1278" providerId="AD" clId="Web-{3E28BFCC-4B4F-F470-90FC-F1CBB1FC09E5}" dt="2023-11-21T10:17:02.092" v="107"/>
          <ac:spMkLst>
            <pc:docMk/>
            <pc:sldMk cId="274831943" sldId="310"/>
            <ac:spMk id="2" creationId="{9D3876A2-8930-211E-F956-681E84C98FF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59.560" v="106" actId="20577"/>
          <ac:spMkLst>
            <pc:docMk/>
            <pc:sldMk cId="274831943" sldId="310"/>
            <ac:spMk id="4" creationId="{D1EA634E-5750-1E0C-2125-59BDA38D39F1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6:32.559" v="101" actId="20577"/>
        <pc:sldMkLst>
          <pc:docMk/>
          <pc:sldMk cId="1315193180" sldId="311"/>
        </pc:sldMkLst>
        <pc:spChg chg="mod">
          <ac:chgData name="Gemma Brezinski" userId="S::gemma.brezinski@etfoundation.co.uk::fd066b93-240a-4648-a0fe-c80aa4ee1278" providerId="AD" clId="Web-{3E28BFCC-4B4F-F470-90FC-F1CBB1FC09E5}" dt="2023-11-21T10:16:32.559" v="101" actId="20577"/>
          <ac:spMkLst>
            <pc:docMk/>
            <pc:sldMk cId="1315193180" sldId="311"/>
            <ac:spMk id="2" creationId="{A8DE6E6F-D899-11A6-A185-8636DBB6E06C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28.091" v="99"/>
          <ac:spMkLst>
            <pc:docMk/>
            <pc:sldMk cId="1315193180" sldId="311"/>
            <ac:spMk id="4" creationId="{21EDD4DB-112E-FCED-BC7D-5C13A5BF1C29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08.123" v="113"/>
        <pc:sldMkLst>
          <pc:docMk/>
          <pc:sldMk cId="1957791534" sldId="312"/>
        </pc:sldMkLst>
        <pc:spChg chg="mod">
          <ac:chgData name="Gemma Brezinski" userId="S::gemma.brezinski@etfoundation.co.uk::fd066b93-240a-4648-a0fe-c80aa4ee1278" providerId="AD" clId="Web-{3E28BFCC-4B4F-F470-90FC-F1CBB1FC09E5}" dt="2023-11-21T10:17:08.107" v="111"/>
          <ac:spMkLst>
            <pc:docMk/>
            <pc:sldMk cId="1957791534" sldId="312"/>
            <ac:spMk id="2" creationId="{19B41C02-748F-1E7C-522D-0C28C900BBE8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08.107" v="112"/>
          <ac:spMkLst>
            <pc:docMk/>
            <pc:sldMk cId="1957791534" sldId="312"/>
            <ac:spMk id="3" creationId="{56977BB8-100C-A9F0-B047-23A7A405B784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08.123" v="113"/>
          <ac:spMkLst>
            <pc:docMk/>
            <pc:sldMk cId="1957791534" sldId="312"/>
            <ac:spMk id="6" creationId="{818D86C0-16C6-4806-6218-BF43211CCBD4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15.029" v="121"/>
        <pc:sldMkLst>
          <pc:docMk/>
          <pc:sldMk cId="493900164" sldId="313"/>
        </pc:sldMkLst>
        <pc:spChg chg="mod">
          <ac:chgData name="Gemma Brezinski" userId="S::gemma.brezinski@etfoundation.co.uk::fd066b93-240a-4648-a0fe-c80aa4ee1278" providerId="AD" clId="Web-{3E28BFCC-4B4F-F470-90FC-F1CBB1FC09E5}" dt="2023-11-21T10:17:15.014" v="118"/>
          <ac:spMkLst>
            <pc:docMk/>
            <pc:sldMk cId="493900164" sldId="313"/>
            <ac:spMk id="2" creationId="{8A53B9FD-92B3-2195-8DA7-86244702ABC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15.029" v="119"/>
          <ac:spMkLst>
            <pc:docMk/>
            <pc:sldMk cId="493900164" sldId="313"/>
            <ac:spMk id="5" creationId="{7017A149-5EA4-C302-258D-970EC82F2750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15.029" v="120"/>
          <ac:spMkLst>
            <pc:docMk/>
            <pc:sldMk cId="493900164" sldId="313"/>
            <ac:spMk id="7" creationId="{EC1DCDB7-6D3B-A6F9-3C9D-CD65DC001E6B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15.029" v="121"/>
          <ac:spMkLst>
            <pc:docMk/>
            <pc:sldMk cId="493900164" sldId="313"/>
            <ac:spMk id="8" creationId="{6318E775-04F8-2966-7194-3DD4DDF391A0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20.483" v="125"/>
        <pc:sldMkLst>
          <pc:docMk/>
          <pc:sldMk cId="2355979712" sldId="315"/>
        </pc:sldMkLst>
        <pc:spChg chg="mod">
          <ac:chgData name="Gemma Brezinski" userId="S::gemma.brezinski@etfoundation.co.uk::fd066b93-240a-4648-a0fe-c80aa4ee1278" providerId="AD" clId="Web-{3E28BFCC-4B4F-F470-90FC-F1CBB1FC09E5}" dt="2023-11-21T10:17:20.451" v="124"/>
          <ac:spMkLst>
            <pc:docMk/>
            <pc:sldMk cId="2355979712" sldId="315"/>
            <ac:spMk id="2" creationId="{8A53B9FD-92B3-2195-8DA7-86244702ABC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20.483" v="125"/>
          <ac:spMkLst>
            <pc:docMk/>
            <pc:sldMk cId="2355979712" sldId="315"/>
            <ac:spMk id="3" creationId="{CAB5EB14-E8E8-AC6F-FA56-C592CCE5410D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36.155" v="137"/>
        <pc:sldMkLst>
          <pc:docMk/>
          <pc:sldMk cId="3796370846" sldId="316"/>
        </pc:sldMkLst>
        <pc:spChg chg="mod">
          <ac:chgData name="Gemma Brezinski" userId="S::gemma.brezinski@etfoundation.co.uk::fd066b93-240a-4648-a0fe-c80aa4ee1278" providerId="AD" clId="Web-{3E28BFCC-4B4F-F470-90FC-F1CBB1FC09E5}" dt="2023-11-21T10:17:36.124" v="136"/>
          <ac:spMkLst>
            <pc:docMk/>
            <pc:sldMk cId="3796370846" sldId="316"/>
            <ac:spMk id="2" creationId="{8A53B9FD-92B3-2195-8DA7-86244702ABC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36.155" v="137"/>
          <ac:spMkLst>
            <pc:docMk/>
            <pc:sldMk cId="3796370846" sldId="316"/>
            <ac:spMk id="3" creationId="{CAB5EB14-E8E8-AC6F-FA56-C592CCE5410D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31.577" v="133"/>
        <pc:sldMkLst>
          <pc:docMk/>
          <pc:sldMk cId="4071730104" sldId="317"/>
        </pc:sldMkLst>
        <pc:spChg chg="mod">
          <ac:chgData name="Gemma Brezinski" userId="S::gemma.brezinski@etfoundation.co.uk::fd066b93-240a-4648-a0fe-c80aa4ee1278" providerId="AD" clId="Web-{3E28BFCC-4B4F-F470-90FC-F1CBB1FC09E5}" dt="2023-11-21T10:17:31.561" v="132"/>
          <ac:spMkLst>
            <pc:docMk/>
            <pc:sldMk cId="4071730104" sldId="317"/>
            <ac:spMk id="2" creationId="{8A53B9FD-92B3-2195-8DA7-86244702ABC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31.577" v="133"/>
          <ac:spMkLst>
            <pc:docMk/>
            <pc:sldMk cId="4071730104" sldId="317"/>
            <ac:spMk id="3" creationId="{CAB5EB14-E8E8-AC6F-FA56-C592CCE5410D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25.405" v="129"/>
        <pc:sldMkLst>
          <pc:docMk/>
          <pc:sldMk cId="2771917897" sldId="318"/>
        </pc:sldMkLst>
        <pc:spChg chg="mod">
          <ac:chgData name="Gemma Brezinski" userId="S::gemma.brezinski@etfoundation.co.uk::fd066b93-240a-4648-a0fe-c80aa4ee1278" providerId="AD" clId="Web-{3E28BFCC-4B4F-F470-90FC-F1CBB1FC09E5}" dt="2023-11-21T10:17:25.373" v="128"/>
          <ac:spMkLst>
            <pc:docMk/>
            <pc:sldMk cId="2771917897" sldId="318"/>
            <ac:spMk id="2" creationId="{8A53B9FD-92B3-2195-8DA7-86244702ABC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25.405" v="129"/>
          <ac:spMkLst>
            <pc:docMk/>
            <pc:sldMk cId="2771917897" sldId="318"/>
            <ac:spMk id="3" creationId="{CAB5EB14-E8E8-AC6F-FA56-C592CCE5410D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43.936" v="140"/>
        <pc:sldMkLst>
          <pc:docMk/>
          <pc:sldMk cId="2866053276" sldId="319"/>
        </pc:sldMkLst>
        <pc:spChg chg="mod">
          <ac:chgData name="Gemma Brezinski" userId="S::gemma.brezinski@etfoundation.co.uk::fd066b93-240a-4648-a0fe-c80aa4ee1278" providerId="AD" clId="Web-{3E28BFCC-4B4F-F470-90FC-F1CBB1FC09E5}" dt="2023-11-21T10:17:43.936" v="140"/>
          <ac:spMkLst>
            <pc:docMk/>
            <pc:sldMk cId="2866053276" sldId="319"/>
            <ac:spMk id="2" creationId="{CEE33F08-FAD7-CD61-D344-62180DE98270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6:22.325" v="97" actId="20577"/>
        <pc:sldMkLst>
          <pc:docMk/>
          <pc:sldMk cId="2009962410" sldId="321"/>
        </pc:sldMkLst>
        <pc:spChg chg="mod">
          <ac:chgData name="Gemma Brezinski" userId="S::gemma.brezinski@etfoundation.co.uk::fd066b93-240a-4648-a0fe-c80aa4ee1278" providerId="AD" clId="Web-{3E28BFCC-4B4F-F470-90FC-F1CBB1FC09E5}" dt="2023-11-21T10:16:22.325" v="97" actId="20577"/>
          <ac:spMkLst>
            <pc:docMk/>
            <pc:sldMk cId="2009962410" sldId="321"/>
            <ac:spMk id="2" creationId="{C7DD24A3-A3A4-AE27-B375-096E2A109AAD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6:20.075" v="96"/>
          <ac:spMkLst>
            <pc:docMk/>
            <pc:sldMk cId="2009962410" sldId="321"/>
            <ac:spMk id="6" creationId="{8ADEA899-6996-236E-F5E2-30FF615284C6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7:54.312" v="148"/>
        <pc:sldMkLst>
          <pc:docMk/>
          <pc:sldMk cId="2379776485" sldId="323"/>
        </pc:sldMkLst>
        <pc:spChg chg="mod">
          <ac:chgData name="Gemma Brezinski" userId="S::gemma.brezinski@etfoundation.co.uk::fd066b93-240a-4648-a0fe-c80aa4ee1278" providerId="AD" clId="Web-{3E28BFCC-4B4F-F470-90FC-F1CBB1FC09E5}" dt="2023-11-21T10:17:54.280" v="145"/>
          <ac:spMkLst>
            <pc:docMk/>
            <pc:sldMk cId="2379776485" sldId="323"/>
            <ac:spMk id="2" creationId="{9E40840D-B19B-296E-097D-3B89EC0149AE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54.296" v="146"/>
          <ac:spMkLst>
            <pc:docMk/>
            <pc:sldMk cId="2379776485" sldId="323"/>
            <ac:spMk id="6" creationId="{1C965E01-F9D8-8DBD-5ABD-560781C0A199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54.296" v="147"/>
          <ac:spMkLst>
            <pc:docMk/>
            <pc:sldMk cId="2379776485" sldId="323"/>
            <ac:spMk id="7" creationId="{A269D72E-3A62-069A-7C36-80C37DC70062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7:54.312" v="148"/>
          <ac:spMkLst>
            <pc:docMk/>
            <pc:sldMk cId="2379776485" sldId="323"/>
            <ac:spMk id="8" creationId="{322FEBA6-C646-1C72-A4BD-F0214EE07A27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8:00.265" v="152"/>
        <pc:sldMkLst>
          <pc:docMk/>
          <pc:sldMk cId="2488934242" sldId="324"/>
        </pc:sldMkLst>
        <pc:spChg chg="mod">
          <ac:chgData name="Gemma Brezinski" userId="S::gemma.brezinski@etfoundation.co.uk::fd066b93-240a-4648-a0fe-c80aa4ee1278" providerId="AD" clId="Web-{3E28BFCC-4B4F-F470-90FC-F1CBB1FC09E5}" dt="2023-11-21T10:18:00.249" v="151"/>
          <ac:spMkLst>
            <pc:docMk/>
            <pc:sldMk cId="2488934242" sldId="324"/>
            <ac:spMk id="2" creationId="{84191084-4F0D-31A8-B6E5-8842942570BA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00.265" v="152"/>
          <ac:spMkLst>
            <pc:docMk/>
            <pc:sldMk cId="2488934242" sldId="324"/>
            <ac:spMk id="3" creationId="{863B505A-B336-DA57-EE3D-F88A0D99CDDD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8:06.749" v="161"/>
        <pc:sldMkLst>
          <pc:docMk/>
          <pc:sldMk cId="984711670" sldId="325"/>
        </pc:sldMkLst>
        <pc:spChg chg="mod">
          <ac:chgData name="Gemma Brezinski" userId="S::gemma.brezinski@etfoundation.co.uk::fd066b93-240a-4648-a0fe-c80aa4ee1278" providerId="AD" clId="Web-{3E28BFCC-4B4F-F470-90FC-F1CBB1FC09E5}" dt="2023-11-21T10:18:06.718" v="159"/>
          <ac:spMkLst>
            <pc:docMk/>
            <pc:sldMk cId="984711670" sldId="325"/>
            <ac:spMk id="2" creationId="{09F4CE43-A1D6-D427-0ED1-E034E5D6C9B1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06.734" v="160"/>
          <ac:spMkLst>
            <pc:docMk/>
            <pc:sldMk cId="984711670" sldId="325"/>
            <ac:spMk id="3" creationId="{0C2AA123-2367-556F-61C3-D6526ADCFF3B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06.749" v="161"/>
          <ac:spMkLst>
            <pc:docMk/>
            <pc:sldMk cId="984711670" sldId="325"/>
            <ac:spMk id="4" creationId="{9BDC964F-D54E-3956-D0B8-44A97EF36F58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8:10.906" v="167"/>
        <pc:sldMkLst>
          <pc:docMk/>
          <pc:sldMk cId="3954434772" sldId="326"/>
        </pc:sldMkLst>
        <pc:spChg chg="mod">
          <ac:chgData name="Gemma Brezinski" userId="S::gemma.brezinski@etfoundation.co.uk::fd066b93-240a-4648-a0fe-c80aa4ee1278" providerId="AD" clId="Web-{3E28BFCC-4B4F-F470-90FC-F1CBB1FC09E5}" dt="2023-11-21T10:18:10.875" v="165"/>
          <ac:spMkLst>
            <pc:docMk/>
            <pc:sldMk cId="3954434772" sldId="326"/>
            <ac:spMk id="2" creationId="{09F4CE43-A1D6-D427-0ED1-E034E5D6C9B1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10.890" v="166"/>
          <ac:spMkLst>
            <pc:docMk/>
            <pc:sldMk cId="3954434772" sldId="326"/>
            <ac:spMk id="3" creationId="{0C2AA123-2367-556F-61C3-D6526ADCFF3B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10.906" v="167"/>
          <ac:spMkLst>
            <pc:docMk/>
            <pc:sldMk cId="3954434772" sldId="326"/>
            <ac:spMk id="4" creationId="{8E65A050-C3D7-99D1-E3E7-C4E7C3B6B728}"/>
          </ac:spMkLst>
        </pc:spChg>
      </pc:sldChg>
      <pc:sldChg chg="modSp">
        <pc:chgData name="Gemma Brezinski" userId="S::gemma.brezinski@etfoundation.co.uk::fd066b93-240a-4648-a0fe-c80aa4ee1278" providerId="AD" clId="Web-{3E28BFCC-4B4F-F470-90FC-F1CBB1FC09E5}" dt="2023-11-21T10:18:14.547" v="173"/>
        <pc:sldMkLst>
          <pc:docMk/>
          <pc:sldMk cId="2102379837" sldId="327"/>
        </pc:sldMkLst>
        <pc:spChg chg="mod">
          <ac:chgData name="Gemma Brezinski" userId="S::gemma.brezinski@etfoundation.co.uk::fd066b93-240a-4648-a0fe-c80aa4ee1278" providerId="AD" clId="Web-{3E28BFCC-4B4F-F470-90FC-F1CBB1FC09E5}" dt="2023-11-21T10:18:14.515" v="171"/>
          <ac:spMkLst>
            <pc:docMk/>
            <pc:sldMk cId="2102379837" sldId="327"/>
            <ac:spMk id="2" creationId="{09F4CE43-A1D6-D427-0ED1-E034E5D6C9B1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14.531" v="172"/>
          <ac:spMkLst>
            <pc:docMk/>
            <pc:sldMk cId="2102379837" sldId="327"/>
            <ac:spMk id="3" creationId="{0C2AA123-2367-556F-61C3-D6526ADCFF3B}"/>
          </ac:spMkLst>
        </pc:spChg>
        <pc:spChg chg="mod">
          <ac:chgData name="Gemma Brezinski" userId="S::gemma.brezinski@etfoundation.co.uk::fd066b93-240a-4648-a0fe-c80aa4ee1278" providerId="AD" clId="Web-{3E28BFCC-4B4F-F470-90FC-F1CBB1FC09E5}" dt="2023-11-21T10:18:14.547" v="173"/>
          <ac:spMkLst>
            <pc:docMk/>
            <pc:sldMk cId="2102379837" sldId="327"/>
            <ac:spMk id="4" creationId="{8E65A050-C3D7-99D1-E3E7-C4E7C3B6B728}"/>
          </ac:spMkLst>
        </pc:spChg>
      </pc:sldChg>
      <pc:sldChg chg="modSp add">
        <pc:chgData name="Gemma Brezinski" userId="S::gemma.brezinski@etfoundation.co.uk::fd066b93-240a-4648-a0fe-c80aa4ee1278" providerId="AD" clId="Web-{3E28BFCC-4B4F-F470-90FC-F1CBB1FC09E5}" dt="2023-11-21T10:14:54.182" v="9" actId="20577"/>
        <pc:sldMkLst>
          <pc:docMk/>
          <pc:sldMk cId="4004344632" sldId="328"/>
        </pc:sldMkLst>
        <pc:spChg chg="mod">
          <ac:chgData name="Gemma Brezinski" userId="S::gemma.brezinski@etfoundation.co.uk::fd066b93-240a-4648-a0fe-c80aa4ee1278" providerId="AD" clId="Web-{3E28BFCC-4B4F-F470-90FC-F1CBB1FC09E5}" dt="2023-11-21T10:14:54.182" v="9" actId="20577"/>
          <ac:spMkLst>
            <pc:docMk/>
            <pc:sldMk cId="4004344632" sldId="328"/>
            <ac:spMk id="2" creationId="{B7E12C84-47CE-F14E-9879-50B5699FE8E9}"/>
          </ac:spMkLst>
        </pc:spChg>
      </pc:sldChg>
    </pc:docChg>
  </pc:docChgLst>
  <pc:docChgLst>
    <pc:chgData name="Carey, Sherryl" userId="2eb01423-5944-494a-8444-b37bb9895970" providerId="ADAL" clId="{EDD5306D-9A2B-495D-A60A-50967CAF744F}"/>
    <pc:docChg chg="modSld">
      <pc:chgData name="Carey, Sherryl" userId="2eb01423-5944-494a-8444-b37bb9895970" providerId="ADAL" clId="{EDD5306D-9A2B-495D-A60A-50967CAF744F}" dt="2023-10-11T19:04:35.683" v="3" actId="1076"/>
      <pc:docMkLst>
        <pc:docMk/>
      </pc:docMkLst>
      <pc:sldChg chg="modSp mod">
        <pc:chgData name="Carey, Sherryl" userId="2eb01423-5944-494a-8444-b37bb9895970" providerId="ADAL" clId="{EDD5306D-9A2B-495D-A60A-50967CAF744F}" dt="2023-10-11T19:03:24.153" v="1" actId="1076"/>
        <pc:sldMkLst>
          <pc:docMk/>
          <pc:sldMk cId="2254516619" sldId="308"/>
        </pc:sldMkLst>
        <pc:spChg chg="mod">
          <ac:chgData name="Carey, Sherryl" userId="2eb01423-5944-494a-8444-b37bb9895970" providerId="ADAL" clId="{EDD5306D-9A2B-495D-A60A-50967CAF744F}" dt="2023-10-11T19:03:24.153" v="1" actId="1076"/>
          <ac:spMkLst>
            <pc:docMk/>
            <pc:sldMk cId="2254516619" sldId="308"/>
            <ac:spMk id="9" creationId="{15D952A3-BF59-7D71-4FA7-45815D00B7EE}"/>
          </ac:spMkLst>
        </pc:spChg>
      </pc:sldChg>
      <pc:sldChg chg="modSp mod">
        <pc:chgData name="Carey, Sherryl" userId="2eb01423-5944-494a-8444-b37bb9895970" providerId="ADAL" clId="{EDD5306D-9A2B-495D-A60A-50967CAF744F}" dt="2023-10-11T19:04:35.683" v="3" actId="1076"/>
        <pc:sldMkLst>
          <pc:docMk/>
          <pc:sldMk cId="3833756065" sldId="320"/>
        </pc:sldMkLst>
        <pc:spChg chg="mod">
          <ac:chgData name="Carey, Sherryl" userId="2eb01423-5944-494a-8444-b37bb9895970" providerId="ADAL" clId="{EDD5306D-9A2B-495D-A60A-50967CAF744F}" dt="2023-10-11T19:04:35.683" v="3" actId="1076"/>
          <ac:spMkLst>
            <pc:docMk/>
            <pc:sldMk cId="3833756065" sldId="320"/>
            <ac:spMk id="6" creationId="{0765C27E-A60B-5778-BAA7-4FA33D6F580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21/11/2023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21/11/2023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could use the heart worksheet from the previous lesson here if you wanted to.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274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Encourage students to discuss the differences between the three images. Ask students to describe how the features in the vessels may have an impact on their function.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6571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Extension: students could make a wall display on arteries/veins and capillaries using arts and crafts material: </a:t>
            </a:r>
            <a:r>
              <a:rPr lang="en-US" dirty="0" err="1"/>
              <a:t>ie</a:t>
            </a:r>
            <a:r>
              <a:rPr lang="en-US" dirty="0"/>
              <a:t> wool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275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Invite students to drag and drop the point into the correct box: this could also be a paper based activity: simply print off 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8870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extend this activity further, get the whole class to agree on a definition that suitable explains the function of the cardiovascular system.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3124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questions are designed to check the students basic recall of knowledge; you would award 1 mark for each correct answer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6071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questions are designed to assess the students understanding of their knowledge and begin to support them to apply the basic knowledge to the wider cardiovascular system.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1459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questions are aimed to support the students to </a:t>
            </a:r>
            <a:r>
              <a:rPr lang="en-US" b="1" dirty="0"/>
              <a:t>apply</a:t>
            </a:r>
            <a:r>
              <a:rPr lang="en-US" dirty="0"/>
              <a:t> the physiological understanding to the wider concepts: in this example, a patients.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471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Invite students to indicate on the picture where they think the heart is located. This can be done using interactive wipe board pens or post-it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8039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If you have access to an anatomical model; you could use this to show the students where the heart is located.</a:t>
            </a:r>
          </a:p>
          <a:p>
            <a:r>
              <a:rPr lang="en-GB" dirty="0"/>
              <a:t>Alternatively, there are also so really good online resources such as ‘</a:t>
            </a:r>
            <a:r>
              <a:rPr lang="en-GB" dirty="0" err="1"/>
              <a:t>anatomyTV</a:t>
            </a:r>
            <a:r>
              <a:rPr lang="en-GB" dirty="0"/>
              <a:t>’ and ‘Britannica.com’ which have good interactive 3D maps of the body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127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extend the questioning further; ask students to consider the features they would expect to find in the heart in order for it to successfully carry out its function.</a:t>
            </a:r>
          </a:p>
          <a:p>
            <a:r>
              <a:rPr lang="en-GB" dirty="0"/>
              <a:t>This will then link on to the next slide and task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6098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Drag and drop activity. Invite students to drag the label onto the correct part of the diagram. Answers are on the following slide.</a:t>
            </a:r>
          </a:p>
          <a:p>
            <a:r>
              <a:rPr lang="en-US" dirty="0">
                <a:ea typeface="Calibri"/>
                <a:cs typeface="Calibri"/>
              </a:rPr>
              <a:t>Students can then label their own heart for their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307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733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08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69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4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776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4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36843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2437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7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0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38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6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3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11/21/2023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3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.xml"/><Relationship Id="rId1" Type="http://schemas.openxmlformats.org/officeDocument/2006/relationships/video" Target="https://www.youtube.com/embed/jBt5jZSWhMI?feature=oembed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oercommons.org/courseware/lesson/10511" TargetMode="Externa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s://www.oercommons.org/courseware/lesson/10511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1707654"/>
            <a:ext cx="4967280" cy="1755546"/>
          </a:xfrm>
        </p:spPr>
        <p:txBody>
          <a:bodyPr/>
          <a:lstStyle/>
          <a:p>
            <a:r>
              <a:rPr lang="en-US" dirty="0">
                <a:latin typeface="Arial"/>
                <a:cs typeface="Calibri Light"/>
              </a:rPr>
              <a:t>Heart and cardiovascular system Lesson 1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90652"/>
            <a:ext cx="4805486" cy="321902"/>
          </a:xfrm>
        </p:spPr>
        <p:txBody>
          <a:bodyPr vert="horz" lIns="108000" tIns="108000" rIns="91440" bIns="108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Gloucestershire College</a:t>
            </a:r>
            <a:endParaRPr lang="en-US" dirty="0">
              <a:cs typeface="Calibri" panose="020F0502020204030204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Petroc College</a:t>
            </a:r>
            <a:endParaRPr lang="en-US" dirty="0">
              <a:cs typeface="Calibri" panose="020F0502020204030204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ED8EE1-E271-1185-C72C-FF03EAFA17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4344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483315D-30AC-C782-BC16-3ACD7EF96255}"/>
              </a:ext>
            </a:extLst>
          </p:cNvPr>
          <p:cNvSpPr>
            <a:spLocks noGrp="1"/>
          </p:cNvSpPr>
          <p:nvPr/>
        </p:nvSpPr>
        <p:spPr>
          <a:xfrm>
            <a:off x="165115" y="9068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Mammalian Heart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7" name="Picture 6" descr="A magnifying glass and a card&#10;&#10;Description automatically generated">
            <a:extLst>
              <a:ext uri="{FF2B5EF4-FFF2-40B4-BE49-F238E27FC236}">
                <a16:creationId xmlns:a16="http://schemas.microsoft.com/office/drawing/2014/main" id="{0E4C59D8-2806-5041-8D0E-C2B847B16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86" y="980751"/>
            <a:ext cx="772951" cy="7594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E61D49E-ADD7-552E-789D-69DA15A9D80E}"/>
              </a:ext>
            </a:extLst>
          </p:cNvPr>
          <p:cNvSpPr txBox="1"/>
          <p:nvPr/>
        </p:nvSpPr>
        <p:spPr>
          <a:xfrm>
            <a:off x="1086407" y="852656"/>
            <a:ext cx="7471270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Research task</a:t>
            </a:r>
          </a:p>
          <a:p>
            <a:r>
              <a:rPr lang="en-GB" dirty="0">
                <a:latin typeface="Arial"/>
                <a:ea typeface="Calibri"/>
                <a:cs typeface="Arial"/>
              </a:rPr>
              <a:t>In pairs, research a component of the heart and identify how it contributes to the function of the heart.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CDFE6D-DBB2-1289-9AB6-A862E65E67F2}"/>
              </a:ext>
            </a:extLst>
          </p:cNvPr>
          <p:cNvSpPr txBox="1"/>
          <p:nvPr/>
        </p:nvSpPr>
        <p:spPr>
          <a:xfrm>
            <a:off x="1689992" y="3088329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Left &amp; right atrium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FC9B6-30ED-429E-3CDC-CE15BA2EF949}"/>
              </a:ext>
            </a:extLst>
          </p:cNvPr>
          <p:cNvSpPr txBox="1"/>
          <p:nvPr/>
        </p:nvSpPr>
        <p:spPr>
          <a:xfrm>
            <a:off x="1686065" y="3594774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Left &amp; right ventricle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BEE33C-331C-5985-9A27-E1A435F80865}"/>
              </a:ext>
            </a:extLst>
          </p:cNvPr>
          <p:cNvSpPr txBox="1"/>
          <p:nvPr/>
        </p:nvSpPr>
        <p:spPr>
          <a:xfrm>
            <a:off x="1689991" y="2122956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Aorta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4360BF-7F80-50A9-61CE-2EC0F58C82E2}"/>
              </a:ext>
            </a:extLst>
          </p:cNvPr>
          <p:cNvSpPr txBox="1"/>
          <p:nvPr/>
        </p:nvSpPr>
        <p:spPr>
          <a:xfrm>
            <a:off x="1689991" y="2609503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Aortic valve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AFB523-F26C-E664-04EB-9FA27A30938E}"/>
              </a:ext>
            </a:extLst>
          </p:cNvPr>
          <p:cNvSpPr txBox="1"/>
          <p:nvPr/>
        </p:nvSpPr>
        <p:spPr>
          <a:xfrm>
            <a:off x="1686064" y="4127266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Mitral valve</a:t>
            </a:r>
            <a:endParaRPr lang="en-GB" sz="1600" dirty="0" err="1">
              <a:latin typeface="Arial"/>
              <a:cs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E48F4F-F83E-8E96-B128-3AA1FDCB3C16}"/>
              </a:ext>
            </a:extLst>
          </p:cNvPr>
          <p:cNvSpPr txBox="1"/>
          <p:nvPr/>
        </p:nvSpPr>
        <p:spPr>
          <a:xfrm>
            <a:off x="4817140" y="4124646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Vena cava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13C0A99-1C38-0DD9-74C2-41476BA57A07}"/>
              </a:ext>
            </a:extLst>
          </p:cNvPr>
          <p:cNvSpPr txBox="1"/>
          <p:nvPr/>
        </p:nvSpPr>
        <p:spPr>
          <a:xfrm>
            <a:off x="4809419" y="2132120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artery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558988-F554-67F8-DFE4-AD7737B77D1B}"/>
              </a:ext>
            </a:extLst>
          </p:cNvPr>
          <p:cNvSpPr txBox="1"/>
          <p:nvPr/>
        </p:nvSpPr>
        <p:spPr>
          <a:xfrm>
            <a:off x="4817141" y="3607208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Tricuspid valve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9FA694-2BD7-4A65-7B05-EFEA6980F367}"/>
              </a:ext>
            </a:extLst>
          </p:cNvPr>
          <p:cNvSpPr txBox="1"/>
          <p:nvPr/>
        </p:nvSpPr>
        <p:spPr>
          <a:xfrm>
            <a:off x="4817141" y="3112937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vein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CB379B9-969F-00AA-A5D6-BBA013EB2E6A}"/>
              </a:ext>
            </a:extLst>
          </p:cNvPr>
          <p:cNvSpPr txBox="1"/>
          <p:nvPr/>
        </p:nvSpPr>
        <p:spPr>
          <a:xfrm>
            <a:off x="4817141" y="2610944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valve</a:t>
            </a:r>
            <a:endParaRPr lang="en-GB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5426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D24A3-A3A4-AE27-B375-096E2A109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Heart video</a:t>
            </a:r>
            <a:endParaRPr lang="en-GB" sz="4000" b="1">
              <a:latin typeface="Arial"/>
              <a:cs typeface="Arial"/>
            </a:endParaRPr>
          </a:p>
        </p:txBody>
      </p:sp>
      <p:pic>
        <p:nvPicPr>
          <p:cNvPr id="7" name="Online Media 6" title="Blood Flow through the Heart in 2 MINUTES">
            <a:hlinkClick r:id="" action="ppaction://media"/>
            <a:extLst>
              <a:ext uri="{FF2B5EF4-FFF2-40B4-BE49-F238E27FC236}">
                <a16:creationId xmlns:a16="http://schemas.microsoft.com/office/drawing/2014/main" id="{DA2A883E-4070-EB77-3A24-9ED0030B3809}"/>
              </a:ext>
            </a:extLst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22048" y="1280924"/>
            <a:ext cx="3992190" cy="3360926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DEA899-6996-236E-F5E2-30FF615284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70344" y="1281716"/>
            <a:ext cx="3887391" cy="27634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dirty="0">
                <a:latin typeface="Arial"/>
                <a:ea typeface="Calibri"/>
                <a:cs typeface="Arial"/>
              </a:rPr>
              <a:t>Watch the video to learn how blood moves through the heart</a:t>
            </a:r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99624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E6E6F-D899-11A6-A185-8636DBB6E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>
                <a:latin typeface="Arial"/>
                <a:ea typeface="Calibri Light"/>
                <a:cs typeface="Arial"/>
              </a:rPr>
              <a:t>Knowledge checker</a:t>
            </a:r>
            <a:endParaRPr lang="en-GB" b="1">
              <a:latin typeface="Arial"/>
              <a:cs typeface="Arial"/>
            </a:endParaRPr>
          </a:p>
        </p:txBody>
      </p:sp>
      <p:pic>
        <p:nvPicPr>
          <p:cNvPr id="3" name="Picture 2" descr="A clipboard with a list&#10;&#10;Description automatically generated">
            <a:extLst>
              <a:ext uri="{FF2B5EF4-FFF2-40B4-BE49-F238E27FC236}">
                <a16:creationId xmlns:a16="http://schemas.microsoft.com/office/drawing/2014/main" id="{5BAE5D00-2E56-10DC-299C-27E623331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03" y="1534800"/>
            <a:ext cx="812151" cy="8121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1EDD4DB-112E-FCED-BC7D-5C13A5BF1C29}"/>
              </a:ext>
            </a:extLst>
          </p:cNvPr>
          <p:cNvSpPr txBox="1"/>
          <p:nvPr/>
        </p:nvSpPr>
        <p:spPr>
          <a:xfrm>
            <a:off x="994080" y="1248379"/>
            <a:ext cx="7397809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800" dirty="0">
                <a:latin typeface="Arial"/>
                <a:ea typeface="Calibri"/>
                <a:cs typeface="Arial"/>
              </a:rPr>
              <a:t>Complete the worksheet quiz to check your knowledge and identify any gaps in your understanding.</a:t>
            </a:r>
            <a:endParaRPr lang="en-US" dirty="0">
              <a:latin typeface="Arial"/>
              <a:ea typeface="Calibri" panose="020F0502020204030204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5193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>
                <a:latin typeface="Arial"/>
                <a:cs typeface="Arial"/>
              </a:rPr>
              <a:t>02: Cardiovascular System</a:t>
            </a:r>
            <a:endParaRPr lang="en-US" sz="4400">
              <a:latin typeface="Arial"/>
              <a:ea typeface="Calibri Light"/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B2.5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2831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Lesson Objectives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4002" y="964834"/>
            <a:ext cx="7969479" cy="362314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spcAft>
                <a:spcPts val="1200"/>
              </a:spcAft>
              <a:buChar char="•"/>
            </a:pPr>
            <a:r>
              <a:rPr lang="en-GB" dirty="0">
                <a:latin typeface="Arial"/>
                <a:ea typeface="Calibri" panose="020F0502020204030204"/>
                <a:cs typeface="Calibri" panose="020F0502020204030204"/>
              </a:rPr>
              <a:t>Understand and describe the function of the cardiovascular system</a:t>
            </a:r>
          </a:p>
          <a:p>
            <a:pPr marL="457200" indent="-457200">
              <a:spcAft>
                <a:spcPts val="1200"/>
              </a:spcAft>
              <a:buChar char="•"/>
            </a:pPr>
            <a:r>
              <a:rPr lang="en-GB" dirty="0">
                <a:latin typeface="Arial"/>
                <a:ea typeface="Calibri" panose="020F0502020204030204"/>
                <a:cs typeface="Calibri" panose="020F0502020204030204"/>
              </a:rPr>
              <a:t>Describe the physiology of arteries, veins and capillaries</a:t>
            </a:r>
          </a:p>
          <a:p>
            <a:pPr marL="457200" indent="-457200">
              <a:spcAft>
                <a:spcPts val="1200"/>
              </a:spcAft>
              <a:buChar char="•"/>
            </a:pPr>
            <a:r>
              <a:rPr lang="en-GB" dirty="0">
                <a:latin typeface="Arial"/>
                <a:ea typeface="Calibri" panose="020F0502020204030204"/>
                <a:cs typeface="Calibri" panose="020F0502020204030204"/>
              </a:rPr>
              <a:t>Identify structural differences in the arteries, veins and capillaries</a:t>
            </a:r>
          </a:p>
          <a:p>
            <a:pPr marL="457200" indent="-457200">
              <a:spcAft>
                <a:spcPts val="1200"/>
              </a:spcAft>
              <a:buChar char="•"/>
            </a:pPr>
            <a:r>
              <a:rPr lang="en-GB" dirty="0">
                <a:latin typeface="Arial"/>
                <a:ea typeface="Calibri" panose="020F0502020204030204"/>
                <a:cs typeface="Calibri" panose="020F0502020204030204"/>
              </a:rPr>
              <a:t>Articulate the elements present in human blood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GB" sz="700" b="1" i="0" cap="all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Education &amp; Training Foundation</a:t>
            </a:r>
            <a:endParaRPr lang="en-GB" sz="7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876A2-8930-211E-F956-681E84C98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06" y="176980"/>
            <a:ext cx="7886700" cy="994172"/>
          </a:xfrm>
        </p:spPr>
        <p:txBody>
          <a:bodyPr/>
          <a:lstStyle/>
          <a:p>
            <a:r>
              <a:rPr lang="en-GB" b="1" dirty="0">
                <a:latin typeface="Arial"/>
                <a:ea typeface="Calibri Light"/>
                <a:cs typeface="Arial"/>
              </a:rPr>
              <a:t>Heart recap</a:t>
            </a:r>
            <a:endParaRPr lang="en-GB" dirty="0">
              <a:latin typeface="Arial"/>
              <a:ea typeface="Calibri Light" panose="020F0302020204030204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EA634E-5750-1E0C-2125-59BDA38D39F1}"/>
              </a:ext>
            </a:extLst>
          </p:cNvPr>
          <p:cNvSpPr txBox="1"/>
          <p:nvPr/>
        </p:nvSpPr>
        <p:spPr>
          <a:xfrm>
            <a:off x="1026957" y="1266842"/>
            <a:ext cx="779356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/>
                <a:ea typeface="Calibri"/>
                <a:cs typeface="Calibri"/>
              </a:rPr>
              <a:t>Quick fire questions</a:t>
            </a:r>
            <a:endParaRPr lang="en-GB" b="1">
              <a:solidFill>
                <a:srgbClr val="FF0000"/>
              </a:solidFill>
              <a:latin typeface="Arial"/>
              <a:ea typeface="Calibri"/>
              <a:cs typeface="Calibri"/>
            </a:endParaRPr>
          </a:p>
          <a:p>
            <a:endParaRPr lang="en-GB" sz="2400" b="1" dirty="0">
              <a:solidFill>
                <a:srgbClr val="FF0000"/>
              </a:solidFill>
              <a:latin typeface="Arial"/>
              <a:ea typeface="Calibri"/>
              <a:cs typeface="Calibri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Calibri"/>
                <a:cs typeface="Calibri"/>
              </a:rPr>
              <a:t>Where is the heart located?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Calibri"/>
                <a:cs typeface="Calibri"/>
              </a:rPr>
              <a:t>What is the function of the heart?</a:t>
            </a:r>
          </a:p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Calibri"/>
                <a:cs typeface="Calibri"/>
              </a:rPr>
              <a:t>Name a component of the heart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Calibri"/>
              <a:cs typeface="Calibri"/>
            </a:endParaRPr>
          </a:p>
          <a:p>
            <a:endParaRPr lang="en-GB" sz="2400" dirty="0">
              <a:latin typeface="Arial"/>
              <a:ea typeface="Calibri"/>
              <a:cs typeface="Calibri"/>
            </a:endParaRPr>
          </a:p>
        </p:txBody>
      </p:sp>
      <p:pic>
        <p:nvPicPr>
          <p:cNvPr id="5" name="Picture 4" descr="A black question mark with a point&#10;&#10;Description automatically generated">
            <a:extLst>
              <a:ext uri="{FF2B5EF4-FFF2-40B4-BE49-F238E27FC236}">
                <a16:creationId xmlns:a16="http://schemas.microsoft.com/office/drawing/2014/main" id="{22E0146F-D047-7EE4-327A-87AEE47884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95" y="1219281"/>
            <a:ext cx="457685" cy="457685"/>
          </a:xfrm>
          <a:prstGeom prst="rect">
            <a:avLst/>
          </a:prstGeom>
        </p:spPr>
      </p:pic>
      <p:pic>
        <p:nvPicPr>
          <p:cNvPr id="7" name="Picture 6" descr="A human heart with veins and arteries">
            <a:extLst>
              <a:ext uri="{FF2B5EF4-FFF2-40B4-BE49-F238E27FC236}">
                <a16:creationId xmlns:a16="http://schemas.microsoft.com/office/drawing/2014/main" id="{B4B081D6-A423-8D71-1C73-3BB02420AC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26038" y="342080"/>
            <a:ext cx="2885487" cy="233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1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41C02-748F-1E7C-522D-0C28C900B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>
                <a:latin typeface="Arial"/>
                <a:ea typeface="Calibri Light"/>
                <a:cs typeface="Arial"/>
              </a:rPr>
              <a:t>Blood </a:t>
            </a:r>
            <a:endParaRPr lang="en-GB" sz="4000" dirty="0">
              <a:latin typeface="Arial"/>
              <a:ea typeface="Calibri Light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977BB8-100C-A9F0-B047-23A7A405B784}"/>
              </a:ext>
            </a:extLst>
          </p:cNvPr>
          <p:cNvSpPr txBox="1"/>
          <p:nvPr/>
        </p:nvSpPr>
        <p:spPr>
          <a:xfrm>
            <a:off x="1084291" y="1209461"/>
            <a:ext cx="701166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ea typeface="Calibri"/>
                <a:cs typeface="Arial"/>
              </a:rPr>
              <a:t>Think about blood: what is blood made up of and how does blood travel around the body?</a:t>
            </a:r>
          </a:p>
          <a:p>
            <a:r>
              <a:rPr lang="en-GB" sz="2000" dirty="0">
                <a:latin typeface="Arial"/>
                <a:ea typeface="Calibri"/>
                <a:cs typeface="Arial"/>
              </a:rPr>
              <a:t>Make a </a:t>
            </a:r>
            <a:r>
              <a:rPr lang="en-GB" sz="2000" dirty="0" err="1">
                <a:latin typeface="Arial"/>
                <a:ea typeface="Calibri"/>
                <a:cs typeface="Arial"/>
              </a:rPr>
              <a:t>mindmap</a:t>
            </a:r>
            <a:r>
              <a:rPr lang="en-GB" sz="2000" dirty="0">
                <a:latin typeface="Arial"/>
                <a:ea typeface="Calibri"/>
                <a:cs typeface="Arial"/>
              </a:rPr>
              <a:t> of your existing knowledge of blood</a:t>
            </a:r>
            <a:endParaRPr lang="en-GB" sz="1600" dirty="0">
              <a:latin typeface="Arial"/>
              <a:ea typeface="Calibri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07D6E-EF3F-AC21-4BF3-C57A6943F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04" y="1272489"/>
            <a:ext cx="884538" cy="884538"/>
          </a:xfrm>
          <a:prstGeom prst="rect">
            <a:avLst/>
          </a:prstGeom>
        </p:spPr>
      </p:pic>
      <p:pic>
        <p:nvPicPr>
          <p:cNvPr id="5" name="Picture 4" descr="Red blood cells in a vein&#10;&#10;Description automatically generated">
            <a:extLst>
              <a:ext uri="{FF2B5EF4-FFF2-40B4-BE49-F238E27FC236}">
                <a16:creationId xmlns:a16="http://schemas.microsoft.com/office/drawing/2014/main" id="{55EA5173-2C7D-7971-F0CB-3D0B988FA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35" y="3183667"/>
            <a:ext cx="1413562" cy="8845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8D86C0-16C6-4806-6218-BF43211CCBD4}"/>
              </a:ext>
            </a:extLst>
          </p:cNvPr>
          <p:cNvSpPr txBox="1"/>
          <p:nvPr/>
        </p:nvSpPr>
        <p:spPr>
          <a:xfrm>
            <a:off x="2020784" y="2690227"/>
            <a:ext cx="4520948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ea typeface="Calibri"/>
                <a:cs typeface="Arial"/>
              </a:rPr>
              <a:t>Blood contains:  </a:t>
            </a: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Plasma</a:t>
            </a: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Platelets</a:t>
            </a: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Erythrocyte (red blood cells)</a:t>
            </a: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Leukocytes (white blood cells)</a:t>
            </a:r>
          </a:p>
        </p:txBody>
      </p:sp>
      <p:pic>
        <p:nvPicPr>
          <p:cNvPr id="7" name="Picture 6" descr="A diagram of blood cells&#10;&#10;Description automatically generated">
            <a:extLst>
              <a:ext uri="{FF2B5EF4-FFF2-40B4-BE49-F238E27FC236}">
                <a16:creationId xmlns:a16="http://schemas.microsoft.com/office/drawing/2014/main" id="{E8A499EB-771D-FAF3-57E5-4A0C02382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972" y="2694417"/>
            <a:ext cx="22764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9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B9FD-92B3-2195-8DA7-86244702A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83" y="130969"/>
            <a:ext cx="7886700" cy="994172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Types of blood vessels</a:t>
            </a:r>
            <a:endParaRPr lang="en-GB" sz="4000" b="1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17A149-5EA4-C302-258D-970EC82F2750}"/>
              </a:ext>
            </a:extLst>
          </p:cNvPr>
          <p:cNvSpPr txBox="1"/>
          <p:nvPr/>
        </p:nvSpPr>
        <p:spPr>
          <a:xfrm>
            <a:off x="1173884" y="1448191"/>
            <a:ext cx="148117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ea typeface="Calibri"/>
                <a:cs typeface="Arial"/>
              </a:rPr>
              <a:t>Arteries </a:t>
            </a:r>
            <a:endParaRPr lang="en-US" sz="160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6" name="Picture 5" descr="A close-up of a section of a human body&#10;&#10;Description automatically generated">
            <a:extLst>
              <a:ext uri="{FF2B5EF4-FFF2-40B4-BE49-F238E27FC236}">
                <a16:creationId xmlns:a16="http://schemas.microsoft.com/office/drawing/2014/main" id="{3B70CFB6-DBB9-CAFA-D053-68C529670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73" y="2129783"/>
            <a:ext cx="2743200" cy="14155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1DCDB7-6D3B-A6F9-3C9D-CD65DC001E6B}"/>
              </a:ext>
            </a:extLst>
          </p:cNvPr>
          <p:cNvSpPr txBox="1"/>
          <p:nvPr/>
        </p:nvSpPr>
        <p:spPr>
          <a:xfrm>
            <a:off x="6377191" y="1448190"/>
            <a:ext cx="148117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ea typeface="Calibri"/>
                <a:cs typeface="Arial"/>
              </a:rPr>
              <a:t>Capillaries </a:t>
            </a:r>
            <a:endParaRPr lang="en-US" sz="1600" dirty="0">
              <a:latin typeface="Arial"/>
              <a:ea typeface="Calibri" panose="020F0502020204030204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18E775-04F8-2966-7194-3DD4DDF391A0}"/>
              </a:ext>
            </a:extLst>
          </p:cNvPr>
          <p:cNvSpPr txBox="1"/>
          <p:nvPr/>
        </p:nvSpPr>
        <p:spPr>
          <a:xfrm>
            <a:off x="3858604" y="1448191"/>
            <a:ext cx="148117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ea typeface="Calibri"/>
                <a:cs typeface="Arial"/>
              </a:rPr>
              <a:t>Veins</a:t>
            </a:r>
            <a:endParaRPr lang="en-US" sz="1600" dirty="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10" name="Picture 9" descr="A diagram of vein valves&#10;&#10;Description automatically generated">
            <a:extLst>
              <a:ext uri="{FF2B5EF4-FFF2-40B4-BE49-F238E27FC236}">
                <a16:creationId xmlns:a16="http://schemas.microsoft.com/office/drawing/2014/main" id="{E7CD7363-E988-EE25-1D9D-669532A60F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98" t="15347" r="57031" b="28058"/>
          <a:stretch/>
        </p:blipFill>
        <p:spPr>
          <a:xfrm>
            <a:off x="3430131" y="2062633"/>
            <a:ext cx="1769446" cy="1549535"/>
          </a:xfrm>
          <a:prstGeom prst="rect">
            <a:avLst/>
          </a:prstGeom>
        </p:spPr>
      </p:pic>
      <p:pic>
        <p:nvPicPr>
          <p:cNvPr id="11" name="Picture 10" descr="A diagram of blood vessels&#10;&#10;Description automatically generated">
            <a:extLst>
              <a:ext uri="{FF2B5EF4-FFF2-40B4-BE49-F238E27FC236}">
                <a16:creationId xmlns:a16="http://schemas.microsoft.com/office/drawing/2014/main" id="{DA000C28-901D-3748-C744-2907DF5749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556" t="29420" r="23077" b="5263"/>
          <a:stretch/>
        </p:blipFill>
        <p:spPr>
          <a:xfrm>
            <a:off x="6291069" y="2130736"/>
            <a:ext cx="1512963" cy="169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900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B9FD-92B3-2195-8DA7-86244702A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83" y="130969"/>
            <a:ext cx="7886700" cy="994172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Types of blood vessels: Arteries</a:t>
            </a:r>
            <a:endParaRPr lang="en-GB" sz="4000" b="1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B5EB14-E8E8-AC6F-FA56-C592CCE5410D}"/>
              </a:ext>
            </a:extLst>
          </p:cNvPr>
          <p:cNvSpPr txBox="1"/>
          <p:nvPr/>
        </p:nvSpPr>
        <p:spPr>
          <a:xfrm>
            <a:off x="483658" y="1356339"/>
            <a:ext cx="4909762" cy="322857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b="1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Arteries</a:t>
            </a:r>
            <a:r>
              <a:rPr lang="en-US" dirty="0">
                <a:latin typeface="Arial"/>
                <a:ea typeface="Calibri" panose="020F0502020204030204"/>
                <a:cs typeface="Arial"/>
              </a:rPr>
              <a:t> transport the </a:t>
            </a:r>
            <a:r>
              <a:rPr lang="en-US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oxygenated</a:t>
            </a:r>
            <a:r>
              <a:rPr lang="en-US" dirty="0">
                <a:latin typeface="Arial"/>
                <a:ea typeface="Calibri" panose="020F0502020204030204"/>
                <a:cs typeface="Arial"/>
              </a:rPr>
              <a:t> blood </a:t>
            </a:r>
            <a:r>
              <a:rPr lang="en-US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away</a:t>
            </a:r>
            <a:r>
              <a:rPr lang="en-US" dirty="0">
                <a:latin typeface="Arial"/>
                <a:ea typeface="Calibri" panose="020F0502020204030204"/>
                <a:cs typeface="Arial"/>
              </a:rPr>
              <a:t> from the left side of the heart (there are some exclusions: pulmonary and umbilical arteries)</a:t>
            </a:r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dirty="0">
              <a:latin typeface="Arial"/>
              <a:ea typeface="Calibri" panose="020F0502020204030204"/>
              <a:cs typeface="Arial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,Sans-Serif"/>
              <a:buChar char="•"/>
            </a:pPr>
            <a:r>
              <a:rPr lang="en-US" dirty="0">
                <a:latin typeface="Arial"/>
                <a:ea typeface="Calibri" panose="020F0502020204030204"/>
                <a:cs typeface="Arial"/>
              </a:rPr>
              <a:t>The largest artery in the body which is connected directly to the heart is the aorta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,Sans-Serif"/>
              <a:buChar char="•"/>
            </a:pPr>
            <a:endParaRPr lang="en-US" dirty="0">
              <a:latin typeface="Arial"/>
              <a:ea typeface="Calibri" panose="020F0502020204030204"/>
              <a:cs typeface="Arial"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,Sans-Serif"/>
              <a:buChar char="•"/>
            </a:pPr>
            <a:r>
              <a:rPr lang="en-US" dirty="0">
                <a:latin typeface="Arial"/>
                <a:ea typeface="Calibri" panose="020F0502020204030204"/>
                <a:cs typeface="Arial"/>
              </a:rPr>
              <a:t>Arteries carry blood under high pressure</a:t>
            </a:r>
          </a:p>
          <a:p>
            <a:pPr marL="285750" indent="-285750">
              <a:buFont typeface="Arial"/>
              <a:buChar char="•"/>
            </a:pPr>
            <a:endParaRPr lang="en-US" sz="1600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1600" dirty="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4" name="Picture 3" descr="A diagram of blood vessels&#10;&#10;Description automatically generated">
            <a:extLst>
              <a:ext uri="{FF2B5EF4-FFF2-40B4-BE49-F238E27FC236}">
                <a16:creationId xmlns:a16="http://schemas.microsoft.com/office/drawing/2014/main" id="{73F57C6C-60F1-DA24-3CA8-BD7D2A01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004" y="2893278"/>
            <a:ext cx="2743200" cy="1880171"/>
          </a:xfrm>
          <a:prstGeom prst="rect">
            <a:avLst/>
          </a:prstGeom>
        </p:spPr>
      </p:pic>
      <p:pic>
        <p:nvPicPr>
          <p:cNvPr id="9" name="Picture 8" descr="A close-up of a section of a human body&#10;&#10;Description automatically generated">
            <a:extLst>
              <a:ext uri="{FF2B5EF4-FFF2-40B4-BE49-F238E27FC236}">
                <a16:creationId xmlns:a16="http://schemas.microsoft.com/office/drawing/2014/main" id="{935B8F3D-504A-AEF2-564F-DA5B26699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365" y="1152917"/>
            <a:ext cx="2743200" cy="141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97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B9FD-92B3-2195-8DA7-86244702A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83" y="130969"/>
            <a:ext cx="7886700" cy="994172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Types of blood vessels: Veins</a:t>
            </a:r>
            <a:endParaRPr lang="en-GB" sz="4000" b="1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B5EB14-E8E8-AC6F-FA56-C592CCE5410D}"/>
              </a:ext>
            </a:extLst>
          </p:cNvPr>
          <p:cNvSpPr txBox="1"/>
          <p:nvPr/>
        </p:nvSpPr>
        <p:spPr>
          <a:xfrm>
            <a:off x="483658" y="1356339"/>
            <a:ext cx="4466294" cy="28623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b="1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Veins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transport blood from all over the body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back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to the heart and lungs for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re-oxygenation</a:t>
            </a:r>
          </a:p>
          <a:p>
            <a:pPr marL="285750" indent="-285750">
              <a:buFont typeface="Arial"/>
              <a:buChar char="•"/>
            </a:pPr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They are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blue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because they carry blood that is full of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waste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products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and are low in oxygen</a:t>
            </a:r>
          </a:p>
          <a:p>
            <a:pPr marL="285750" indent="-285750">
              <a:buFont typeface="Arial"/>
              <a:buChar char="•"/>
            </a:pPr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Veins carry blood under low pressure</a:t>
            </a:r>
          </a:p>
          <a:p>
            <a:endParaRPr lang="en-GB" sz="1600" dirty="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4" name="Picture 3" descr="A diagram of blood vessels&#10;&#10;Description automatically generated">
            <a:extLst>
              <a:ext uri="{FF2B5EF4-FFF2-40B4-BE49-F238E27FC236}">
                <a16:creationId xmlns:a16="http://schemas.microsoft.com/office/drawing/2014/main" id="{73F57C6C-60F1-DA24-3CA8-BD7D2A01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004" y="2893278"/>
            <a:ext cx="2743200" cy="1880171"/>
          </a:xfrm>
          <a:prstGeom prst="rect">
            <a:avLst/>
          </a:prstGeom>
        </p:spPr>
      </p:pic>
      <p:pic>
        <p:nvPicPr>
          <p:cNvPr id="7" name="Picture 6" descr="A diagram of vein valves&#10;&#10;Description automatically generated">
            <a:extLst>
              <a:ext uri="{FF2B5EF4-FFF2-40B4-BE49-F238E27FC236}">
                <a16:creationId xmlns:a16="http://schemas.microsoft.com/office/drawing/2014/main" id="{ECBD2E67-AB97-0186-C60E-1ABC2AAE0B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8" t="15347" r="57031" b="28058"/>
          <a:stretch/>
        </p:blipFill>
        <p:spPr>
          <a:xfrm>
            <a:off x="5931791" y="1232341"/>
            <a:ext cx="1769446" cy="154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1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6000" b="1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01: The Heart</a:t>
            </a:r>
            <a:endParaRPr lang="en-US" sz="6000">
              <a:latin typeface="Arial"/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b="1" i="0" u="none" strike="noStrike" dirty="0">
                <a:solidFill>
                  <a:srgbClr val="FFFFFF"/>
                </a:solidFill>
                <a:effectLst/>
                <a:latin typeface="Arial"/>
                <a:cs typeface="Arial"/>
              </a:rPr>
              <a:t>B2.5</a:t>
            </a:r>
            <a:endParaRPr lang="en-US" sz="400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B9FD-92B3-2195-8DA7-86244702A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83" y="130969"/>
            <a:ext cx="7886700" cy="994172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Types of blood vessels: Veins</a:t>
            </a:r>
            <a:endParaRPr lang="en-GB" sz="4000" b="1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B5EB14-E8E8-AC6F-FA56-C592CCE5410D}"/>
              </a:ext>
            </a:extLst>
          </p:cNvPr>
          <p:cNvSpPr txBox="1"/>
          <p:nvPr/>
        </p:nvSpPr>
        <p:spPr>
          <a:xfrm>
            <a:off x="483658" y="1356339"/>
            <a:ext cx="4909762" cy="28623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A unique feature of veins is that they have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valves</a:t>
            </a:r>
          </a:p>
          <a:p>
            <a:pPr marL="285750" indent="-285750">
              <a:buFont typeface="Arial"/>
              <a:buChar char="•"/>
            </a:pPr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Like the valves in the heart, they are there to prevent a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backflow of blood</a:t>
            </a:r>
          </a:p>
          <a:p>
            <a:pPr marL="285750" indent="-285750">
              <a:buFont typeface="Arial"/>
              <a:buChar char="•"/>
            </a:pPr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The blood must flow in one direction only, against gravity in most cases, back to the heart</a:t>
            </a:r>
          </a:p>
          <a:p>
            <a:endParaRPr lang="en-GB" sz="1600" dirty="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5" name="Picture 4" descr="A diagram of veins and valves&#10;&#10;Description automatically generated">
            <a:extLst>
              <a:ext uri="{FF2B5EF4-FFF2-40B4-BE49-F238E27FC236}">
                <a16:creationId xmlns:a16="http://schemas.microsoft.com/office/drawing/2014/main" id="{08F073BD-F2BD-FA8D-388F-B10E44D18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447" y="1038508"/>
            <a:ext cx="2743200" cy="315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3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3B9FD-92B3-2195-8DA7-86244702A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283" y="130969"/>
            <a:ext cx="7886700" cy="994172"/>
          </a:xfrm>
        </p:spPr>
        <p:txBody>
          <a:bodyPr>
            <a:noAutofit/>
          </a:bodyPr>
          <a:lstStyle/>
          <a:p>
            <a:r>
              <a:rPr lang="en-GB" sz="4000" b="1" dirty="0">
                <a:latin typeface="Arial"/>
                <a:ea typeface="Calibri Light"/>
                <a:cs typeface="Arial"/>
              </a:rPr>
              <a:t>Types of blood vessels: Capillaries</a:t>
            </a:r>
            <a:endParaRPr lang="en-GB" sz="4000" b="1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B5EB14-E8E8-AC6F-FA56-C592CCE5410D}"/>
              </a:ext>
            </a:extLst>
          </p:cNvPr>
          <p:cNvSpPr txBox="1"/>
          <p:nvPr/>
        </p:nvSpPr>
        <p:spPr>
          <a:xfrm>
            <a:off x="141796" y="1260900"/>
            <a:ext cx="5719358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b="1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Capillaries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are small blood vessels that can carry blood to and from the body's cells</a:t>
            </a:r>
          </a:p>
          <a:p>
            <a:endParaRPr lang="en-US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They are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one cell thick 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and are the </a:t>
            </a:r>
            <a:r>
              <a:rPr lang="en-GB" dirty="0">
                <a:solidFill>
                  <a:srgbClr val="FF0000"/>
                </a:solidFill>
                <a:latin typeface="Arial"/>
                <a:ea typeface="Calibri" panose="020F0502020204030204"/>
                <a:cs typeface="Arial"/>
              </a:rPr>
              <a:t>exchange points</a:t>
            </a:r>
            <a:r>
              <a:rPr lang="en-GB" dirty="0">
                <a:latin typeface="Arial"/>
                <a:ea typeface="Calibri" panose="020F0502020204030204"/>
                <a:cs typeface="Arial"/>
              </a:rPr>
              <a:t> where oxygen and carbon dioxide cross into the tissue cells (muscles) from the arterioles</a:t>
            </a:r>
          </a:p>
          <a:p>
            <a:endParaRPr lang="en-GB" dirty="0">
              <a:latin typeface="Arial"/>
              <a:ea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latin typeface="Arial"/>
                <a:ea typeface="Calibri" panose="020F0502020204030204"/>
                <a:cs typeface="Arial"/>
              </a:rPr>
              <a:t>The capillaries at the lungs allow the cardiovascular system to interact with the respiratory system; this is where oxygen and carbon dioxide are exchanged via the alveoli</a:t>
            </a:r>
          </a:p>
          <a:p>
            <a:endParaRPr lang="en-GB" sz="1600" dirty="0">
              <a:latin typeface="Arial"/>
              <a:ea typeface="Calibri" panose="020F0502020204030204"/>
              <a:cs typeface="Arial"/>
            </a:endParaRPr>
          </a:p>
        </p:txBody>
      </p:sp>
      <p:pic>
        <p:nvPicPr>
          <p:cNvPr id="4" name="Picture 3" descr="A diagram of blood vessels&#10;&#10;Description automatically generated">
            <a:extLst>
              <a:ext uri="{FF2B5EF4-FFF2-40B4-BE49-F238E27FC236}">
                <a16:creationId xmlns:a16="http://schemas.microsoft.com/office/drawing/2014/main" id="{73F57C6C-60F1-DA24-3CA8-BD7D2A01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004" y="2893278"/>
            <a:ext cx="2743200" cy="1880171"/>
          </a:xfrm>
          <a:prstGeom prst="rect">
            <a:avLst/>
          </a:prstGeom>
        </p:spPr>
      </p:pic>
      <p:pic>
        <p:nvPicPr>
          <p:cNvPr id="6" name="Picture 5" descr="A diagram of blood vessels&#10;&#10;Description automatically generated">
            <a:extLst>
              <a:ext uri="{FF2B5EF4-FFF2-40B4-BE49-F238E27FC236}">
                <a16:creationId xmlns:a16="http://schemas.microsoft.com/office/drawing/2014/main" id="{6D3A844F-7EBF-9FE5-9CEC-03A8039383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556" t="29420" r="23077" b="5263"/>
          <a:stretch/>
        </p:blipFill>
        <p:spPr>
          <a:xfrm>
            <a:off x="5967578" y="1127915"/>
            <a:ext cx="1512963" cy="169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7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33F08-FAD7-CD61-D344-62180DE98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86" y="0"/>
            <a:ext cx="8630728" cy="994172"/>
          </a:xfrm>
        </p:spPr>
        <p:txBody>
          <a:bodyPr>
            <a:noAutofit/>
          </a:bodyPr>
          <a:lstStyle/>
          <a:p>
            <a:r>
              <a:rPr lang="en-GB" sz="3600" b="1" dirty="0">
                <a:latin typeface="Arial"/>
                <a:ea typeface="Calibri Light"/>
                <a:cs typeface="Arial"/>
              </a:rPr>
              <a:t>Difference between arteries and veins</a:t>
            </a:r>
            <a:endParaRPr lang="en-GB" sz="3600" dirty="0">
              <a:latin typeface="Arial"/>
              <a:ea typeface="Calibri Light" panose="020F0302020204030204"/>
              <a:cs typeface="Arial"/>
            </a:endParaRPr>
          </a:p>
        </p:txBody>
      </p:sp>
      <p:pic>
        <p:nvPicPr>
          <p:cNvPr id="3" name="Picture 2" descr="A comparison of blood veins and veins&#10;&#10;Description automatically generated">
            <a:extLst>
              <a:ext uri="{FF2B5EF4-FFF2-40B4-BE49-F238E27FC236}">
                <a16:creationId xmlns:a16="http://schemas.microsoft.com/office/drawing/2014/main" id="{710BC79C-D14E-6F45-6DD0-4206A1F47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18" y="950243"/>
            <a:ext cx="8365902" cy="403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053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3627A2-2B55-67EE-7C30-305E4725789E}"/>
              </a:ext>
            </a:extLst>
          </p:cNvPr>
          <p:cNvSpPr txBox="1"/>
          <p:nvPr/>
        </p:nvSpPr>
        <p:spPr>
          <a:xfrm>
            <a:off x="6156960" y="2184784"/>
            <a:ext cx="18653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Valves to prevent backflow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7400C8-D6BF-FA3F-536A-AD9060889D35}"/>
              </a:ext>
            </a:extLst>
          </p:cNvPr>
          <p:cNvSpPr txBox="1"/>
          <p:nvPr/>
        </p:nvSpPr>
        <p:spPr>
          <a:xfrm>
            <a:off x="6156960" y="1779186"/>
            <a:ext cx="1865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Large inner tubes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661E21-8CEA-9269-FF2F-514CE36F9819}"/>
              </a:ext>
            </a:extLst>
          </p:cNvPr>
          <p:cNvSpPr txBox="1"/>
          <p:nvPr/>
        </p:nvSpPr>
        <p:spPr>
          <a:xfrm>
            <a:off x="6156960" y="3620426"/>
            <a:ext cx="18653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Carry blood </a:t>
            </a:r>
            <a:r>
              <a:rPr lang="en-US" dirty="0">
                <a:solidFill>
                  <a:srgbClr val="FF0000"/>
                </a:solidFill>
              </a:rPr>
              <a:t>towards</a:t>
            </a:r>
            <a:r>
              <a:rPr lang="en-US" dirty="0"/>
              <a:t> the heart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7BAD5D-2E6D-5EC5-C491-54BA1B186D28}"/>
              </a:ext>
            </a:extLst>
          </p:cNvPr>
          <p:cNvSpPr txBox="1"/>
          <p:nvPr/>
        </p:nvSpPr>
        <p:spPr>
          <a:xfrm>
            <a:off x="6156960" y="50643"/>
            <a:ext cx="18653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One cell thick (very thin)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65C27E-A60B-5778-BAA7-4FA33D6F5807}"/>
              </a:ext>
            </a:extLst>
          </p:cNvPr>
          <p:cNvSpPr txBox="1"/>
          <p:nvPr/>
        </p:nvSpPr>
        <p:spPr>
          <a:xfrm>
            <a:off x="6156960" y="744643"/>
            <a:ext cx="18653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Carry blood </a:t>
            </a:r>
            <a:r>
              <a:rPr lang="en-US" dirty="0">
                <a:solidFill>
                  <a:srgbClr val="FF0000"/>
                </a:solidFill>
              </a:rPr>
              <a:t>away</a:t>
            </a:r>
            <a:r>
              <a:rPr lang="en-US" dirty="0"/>
              <a:t> from the heart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D7CA29-54C9-2EE4-BAB5-6E384928B2E1}"/>
              </a:ext>
            </a:extLst>
          </p:cNvPr>
          <p:cNvSpPr txBox="1"/>
          <p:nvPr/>
        </p:nvSpPr>
        <p:spPr>
          <a:xfrm>
            <a:off x="6156960" y="1386249"/>
            <a:ext cx="186537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Have thin walls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FE7E89-3710-C5AA-C470-AFB4CF073990}"/>
              </a:ext>
            </a:extLst>
          </p:cNvPr>
          <p:cNvSpPr txBox="1"/>
          <p:nvPr/>
        </p:nvSpPr>
        <p:spPr>
          <a:xfrm>
            <a:off x="7278624" y="4196309"/>
            <a:ext cx="186537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Exchange gases from other blood vessels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F11A3-7502-9A65-9EC0-96DCFB828FD5}"/>
              </a:ext>
            </a:extLst>
          </p:cNvPr>
          <p:cNvSpPr txBox="1"/>
          <p:nvPr/>
        </p:nvSpPr>
        <p:spPr>
          <a:xfrm>
            <a:off x="6156960" y="2867381"/>
            <a:ext cx="186537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Found in muscles &amp; lungs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B113B1-0A31-A9C9-37BF-6C64082831A2}"/>
              </a:ext>
            </a:extLst>
          </p:cNvPr>
          <p:cNvSpPr txBox="1"/>
          <p:nvPr/>
        </p:nvSpPr>
        <p:spPr>
          <a:xfrm>
            <a:off x="7278624" y="3231538"/>
            <a:ext cx="186537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Thick muscular walls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78B178-AE9E-BA5D-A34B-8ADB7F6D85A6}"/>
              </a:ext>
            </a:extLst>
          </p:cNvPr>
          <p:cNvSpPr txBox="1"/>
          <p:nvPr/>
        </p:nvSpPr>
        <p:spPr>
          <a:xfrm>
            <a:off x="7278624" y="2571750"/>
            <a:ext cx="18653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Small inner tubes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7560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AD4E607-56E4-903D-C6BC-FDEE6C4B5B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693442"/>
              </p:ext>
            </p:extLst>
          </p:nvPr>
        </p:nvGraphicFramePr>
        <p:xfrm>
          <a:off x="273698" y="402336"/>
          <a:ext cx="8126589" cy="4653541"/>
        </p:xfrm>
        <a:graphic>
          <a:graphicData uri="http://schemas.openxmlformats.org/drawingml/2006/table">
            <a:tbl>
              <a:tblPr bandRow="1"/>
              <a:tblGrid>
                <a:gridCol w="2585479">
                  <a:extLst>
                    <a:ext uri="{9D8B030D-6E8A-4147-A177-3AD203B41FA5}">
                      <a16:colId xmlns:a16="http://schemas.microsoft.com/office/drawing/2014/main" val="4155609930"/>
                    </a:ext>
                  </a:extLst>
                </a:gridCol>
                <a:gridCol w="2770555">
                  <a:extLst>
                    <a:ext uri="{9D8B030D-6E8A-4147-A177-3AD203B41FA5}">
                      <a16:colId xmlns:a16="http://schemas.microsoft.com/office/drawing/2014/main" val="1857113553"/>
                    </a:ext>
                  </a:extLst>
                </a:gridCol>
                <a:gridCol w="2770555">
                  <a:extLst>
                    <a:ext uri="{9D8B030D-6E8A-4147-A177-3AD203B41FA5}">
                      <a16:colId xmlns:a16="http://schemas.microsoft.com/office/drawing/2014/main" val="3250615236"/>
                    </a:ext>
                  </a:extLst>
                </a:gridCol>
              </a:tblGrid>
              <a:tr h="541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GB" sz="2400" b="1" dirty="0"/>
                        <a:t>Arteries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GB" sz="2400" b="1" dirty="0"/>
                        <a:t>Veins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GB" sz="2400" b="1" dirty="0"/>
                        <a:t>Capillaries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7995853"/>
                  </a:ext>
                </a:extLst>
              </a:tr>
              <a:tr h="2056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GB" sz="2000" u="sng" dirty="0"/>
                        <a:t>Structure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Thick muscular walls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Small inner tubes</a:t>
                      </a:r>
                    </a:p>
                    <a:p>
                      <a:endParaRPr lang="en-GB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en-GB" sz="2000" u="sng" dirty="0"/>
                        <a:t>Structure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Thin muscular walls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Large inner tubes</a:t>
                      </a:r>
                    </a:p>
                    <a:p>
                      <a:pPr lvl="0">
                        <a:buNone/>
                      </a:pPr>
                      <a:endParaRPr lang="en-US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en-GB" sz="2000" u="sng" dirty="0"/>
                        <a:t>Structure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One cell thick (very thin)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Found in the muscles &amp; lungs</a:t>
                      </a:r>
                    </a:p>
                    <a:p>
                      <a:pPr lvl="0">
                        <a:buNone/>
                      </a:pPr>
                      <a:endParaRPr lang="en-GB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6007622"/>
                  </a:ext>
                </a:extLst>
              </a:tr>
              <a:tr h="20562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GB" sz="2000" u="sng" dirty="0"/>
                        <a:t>Function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000" u="none" dirty="0"/>
                        <a:t>Carry blood </a:t>
                      </a:r>
                      <a:r>
                        <a:rPr lang="en-GB" sz="2000" u="none" dirty="0">
                          <a:solidFill>
                            <a:srgbClr val="FF0000"/>
                          </a:solidFill>
                        </a:rPr>
                        <a:t>away</a:t>
                      </a:r>
                      <a:r>
                        <a:rPr lang="en-GB" sz="2000" u="none" dirty="0"/>
                        <a:t> from the heart</a:t>
                      </a:r>
                    </a:p>
                    <a:p>
                      <a:pPr lvl="0">
                        <a:buNone/>
                      </a:pPr>
                      <a:endParaRPr lang="en-GB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en-GB" sz="2000" u="sng" dirty="0"/>
                        <a:t>Function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u="none" dirty="0"/>
                        <a:t>Carry blood </a:t>
                      </a:r>
                      <a:r>
                        <a:rPr lang="en-GB" sz="2000" u="none" dirty="0">
                          <a:solidFill>
                            <a:srgbClr val="FF0000"/>
                          </a:solidFill>
                        </a:rPr>
                        <a:t>towards</a:t>
                      </a:r>
                      <a:r>
                        <a:rPr lang="en-GB" sz="2000" u="none" dirty="0"/>
                        <a:t> from the heart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u="none" dirty="0"/>
                        <a:t>Valves to prevent backflow</a:t>
                      </a:r>
                    </a:p>
                    <a:p>
                      <a:pPr lvl="0">
                        <a:buNone/>
                      </a:pPr>
                      <a:endParaRPr lang="en-GB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lvl="0">
                        <a:buNone/>
                      </a:pPr>
                      <a:r>
                        <a:rPr lang="en-GB" sz="2000" u="sng" dirty="0"/>
                        <a:t>Function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u="none" dirty="0"/>
                        <a:t>Exchange gases from other blood vessels</a:t>
                      </a:r>
                    </a:p>
                    <a:p>
                      <a:pPr lvl="0">
                        <a:buNone/>
                      </a:pPr>
                      <a:endParaRPr lang="en-GB" sz="2000" u="sng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2663285"/>
                  </a:ext>
                </a:extLst>
              </a:tr>
            </a:tbl>
          </a:graphicData>
        </a:graphic>
      </p:graphicFrame>
      <p:pic>
        <p:nvPicPr>
          <p:cNvPr id="9" name="Picture 8" descr="A close-up of a section of a human body&#10;&#10;Description automatically generated">
            <a:extLst>
              <a:ext uri="{FF2B5EF4-FFF2-40B4-BE49-F238E27FC236}">
                <a16:creationId xmlns:a16="http://schemas.microsoft.com/office/drawing/2014/main" id="{044712B1-D37B-9E9B-9757-25918BC92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455" y="414528"/>
            <a:ext cx="992323" cy="512064"/>
          </a:xfrm>
          <a:prstGeom prst="rect">
            <a:avLst/>
          </a:prstGeom>
        </p:spPr>
      </p:pic>
      <p:pic>
        <p:nvPicPr>
          <p:cNvPr id="10" name="Picture 9" descr="A diagram of vein valves&#10;&#10;Description automatically generated">
            <a:extLst>
              <a:ext uri="{FF2B5EF4-FFF2-40B4-BE49-F238E27FC236}">
                <a16:creationId xmlns:a16="http://schemas.microsoft.com/office/drawing/2014/main" id="{F401B84D-5293-3FFF-7CC3-527B1F315D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98" t="15347" r="57031" b="28058"/>
          <a:stretch/>
        </p:blipFill>
        <p:spPr>
          <a:xfrm>
            <a:off x="4572000" y="417475"/>
            <a:ext cx="581371" cy="509117"/>
          </a:xfrm>
          <a:prstGeom prst="rect">
            <a:avLst/>
          </a:prstGeom>
        </p:spPr>
      </p:pic>
      <p:pic>
        <p:nvPicPr>
          <p:cNvPr id="11" name="Picture 10" descr="A diagram of blood vessels&#10;&#10;Description automatically generated">
            <a:extLst>
              <a:ext uri="{FF2B5EF4-FFF2-40B4-BE49-F238E27FC236}">
                <a16:creationId xmlns:a16="http://schemas.microsoft.com/office/drawing/2014/main" id="{B33A1B2D-18A2-7A6E-8EF3-686ACA00E9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556" t="29420" r="23077" b="5263"/>
          <a:stretch/>
        </p:blipFill>
        <p:spPr>
          <a:xfrm>
            <a:off x="7594078" y="414528"/>
            <a:ext cx="453794" cy="50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732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0840D-B19B-296E-097D-3B89EC014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3844"/>
            <a:ext cx="8644128" cy="994172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"/>
                <a:cs typeface="Arial"/>
              </a:rPr>
              <a:t>Function of the components of cardiovascular system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2EE080-4F1A-A466-1825-C0702814D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810954"/>
            <a:ext cx="883997" cy="9160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D4E925-B12B-1700-87A4-96B8FAB55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1674799"/>
            <a:ext cx="883997" cy="8839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965E01-F9D8-8DBD-5ABD-560781C0A199}"/>
              </a:ext>
            </a:extLst>
          </p:cNvPr>
          <p:cNvSpPr txBox="1"/>
          <p:nvPr/>
        </p:nvSpPr>
        <p:spPr>
          <a:xfrm>
            <a:off x="1487424" y="1762854"/>
            <a:ext cx="671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Using your new knowledge of the heart, blood and blood vessels; consider the function of the cardiovascular system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69D72E-3A62-069A-7C36-80C37DC70062}"/>
              </a:ext>
            </a:extLst>
          </p:cNvPr>
          <p:cNvSpPr txBox="1"/>
          <p:nvPr/>
        </p:nvSpPr>
        <p:spPr>
          <a:xfrm>
            <a:off x="1487424" y="2915024"/>
            <a:ext cx="6717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In small groups, discuss and write a paragraph on what you think is the main function of the cardiovascular system.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2FEBA6-C646-1C72-A4BD-F0214EE07A27}"/>
              </a:ext>
            </a:extLst>
          </p:cNvPr>
          <p:cNvSpPr txBox="1"/>
          <p:nvPr/>
        </p:nvSpPr>
        <p:spPr>
          <a:xfrm>
            <a:off x="1487424" y="4249699"/>
            <a:ext cx="671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Share your thoughts with the whole class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1026" name="Picture 2" descr="Speaking Vector SVG Icon (4) - SVG Repo">
            <a:extLst>
              <a:ext uri="{FF2B5EF4-FFF2-40B4-BE49-F238E27FC236}">
                <a16:creationId xmlns:a16="http://schemas.microsoft.com/office/drawing/2014/main" id="{A04F4235-F7F7-D8F8-25B5-FC73E0655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67" y="3999750"/>
            <a:ext cx="818630" cy="81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77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91084-4F0D-31A8-B6E5-884294257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520" y="273844"/>
            <a:ext cx="7886700" cy="681196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"/>
                <a:cs typeface="Arial"/>
              </a:rPr>
              <a:t>Function of the components of cardiovascular system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2050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17574D2-1A4E-9046-1EF2-1853E5244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36" y="1141345"/>
            <a:ext cx="2036063" cy="372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63B505A-B336-DA57-EE3D-F88A0D99CDDD}"/>
              </a:ext>
            </a:extLst>
          </p:cNvPr>
          <p:cNvSpPr txBox="1"/>
          <p:nvPr/>
        </p:nvSpPr>
        <p:spPr>
          <a:xfrm>
            <a:off x="3901440" y="1511808"/>
            <a:ext cx="474268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 path blood would take around the body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Allows all of the necessary oxygenated blood and nutrients to reach the rest of the body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Transports carbon dioxide around the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8934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4CE43-A1D6-D427-0ED1-E034E5D6C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352" y="322612"/>
            <a:ext cx="7210806" cy="994172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Knowledge checker…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3074" name="Picture 2" descr="Knowledge Check Icon Images – Browse 10,574 Stock Photos, Vectors, and  Video | Adobe Stock">
            <a:extLst>
              <a:ext uri="{FF2B5EF4-FFF2-40B4-BE49-F238E27FC236}">
                <a16:creationId xmlns:a16="http://schemas.microsoft.com/office/drawing/2014/main" id="{560422A2-DEA9-F28B-AA42-14E84D608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4" y="86012"/>
            <a:ext cx="1303972" cy="130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AA123-2367-556F-61C3-D6526ADCFF3B}"/>
              </a:ext>
            </a:extLst>
          </p:cNvPr>
          <p:cNvSpPr txBox="1"/>
          <p:nvPr/>
        </p:nvSpPr>
        <p:spPr>
          <a:xfrm>
            <a:off x="309562" y="1553384"/>
            <a:ext cx="85248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Name the main arteries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What are the main veins?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Identify the 4 chambers of the heart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Which chamber does the deoxygenated blood enter first?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Where does the oxygenated blood leave the heart?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What are the valves between the left atrium and the left ventricle?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/>
                <a:cs typeface="Arial"/>
              </a:rPr>
              <a:t>Name the valves between the right atrium and the right ventricle </a:t>
            </a:r>
          </a:p>
          <a:p>
            <a:endParaRPr lang="en-US" sz="1400" dirty="0">
              <a:latin typeface="Arial"/>
              <a:cs typeface="Arial"/>
            </a:endParaRPr>
          </a:p>
          <a:p>
            <a:endParaRPr lang="en-GB" sz="1400" dirty="0"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DC964F-D54E-3956-D0B8-44A97EF36F58}"/>
              </a:ext>
            </a:extLst>
          </p:cNvPr>
          <p:cNvSpPr txBox="1"/>
          <p:nvPr/>
        </p:nvSpPr>
        <p:spPr>
          <a:xfrm>
            <a:off x="8351520" y="86012"/>
            <a:ext cx="597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A01</a:t>
            </a:r>
            <a:endParaRPr lang="en-GB"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47116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4CE43-A1D6-D427-0ED1-E034E5D6C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352" y="322612"/>
            <a:ext cx="7210806" cy="994172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/>
                <a:cs typeface="Arial"/>
              </a:rPr>
              <a:t>Knowledge checker…</a:t>
            </a:r>
            <a:endParaRPr lang="en-GB" sz="4000" dirty="0">
              <a:latin typeface="Arial"/>
              <a:cs typeface="Arial"/>
            </a:endParaRPr>
          </a:p>
        </p:txBody>
      </p:sp>
      <p:pic>
        <p:nvPicPr>
          <p:cNvPr id="3074" name="Picture 2" descr="Knowledge Check Icon Images – Browse 10,574 Stock Photos, Vectors, and  Video | Adobe Stock">
            <a:extLst>
              <a:ext uri="{FF2B5EF4-FFF2-40B4-BE49-F238E27FC236}">
                <a16:creationId xmlns:a16="http://schemas.microsoft.com/office/drawing/2014/main" id="{560422A2-DEA9-F28B-AA42-14E84D608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4" y="86012"/>
            <a:ext cx="1303972" cy="130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AA123-2367-556F-61C3-D6526ADCFF3B}"/>
              </a:ext>
            </a:extLst>
          </p:cNvPr>
          <p:cNvSpPr txBox="1"/>
          <p:nvPr/>
        </p:nvSpPr>
        <p:spPr>
          <a:xfrm>
            <a:off x="180212" y="1301044"/>
            <a:ext cx="832294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/>
                <a:cs typeface="Arial"/>
              </a:rPr>
              <a:t>Discuss the differences between arteries, veins and capillaries</a:t>
            </a:r>
          </a:p>
          <a:p>
            <a:endParaRPr lang="en-GB" sz="20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/>
                <a:cs typeface="Arial"/>
              </a:rPr>
              <a:t>Describe the difference in the volume of blood flow between an artery and a vein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65A050-C3D7-99D1-E3E7-C4E7C3B6B728}"/>
              </a:ext>
            </a:extLst>
          </p:cNvPr>
          <p:cNvSpPr txBox="1"/>
          <p:nvPr/>
        </p:nvSpPr>
        <p:spPr>
          <a:xfrm>
            <a:off x="8388096" y="137946"/>
            <a:ext cx="597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A02</a:t>
            </a:r>
            <a:endParaRPr lang="en-GB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4434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4CE43-A1D6-D427-0ED1-E034E5D6C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352" y="322612"/>
            <a:ext cx="7210806" cy="994172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/>
                <a:cs typeface="Arial"/>
              </a:rPr>
              <a:t>Knowledge checker…</a:t>
            </a:r>
            <a:endParaRPr lang="en-GB" sz="4000" dirty="0">
              <a:latin typeface="Arial"/>
              <a:cs typeface="Arial"/>
            </a:endParaRPr>
          </a:p>
        </p:txBody>
      </p:sp>
      <p:pic>
        <p:nvPicPr>
          <p:cNvPr id="3074" name="Picture 2" descr="Knowledge Check Icon Images – Browse 10,574 Stock Photos, Vectors, and  Video | Adobe Stock">
            <a:extLst>
              <a:ext uri="{FF2B5EF4-FFF2-40B4-BE49-F238E27FC236}">
                <a16:creationId xmlns:a16="http://schemas.microsoft.com/office/drawing/2014/main" id="{560422A2-DEA9-F28B-AA42-14E84D608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4" y="86012"/>
            <a:ext cx="1303972" cy="130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AA123-2367-556F-61C3-D6526ADCFF3B}"/>
              </a:ext>
            </a:extLst>
          </p:cNvPr>
          <p:cNvSpPr txBox="1"/>
          <p:nvPr/>
        </p:nvSpPr>
        <p:spPr>
          <a:xfrm>
            <a:off x="180212" y="1301044"/>
            <a:ext cx="832294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/>
                <a:cs typeface="Arial"/>
              </a:rPr>
              <a:t>Consider how the structure of an artery helps it fulfil its function in the cardiovascular system.</a:t>
            </a:r>
          </a:p>
          <a:p>
            <a:endParaRPr lang="en-GB" sz="20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rial"/>
                <a:cs typeface="Arial"/>
              </a:rPr>
              <a:t>Discuss the implications, to a patient, if the cardiovascular system were not functioning properly.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65A050-C3D7-99D1-E3E7-C4E7C3B6B728}"/>
              </a:ext>
            </a:extLst>
          </p:cNvPr>
          <p:cNvSpPr txBox="1"/>
          <p:nvPr/>
        </p:nvSpPr>
        <p:spPr>
          <a:xfrm>
            <a:off x="8388096" y="137946"/>
            <a:ext cx="597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A03</a:t>
            </a:r>
            <a:endParaRPr lang="en-GB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2379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>
                <a:latin typeface="Arial"/>
                <a:cs typeface="Arial"/>
              </a:rPr>
              <a:pPr/>
              <a:t>3</a:t>
            </a:fld>
            <a:endParaRPr lang="en-GB">
              <a:latin typeface="Arial"/>
              <a:cs typeface="Arial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9899"/>
            <a:ext cx="8437563" cy="699425"/>
          </a:xfrm>
        </p:spPr>
        <p:txBody>
          <a:bodyPr>
            <a:normAutofit/>
          </a:bodyPr>
          <a:lstStyle/>
          <a:p>
            <a:r>
              <a:rPr lang="en-GB" sz="2400" b="1" i="0" u="none" strike="noStrike" dirty="0">
                <a:solidFill>
                  <a:srgbClr val="000000"/>
                </a:solidFill>
                <a:effectLst/>
                <a:latin typeface="Arial"/>
                <a:ea typeface="Calibri"/>
                <a:cs typeface="Arial"/>
              </a:rPr>
              <a:t>Lesson Objectives</a:t>
            </a:r>
            <a:endParaRPr lang="en-GB" sz="2400" dirty="0">
              <a:latin typeface="Arial"/>
              <a:ea typeface="Calibri"/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2949" y="744908"/>
            <a:ext cx="8364203" cy="36855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 fontAlgn="base">
              <a:lnSpc>
                <a:spcPct val="150000"/>
              </a:lnSpc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>
                <a:solidFill>
                  <a:srgbClr val="E51C41"/>
                </a:solidFill>
                <a:effectLst/>
                <a:latin typeface="Arial"/>
                <a:ea typeface="Calibri"/>
                <a:cs typeface="Arial"/>
              </a:rPr>
              <a:t>Describe the function of the heart</a:t>
            </a:r>
            <a:r>
              <a:rPr lang="en-GB" sz="2400">
                <a:solidFill>
                  <a:srgbClr val="E51C41"/>
                </a:solidFill>
                <a:latin typeface="Arial"/>
                <a:ea typeface="Calibri"/>
                <a:cs typeface="Arial"/>
              </a:rPr>
              <a:t>.</a:t>
            </a:r>
            <a:endParaRPr lang="en-US">
              <a:latin typeface="Arial"/>
              <a:cs typeface="Arial"/>
            </a:endParaRP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E51C41"/>
                </a:solidFill>
                <a:latin typeface="Arial"/>
                <a:ea typeface="Calibri"/>
                <a:cs typeface="Arial"/>
              </a:rPr>
              <a:t>Identify</a:t>
            </a:r>
            <a:r>
              <a:rPr lang="en-GB" sz="2400" b="0" i="0" u="none" strike="noStrike" dirty="0">
                <a:solidFill>
                  <a:srgbClr val="E51C41"/>
                </a:solidFill>
                <a:effectLst/>
                <a:latin typeface="Arial"/>
                <a:ea typeface="Calibri"/>
                <a:cs typeface="Arial"/>
              </a:rPr>
              <a:t> the components of the heart</a:t>
            </a:r>
            <a:endParaRPr lang="en-GB" dirty="0">
              <a:latin typeface="Arial"/>
              <a:cs typeface="Arial"/>
            </a:endParaRPr>
          </a:p>
          <a:p>
            <a:pPr marL="285750" indent="-285750" rtl="0">
              <a:lnSpc>
                <a:spcPct val="150000"/>
              </a:lnSpc>
              <a:spcBef>
                <a:spcPts val="0"/>
              </a:spcBef>
              <a:spcAft>
                <a:spcPts val="300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E51C41"/>
                </a:solidFill>
                <a:effectLst/>
                <a:latin typeface="Arial"/>
                <a:ea typeface="Calibri"/>
                <a:cs typeface="Arial"/>
              </a:rPr>
              <a:t>Relate the structure of the heart to its function</a:t>
            </a:r>
            <a:endParaRPr lang="en-GB" sz="2400" b="0" dirty="0">
              <a:effectLst/>
              <a:latin typeface="Arial"/>
              <a:ea typeface="Calibri"/>
              <a:cs typeface="Arial"/>
            </a:endParaRPr>
          </a:p>
          <a:p>
            <a:br>
              <a:rPr lang="en-GB" sz="1100" dirty="0">
                <a:latin typeface="Arial"/>
                <a:cs typeface="Arial"/>
              </a:rPr>
            </a:br>
            <a:br>
              <a:rPr lang="en-GB" sz="1600" dirty="0">
                <a:solidFill>
                  <a:schemeClr val="accent1"/>
                </a:solidFill>
                <a:latin typeface="Arial"/>
                <a:cs typeface="Arial"/>
              </a:rPr>
            </a:br>
            <a:endParaRPr lang="en-GB" sz="1600" dirty="0">
              <a:latin typeface="Arial"/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7504" y="4904185"/>
            <a:ext cx="7686376" cy="273844"/>
          </a:xfrm>
        </p:spPr>
        <p:txBody>
          <a:bodyPr/>
          <a:lstStyle/>
          <a:p>
            <a:pPr algn="l"/>
            <a:r>
              <a:rPr lang="en-GB" sz="700" b="1" i="0" cap="all">
                <a:solidFill>
                  <a:srgbClr val="000000"/>
                </a:solidFill>
                <a:effectLst/>
                <a:latin typeface="Arial"/>
                <a:cs typeface="Arial"/>
              </a:rPr>
              <a:t>Education &amp; Training Foundation</a:t>
            </a:r>
            <a:endParaRPr lang="en-GB" sz="70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GB"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&amp; Training Foundation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326911" y="2787774"/>
            <a:ext cx="2345124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050" dirty="0"/>
              <a:t>Gloucestershire College and Petroc College have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1429D-49A3-B0FF-64C5-C802F1F35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001" y="286975"/>
            <a:ext cx="8437563" cy="699425"/>
          </a:xfrm>
        </p:spPr>
        <p:txBody>
          <a:bodyPr>
            <a:normAutofit/>
          </a:bodyPr>
          <a:lstStyle/>
          <a:p>
            <a:r>
              <a:rPr lang="en-GB" sz="3000" b="1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Starter</a:t>
            </a:r>
            <a:endParaRPr lang="en-GB" sz="30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554EAB-098F-3AB0-3AC1-3F70266777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1" y="986400"/>
            <a:ext cx="3852808" cy="3601574"/>
          </a:xfrm>
        </p:spPr>
        <p:txBody>
          <a:bodyPr/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GB" sz="2400" b="0" i="0" u="sng" dirty="0">
                <a:solidFill>
                  <a:srgbClr val="000000"/>
                </a:solidFill>
                <a:effectLst/>
                <a:latin typeface="Arial"/>
                <a:cs typeface="Arial"/>
              </a:rPr>
              <a:t>Small Group Activity:</a:t>
            </a:r>
            <a:endParaRPr lang="en-GB" sz="2400" b="0" dirty="0">
              <a:effectLst/>
              <a:latin typeface="Arial"/>
              <a:cs typeface="Arial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GB" sz="2400" b="0" dirty="0">
                <a:effectLst/>
                <a:latin typeface="Arial"/>
                <a:cs typeface="Arial"/>
              </a:rPr>
            </a:b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1. Make a list of the components of the heart</a:t>
            </a:r>
            <a:endParaRPr lang="en-GB" sz="2400" b="0" dirty="0">
              <a:effectLst/>
              <a:latin typeface="Arial"/>
              <a:cs typeface="Arial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en-GB" sz="2400" b="0" dirty="0">
                <a:effectLst/>
                <a:latin typeface="Arial"/>
                <a:cs typeface="Arial"/>
              </a:rPr>
            </a:b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2. Draw a heart and label any components that you already know</a:t>
            </a:r>
            <a:endParaRPr lang="en-GB" sz="2400" b="0" dirty="0">
              <a:effectLst/>
              <a:latin typeface="Arial"/>
              <a:cs typeface="Arial"/>
            </a:endParaRPr>
          </a:p>
          <a:p>
            <a:br>
              <a:rPr lang="en-GB" dirty="0">
                <a:latin typeface="Arial"/>
                <a:cs typeface="Arial"/>
              </a:rPr>
            </a:br>
            <a:endParaRPr lang="en-GB" dirty="0">
              <a:latin typeface="Arial"/>
              <a:cs typeface="Arial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9A4B2ED-2557-1352-3832-C9DF3F396BEB}"/>
              </a:ext>
            </a:extLst>
          </p:cNvPr>
          <p:cNvSpPr txBox="1">
            <a:spLocks/>
          </p:cNvSpPr>
          <p:nvPr/>
        </p:nvSpPr>
        <p:spPr>
          <a:xfrm>
            <a:off x="4688443" y="287975"/>
            <a:ext cx="4167163" cy="444827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GB" sz="2400" b="0" i="0" u="sng" dirty="0">
                <a:solidFill>
                  <a:srgbClr val="000000"/>
                </a:solidFill>
                <a:effectLst/>
                <a:latin typeface="Arial"/>
                <a:cs typeface="Arial"/>
              </a:rPr>
              <a:t>Key Terms</a:t>
            </a: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to be covered in the lesson:</a:t>
            </a:r>
            <a:endParaRPr lang="en-GB" sz="2400" b="0" dirty="0">
              <a:effectLst/>
              <a:latin typeface="Arial"/>
              <a:cs typeface="Arial"/>
            </a:endParaRPr>
          </a:p>
          <a:p>
            <a:endParaRPr lang="en-GB" sz="2400" dirty="0">
              <a:solidFill>
                <a:srgbClr val="000000"/>
              </a:solidFill>
              <a:latin typeface="Arial"/>
              <a:ea typeface="Calibri" panose="020F0502020204030204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Atria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Ventricles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Aorta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Vena Cava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Pulmonary Vein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Tricuspid Valve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Pulmonary Valve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Mitral Valve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24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Aortic valve</a:t>
            </a:r>
            <a:endParaRPr lang="en-GB" sz="2400" b="0" i="0" u="none" strike="noStrike" dirty="0">
              <a:solidFill>
                <a:srgbClr val="000000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br>
              <a:rPr lang="en-GB" dirty="0">
                <a:latin typeface="Arial"/>
                <a:cs typeface="Arial"/>
              </a:rPr>
            </a:b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719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91B3D5-C7A1-B80B-E87D-5F08A53605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4122" y="1838325"/>
            <a:ext cx="2147888" cy="1466850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3200" b="1" i="0" u="none" strike="noStrike" dirty="0">
                <a:effectLst/>
                <a:latin typeface="Arial"/>
                <a:cs typeface="Arial"/>
              </a:rPr>
              <a:t>Location of the heart</a:t>
            </a:r>
            <a:endParaRPr lang="en-US" sz="3200">
              <a:latin typeface="Arial"/>
              <a:cs typeface="Arial"/>
            </a:endParaRPr>
          </a:p>
        </p:txBody>
      </p:sp>
      <p:pic>
        <p:nvPicPr>
          <p:cNvPr id="8" name="Content Placeholder 7" descr="A skeleton with bones and ribs&#10;&#10;Description automatically generated with medium confidence">
            <a:extLst>
              <a:ext uri="{FF2B5EF4-FFF2-40B4-BE49-F238E27FC236}">
                <a16:creationId xmlns:a16="http://schemas.microsoft.com/office/drawing/2014/main" id="{60289F17-7C81-0653-63A7-34E2B243909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9" b="17462"/>
          <a:stretch/>
        </p:blipFill>
        <p:spPr>
          <a:xfrm>
            <a:off x="1837502" y="-8621"/>
            <a:ext cx="7304087" cy="51435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5896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91B3D5-C7A1-B80B-E87D-5F08A5360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47" y="-488269"/>
            <a:ext cx="4453288" cy="18395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i="0" u="none" strike="noStrike" dirty="0">
                <a:effectLst/>
                <a:latin typeface="Arial"/>
                <a:cs typeface="Arial"/>
              </a:rPr>
              <a:t>Location of the heart</a:t>
            </a:r>
            <a:endParaRPr lang="en-US" sz="2400" dirty="0">
              <a:latin typeface="Arial"/>
              <a:cs typeface="Arial"/>
            </a:endParaRPr>
          </a:p>
        </p:txBody>
      </p:sp>
      <p:pic>
        <p:nvPicPr>
          <p:cNvPr id="7" name="Content Placeholder 6" descr="A diagram of the human body">
            <a:extLst>
              <a:ext uri="{FF2B5EF4-FFF2-40B4-BE49-F238E27FC236}">
                <a16:creationId xmlns:a16="http://schemas.microsoft.com/office/drawing/2014/main" id="{A6B4E813-0418-297A-1329-99F42FCD667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47" b="16320"/>
          <a:stretch/>
        </p:blipFill>
        <p:spPr>
          <a:xfrm>
            <a:off x="-3696" y="780848"/>
            <a:ext cx="9143980" cy="2782949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2A74AE-4040-FD31-F670-23B2CE1468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9747" y="3662674"/>
            <a:ext cx="8895818" cy="18395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b="0" i="0" u="none" strike="noStrike" dirty="0">
                <a:effectLst/>
                <a:latin typeface="Arial"/>
                <a:cs typeface="Arial"/>
              </a:rPr>
              <a:t>The heart is positioned between the two lungs, slightly to the left of the center, behind the breast bone.</a:t>
            </a:r>
            <a:br>
              <a:rPr lang="en-US" sz="1800" b="0" dirty="0">
                <a:effectLst/>
                <a:latin typeface="Arial"/>
                <a:cs typeface="Arial"/>
              </a:rPr>
            </a:br>
            <a:endParaRPr lang="en-US" sz="1800" b="0" dirty="0">
              <a:effectLst/>
              <a:latin typeface="Arial"/>
              <a:cs typeface="Arial"/>
            </a:endParaRPr>
          </a:p>
          <a:p>
            <a:pPr>
              <a:spcBef>
                <a:spcPts val="0"/>
              </a:spcBef>
            </a:pPr>
            <a:r>
              <a:rPr lang="en-US" sz="1800" b="0" i="0" u="none" strike="noStrike" dirty="0">
                <a:effectLst/>
                <a:latin typeface="Arial"/>
                <a:cs typeface="Arial"/>
              </a:rPr>
              <a:t>The heart rests on the diaphragm, the muscular partition between the chest and the abdominal cavity.</a:t>
            </a:r>
            <a:endParaRPr lang="en-US" sz="1800" b="0" dirty="0">
              <a:effectLst/>
              <a:latin typeface="Arial"/>
              <a:cs typeface="Arial"/>
            </a:endParaRPr>
          </a:p>
          <a:p>
            <a:pPr marL="0"/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084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C01B5EB3-B450-B4C8-5370-D49551D09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42" y="948060"/>
            <a:ext cx="845143" cy="8742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8DC809-DD97-01F0-2831-045FC849E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69" y="146173"/>
            <a:ext cx="7886700" cy="994172"/>
          </a:xfrm>
        </p:spPr>
        <p:txBody>
          <a:bodyPr>
            <a:normAutofit/>
          </a:bodyPr>
          <a:lstStyle/>
          <a:p>
            <a:r>
              <a:rPr lang="en-GB" sz="3600" b="1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Function of the heart</a:t>
            </a:r>
            <a:endParaRPr lang="en-GB" sz="3600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32E90-E624-4DC8-47B1-12370C22A1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5929" y="1050786"/>
            <a:ext cx="3382506" cy="3263504"/>
          </a:xfrm>
        </p:spPr>
        <p:txBody>
          <a:bodyPr>
            <a:normAutofit/>
          </a:bodyPr>
          <a:lstStyle/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sng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Pair Activity</a:t>
            </a: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:</a:t>
            </a:r>
            <a:endParaRPr lang="en-GB" sz="2000" b="0" dirty="0">
              <a:effectLst/>
              <a:latin typeface="Arial"/>
              <a:cs typeface="Arial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GB" sz="2000" b="0" dirty="0">
                <a:effectLst/>
                <a:latin typeface="Arial"/>
                <a:cs typeface="Arial"/>
              </a:rPr>
            </a:b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With your partner, discuss and make notes on the function of the heart.</a:t>
            </a:r>
            <a:endParaRPr lang="en-GB" sz="2000" b="0" dirty="0">
              <a:effectLst/>
              <a:latin typeface="Arial"/>
              <a:cs typeface="Arial"/>
            </a:endParaRPr>
          </a:p>
          <a:p>
            <a:pPr marL="0" indent="0">
              <a:buNone/>
            </a:pPr>
            <a:br>
              <a:rPr lang="en-GB" sz="2400" dirty="0">
                <a:latin typeface="Arial"/>
                <a:cs typeface="Arial"/>
              </a:rPr>
            </a:br>
            <a:endParaRPr lang="en-GB" sz="2400" dirty="0">
              <a:latin typeface="Arial"/>
              <a:cs typeface="Arial"/>
            </a:endParaRPr>
          </a:p>
        </p:txBody>
      </p:sp>
      <p:pic>
        <p:nvPicPr>
          <p:cNvPr id="6" name="Picture 5" descr="A human heart with veins and arteries">
            <a:extLst>
              <a:ext uri="{FF2B5EF4-FFF2-40B4-BE49-F238E27FC236}">
                <a16:creationId xmlns:a16="http://schemas.microsoft.com/office/drawing/2014/main" id="{F1DC741E-B06C-5ED2-95D8-693877614C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853978" y="332394"/>
            <a:ext cx="3718522" cy="29823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D409ACC-17BB-3543-1DF7-80ACF2951E99}"/>
              </a:ext>
            </a:extLst>
          </p:cNvPr>
          <p:cNvSpPr txBox="1"/>
          <p:nvPr/>
        </p:nvSpPr>
        <p:spPr>
          <a:xfrm>
            <a:off x="7539318" y="3130720"/>
            <a:ext cx="1604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 dirty="0">
                <a:latin typeface="Arial"/>
                <a:cs typeface="Arial"/>
                <a:hlinkClick r:id="rId5" tooltip="https://www.oercommons.org/courseware/lesson/10511"/>
              </a:rPr>
              <a:t>This Photo</a:t>
            </a:r>
            <a:r>
              <a:rPr lang="en-GB" sz="600" dirty="0">
                <a:latin typeface="Arial"/>
                <a:cs typeface="Arial"/>
              </a:rPr>
              <a:t> by Unknown Author is licensed under </a:t>
            </a:r>
            <a:r>
              <a:rPr lang="en-GB" sz="600" dirty="0">
                <a:latin typeface="Arial"/>
                <a:cs typeface="Arial"/>
                <a:hlinkClick r:id="rId6" tooltip="https://creativecommons.org/licenses/by-nc-nd/3.0/"/>
              </a:rPr>
              <a:t>CC BY-NC-ND</a:t>
            </a:r>
            <a:endParaRPr lang="en-GB" sz="600" dirty="0">
              <a:latin typeface="Arial"/>
              <a:cs typeface="Arial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051CD-C020-FF89-9690-2273A6446E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33950" y="3700184"/>
            <a:ext cx="3886200" cy="9941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The heart is a </a:t>
            </a:r>
            <a:r>
              <a:rPr lang="en-GB" sz="1600" b="0" i="0" u="none" strike="noStrike" dirty="0">
                <a:solidFill>
                  <a:srgbClr val="FF0000"/>
                </a:solidFill>
                <a:effectLst/>
                <a:latin typeface="Arial"/>
                <a:cs typeface="Arial"/>
              </a:rPr>
              <a:t>muscle 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that functions as the body's circulatory </a:t>
            </a:r>
            <a:r>
              <a:rPr lang="en-GB" sz="1600" b="0" i="0" u="none" strike="noStrike" dirty="0">
                <a:solidFill>
                  <a:srgbClr val="FF0000"/>
                </a:solidFill>
                <a:effectLst/>
                <a:latin typeface="Arial"/>
                <a:cs typeface="Arial"/>
              </a:rPr>
              <a:t>pump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; moving blood around the whole body.</a:t>
            </a:r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902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8A6305B-36C5-2FD5-BF04-D10D3D939238}"/>
              </a:ext>
            </a:extLst>
          </p:cNvPr>
          <p:cNvSpPr txBox="1"/>
          <p:nvPr/>
        </p:nvSpPr>
        <p:spPr>
          <a:xfrm>
            <a:off x="116862" y="3070004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Right atrium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B521CE-7310-773B-57F6-E300854BD2C3}"/>
              </a:ext>
            </a:extLst>
          </p:cNvPr>
          <p:cNvSpPr txBox="1"/>
          <p:nvPr/>
        </p:nvSpPr>
        <p:spPr>
          <a:xfrm>
            <a:off x="101416" y="1092922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Left atrium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16805B-90AC-E5A9-7D36-3E05276B3DC4}"/>
              </a:ext>
            </a:extLst>
          </p:cNvPr>
          <p:cNvSpPr txBox="1"/>
          <p:nvPr/>
        </p:nvSpPr>
        <p:spPr>
          <a:xfrm>
            <a:off x="116862" y="2568011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Right ventricle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965803-8DC0-0D25-1A61-79E3FD251DFD}"/>
              </a:ext>
            </a:extLst>
          </p:cNvPr>
          <p:cNvSpPr txBox="1"/>
          <p:nvPr/>
        </p:nvSpPr>
        <p:spPr>
          <a:xfrm>
            <a:off x="116862" y="1587193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Left ventricle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D952A3-BF59-7D71-4FA7-45815D00B7EE}"/>
              </a:ext>
            </a:extLst>
          </p:cNvPr>
          <p:cNvSpPr txBox="1"/>
          <p:nvPr/>
        </p:nvSpPr>
        <p:spPr>
          <a:xfrm>
            <a:off x="101415" y="127549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Aorta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753979-4C34-D5DC-AFEF-1FE60675835D}"/>
              </a:ext>
            </a:extLst>
          </p:cNvPr>
          <p:cNvSpPr txBox="1"/>
          <p:nvPr/>
        </p:nvSpPr>
        <p:spPr>
          <a:xfrm>
            <a:off x="101415" y="614096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Aortic valve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E34E2F-2C73-E3CE-973A-73AAAD8AB488}"/>
              </a:ext>
            </a:extLst>
          </p:cNvPr>
          <p:cNvSpPr txBox="1"/>
          <p:nvPr/>
        </p:nvSpPr>
        <p:spPr>
          <a:xfrm>
            <a:off x="6851293" y="4560536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Vena cava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C43871-7370-15FA-18E6-9E37BFD2E22F}"/>
              </a:ext>
            </a:extLst>
          </p:cNvPr>
          <p:cNvSpPr txBox="1"/>
          <p:nvPr/>
        </p:nvSpPr>
        <p:spPr>
          <a:xfrm>
            <a:off x="6850217" y="2568010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artery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B22283-7BC9-D813-958F-9FCD6A41E538}"/>
              </a:ext>
            </a:extLst>
          </p:cNvPr>
          <p:cNvSpPr txBox="1"/>
          <p:nvPr/>
        </p:nvSpPr>
        <p:spPr>
          <a:xfrm>
            <a:off x="6851294" y="4043098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Tricuspid valve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9A3306-17C2-EA4C-9DFD-3A4BE9A757BC}"/>
              </a:ext>
            </a:extLst>
          </p:cNvPr>
          <p:cNvSpPr txBox="1"/>
          <p:nvPr/>
        </p:nvSpPr>
        <p:spPr>
          <a:xfrm>
            <a:off x="6851294" y="3548827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vein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068B31-BBBC-2A1B-EE5C-5A893F7CB538}"/>
              </a:ext>
            </a:extLst>
          </p:cNvPr>
          <p:cNvSpPr txBox="1"/>
          <p:nvPr/>
        </p:nvSpPr>
        <p:spPr>
          <a:xfrm>
            <a:off x="6851294" y="3046834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Pulmonary valve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4B8218-1E62-355D-DBB2-00BEF365C15A}"/>
              </a:ext>
            </a:extLst>
          </p:cNvPr>
          <p:cNvSpPr txBox="1"/>
          <p:nvPr/>
        </p:nvSpPr>
        <p:spPr>
          <a:xfrm>
            <a:off x="116861" y="2073740"/>
            <a:ext cx="218810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1600" dirty="0">
                <a:latin typeface="Arial"/>
                <a:ea typeface="Calibri"/>
                <a:cs typeface="Arial"/>
              </a:rPr>
              <a:t>Mitral valve</a:t>
            </a:r>
            <a:endParaRPr lang="en-GB" sz="1600" dirty="0" err="1">
              <a:latin typeface="Arial"/>
              <a:cs typeface="Arial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483315D-30AC-C782-BC16-3ACD7EF96255}"/>
              </a:ext>
            </a:extLst>
          </p:cNvPr>
          <p:cNvSpPr>
            <a:spLocks noGrp="1"/>
          </p:cNvSpPr>
          <p:nvPr/>
        </p:nvSpPr>
        <p:spPr>
          <a:xfrm>
            <a:off x="53394" y="4290607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i="0" u="none" strike="noStrike" dirty="0">
                <a:solidFill>
                  <a:srgbClr val="000000"/>
                </a:solidFill>
                <a:effectLst/>
                <a:latin typeface="Arial"/>
                <a:ea typeface="Calibri"/>
                <a:cs typeface="Arial"/>
              </a:rPr>
              <a:t>Mammalian Heart</a:t>
            </a:r>
            <a:endParaRPr lang="en-GB" sz="2800" dirty="0"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4516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FDF02-1E6D-3CCB-C64D-CC2AC0617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32" y="-80236"/>
            <a:ext cx="7886700" cy="994172"/>
          </a:xfrm>
        </p:spPr>
        <p:txBody>
          <a:bodyPr>
            <a:normAutofit/>
          </a:bodyPr>
          <a:lstStyle/>
          <a:p>
            <a:r>
              <a:rPr lang="en-GB" sz="3600" b="1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Mammalian Heart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5" name="Content Placeholder 4" descr="A diagram of a heart&#10;&#10;Description automatically generated">
            <a:extLst>
              <a:ext uri="{FF2B5EF4-FFF2-40B4-BE49-F238E27FC236}">
                <a16:creationId xmlns:a16="http://schemas.microsoft.com/office/drawing/2014/main" id="{EC3297BF-C797-615F-9119-2A4BA48C08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07692" y="558486"/>
            <a:ext cx="4602255" cy="4715858"/>
          </a:xfrm>
        </p:spPr>
      </p:pic>
    </p:spTree>
    <p:extLst>
      <p:ext uri="{BB962C8B-B14F-4D97-AF65-F5344CB8AC3E}">
        <p14:creationId xmlns:p14="http://schemas.microsoft.com/office/powerpoint/2010/main" val="29152425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3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EC8624-FE20-4626-8712-E6ABC581DA46}"/>
</file>

<file path=customXml/itemProps2.xml><?xml version="1.0" encoding="utf-8"?>
<ds:datastoreItem xmlns:ds="http://schemas.openxmlformats.org/officeDocument/2006/customXml" ds:itemID="{4A76E745-D9E8-4D93-8B7F-BCE1E4A491AA}">
  <ds:schemaRefs>
    <ds:schemaRef ds:uri="1e93ca30-efe2-4bb4-90cd-d2db97fb21cd"/>
    <ds:schemaRef ds:uri="2847a094-2edf-4950-a853-13ec668231ed"/>
    <ds:schemaRef ds:uri="414d2ded-29cc-4abd-a1df-c646721ce55b"/>
    <ds:schemaRef ds:uri="5b445847-c24f-4193-86d7-f1d3b43b62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1392</Words>
  <Application>Microsoft Office PowerPoint</Application>
  <PresentationFormat>On-screen Show (16:9)</PresentationFormat>
  <Paragraphs>220</Paragraphs>
  <Slides>30</Slides>
  <Notes>18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Heart and cardiovascular system Lesson 1</vt:lpstr>
      <vt:lpstr>01: The Heart</vt:lpstr>
      <vt:lpstr>Lesson Objectives</vt:lpstr>
      <vt:lpstr>Starter</vt:lpstr>
      <vt:lpstr>Location of the heart</vt:lpstr>
      <vt:lpstr>Location of the heart</vt:lpstr>
      <vt:lpstr>Function of the heart</vt:lpstr>
      <vt:lpstr>PowerPoint Presentation</vt:lpstr>
      <vt:lpstr>Mammalian Heart</vt:lpstr>
      <vt:lpstr>PowerPoint Presentation</vt:lpstr>
      <vt:lpstr>Heart video</vt:lpstr>
      <vt:lpstr>Knowledge checker</vt:lpstr>
      <vt:lpstr>02: Cardiovascular System</vt:lpstr>
      <vt:lpstr>Lesson Objectives</vt:lpstr>
      <vt:lpstr>Heart recap</vt:lpstr>
      <vt:lpstr>Blood </vt:lpstr>
      <vt:lpstr>Types of blood vessels</vt:lpstr>
      <vt:lpstr>Types of blood vessels: Arteries</vt:lpstr>
      <vt:lpstr>Types of blood vessels: Veins</vt:lpstr>
      <vt:lpstr>Types of blood vessels: Veins</vt:lpstr>
      <vt:lpstr>Types of blood vessels: Capillaries</vt:lpstr>
      <vt:lpstr>Difference between arteries and veins</vt:lpstr>
      <vt:lpstr>PowerPoint Presentation</vt:lpstr>
      <vt:lpstr>PowerPoint Presentation</vt:lpstr>
      <vt:lpstr>Function of the components of cardiovascular system</vt:lpstr>
      <vt:lpstr>Function of the components of cardiovascular system</vt:lpstr>
      <vt:lpstr>Knowledge checker…</vt:lpstr>
      <vt:lpstr>Knowledge checker…</vt:lpstr>
      <vt:lpstr>Knowledge checker…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Carey, Sherryl</cp:lastModifiedBy>
  <cp:revision>512</cp:revision>
  <dcterms:created xsi:type="dcterms:W3CDTF">2020-10-20T08:50:32Z</dcterms:created>
  <dcterms:modified xsi:type="dcterms:W3CDTF">2023-11-21T10:18:38Z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  <property fmtid="{D5CDD505-2E9C-101B-9397-08002B2CF9AE}" pid="4" name="ArticulateGUID">
    <vt:lpwstr>F9B033F1-0A1D-4BC1-9A80-D5F1CF3B32F4</vt:lpwstr>
  </property>
  <property fmtid="{D5CDD505-2E9C-101B-9397-08002B2CF9AE}" pid="5" name="ArticulatePath">
    <vt:lpwstr>Branding Template for TRIPs (PowerPoint) v2</vt:lpwstr>
  </property>
</Properties>
</file>