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7"/>
  </p:notesMasterIdLst>
  <p:sldIdLst>
    <p:sldId id="296" r:id="rId5"/>
    <p:sldId id="298" r:id="rId6"/>
    <p:sldId id="299" r:id="rId7"/>
    <p:sldId id="312" r:id="rId8"/>
    <p:sldId id="313" r:id="rId9"/>
    <p:sldId id="314" r:id="rId10"/>
    <p:sldId id="301" r:id="rId11"/>
    <p:sldId id="302" r:id="rId12"/>
    <p:sldId id="317" r:id="rId13"/>
    <p:sldId id="303" r:id="rId14"/>
    <p:sldId id="318" r:id="rId15"/>
    <p:sldId id="304" r:id="rId16"/>
    <p:sldId id="305" r:id="rId17"/>
    <p:sldId id="306" r:id="rId18"/>
    <p:sldId id="307" r:id="rId19"/>
    <p:sldId id="315" r:id="rId20"/>
    <p:sldId id="308" r:id="rId21"/>
    <p:sldId id="309" r:id="rId22"/>
    <p:sldId id="310" r:id="rId23"/>
    <p:sldId id="316" r:id="rId24"/>
    <p:sldId id="319" r:id="rId25"/>
    <p:sldId id="262"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68DBF29-173B-1EE4-E980-EBF86C79181A}" name="Editor" initials="Ed" userId="Edito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A8FAE59-5234-4830-A301-063A73536147}" v="1" dt="2022-09-08T09:39:31.931"/>
    <p1510:client id="{7CFC4B66-3B24-F090-A1B3-CBBB239FEBA1}" v="3" dt="2022-09-29T09:02:42.39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autoAdjust="0"/>
    <p:restoredTop sz="94694"/>
  </p:normalViewPr>
  <p:slideViewPr>
    <p:cSldViewPr snapToGrid="0">
      <p:cViewPr varScale="1">
        <p:scale>
          <a:sx n="69" d="100"/>
          <a:sy n="69" d="100"/>
        </p:scale>
        <p:origin x="504"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aron Moore" userId="11e493e1b6637736" providerId="LiveId" clId="{4A8FAE59-5234-4830-A301-063A73536147}"/>
    <pc:docChg chg="custSel modSld">
      <pc:chgData name="Sharon Moore" userId="11e493e1b6637736" providerId="LiveId" clId="{4A8FAE59-5234-4830-A301-063A73536147}" dt="2022-09-08T11:06:20.458" v="69" actId="20577"/>
      <pc:docMkLst>
        <pc:docMk/>
      </pc:docMkLst>
      <pc:sldChg chg="addSp modSp mod">
        <pc:chgData name="Sharon Moore" userId="11e493e1b6637736" providerId="LiveId" clId="{4A8FAE59-5234-4830-A301-063A73536147}" dt="2022-09-08T09:39:54.972" v="29" actId="20577"/>
        <pc:sldMkLst>
          <pc:docMk/>
          <pc:sldMk cId="3269314659" sldId="262"/>
        </pc:sldMkLst>
        <pc:spChg chg="mod">
          <ac:chgData name="Sharon Moore" userId="11e493e1b6637736" providerId="LiveId" clId="{4A8FAE59-5234-4830-A301-063A73536147}" dt="2022-09-08T09:39:54.972" v="29" actId="20577"/>
          <ac:spMkLst>
            <pc:docMk/>
            <pc:sldMk cId="3269314659" sldId="262"/>
            <ac:spMk id="17" creationId="{36B2AE06-62E2-47AC-A4B8-78F23C87D5EA}"/>
          </ac:spMkLst>
        </pc:spChg>
        <pc:picChg chg="add mod">
          <ac:chgData name="Sharon Moore" userId="11e493e1b6637736" providerId="LiveId" clId="{4A8FAE59-5234-4830-A301-063A73536147}" dt="2022-09-08T09:39:41.578" v="2" actId="1076"/>
          <ac:picMkLst>
            <pc:docMk/>
            <pc:sldMk cId="3269314659" sldId="262"/>
            <ac:picMk id="3" creationId="{0D46EEEE-B78A-BDEE-760E-DEA115250330}"/>
          </ac:picMkLst>
        </pc:picChg>
      </pc:sldChg>
      <pc:sldChg chg="modSp mod">
        <pc:chgData name="Sharon Moore" userId="11e493e1b6637736" providerId="LiveId" clId="{4A8FAE59-5234-4830-A301-063A73536147}" dt="2022-09-08T11:06:20.458" v="69" actId="20577"/>
        <pc:sldMkLst>
          <pc:docMk/>
          <pc:sldMk cId="325678688" sldId="298"/>
        </pc:sldMkLst>
        <pc:spChg chg="mod">
          <ac:chgData name="Sharon Moore" userId="11e493e1b6637736" providerId="LiveId" clId="{4A8FAE59-5234-4830-A301-063A73536147}" dt="2022-09-08T11:06:10.135" v="36" actId="20577"/>
          <ac:spMkLst>
            <pc:docMk/>
            <pc:sldMk cId="325678688" sldId="298"/>
            <ac:spMk id="2" creationId="{A6D78D02-1841-5541-B0EB-134EDB52DFA0}"/>
          </ac:spMkLst>
        </pc:spChg>
        <pc:spChg chg="mod">
          <ac:chgData name="Sharon Moore" userId="11e493e1b6637736" providerId="LiveId" clId="{4A8FAE59-5234-4830-A301-063A73536147}" dt="2022-09-08T11:06:20.458" v="69" actId="20577"/>
          <ac:spMkLst>
            <pc:docMk/>
            <pc:sldMk cId="325678688" sldId="298"/>
            <ac:spMk id="3" creationId="{A39FE6D9-D96B-E748-810E-8BBC981DD009}"/>
          </ac:spMkLst>
        </pc:spChg>
      </pc:sldChg>
    </pc:docChg>
  </pc:docChgLst>
  <pc:docChgLst>
    <pc:chgData name="Margaret Farrant" userId="S::margaret.farrant@etfoundation.co.uk::a3ded498-1567-4ebd-988c-634bfb80fd18" providerId="AD" clId="Web-{7CFC4B66-3B24-F090-A1B3-CBBB239FEBA1}"/>
    <pc:docChg chg="modSld">
      <pc:chgData name="Margaret Farrant" userId="S::margaret.farrant@etfoundation.co.uk::a3ded498-1567-4ebd-988c-634bfb80fd18" providerId="AD" clId="Web-{7CFC4B66-3B24-F090-A1B3-CBBB239FEBA1}" dt="2022-09-29T09:02:42.391" v="2"/>
      <pc:docMkLst>
        <pc:docMk/>
      </pc:docMkLst>
      <pc:sldChg chg="delSp modSp">
        <pc:chgData name="Margaret Farrant" userId="S::margaret.farrant@etfoundation.co.uk::a3ded498-1567-4ebd-988c-634bfb80fd18" providerId="AD" clId="Web-{7CFC4B66-3B24-F090-A1B3-CBBB239FEBA1}" dt="2022-09-29T09:02:42.391" v="2"/>
        <pc:sldMkLst>
          <pc:docMk/>
          <pc:sldMk cId="118087264" sldId="310"/>
        </pc:sldMkLst>
        <pc:spChg chg="del mod">
          <ac:chgData name="Margaret Farrant" userId="S::margaret.farrant@etfoundation.co.uk::a3ded498-1567-4ebd-988c-634bfb80fd18" providerId="AD" clId="Web-{7CFC4B66-3B24-F090-A1B3-CBBB239FEBA1}" dt="2022-09-29T09:02:42.391" v="2"/>
          <ac:spMkLst>
            <pc:docMk/>
            <pc:sldMk cId="118087264" sldId="310"/>
            <ac:spMk id="4" creationId="{C5C1AD82-BE96-451E-B29F-4FC317375487}"/>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7340F5A-C094-4F45-9C2A-F82E9A620E03}" type="datetimeFigureOut">
              <a:rPr lang="en-GB" smtClean="0"/>
              <a:t>29/09/2022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2B63998-A3FD-464B-BDAC-9A4A4E5918BD}" type="slidenum">
              <a:rPr lang="en-GB" smtClean="0"/>
              <a:t>‹#›</a:t>
            </a:fld>
            <a:endParaRPr lang="en-GB"/>
          </a:p>
        </p:txBody>
      </p:sp>
    </p:spTree>
    <p:extLst>
      <p:ext uri="{BB962C8B-B14F-4D97-AF65-F5344CB8AC3E}">
        <p14:creationId xmlns:p14="http://schemas.microsoft.com/office/powerpoint/2010/main" val="37424774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38769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359559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419719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7</a:t>
            </a:fld>
            <a:endParaRPr lang="en-GB"/>
          </a:p>
        </p:txBody>
      </p:sp>
    </p:spTree>
    <p:extLst>
      <p:ext uri="{BB962C8B-B14F-4D97-AF65-F5344CB8AC3E}">
        <p14:creationId xmlns:p14="http://schemas.microsoft.com/office/powerpoint/2010/main" val="9415772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22</a:t>
            </a:fld>
            <a:endParaRPr lang="en-GB"/>
          </a:p>
        </p:txBody>
      </p:sp>
    </p:spTree>
    <p:extLst>
      <p:ext uri="{BB962C8B-B14F-4D97-AF65-F5344CB8AC3E}">
        <p14:creationId xmlns:p14="http://schemas.microsoft.com/office/powerpoint/2010/main" val="29419719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hyperlink" Target="http://www.etfoundation.co.uk/" TargetMode="External"/><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57.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58.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59.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0.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A0FFD4B0-9159-8D48-9C59-956E86C08EE9}"/>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32802"/>
            <a:ext cx="12192000" cy="6850575"/>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ctrTitle"/>
          </p:nvPr>
        </p:nvSpPr>
        <p:spPr>
          <a:xfrm>
            <a:off x="5184960" y="2961600"/>
            <a:ext cx="6623040" cy="1656000"/>
          </a:xfrm>
          <a:solidFill>
            <a:srgbClr val="E51C41"/>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7905496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Title Slide Option 5 Green">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769720E0-D698-5F42-AF67-74E1C999A3E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555920"/>
            <a:ext cx="12192000" cy="6329464"/>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5184960" y="2961600"/>
            <a:ext cx="6623040" cy="1656000"/>
          </a:xfrm>
          <a:solidFill>
            <a:srgbClr val="00A06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907267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4DC4DA7F-C0BF-A345-96A5-A61D13AE0B77}"/>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1"/>
            <a:ext cx="12192000" cy="7064391"/>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ctrTitle"/>
          </p:nvPr>
        </p:nvSpPr>
        <p:spPr>
          <a:xfrm>
            <a:off x="5184960" y="2961600"/>
            <a:ext cx="6623040" cy="1656000"/>
          </a:xfrm>
          <a:solidFill>
            <a:srgbClr val="E51C41"/>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3299067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Option 2 Yellow ">
    <p:spTree>
      <p:nvGrpSpPr>
        <p:cNvPr id="1" name=""/>
        <p:cNvGrpSpPr/>
        <p:nvPr/>
      </p:nvGrpSpPr>
      <p:grpSpPr>
        <a:xfrm>
          <a:off x="0" y="0"/>
          <a:ext cx="0" cy="0"/>
          <a:chOff x="0" y="0"/>
          <a:chExt cx="0" cy="0"/>
        </a:xfrm>
      </p:grpSpPr>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25" name="BACKGROUND IMAGE">
            <a:extLst>
              <a:ext uri="{FF2B5EF4-FFF2-40B4-BE49-F238E27FC236}">
                <a16:creationId xmlns:a16="http://schemas.microsoft.com/office/drawing/2014/main" id="{D626228C-9E12-7340-977D-F48BB67DEA2B}"/>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1"/>
            <a:ext cx="12192000" cy="7064391"/>
          </a:xfrm>
          <a:prstGeom prst="rect">
            <a:avLst/>
          </a:prstGeom>
        </p:spPr>
      </p:pic>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0" y="256858"/>
            <a:ext cx="1146437" cy="606937"/>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5184960" y="2961600"/>
            <a:ext cx="6623040" cy="1656000"/>
          </a:xfrm>
          <a:solidFill>
            <a:srgbClr val="FEB912"/>
          </a:solidFill>
        </p:spPr>
        <p:txBody>
          <a:bodyPr lIns="108000" tIns="136800" rIns="0" bIns="0">
            <a:noAutofit/>
          </a:bodyPr>
          <a:lstStyle>
            <a:lvl1pPr algn="l">
              <a:lnSpc>
                <a:spcPts val="5467"/>
              </a:lnSpc>
              <a:defRPr sz="60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7683397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Option 3 Purple">
    <p:spTree>
      <p:nvGrpSpPr>
        <p:cNvPr id="1" name=""/>
        <p:cNvGrpSpPr/>
        <p:nvPr/>
      </p:nvGrpSpPr>
      <p:grpSpPr>
        <a:xfrm>
          <a:off x="0" y="0"/>
          <a:ext cx="0" cy="0"/>
          <a:chOff x="0" y="0"/>
          <a:chExt cx="0" cy="0"/>
        </a:xfrm>
      </p:grpSpPr>
      <p:pic>
        <p:nvPicPr>
          <p:cNvPr id="25" name="BACKGROUND IMAGE">
            <a:extLst>
              <a:ext uri="{FF2B5EF4-FFF2-40B4-BE49-F238E27FC236}">
                <a16:creationId xmlns:a16="http://schemas.microsoft.com/office/drawing/2014/main" id="{6672E05B-8780-C045-94C1-1BCBFAD7027A}"/>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1"/>
            <a:ext cx="12192000" cy="7064391"/>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8"/>
            <a:ext cx="1146436" cy="606937"/>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5184960" y="2961600"/>
            <a:ext cx="6623040" cy="1656000"/>
          </a:xfrm>
          <a:solidFill>
            <a:srgbClr val="BE0064"/>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9858827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Option 4 Blue">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F75485EA-9D62-5F49-9769-8E118236F12D}"/>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1"/>
            <a:ext cx="12192000" cy="7064391"/>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5184960" y="2961600"/>
            <a:ext cx="6623040" cy="1656000"/>
          </a:xfrm>
          <a:solidFill>
            <a:srgbClr val="0071F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680492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Option 5 Green">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36D352E3-B478-244F-884D-70CCDAA9210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1"/>
            <a:ext cx="12192000" cy="7064391"/>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5184960" y="2961600"/>
            <a:ext cx="6623040" cy="1656000"/>
          </a:xfrm>
          <a:solidFill>
            <a:srgbClr val="00A06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6195346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ctrTitle"/>
          </p:nvPr>
        </p:nvSpPr>
        <p:spPr>
          <a:xfrm>
            <a:off x="5184960" y="2961600"/>
            <a:ext cx="6623040" cy="1656000"/>
          </a:xfrm>
          <a:solidFill>
            <a:srgbClr val="E51C41"/>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387836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984DDA82-2029-3943-8C3A-C195DFC0A381}"/>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0" y="256858"/>
            <a:ext cx="1146437" cy="606937"/>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5184960" y="2961600"/>
            <a:ext cx="6623040" cy="1656000"/>
          </a:xfrm>
          <a:solidFill>
            <a:srgbClr val="FEB912"/>
          </a:solidFill>
        </p:spPr>
        <p:txBody>
          <a:bodyPr lIns="108000" tIns="136800" rIns="0" bIns="0">
            <a:noAutofit/>
          </a:bodyPr>
          <a:lstStyle>
            <a:lvl1pPr algn="l">
              <a:lnSpc>
                <a:spcPts val="5467"/>
              </a:lnSpc>
              <a:defRPr sz="60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1389726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06435158-31E2-7543-A29F-F72506E2D7E3}"/>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8"/>
            <a:ext cx="1146436" cy="606937"/>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5184960" y="2961600"/>
            <a:ext cx="6623040" cy="1656000"/>
          </a:xfrm>
          <a:solidFill>
            <a:srgbClr val="BE0064"/>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6643449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4AF41BBD-0D71-8C40-A89F-259189C9A5CE}"/>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5184960" y="2961600"/>
            <a:ext cx="6623040" cy="1656000"/>
          </a:xfrm>
          <a:solidFill>
            <a:srgbClr val="0071F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9910482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Title Slide Option 2 Yellow ">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E99084B-0580-C247-BEE0-9D1F3337576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1"/>
            <a:ext cx="12192000" cy="6850575"/>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0" y="256858"/>
            <a:ext cx="1146437" cy="606937"/>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5184960" y="2961600"/>
            <a:ext cx="6623040" cy="1656000"/>
          </a:xfrm>
          <a:solidFill>
            <a:srgbClr val="FEB912"/>
          </a:solidFill>
        </p:spPr>
        <p:txBody>
          <a:bodyPr lIns="108000" tIns="136800" rIns="0" bIns="0">
            <a:noAutofit/>
          </a:bodyPr>
          <a:lstStyle>
            <a:lvl1pPr algn="l">
              <a:lnSpc>
                <a:spcPts val="5467"/>
              </a:lnSpc>
              <a:defRPr sz="60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9610278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Title Slide Option 5 Green">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4B1A681-2E70-0344-8855-394ECF38A0E2}"/>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5184960" y="2961600"/>
            <a:ext cx="6623040" cy="1656000"/>
          </a:xfrm>
          <a:solidFill>
            <a:srgbClr val="00A06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5400966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ctrTitle"/>
          </p:nvPr>
        </p:nvSpPr>
        <p:spPr>
          <a:xfrm>
            <a:off x="5184960" y="2961600"/>
            <a:ext cx="6623040" cy="1656000"/>
          </a:xfrm>
          <a:solidFill>
            <a:srgbClr val="E51C41"/>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4947602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1A2E7624-5EF3-EA44-AD43-B1DC7FEE39E2}"/>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0" y="256858"/>
            <a:ext cx="1146437" cy="606937"/>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5184960" y="2961600"/>
            <a:ext cx="6623040" cy="1656000"/>
          </a:xfrm>
          <a:solidFill>
            <a:srgbClr val="FEB912"/>
          </a:solidFill>
        </p:spPr>
        <p:txBody>
          <a:bodyPr lIns="108000" tIns="136800" rIns="0" bIns="0">
            <a:noAutofit/>
          </a:bodyPr>
          <a:lstStyle>
            <a:lvl1pPr algn="l">
              <a:lnSpc>
                <a:spcPts val="5467"/>
              </a:lnSpc>
              <a:defRPr sz="60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5003338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6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10C48A06-0A1F-954D-829D-4C1E4A98950C}"/>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8"/>
            <a:ext cx="1146436" cy="606937"/>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5184960" y="2961600"/>
            <a:ext cx="6623040" cy="1656000"/>
          </a:xfrm>
          <a:solidFill>
            <a:srgbClr val="BE0064"/>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84405472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6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69B09CBA-4AC4-D64C-A1C2-1FC6C910E709}"/>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5184960" y="2961600"/>
            <a:ext cx="6623040" cy="1656000"/>
          </a:xfrm>
          <a:solidFill>
            <a:srgbClr val="0071F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4747815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DC60B778-8D96-4D47-BD16-B16AB0F5DB24}"/>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5184960" y="2961600"/>
            <a:ext cx="6623040" cy="1656000"/>
          </a:xfrm>
          <a:solidFill>
            <a:srgbClr val="00A06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42233769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Unlocked">
    <p:spTree>
      <p:nvGrpSpPr>
        <p:cNvPr id="1" name=""/>
        <p:cNvGrpSpPr/>
        <p:nvPr/>
      </p:nvGrpSpPr>
      <p:grpSpPr>
        <a:xfrm>
          <a:off x="0" y="0"/>
          <a:ext cx="0" cy="0"/>
          <a:chOff x="0" y="0"/>
          <a:chExt cx="0" cy="0"/>
        </a:xfrm>
      </p:grpSpPr>
      <p:sp>
        <p:nvSpPr>
          <p:cNvPr id="5" name="Picture Placeholder 4"/>
          <p:cNvSpPr>
            <a:spLocks noGrp="1"/>
          </p:cNvSpPr>
          <p:nvPr>
            <p:ph type="pic" sz="quarter" idx="16"/>
          </p:nvPr>
        </p:nvSpPr>
        <p:spPr>
          <a:xfrm>
            <a:off x="0" y="0"/>
            <a:ext cx="12192000" cy="6858000"/>
          </a:xfrm>
          <a:solidFill>
            <a:schemeClr val="bg2"/>
          </a:solidFill>
        </p:spPr>
        <p:txBody>
          <a:bodyPr/>
          <a:lstStyle/>
          <a:p>
            <a:r>
              <a:rPr lang="en-US" dirty="0"/>
              <a:t>Click icon to add picture</a:t>
            </a:r>
            <a:endParaRPr lang="en-GB" dirty="0"/>
          </a:p>
        </p:txBody>
      </p:sp>
      <p:sp>
        <p:nvSpPr>
          <p:cNvPr id="8" name="Black Box">
            <a:extLst>
              <a:ext uri="{FF2B5EF4-FFF2-40B4-BE49-F238E27FC236}">
                <a16:creationId xmlns:a16="http://schemas.microsoft.com/office/drawing/2014/main" id="{DF89CEBF-8DDB-584B-AB45-17DC44A5FED1}"/>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7" name="Title 1">
            <a:extLst>
              <a:ext uri="{FF2B5EF4-FFF2-40B4-BE49-F238E27FC236}">
                <a16:creationId xmlns:a16="http://schemas.microsoft.com/office/drawing/2014/main" id="{8F41C458-4902-0341-BDFB-9FBCE3A7784E}"/>
              </a:ext>
            </a:extLst>
          </p:cNvPr>
          <p:cNvSpPr>
            <a:spLocks noGrp="1"/>
          </p:cNvSpPr>
          <p:nvPr>
            <p:ph type="ctrTitle"/>
          </p:nvPr>
        </p:nvSpPr>
        <p:spPr>
          <a:xfrm>
            <a:off x="5184960" y="2961600"/>
            <a:ext cx="6623040" cy="1656000"/>
          </a:xfrm>
          <a:solidFill>
            <a:srgbClr val="E51C41"/>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9" name="Subtitle 1">
            <a:extLst>
              <a:ext uri="{FF2B5EF4-FFF2-40B4-BE49-F238E27FC236}">
                <a16:creationId xmlns:a16="http://schemas.microsoft.com/office/drawing/2014/main" id="{C093796F-CDB1-D348-B1F0-9617A8EAEF35}"/>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0" name="Subtitle 2">
            <a:extLst>
              <a:ext uri="{FF2B5EF4-FFF2-40B4-BE49-F238E27FC236}">
                <a16:creationId xmlns:a16="http://schemas.microsoft.com/office/drawing/2014/main" id="{B1A20097-0159-9E41-A93C-5431A58F804B}"/>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1" name="Subtitle 3">
            <a:extLst>
              <a:ext uri="{FF2B5EF4-FFF2-40B4-BE49-F238E27FC236}">
                <a16:creationId xmlns:a16="http://schemas.microsoft.com/office/drawing/2014/main" id="{826CE89A-73E9-B24B-9078-4104E0E8B925}"/>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24581354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dirty="0"/>
              <a:t>Click to edit Master title style</a:t>
            </a:r>
            <a:endParaRPr lang="en-GB" dirty="0"/>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97851741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_Title Slide Option 2">
    <p:bg>
      <p:bgPr>
        <a:solidFill>
          <a:srgbClr val="FEB912"/>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EBED1B9B-0A6E-A54B-B172-4DEE060EA9F3}"/>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Title 1">
            <a:extLst>
              <a:ext uri="{FF2B5EF4-FFF2-40B4-BE49-F238E27FC236}">
                <a16:creationId xmlns:a16="http://schemas.microsoft.com/office/drawing/2014/main" id="{5313DC36-E457-6143-9033-DA9500DC73E9}"/>
              </a:ext>
            </a:extLst>
          </p:cNvPr>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1248083E-C5D2-5345-8A8E-22F3D625504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AB001CCC-F82B-4E4C-8FD3-D1EBA11F8D56}"/>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B6AE49EF-13C0-7B41-B858-5E194465B4A8}"/>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67594FC0-3308-1249-AB5A-1FC574EFD355}"/>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0" name="ETF LOGO">
            <a:extLst>
              <a:ext uri="{FF2B5EF4-FFF2-40B4-BE49-F238E27FC236}">
                <a16:creationId xmlns:a16="http://schemas.microsoft.com/office/drawing/2014/main" id="{1C3437ED-F536-084E-BB10-4928099CF3AC}"/>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35360" y="256858"/>
            <a:ext cx="1146437" cy="606937"/>
          </a:xfrm>
          <a:prstGeom prst="rect">
            <a:avLst/>
          </a:prstGeom>
        </p:spPr>
      </p:pic>
      <p:pic>
        <p:nvPicPr>
          <p:cNvPr id="11" name="T LEVELS LOGO" descr="T Levels Professional Development">
            <a:extLst>
              <a:ext uri="{FF2B5EF4-FFF2-40B4-BE49-F238E27FC236}">
                <a16:creationId xmlns:a16="http://schemas.microsoft.com/office/drawing/2014/main" id="{6CC2D7EA-EDA1-D043-A54E-72AC5AAF0F0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Tree>
    <p:extLst>
      <p:ext uri="{BB962C8B-B14F-4D97-AF65-F5344CB8AC3E}">
        <p14:creationId xmlns:p14="http://schemas.microsoft.com/office/powerpoint/2010/main" val="118986324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itle Slide Option 2">
    <p:bg>
      <p:bgPr>
        <a:solidFill>
          <a:srgbClr val="BE0064"/>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61F1B003-6273-F546-86AC-FEB4DB7CA121}"/>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Title 1">
            <a:extLst>
              <a:ext uri="{FF2B5EF4-FFF2-40B4-BE49-F238E27FC236}">
                <a16:creationId xmlns:a16="http://schemas.microsoft.com/office/drawing/2014/main" id="{06D77190-E00E-FF44-B20D-54BC35DB7A6E}"/>
              </a:ext>
            </a:extLst>
          </p:cNvPr>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5FBE1DCA-D8B6-FE48-9937-B6A2AA9F81FD}"/>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C756CB08-70E7-A44D-BD0E-86C2D1900D64}"/>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67097E92-A4F7-5D4F-A639-9669B932939B}"/>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6D843F5A-DA33-8B4E-9FD2-492A2FD31BCF}"/>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0" name="ETF LOGO">
            <a:extLst>
              <a:ext uri="{FF2B5EF4-FFF2-40B4-BE49-F238E27FC236}">
                <a16:creationId xmlns:a16="http://schemas.microsoft.com/office/drawing/2014/main" id="{76A51659-C98D-9149-B758-B7D8DF54E4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35361" y="256858"/>
            <a:ext cx="1146436" cy="606937"/>
          </a:xfrm>
          <a:prstGeom prst="rect">
            <a:avLst/>
          </a:prstGeom>
        </p:spPr>
      </p:pic>
      <p:pic>
        <p:nvPicPr>
          <p:cNvPr id="11" name="T LEVELS LOGO" descr="T Levels Professional Development">
            <a:extLst>
              <a:ext uri="{FF2B5EF4-FFF2-40B4-BE49-F238E27FC236}">
                <a16:creationId xmlns:a16="http://schemas.microsoft.com/office/drawing/2014/main" id="{AD0D8A39-9D93-964B-A10E-3DF70661A77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Tree>
    <p:extLst>
      <p:ext uri="{BB962C8B-B14F-4D97-AF65-F5344CB8AC3E}">
        <p14:creationId xmlns:p14="http://schemas.microsoft.com/office/powerpoint/2010/main" val="25186146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485D52BE-2C66-9A40-A0FF-6793C274E262}"/>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22500"/>
            <a:ext cx="12192000" cy="6850575"/>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8"/>
            <a:ext cx="1146436" cy="606937"/>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5184960" y="2961600"/>
            <a:ext cx="6623040" cy="1656000"/>
          </a:xfrm>
          <a:solidFill>
            <a:srgbClr val="BE0064"/>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0911779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Title Slide Option 2">
    <p:bg>
      <p:bgPr>
        <a:solidFill>
          <a:srgbClr val="0071F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FFD88681-7A12-D144-ACBC-42D6F63A3FF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Title 1">
            <a:extLst>
              <a:ext uri="{FF2B5EF4-FFF2-40B4-BE49-F238E27FC236}">
                <a16:creationId xmlns:a16="http://schemas.microsoft.com/office/drawing/2014/main" id="{48119204-FBC9-B94A-86B9-7775C3F96BBA}"/>
              </a:ext>
            </a:extLst>
          </p:cNvPr>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rgbClr val="0071F8"/>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EF925A02-0271-4142-B01E-0B08F117F886}"/>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4C739F3A-1D09-D94D-8E35-21E9F4DD5EE8}"/>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03857983-908D-2B43-BBE8-9B01F801C9A0}"/>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27A29B06-9920-6D45-A6DA-7A94FC1970C3}"/>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0" name="ETF LOGO">
            <a:extLst>
              <a:ext uri="{FF2B5EF4-FFF2-40B4-BE49-F238E27FC236}">
                <a16:creationId xmlns:a16="http://schemas.microsoft.com/office/drawing/2014/main" id="{5B2018CF-28E6-7E40-8B36-5816332E0F3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1" name="T LEVELS LOGO" descr="T Levels Professional Development">
            <a:extLst>
              <a:ext uri="{FF2B5EF4-FFF2-40B4-BE49-F238E27FC236}">
                <a16:creationId xmlns:a16="http://schemas.microsoft.com/office/drawing/2014/main" id="{8B65EB05-402D-1748-8051-8034DA82D62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Tree>
    <p:extLst>
      <p:ext uri="{BB962C8B-B14F-4D97-AF65-F5344CB8AC3E}">
        <p14:creationId xmlns:p14="http://schemas.microsoft.com/office/powerpoint/2010/main" val="232312486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Option 2">
    <p:bg>
      <p:bgPr>
        <a:solidFill>
          <a:srgbClr val="00A06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113ABC99-B7D1-FB42-B418-1D85203F47CB}"/>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Title 1">
            <a:extLst>
              <a:ext uri="{FF2B5EF4-FFF2-40B4-BE49-F238E27FC236}">
                <a16:creationId xmlns:a16="http://schemas.microsoft.com/office/drawing/2014/main" id="{84A128B5-1853-0442-B035-3088E4C9B61B}"/>
              </a:ext>
            </a:extLst>
          </p:cNvPr>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rgbClr val="00A068"/>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65CE4755-00FA-3641-B52A-4E4589B540C3}"/>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C0CD1475-8388-5042-8ECB-B897D6426CAF}"/>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9D5F53B3-540D-2A4A-9215-E6AE82091B50}"/>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8169A883-35CE-EB48-9D54-71F0DA23FA60}"/>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0" name="ETF LOGO">
            <a:extLst>
              <a:ext uri="{FF2B5EF4-FFF2-40B4-BE49-F238E27FC236}">
                <a16:creationId xmlns:a16="http://schemas.microsoft.com/office/drawing/2014/main" id="{7979A1F8-F02D-4D49-8042-B87C70E1BF45}"/>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1" name="T LEVELS LOGO" descr="T Levels Professional Development">
            <a:extLst>
              <a:ext uri="{FF2B5EF4-FFF2-40B4-BE49-F238E27FC236}">
                <a16:creationId xmlns:a16="http://schemas.microsoft.com/office/drawing/2014/main" id="{CAE09B20-510C-9E46-8659-338E9FB136A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Tree>
    <p:extLst>
      <p:ext uri="{BB962C8B-B14F-4D97-AF65-F5344CB8AC3E}">
        <p14:creationId xmlns:p14="http://schemas.microsoft.com/office/powerpoint/2010/main" val="38714295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F7BC3F4-A560-6244-B6D7-E1099F3BF5E6}"/>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10" name="Text Placeholder 8"/>
          <p:cNvSpPr>
            <a:spLocks noGrp="1"/>
          </p:cNvSpPr>
          <p:nvPr>
            <p:ph type="body" sz="quarter" idx="14"/>
          </p:nvPr>
        </p:nvSpPr>
        <p:spPr>
          <a:xfrm>
            <a:off x="335360" y="1315201"/>
            <a:ext cx="9601200" cy="4613108"/>
          </a:xfrm>
        </p:spPr>
        <p:txBody>
          <a:bodyPr lIns="0" tIns="0" rIns="0" bIns="0">
            <a:normAutofit/>
          </a:bodyPr>
          <a:lstStyle>
            <a:lvl1pPr marL="0" indent="0">
              <a:lnSpc>
                <a:spcPts val="6000"/>
              </a:lnSpc>
              <a:spcBef>
                <a:spcPts val="0"/>
              </a:spcBef>
              <a:buNone/>
              <a:defRPr lang="en-US" sz="6000" b="1" kern="1200" cap="none" baseline="0" dirty="0" smtClean="0">
                <a:solidFill>
                  <a:srgbClr val="0071F8"/>
                </a:solidFill>
                <a:latin typeface="+mn-lt"/>
                <a:ea typeface="+mn-ea"/>
                <a:cs typeface="+mn-cs"/>
              </a:defRPr>
            </a:lvl1pPr>
          </a:lstStyle>
          <a:p>
            <a:pPr marL="0" lvl="0" indent="0" algn="l" defTabSz="1219170" rtl="0" eaLnBrk="1" latinLnBrk="0" hangingPunct="1">
              <a:spcBef>
                <a:spcPct val="20000"/>
              </a:spcBef>
              <a:buFont typeface="+mj-lt"/>
              <a:buNone/>
            </a:pPr>
            <a:r>
              <a:rPr lang="en-US" dirty="0"/>
              <a:t>Click to edit Master text styles</a:t>
            </a:r>
          </a:p>
        </p:txBody>
      </p:sp>
      <p:sp>
        <p:nvSpPr>
          <p:cNvPr id="5" name="Footer Placeholder 4">
            <a:extLst>
              <a:ext uri="{C183D7F6-B498-43B3-948B-1728B52AA6E4}">
                <adec:decorative xmlns:adec="http://schemas.microsoft.com/office/drawing/2017/decorative" val="1"/>
              </a:ext>
            </a:extLst>
          </p:cNvPr>
          <p:cNvSpPr>
            <a:spLocks noGrp="1"/>
          </p:cNvSpPr>
          <p:nvPr>
            <p:ph type="ftr" sz="quarter" idx="11"/>
          </p:nvPr>
        </p:nvSpPr>
        <p:spPr/>
        <p:txBody>
          <a:bodyPr/>
          <a:lstStyle/>
          <a:p>
            <a:r>
              <a:rPr lang="en-GB" dirty="0"/>
              <a:t>Education &amp;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243146742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Welcom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7" name="Text Placeholder 6"/>
          <p:cNvSpPr>
            <a:spLocks noGrp="1"/>
          </p:cNvSpPr>
          <p:nvPr>
            <p:ph type="body" sz="quarter" idx="13"/>
          </p:nvPr>
        </p:nvSpPr>
        <p:spPr>
          <a:xfrm>
            <a:off x="312000" y="1315199"/>
            <a:ext cx="11255584" cy="4801967"/>
          </a:xfrm>
        </p:spPr>
        <p:txBody>
          <a:bodyPr>
            <a:normAutofit/>
          </a:bodyPr>
          <a:lstStyle>
            <a:lvl1pPr marL="0" indent="0">
              <a:lnSpc>
                <a:spcPts val="4800"/>
              </a:lnSpc>
              <a:spcBef>
                <a:spcPts val="0"/>
              </a:spcBef>
              <a:buNone/>
              <a:defRPr sz="4800" b="1">
                <a:solidFill>
                  <a:srgbClr val="BE0064"/>
                </a:solidFill>
              </a:defRPr>
            </a:lvl1pPr>
            <a:lvl2pPr marL="0" indent="0">
              <a:lnSpc>
                <a:spcPts val="4800"/>
              </a:lnSpc>
              <a:spcBef>
                <a:spcPts val="0"/>
              </a:spcBef>
              <a:buNone/>
              <a:defRPr sz="4800"/>
            </a:lvl2pPr>
            <a:lvl3pPr marL="0" indent="0">
              <a:lnSpc>
                <a:spcPts val="4800"/>
              </a:lnSpc>
              <a:spcBef>
                <a:spcPts val="0"/>
              </a:spcBef>
              <a:buNone/>
              <a:defRPr sz="4800"/>
            </a:lvl3pPr>
            <a:lvl4pPr marL="0" indent="0">
              <a:lnSpc>
                <a:spcPts val="4800"/>
              </a:lnSpc>
              <a:spcBef>
                <a:spcPts val="0"/>
              </a:spcBef>
              <a:buNone/>
              <a:defRPr sz="4800"/>
            </a:lvl4pPr>
            <a:lvl5pPr marL="0" indent="0">
              <a:lnSpc>
                <a:spcPts val="4800"/>
              </a:lnSpc>
              <a:spcBef>
                <a:spcPts val="0"/>
              </a:spcBef>
              <a:buNone/>
              <a:defRPr sz="4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 name="Footer Placeholder 1"/>
          <p:cNvSpPr>
            <a:spLocks noGrp="1"/>
          </p:cNvSpPr>
          <p:nvPr>
            <p:ph type="ftr" sz="quarter" idx="14"/>
          </p:nvPr>
        </p:nvSpPr>
        <p:spPr/>
        <p:txBody>
          <a:bodyPr/>
          <a:lstStyle/>
          <a:p>
            <a:r>
              <a:rPr lang="en-GB"/>
              <a:t>Education &amp; Training Foundation</a:t>
            </a:r>
            <a:endParaRPr lang="en-GB" dirty="0"/>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95520307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dirty="0"/>
              <a:t>Click to edit Master title style</a:t>
            </a:r>
            <a:endParaRPr lang="en-GB" dirty="0"/>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171818748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Divider 2">
    <p:bg>
      <p:bgPr>
        <a:solidFill>
          <a:schemeClr val="accent3"/>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1282837-AA43-2B49-9719-CBE16BA362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dirty="0"/>
              <a:t>Click to edit Master title style</a:t>
            </a:r>
            <a:endParaRPr lang="en-GB" dirty="0"/>
          </a:p>
        </p:txBody>
      </p:sp>
      <p:sp>
        <p:nvSpPr>
          <p:cNvPr id="7" name="Subtitle 1">
            <a:extLst>
              <a:ext uri="{FF2B5EF4-FFF2-40B4-BE49-F238E27FC236}">
                <a16:creationId xmlns:a16="http://schemas.microsoft.com/office/drawing/2014/main" id="{6A42809A-0C44-5647-B234-70CCA1B7A78F}"/>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8082" y="384000"/>
            <a:ext cx="1189916" cy="632176"/>
          </a:xfrm>
          <a:prstGeom prst="rect">
            <a:avLst/>
          </a:prstGeom>
        </p:spPr>
      </p:pic>
    </p:spTree>
    <p:extLst>
      <p:ext uri="{BB962C8B-B14F-4D97-AF65-F5344CB8AC3E}">
        <p14:creationId xmlns:p14="http://schemas.microsoft.com/office/powerpoint/2010/main" val="2344587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_Divider 1">
    <p:bg>
      <p:bgPr>
        <a:solidFill>
          <a:schemeClr val="accent5"/>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224CD90-F3BD-A44D-9DC2-F84956FBFBFC}"/>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dirty="0"/>
              <a:t>Click to edit Master title style</a:t>
            </a:r>
            <a:endParaRPr lang="en-GB" dirty="0"/>
          </a:p>
        </p:txBody>
      </p:sp>
      <p:sp>
        <p:nvSpPr>
          <p:cNvPr id="8" name="Subtitle 1">
            <a:extLst>
              <a:ext uri="{FF2B5EF4-FFF2-40B4-BE49-F238E27FC236}">
                <a16:creationId xmlns:a16="http://schemas.microsoft.com/office/drawing/2014/main" id="{85DCD33C-489F-C44D-A742-83F6B7169F72}"/>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8081" y="384000"/>
            <a:ext cx="1189919" cy="632176"/>
          </a:xfrm>
          <a:prstGeom prst="rect">
            <a:avLst/>
          </a:prstGeom>
        </p:spPr>
      </p:pic>
    </p:spTree>
    <p:extLst>
      <p:ext uri="{BB962C8B-B14F-4D97-AF65-F5344CB8AC3E}">
        <p14:creationId xmlns:p14="http://schemas.microsoft.com/office/powerpoint/2010/main" val="214576203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5_Divider 1">
    <p:bg>
      <p:bgPr>
        <a:solidFill>
          <a:srgbClr val="0071F8"/>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182004C-DBA4-0E4C-9AA6-3DDE7AECD338}"/>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dirty="0"/>
              <a:t>Click to edit Master title style</a:t>
            </a:r>
            <a:endParaRPr lang="en-GB" dirty="0"/>
          </a:p>
        </p:txBody>
      </p:sp>
      <p:sp>
        <p:nvSpPr>
          <p:cNvPr id="8" name="Subtitle 1">
            <a:extLst>
              <a:ext uri="{FF2B5EF4-FFF2-40B4-BE49-F238E27FC236}">
                <a16:creationId xmlns:a16="http://schemas.microsoft.com/office/drawing/2014/main" id="{EFD4626C-D111-7348-A258-D06D96A03D4F}"/>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269772004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_Divider 2">
    <p:bg>
      <p:bgPr>
        <a:solidFill>
          <a:srgbClr val="00A068"/>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8AC6BDB-3112-B24C-8DA2-713E005348CA}"/>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dirty="0"/>
              <a:t>Click to edit Master title style</a:t>
            </a:r>
            <a:endParaRPr lang="en-GB" dirty="0"/>
          </a:p>
        </p:txBody>
      </p:sp>
      <p:sp>
        <p:nvSpPr>
          <p:cNvPr id="6" name="Subtitle 1">
            <a:extLst>
              <a:ext uri="{FF2B5EF4-FFF2-40B4-BE49-F238E27FC236}">
                <a16:creationId xmlns:a16="http://schemas.microsoft.com/office/drawing/2014/main" id="{2C7784E4-A553-854B-A891-D1209DBDD159}"/>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2" y="385111"/>
            <a:ext cx="1189916" cy="629955"/>
          </a:xfrm>
          <a:prstGeom prst="rect">
            <a:avLst/>
          </a:prstGeom>
        </p:spPr>
      </p:pic>
    </p:spTree>
    <p:extLst>
      <p:ext uri="{BB962C8B-B14F-4D97-AF65-F5344CB8AC3E}">
        <p14:creationId xmlns:p14="http://schemas.microsoft.com/office/powerpoint/2010/main" val="31312823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9" name="Text Placeholder 8"/>
          <p:cNvSpPr>
            <a:spLocks noGrp="1"/>
          </p:cNvSpPr>
          <p:nvPr>
            <p:ph type="body" sz="quarter" idx="12"/>
          </p:nvPr>
        </p:nvSpPr>
        <p:spPr>
          <a:xfrm>
            <a:off x="312000" y="1315200"/>
            <a:ext cx="5280000" cy="4802099"/>
          </a:xfrm>
        </p:spPr>
        <p:txBody>
          <a:bodyPr>
            <a:noAutofit/>
          </a:bodyPr>
          <a:lstStyle>
            <a:lvl1pPr marL="0" indent="0">
              <a:lnSpc>
                <a:spcPts val="3733"/>
              </a:lnSpc>
              <a:buNone/>
              <a:defRPr sz="3600" b="1"/>
            </a:lvl1pPr>
            <a:lvl2pPr marL="359991" indent="-359991">
              <a:lnSpc>
                <a:spcPts val="3733"/>
              </a:lnSpc>
              <a:spcBef>
                <a:spcPts val="0"/>
              </a:spcBef>
              <a:buFont typeface="Calibri" panose="020F0502020204030204" pitchFamily="34" charset="0"/>
              <a:buChar char="–"/>
              <a:defRPr sz="3600" b="1"/>
            </a:lvl2pPr>
            <a:lvl3pPr marL="815980" indent="-359991">
              <a:lnSpc>
                <a:spcPts val="3733"/>
              </a:lnSpc>
              <a:buFont typeface="Calibri" panose="020F0502020204030204" pitchFamily="34" charset="0"/>
              <a:buChar char="–"/>
              <a:defRPr sz="3600" b="1"/>
            </a:lvl3pPr>
            <a:lvl4pPr marL="1319967" indent="-359991">
              <a:lnSpc>
                <a:spcPts val="3733"/>
              </a:lnSpc>
              <a:buFont typeface="Calibri" panose="020F0502020204030204" pitchFamily="34" charset="0"/>
              <a:buChar char="–"/>
              <a:defRPr sz="3600" b="1"/>
            </a:lvl4pPr>
            <a:lvl5pPr marL="1679958" indent="-359991">
              <a:lnSpc>
                <a:spcPts val="3733"/>
              </a:lnSpc>
              <a:buFont typeface="Calibri" panose="020F0502020204030204" pitchFamily="34" charset="0"/>
              <a:buChar char="–"/>
              <a:defRPr sz="36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Content Placeholder 13"/>
          <p:cNvSpPr>
            <a:spLocks noGrp="1"/>
          </p:cNvSpPr>
          <p:nvPr>
            <p:ph sz="quarter" idx="13"/>
          </p:nvPr>
        </p:nvSpPr>
        <p:spPr>
          <a:xfrm>
            <a:off x="6096000" y="1316567"/>
            <a:ext cx="4512733" cy="4800600"/>
          </a:xfrm>
        </p:spPr>
        <p:txBody>
          <a:bodyPr/>
          <a:lstStyle>
            <a:lvl1pPr marL="0" indent="0">
              <a:lnSpc>
                <a:spcPts val="2133"/>
              </a:lnSpc>
              <a:buNone/>
              <a:defRPr sz="1800"/>
            </a:lvl1pPr>
            <a:lvl2pPr marL="239994" indent="-239994">
              <a:lnSpc>
                <a:spcPts val="2133"/>
              </a:lnSpc>
              <a:buFont typeface="Calibri" panose="020F0502020204030204" pitchFamily="34" charset="0"/>
              <a:buChar char="–"/>
              <a:defRPr sz="1800"/>
            </a:lvl2pPr>
            <a:lvl3pPr marL="575986" indent="-239994">
              <a:lnSpc>
                <a:spcPts val="2133"/>
              </a:lnSpc>
              <a:buFont typeface="Calibri" panose="020F0502020204030204" pitchFamily="34" charset="0"/>
              <a:buChar char="–"/>
              <a:defRPr sz="1800"/>
            </a:lvl3pPr>
            <a:lvl4pPr marL="863978" indent="-239994">
              <a:lnSpc>
                <a:spcPts val="2133"/>
              </a:lnSpc>
              <a:buFont typeface="Calibri" panose="020F0502020204030204" pitchFamily="34" charset="0"/>
              <a:buChar char="–"/>
              <a:defRPr sz="1800"/>
            </a:lvl4pPr>
            <a:lvl5pPr marL="110397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a:t>Education &amp; Training Foundation</a:t>
            </a:r>
            <a:endParaRPr lang="en-GB" dirty="0"/>
          </a:p>
        </p:txBody>
      </p:sp>
    </p:spTree>
    <p:extLst>
      <p:ext uri="{BB962C8B-B14F-4D97-AF65-F5344CB8AC3E}">
        <p14:creationId xmlns:p14="http://schemas.microsoft.com/office/powerpoint/2010/main" val="2222317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FED04D8A-2191-444A-8B92-2289689D887F}"/>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24515"/>
            <a:ext cx="12192000" cy="6850575"/>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5184960" y="2961600"/>
            <a:ext cx="6623040" cy="1656000"/>
          </a:xfrm>
          <a:solidFill>
            <a:srgbClr val="0071F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84526584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9" name="Text Placeholder 8"/>
          <p:cNvSpPr>
            <a:spLocks noGrp="1"/>
          </p:cNvSpPr>
          <p:nvPr>
            <p:ph type="body" sz="quarter" idx="12"/>
          </p:nvPr>
        </p:nvSpPr>
        <p:spPr>
          <a:xfrm>
            <a:off x="312001" y="1315200"/>
            <a:ext cx="10223500" cy="4802099"/>
          </a:xfrm>
        </p:spPr>
        <p:txBody>
          <a:bodyPr>
            <a:noAutofit/>
          </a:bodyPr>
          <a:lstStyle>
            <a:lvl1pPr marL="0" indent="0">
              <a:lnSpc>
                <a:spcPts val="3733"/>
              </a:lnSpc>
              <a:spcBef>
                <a:spcPts val="0"/>
              </a:spcBef>
              <a:buNone/>
              <a:defRPr sz="3600"/>
            </a:lvl1pPr>
            <a:lvl2pPr marL="359991" indent="-359991">
              <a:lnSpc>
                <a:spcPts val="3733"/>
              </a:lnSpc>
              <a:spcBef>
                <a:spcPts val="0"/>
              </a:spcBef>
              <a:defRPr sz="3600"/>
            </a:lvl2pPr>
            <a:lvl3pPr marL="719982" indent="-359991">
              <a:lnSpc>
                <a:spcPts val="3733"/>
              </a:lnSpc>
              <a:defRPr sz="3600"/>
            </a:lvl3pPr>
            <a:lvl4pPr marL="1079973" indent="-359991">
              <a:lnSpc>
                <a:spcPts val="3733"/>
              </a:lnSpc>
              <a:defRPr sz="3600"/>
            </a:lvl4pPr>
            <a:lvl5pPr marL="1439964" indent="-359991">
              <a:lnSpc>
                <a:spcPts val="3733"/>
              </a:lnSpc>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Tree>
    <p:extLst>
      <p:ext uri="{BB962C8B-B14F-4D97-AF65-F5344CB8AC3E}">
        <p14:creationId xmlns:p14="http://schemas.microsoft.com/office/powerpoint/2010/main" val="211425463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6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84656" y="1412776"/>
            <a:ext cx="5523477" cy="365125"/>
          </a:xfrm>
          <a:prstGeom prst="rect">
            <a:avLst/>
          </a:prstGeom>
        </p:spPr>
      </p:pic>
      <p:sp>
        <p:nvSpPr>
          <p:cNvPr id="10" name="Footer Placeholder 2">
            <a:extLst>
              <a:ext uri="{FF2B5EF4-FFF2-40B4-BE49-F238E27FC236}">
                <a16:creationId xmlns:a16="http://schemas.microsoft.com/office/drawing/2014/main" id="{14A703AD-9E38-C941-B631-ABE77D2BB87D}"/>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42947888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7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10599" y="1409465"/>
            <a:ext cx="5496983" cy="365631"/>
          </a:xfrm>
          <a:prstGeom prst="rect">
            <a:avLst/>
          </a:prstGeom>
        </p:spPr>
      </p:pic>
      <p:sp>
        <p:nvSpPr>
          <p:cNvPr id="10" name="Footer Placeholder 2">
            <a:extLst>
              <a:ext uri="{FF2B5EF4-FFF2-40B4-BE49-F238E27FC236}">
                <a16:creationId xmlns:a16="http://schemas.microsoft.com/office/drawing/2014/main" id="{425EDCA8-C39F-0A47-918D-C38807C3023A}"/>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64788404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8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10599" y="1412776"/>
            <a:ext cx="5496983" cy="372104"/>
          </a:xfrm>
          <a:prstGeom prst="rect">
            <a:avLst/>
          </a:prstGeom>
        </p:spPr>
      </p:pic>
      <p:sp>
        <p:nvSpPr>
          <p:cNvPr id="10" name="Footer Placeholder 2">
            <a:extLst>
              <a:ext uri="{FF2B5EF4-FFF2-40B4-BE49-F238E27FC236}">
                <a16:creationId xmlns:a16="http://schemas.microsoft.com/office/drawing/2014/main" id="{976E5675-51D7-3D40-A986-781F0BAAB175}"/>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235888778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9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dirty="0"/>
              <a:t>Click icon to add picture</a:t>
            </a:r>
            <a:endParaRPr lang="en-GB" dirty="0"/>
          </a:p>
        </p:txBody>
      </p:sp>
      <p:pic>
        <p:nvPicPr>
          <p:cNvPr id="8" name="Picture 7" descr="Quote mark Graphic">
            <a:extLst>
              <a:ext uri="{C183D7F6-B498-43B3-948B-1728B52AA6E4}">
                <adec:decorative xmlns:adec="http://schemas.microsoft.com/office/drawing/2017/decorative" val="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10600" y="1412776"/>
            <a:ext cx="5496981" cy="372104"/>
          </a:xfrm>
          <a:prstGeom prst="rect">
            <a:avLst/>
          </a:prstGeom>
        </p:spPr>
      </p:pic>
      <p:sp>
        <p:nvSpPr>
          <p:cNvPr id="10" name="Footer Placeholder 2">
            <a:extLst>
              <a:ext uri="{FF2B5EF4-FFF2-40B4-BE49-F238E27FC236}">
                <a16:creationId xmlns:a16="http://schemas.microsoft.com/office/drawing/2014/main" id="{FBF5C345-1F80-854D-8834-8C51A1F8B39B}"/>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63473023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0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10600" y="1429611"/>
            <a:ext cx="5496984" cy="384043"/>
          </a:xfrm>
          <a:prstGeom prst="rect">
            <a:avLst/>
          </a:prstGeom>
        </p:spPr>
      </p:pic>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23522891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1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10600" y="1435581"/>
            <a:ext cx="5496984" cy="372103"/>
          </a:xfrm>
          <a:prstGeom prst="rect">
            <a:avLst/>
          </a:prstGeom>
        </p:spPr>
      </p:pic>
      <p:sp>
        <p:nvSpPr>
          <p:cNvPr id="10" name="Footer Placeholder 2">
            <a:extLst>
              <a:ext uri="{FF2B5EF4-FFF2-40B4-BE49-F238E27FC236}">
                <a16:creationId xmlns:a16="http://schemas.microsoft.com/office/drawing/2014/main" id="{94FAF4B1-A891-9345-87E4-874AEEFCC34F}"/>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3583387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ody Text, Content with Image">
    <p:spTree>
      <p:nvGrpSpPr>
        <p:cNvPr id="1" name=""/>
        <p:cNvGrpSpPr/>
        <p:nvPr/>
      </p:nvGrpSpPr>
      <p:grpSpPr>
        <a:xfrm>
          <a:off x="0" y="0"/>
          <a:ext cx="0" cy="0"/>
          <a:chOff x="0" y="0"/>
          <a:chExt cx="0" cy="0"/>
        </a:xfrm>
      </p:grpSpPr>
      <p:sp>
        <p:nvSpPr>
          <p:cNvPr id="10" name="Content Placeholder 13"/>
          <p:cNvSpPr>
            <a:spLocks noGrp="1"/>
          </p:cNvSpPr>
          <p:nvPr>
            <p:ph sz="quarter" idx="18"/>
          </p:nvPr>
        </p:nvSpPr>
        <p:spPr>
          <a:xfrm>
            <a:off x="312001" y="1412776"/>
            <a:ext cx="5473700" cy="4704389"/>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Picture Placeholder 5"/>
          <p:cNvSpPr>
            <a:spLocks noGrp="1"/>
          </p:cNvSpPr>
          <p:nvPr>
            <p:ph type="pic" sz="quarter" idx="12"/>
          </p:nvPr>
        </p:nvSpPr>
        <p:spPr>
          <a:xfrm>
            <a:off x="6000752" y="1412777"/>
            <a:ext cx="5816600" cy="4677873"/>
          </a:xfrm>
        </p:spPr>
        <p:txBody>
          <a:bodyPr/>
          <a:lstStyle/>
          <a:p>
            <a:r>
              <a:rPr lang="en-US"/>
              <a:t>Click icon to add picture</a:t>
            </a:r>
            <a:endParaRPr lang="en-GB" dirty="0"/>
          </a:p>
        </p:txBody>
      </p:sp>
      <p:sp>
        <p:nvSpPr>
          <p:cNvPr id="9" name="Footer Placeholder 2">
            <a:extLst>
              <a:ext uri="{FF2B5EF4-FFF2-40B4-BE49-F238E27FC236}">
                <a16:creationId xmlns:a16="http://schemas.microsoft.com/office/drawing/2014/main" id="{37AC88C8-6C7D-3E4E-91BC-2525DB6F766C}"/>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D1AF2D4C-9CD0-B44D-B5CD-04B37D98F8CA}"/>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Tree>
    <p:extLst>
      <p:ext uri="{BB962C8B-B14F-4D97-AF65-F5344CB8AC3E}">
        <p14:creationId xmlns:p14="http://schemas.microsoft.com/office/powerpoint/2010/main" val="405892036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s and Text ">
    <p:spTree>
      <p:nvGrpSpPr>
        <p:cNvPr id="1" name=""/>
        <p:cNvGrpSpPr/>
        <p:nvPr/>
      </p:nvGrpSpPr>
      <p:grpSpPr>
        <a:xfrm>
          <a:off x="0" y="0"/>
          <a:ext cx="0" cy="0"/>
          <a:chOff x="0" y="0"/>
          <a:chExt cx="0" cy="0"/>
        </a:xfrm>
      </p:grpSpPr>
      <p:sp>
        <p:nvSpPr>
          <p:cNvPr id="13" name="Content Placeholder 13"/>
          <p:cNvSpPr>
            <a:spLocks noGrp="1"/>
          </p:cNvSpPr>
          <p:nvPr>
            <p:ph sz="quarter" idx="18"/>
          </p:nvPr>
        </p:nvSpPr>
        <p:spPr>
          <a:xfrm>
            <a:off x="312000" y="1315200"/>
            <a:ext cx="5496133" cy="2112101"/>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Content Placeholder 13"/>
          <p:cNvSpPr>
            <a:spLocks noGrp="1"/>
          </p:cNvSpPr>
          <p:nvPr>
            <p:ph sz="quarter" idx="19"/>
          </p:nvPr>
        </p:nvSpPr>
        <p:spPr>
          <a:xfrm>
            <a:off x="5999989" y="1315200"/>
            <a:ext cx="5567595" cy="2112101"/>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Content Placeholder 13"/>
          <p:cNvSpPr>
            <a:spLocks noGrp="1"/>
          </p:cNvSpPr>
          <p:nvPr>
            <p:ph sz="quarter" idx="14"/>
          </p:nvPr>
        </p:nvSpPr>
        <p:spPr>
          <a:xfrm>
            <a:off x="312000" y="3767999"/>
            <a:ext cx="5496133"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13"/>
          <p:cNvSpPr>
            <a:spLocks noGrp="1"/>
          </p:cNvSpPr>
          <p:nvPr>
            <p:ph sz="quarter" idx="17"/>
          </p:nvPr>
        </p:nvSpPr>
        <p:spPr>
          <a:xfrm>
            <a:off x="5999989" y="3767999"/>
            <a:ext cx="5567595"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Footer Placeholder 2">
            <a:extLst>
              <a:ext uri="{FF2B5EF4-FFF2-40B4-BE49-F238E27FC236}">
                <a16:creationId xmlns:a16="http://schemas.microsoft.com/office/drawing/2014/main" id="{86865402-09AB-6E42-B92F-B38A3A35D872}"/>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BFC11F3F-B757-9441-BCF0-F07A1DF6C9E3}"/>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Tree>
    <p:extLst>
      <p:ext uri="{BB962C8B-B14F-4D97-AF65-F5344CB8AC3E}">
        <p14:creationId xmlns:p14="http://schemas.microsoft.com/office/powerpoint/2010/main" val="320855091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8" name="Content Placeholder 13"/>
          <p:cNvSpPr>
            <a:spLocks noGrp="1"/>
          </p:cNvSpPr>
          <p:nvPr>
            <p:ph sz="quarter" idx="14"/>
          </p:nvPr>
        </p:nvSpPr>
        <p:spPr>
          <a:xfrm>
            <a:off x="312000" y="1316567"/>
            <a:ext cx="5496133" cy="4800599"/>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13"/>
          <p:cNvSpPr>
            <a:spLocks noGrp="1"/>
          </p:cNvSpPr>
          <p:nvPr>
            <p:ph sz="quarter" idx="17"/>
          </p:nvPr>
        </p:nvSpPr>
        <p:spPr>
          <a:xfrm>
            <a:off x="6000751" y="1316567"/>
            <a:ext cx="5613996" cy="4800599"/>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Footer Placeholder 2">
            <a:extLst>
              <a:ext uri="{FF2B5EF4-FFF2-40B4-BE49-F238E27FC236}">
                <a16:creationId xmlns:a16="http://schemas.microsoft.com/office/drawing/2014/main" id="{8D4D3896-89DF-784C-8D38-9C4D97F23C39}"/>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7877960D-6F48-B34C-A702-9C399DDDF017}"/>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Tree>
    <p:extLst>
      <p:ext uri="{BB962C8B-B14F-4D97-AF65-F5344CB8AC3E}">
        <p14:creationId xmlns:p14="http://schemas.microsoft.com/office/powerpoint/2010/main" val="24789705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B5D7302D-1995-3244-AE9A-AF35EA94B3D3}"/>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19310"/>
            <a:ext cx="12192000" cy="6850575"/>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5184960" y="2961600"/>
            <a:ext cx="6623040" cy="1656000"/>
          </a:xfrm>
          <a:solidFill>
            <a:srgbClr val="00A06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41780290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hevron etc ">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F46ED22D-AC95-FE4D-901B-E1150775F49C}"/>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8" name="Content Placeholder 13"/>
          <p:cNvSpPr>
            <a:spLocks noGrp="1"/>
          </p:cNvSpPr>
          <p:nvPr>
            <p:ph sz="quarter" idx="14"/>
          </p:nvPr>
        </p:nvSpPr>
        <p:spPr>
          <a:xfrm>
            <a:off x="335360" y="3767999"/>
            <a:ext cx="3360373"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Content Placeholder 13"/>
          <p:cNvSpPr>
            <a:spLocks noGrp="1"/>
          </p:cNvSpPr>
          <p:nvPr>
            <p:ph sz="quarter" idx="15"/>
          </p:nvPr>
        </p:nvSpPr>
        <p:spPr>
          <a:xfrm>
            <a:off x="4405739" y="3767999"/>
            <a:ext cx="3350400"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13"/>
          <p:cNvSpPr>
            <a:spLocks noGrp="1"/>
          </p:cNvSpPr>
          <p:nvPr>
            <p:ph sz="quarter" idx="16"/>
          </p:nvPr>
        </p:nvSpPr>
        <p:spPr>
          <a:xfrm>
            <a:off x="8466143" y="3767999"/>
            <a:ext cx="3351208"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Footer Placeholder 2">
            <a:extLst>
              <a:ext uri="{FF2B5EF4-FFF2-40B4-BE49-F238E27FC236}">
                <a16:creationId xmlns:a16="http://schemas.microsoft.com/office/drawing/2014/main" id="{6129AFD6-AF4F-FA4C-BEB4-49138E48F45D}"/>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406086101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rgbClr val="E51C41"/>
        </a:solidFill>
        <a:effectLst/>
      </p:bgPr>
    </p:bg>
    <p:spTree>
      <p:nvGrpSpPr>
        <p:cNvPr id="1" name=""/>
        <p:cNvGrpSpPr/>
        <p:nvPr/>
      </p:nvGrpSpPr>
      <p:grpSpPr>
        <a:xfrm>
          <a:off x="0" y="0"/>
          <a:ext cx="0" cy="0"/>
          <a:chOff x="0" y="0"/>
          <a:chExt cx="0" cy="0"/>
        </a:xfrm>
      </p:grpSpPr>
      <p:pic>
        <p:nvPicPr>
          <p:cNvPr id="11" name="Logo" descr="Education and Training Foundation Logo">
            <a:extLst>
              <a:ext uri="{FF2B5EF4-FFF2-40B4-BE49-F238E27FC236}">
                <a16:creationId xmlns:a16="http://schemas.microsoft.com/office/drawing/2014/main" id="{7D7663F1-DFD6-1A44-A50B-2ABF86AF4947}"/>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09"/>
            <a:ext cx="1189913" cy="629955"/>
          </a:xfrm>
          <a:prstGeom prst="rect">
            <a:avLst/>
          </a:prstGeom>
        </p:spPr>
      </p:pic>
      <p:sp>
        <p:nvSpPr>
          <p:cNvPr id="17" name="Rectangle 16">
            <a:extLst>
              <a:ext uri="{FF2B5EF4-FFF2-40B4-BE49-F238E27FC236}">
                <a16:creationId xmlns:a16="http://schemas.microsoft.com/office/drawing/2014/main" id="{69A22DD6-14BC-CF43-9722-8BD9FD568B61}"/>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18" name="Rectangle 17">
            <a:extLst>
              <a:ext uri="{FF2B5EF4-FFF2-40B4-BE49-F238E27FC236}">
                <a16:creationId xmlns:a16="http://schemas.microsoft.com/office/drawing/2014/main" id="{933E0F30-4DD6-0F46-9159-49E2CB38564A}"/>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9" name="Subtitle 1">
            <a:extLst>
              <a:ext uri="{FF2B5EF4-FFF2-40B4-BE49-F238E27FC236}">
                <a16:creationId xmlns:a16="http://schemas.microsoft.com/office/drawing/2014/main" id="{C54FB554-6C0F-7F41-B3B1-73F3D30F82BD}"/>
              </a:ext>
            </a:extLst>
          </p:cNvPr>
          <p:cNvSpPr>
            <a:spLocks noGrp="1"/>
          </p:cNvSpPr>
          <p:nvPr>
            <p:ph type="ctrTitle" hasCustomPrompt="1"/>
          </p:nvPr>
        </p:nvSpPr>
        <p:spPr>
          <a:xfrm>
            <a:off x="3263040" y="1940641"/>
            <a:ext cx="820955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20" name="Subtitle 2">
            <a:extLst>
              <a:ext uri="{FF2B5EF4-FFF2-40B4-BE49-F238E27FC236}">
                <a16:creationId xmlns:a16="http://schemas.microsoft.com/office/drawing/2014/main" id="{19081514-9C2F-EE48-B61F-88BD493A9F3E}"/>
              </a:ext>
            </a:extLst>
          </p:cNvPr>
          <p:cNvSpPr>
            <a:spLocks noGrp="1"/>
          </p:cNvSpPr>
          <p:nvPr>
            <p:ph type="subTitle" idx="1" hasCustomPrompt="1"/>
          </p:nvPr>
        </p:nvSpPr>
        <p:spPr>
          <a:xfrm>
            <a:off x="3261360" y="2499837"/>
            <a:ext cx="820955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21" name="Web address" descr="www.ETFOUNDATION.CO.UK&#10;">
            <a:extLst>
              <a:ext uri="{FF2B5EF4-FFF2-40B4-BE49-F238E27FC236}">
                <a16:creationId xmlns:a16="http://schemas.microsoft.com/office/drawing/2014/main" id="{222C9268-0E9F-7F4E-AC14-BE45FFB3CD00}"/>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2400" dirty="0">
                <a:solidFill>
                  <a:schemeClr val="tx1"/>
                </a:solidFill>
                <a:hlinkClick r:id="rId3">
                  <a:extLst>
                    <a:ext uri="{A12FA001-AC4F-418D-AE19-62706E023703}">
                      <ahyp:hlinkClr xmlns:ahyp="http://schemas.microsoft.com/office/drawing/2018/hyperlinkcolor" val="tx"/>
                    </a:ext>
                  </a:extLst>
                </a:hlinkClick>
              </a:rPr>
              <a:t>ETFOUNDATION.CO.UK</a:t>
            </a:r>
            <a:endParaRPr lang="en-GB" sz="2400" dirty="0">
              <a:solidFill>
                <a:schemeClr val="tx1"/>
              </a:solidFill>
            </a:endParaRPr>
          </a:p>
        </p:txBody>
      </p:sp>
      <p:sp>
        <p:nvSpPr>
          <p:cNvPr id="22" name="Thankyou">
            <a:extLst>
              <a:ext uri="{FF2B5EF4-FFF2-40B4-BE49-F238E27FC236}">
                <a16:creationId xmlns:a16="http://schemas.microsoft.com/office/drawing/2014/main" id="{9689DB92-3A2D-2346-92F6-716C7E5B3F6F}"/>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333351251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Thank You">
    <p:bg>
      <p:bgPr>
        <a:solidFill>
          <a:srgbClr val="FEB912"/>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09"/>
            <a:ext cx="1189913" cy="629955"/>
          </a:xfrm>
          <a:prstGeom prst="rect">
            <a:avLst/>
          </a:prstGeom>
        </p:spPr>
      </p:pic>
      <p:sp>
        <p:nvSpPr>
          <p:cNvPr id="24" name="Rectangle 23">
            <a:extLst>
              <a:ext uri="{FF2B5EF4-FFF2-40B4-BE49-F238E27FC236}">
                <a16:creationId xmlns:a16="http://schemas.microsoft.com/office/drawing/2014/main" id="{D684C190-08A9-7B48-86BA-207A5256A9CE}"/>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25" name="Rectangle 24">
            <a:extLst>
              <a:ext uri="{FF2B5EF4-FFF2-40B4-BE49-F238E27FC236}">
                <a16:creationId xmlns:a16="http://schemas.microsoft.com/office/drawing/2014/main" id="{57C51523-08F2-D042-A3E7-DCB147D003E9}"/>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6" name="Subtitle 1">
            <a:extLst>
              <a:ext uri="{FF2B5EF4-FFF2-40B4-BE49-F238E27FC236}">
                <a16:creationId xmlns:a16="http://schemas.microsoft.com/office/drawing/2014/main" id="{4A885A05-D480-E542-8856-2FDD2356CA07}"/>
              </a:ext>
            </a:extLst>
          </p:cNvPr>
          <p:cNvSpPr>
            <a:spLocks noGrp="1"/>
          </p:cNvSpPr>
          <p:nvPr>
            <p:ph type="ctrTitle" hasCustomPrompt="1"/>
          </p:nvPr>
        </p:nvSpPr>
        <p:spPr>
          <a:xfrm>
            <a:off x="3263040" y="1940641"/>
            <a:ext cx="820955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27" name="Subtitle 2">
            <a:extLst>
              <a:ext uri="{FF2B5EF4-FFF2-40B4-BE49-F238E27FC236}">
                <a16:creationId xmlns:a16="http://schemas.microsoft.com/office/drawing/2014/main" id="{356FEB21-668E-AA4E-8157-C294F91A2ED1}"/>
              </a:ext>
            </a:extLst>
          </p:cNvPr>
          <p:cNvSpPr>
            <a:spLocks noGrp="1"/>
          </p:cNvSpPr>
          <p:nvPr>
            <p:ph type="subTitle" idx="1" hasCustomPrompt="1"/>
          </p:nvPr>
        </p:nvSpPr>
        <p:spPr>
          <a:xfrm>
            <a:off x="3261360" y="2499837"/>
            <a:ext cx="820955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28" name="Web address" descr="www.ETFOUNDATION.CO.UK&#10;">
            <a:extLst>
              <a:ext uri="{FF2B5EF4-FFF2-40B4-BE49-F238E27FC236}">
                <a16:creationId xmlns:a16="http://schemas.microsoft.com/office/drawing/2014/main" id="{EF4484DA-A18B-B644-B29C-6C94F927DB0C}"/>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2400" dirty="0">
                <a:solidFill>
                  <a:schemeClr val="tx1"/>
                </a:solidFill>
                <a:hlinkClick r:id="rId3">
                  <a:extLst>
                    <a:ext uri="{A12FA001-AC4F-418D-AE19-62706E023703}">
                      <ahyp:hlinkClr xmlns:ahyp="http://schemas.microsoft.com/office/drawing/2018/hyperlinkcolor" val="tx"/>
                    </a:ext>
                  </a:extLst>
                </a:hlinkClick>
              </a:rPr>
              <a:t>ETFOUNDATION.CO.UK</a:t>
            </a:r>
            <a:endParaRPr lang="en-GB" sz="2400" dirty="0">
              <a:solidFill>
                <a:schemeClr val="tx1"/>
              </a:solidFill>
            </a:endParaRPr>
          </a:p>
        </p:txBody>
      </p:sp>
      <p:sp>
        <p:nvSpPr>
          <p:cNvPr id="29" name="Thankyou">
            <a:extLst>
              <a:ext uri="{FF2B5EF4-FFF2-40B4-BE49-F238E27FC236}">
                <a16:creationId xmlns:a16="http://schemas.microsoft.com/office/drawing/2014/main" id="{7D858E6C-DC75-9E40-AC7F-60076FD9DEDF}"/>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310505952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_Thank You">
    <p:bg>
      <p:bgPr>
        <a:solidFill>
          <a:srgbClr val="BE0064"/>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2" y="385109"/>
            <a:ext cx="1189916" cy="629955"/>
          </a:xfrm>
          <a:prstGeom prst="rect">
            <a:avLst/>
          </a:prstGeom>
        </p:spPr>
      </p:pic>
      <p:sp>
        <p:nvSpPr>
          <p:cNvPr id="19" name="Rectangle 18">
            <a:extLst>
              <a:ext uri="{FF2B5EF4-FFF2-40B4-BE49-F238E27FC236}">
                <a16:creationId xmlns:a16="http://schemas.microsoft.com/office/drawing/2014/main" id="{D97529D4-70E4-0041-8B6F-056EE3D6C190}"/>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20" name="Rectangle 19">
            <a:extLst>
              <a:ext uri="{FF2B5EF4-FFF2-40B4-BE49-F238E27FC236}">
                <a16:creationId xmlns:a16="http://schemas.microsoft.com/office/drawing/2014/main" id="{A721C14A-31B7-6148-A122-3983818EADDC}"/>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1" name="Subtitle 1">
            <a:extLst>
              <a:ext uri="{FF2B5EF4-FFF2-40B4-BE49-F238E27FC236}">
                <a16:creationId xmlns:a16="http://schemas.microsoft.com/office/drawing/2014/main" id="{B1C0714B-324D-524D-92B1-F2450FA1DA40}"/>
              </a:ext>
            </a:extLst>
          </p:cNvPr>
          <p:cNvSpPr>
            <a:spLocks noGrp="1"/>
          </p:cNvSpPr>
          <p:nvPr>
            <p:ph type="ctrTitle" hasCustomPrompt="1"/>
          </p:nvPr>
        </p:nvSpPr>
        <p:spPr>
          <a:xfrm>
            <a:off x="3263040" y="1940641"/>
            <a:ext cx="820955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137D56AD-C3B2-AB46-A2B1-4327E5D2A5B8}"/>
              </a:ext>
            </a:extLst>
          </p:cNvPr>
          <p:cNvSpPr>
            <a:spLocks noGrp="1"/>
          </p:cNvSpPr>
          <p:nvPr>
            <p:ph type="subTitle" idx="1" hasCustomPrompt="1"/>
          </p:nvPr>
        </p:nvSpPr>
        <p:spPr>
          <a:xfrm>
            <a:off x="3261360" y="2499837"/>
            <a:ext cx="820955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A8FE1C9C-9AFF-0C47-9611-FA210835632D}"/>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2400" dirty="0">
                <a:solidFill>
                  <a:schemeClr val="tx1"/>
                </a:solidFill>
                <a:hlinkClick r:id="rId3">
                  <a:extLst>
                    <a:ext uri="{A12FA001-AC4F-418D-AE19-62706E023703}">
                      <ahyp:hlinkClr xmlns:ahyp="http://schemas.microsoft.com/office/drawing/2018/hyperlinkcolor" val="tx"/>
                    </a:ext>
                  </a:extLst>
                </a:hlinkClick>
              </a:rPr>
              <a:t>ETFOUNDATION.CO.UK</a:t>
            </a:r>
            <a:endParaRPr lang="en-GB" sz="2400" dirty="0">
              <a:solidFill>
                <a:schemeClr val="tx1"/>
              </a:solidFill>
            </a:endParaRPr>
          </a:p>
        </p:txBody>
      </p:sp>
      <p:sp>
        <p:nvSpPr>
          <p:cNvPr id="24" name="Thankyou">
            <a:extLst>
              <a:ext uri="{FF2B5EF4-FFF2-40B4-BE49-F238E27FC236}">
                <a16:creationId xmlns:a16="http://schemas.microsoft.com/office/drawing/2014/main" id="{E57FCD4B-3DCC-1E4C-BB74-B6EAA647C8E0}"/>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117438470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_Thank You">
    <p:bg>
      <p:bgPr>
        <a:solidFill>
          <a:srgbClr val="0071F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09"/>
            <a:ext cx="1189913" cy="629955"/>
          </a:xfrm>
          <a:prstGeom prst="rect">
            <a:avLst/>
          </a:prstGeom>
        </p:spPr>
      </p:pic>
      <p:sp>
        <p:nvSpPr>
          <p:cNvPr id="19" name="Rectangle 18">
            <a:extLst>
              <a:ext uri="{FF2B5EF4-FFF2-40B4-BE49-F238E27FC236}">
                <a16:creationId xmlns:a16="http://schemas.microsoft.com/office/drawing/2014/main" id="{DE63377A-3CC2-8344-B0EF-E554B839767D}"/>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20" name="Rectangle 19">
            <a:extLst>
              <a:ext uri="{FF2B5EF4-FFF2-40B4-BE49-F238E27FC236}">
                <a16:creationId xmlns:a16="http://schemas.microsoft.com/office/drawing/2014/main" id="{ADBB5F31-C46B-6B46-8765-A0B99E1DE523}"/>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1" name="Subtitle 1">
            <a:extLst>
              <a:ext uri="{FF2B5EF4-FFF2-40B4-BE49-F238E27FC236}">
                <a16:creationId xmlns:a16="http://schemas.microsoft.com/office/drawing/2014/main" id="{BC5B034C-CB3E-0E48-9511-E30F21CA1BB3}"/>
              </a:ext>
            </a:extLst>
          </p:cNvPr>
          <p:cNvSpPr>
            <a:spLocks noGrp="1"/>
          </p:cNvSpPr>
          <p:nvPr>
            <p:ph type="ctrTitle" hasCustomPrompt="1"/>
          </p:nvPr>
        </p:nvSpPr>
        <p:spPr>
          <a:xfrm>
            <a:off x="3263040" y="1940641"/>
            <a:ext cx="820955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18AEAAA9-A037-AD4B-A0A5-D9738C1CEF97}"/>
              </a:ext>
            </a:extLst>
          </p:cNvPr>
          <p:cNvSpPr>
            <a:spLocks noGrp="1"/>
          </p:cNvSpPr>
          <p:nvPr>
            <p:ph type="subTitle" idx="1" hasCustomPrompt="1"/>
          </p:nvPr>
        </p:nvSpPr>
        <p:spPr>
          <a:xfrm>
            <a:off x="3261360" y="2499837"/>
            <a:ext cx="820955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1469E703-A0AF-004A-A767-B77B319C0AFB}"/>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2400" dirty="0">
                <a:solidFill>
                  <a:schemeClr val="tx1"/>
                </a:solidFill>
                <a:hlinkClick r:id="rId3">
                  <a:extLst>
                    <a:ext uri="{A12FA001-AC4F-418D-AE19-62706E023703}">
                      <ahyp:hlinkClr xmlns:ahyp="http://schemas.microsoft.com/office/drawing/2018/hyperlinkcolor" val="tx"/>
                    </a:ext>
                  </a:extLst>
                </a:hlinkClick>
              </a:rPr>
              <a:t>ETFOUNDATION.CO.UK</a:t>
            </a:r>
            <a:endParaRPr lang="en-GB" sz="2400" dirty="0">
              <a:solidFill>
                <a:schemeClr val="tx1"/>
              </a:solidFill>
            </a:endParaRPr>
          </a:p>
        </p:txBody>
      </p:sp>
      <p:sp>
        <p:nvSpPr>
          <p:cNvPr id="24" name="Thankyou">
            <a:extLst>
              <a:ext uri="{FF2B5EF4-FFF2-40B4-BE49-F238E27FC236}">
                <a16:creationId xmlns:a16="http://schemas.microsoft.com/office/drawing/2014/main" id="{A1C71F6F-2074-6D4E-BBE6-997B3E223F83}"/>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187009424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5_Thank You">
    <p:bg>
      <p:bgPr>
        <a:solidFill>
          <a:srgbClr val="00A06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09"/>
            <a:ext cx="1189913" cy="629955"/>
          </a:xfrm>
          <a:prstGeom prst="rect">
            <a:avLst/>
          </a:prstGeom>
        </p:spPr>
      </p:pic>
      <p:sp>
        <p:nvSpPr>
          <p:cNvPr id="19" name="Rectangle 18">
            <a:extLst>
              <a:ext uri="{FF2B5EF4-FFF2-40B4-BE49-F238E27FC236}">
                <a16:creationId xmlns:a16="http://schemas.microsoft.com/office/drawing/2014/main" id="{CCA0DB97-2BCA-4141-841F-7BAD711051E3}"/>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20" name="Rectangle 19">
            <a:extLst>
              <a:ext uri="{FF2B5EF4-FFF2-40B4-BE49-F238E27FC236}">
                <a16:creationId xmlns:a16="http://schemas.microsoft.com/office/drawing/2014/main" id="{7D681DB3-48B8-0647-BC05-5D438496D9D2}"/>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1" name="Subtitle 1">
            <a:extLst>
              <a:ext uri="{FF2B5EF4-FFF2-40B4-BE49-F238E27FC236}">
                <a16:creationId xmlns:a16="http://schemas.microsoft.com/office/drawing/2014/main" id="{205C497B-39C3-2A49-93F8-852FCE3E27DA}"/>
              </a:ext>
            </a:extLst>
          </p:cNvPr>
          <p:cNvSpPr>
            <a:spLocks noGrp="1"/>
          </p:cNvSpPr>
          <p:nvPr>
            <p:ph type="ctrTitle" hasCustomPrompt="1"/>
          </p:nvPr>
        </p:nvSpPr>
        <p:spPr>
          <a:xfrm>
            <a:off x="3263040" y="1940641"/>
            <a:ext cx="820955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6C80702F-2DBB-E149-B3D8-399EF4336FFB}"/>
              </a:ext>
            </a:extLst>
          </p:cNvPr>
          <p:cNvSpPr>
            <a:spLocks noGrp="1"/>
          </p:cNvSpPr>
          <p:nvPr>
            <p:ph type="subTitle" idx="1" hasCustomPrompt="1"/>
          </p:nvPr>
        </p:nvSpPr>
        <p:spPr>
          <a:xfrm>
            <a:off x="3261360" y="2499837"/>
            <a:ext cx="820955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D0E2F9B9-B8B5-3548-AA39-96414C09D88E}"/>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2400" dirty="0">
                <a:solidFill>
                  <a:schemeClr val="tx1"/>
                </a:solidFill>
                <a:hlinkClick r:id="rId3">
                  <a:extLst>
                    <a:ext uri="{A12FA001-AC4F-418D-AE19-62706E023703}">
                      <ahyp:hlinkClr xmlns:ahyp="http://schemas.microsoft.com/office/drawing/2018/hyperlinkcolor" val="tx"/>
                    </a:ext>
                  </a:extLst>
                </a:hlinkClick>
              </a:rPr>
              <a:t>ETFOUNDATION.CO.UK</a:t>
            </a:r>
            <a:endParaRPr lang="en-GB" sz="2400" dirty="0">
              <a:solidFill>
                <a:schemeClr val="tx1"/>
              </a:solidFill>
            </a:endParaRPr>
          </a:p>
        </p:txBody>
      </p:sp>
      <p:sp>
        <p:nvSpPr>
          <p:cNvPr id="25" name="Thankyou">
            <a:extLst>
              <a:ext uri="{FF2B5EF4-FFF2-40B4-BE49-F238E27FC236}">
                <a16:creationId xmlns:a16="http://schemas.microsoft.com/office/drawing/2014/main" id="{7A974F44-1579-EB49-A14C-4C34465E2832}"/>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260649978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6_Thank You">
    <p:bg>
      <p:bgPr>
        <a:solidFill>
          <a:srgbClr val="E51C4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468ECBED-4C0B-B243-B45C-1A12C7394FA8}"/>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16" name="Rectangle 15">
            <a:extLst>
              <a:ext uri="{FF2B5EF4-FFF2-40B4-BE49-F238E27FC236}">
                <a16:creationId xmlns:a16="http://schemas.microsoft.com/office/drawing/2014/main" id="{11228C37-7A6A-E246-8BB2-1FEED8564C5B}"/>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7" name="Subtitle 1">
            <a:extLst>
              <a:ext uri="{FF2B5EF4-FFF2-40B4-BE49-F238E27FC236}">
                <a16:creationId xmlns:a16="http://schemas.microsoft.com/office/drawing/2014/main" id="{087BDA06-0DD9-7144-9EF0-DD228DFD074C}"/>
              </a:ext>
            </a:extLst>
          </p:cNvPr>
          <p:cNvSpPr>
            <a:spLocks noGrp="1"/>
          </p:cNvSpPr>
          <p:nvPr>
            <p:ph type="ctrTitle" hasCustomPrompt="1"/>
          </p:nvPr>
        </p:nvSpPr>
        <p:spPr>
          <a:xfrm>
            <a:off x="3263040" y="1940641"/>
            <a:ext cx="667338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18" name="Subtitle 2">
            <a:extLst>
              <a:ext uri="{FF2B5EF4-FFF2-40B4-BE49-F238E27FC236}">
                <a16:creationId xmlns:a16="http://schemas.microsoft.com/office/drawing/2014/main" id="{27D0E203-B1F0-FA41-8A62-C5E42D77D7D4}"/>
              </a:ext>
            </a:extLst>
          </p:cNvPr>
          <p:cNvSpPr>
            <a:spLocks noGrp="1"/>
          </p:cNvSpPr>
          <p:nvPr>
            <p:ph type="subTitle" idx="1" hasCustomPrompt="1"/>
          </p:nvPr>
        </p:nvSpPr>
        <p:spPr>
          <a:xfrm>
            <a:off x="3261360" y="2499837"/>
            <a:ext cx="667338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19" name="Web address" descr="www.ETFOUNDATION.CO.UK&#10;">
            <a:extLst>
              <a:ext uri="{FF2B5EF4-FFF2-40B4-BE49-F238E27FC236}">
                <a16:creationId xmlns:a16="http://schemas.microsoft.com/office/drawing/2014/main" id="{80408406-98FE-8146-A312-F81B325F91B6}"/>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2400" dirty="0">
                <a:solidFill>
                  <a:schemeClr val="tx1"/>
                </a:solidFill>
                <a:hlinkClick r:id="rId2">
                  <a:extLst>
                    <a:ext uri="{A12FA001-AC4F-418D-AE19-62706E023703}">
                      <ahyp:hlinkClr xmlns:ahyp="http://schemas.microsoft.com/office/drawing/2018/hyperlinkcolor" val="tx"/>
                    </a:ext>
                  </a:extLst>
                </a:hlinkClick>
              </a:rPr>
              <a:t>ETFOUNDATION.CO.UK</a:t>
            </a:r>
            <a:endParaRPr lang="en-GB" sz="2400" dirty="0">
              <a:solidFill>
                <a:schemeClr val="tx1"/>
              </a:solidFill>
            </a:endParaRPr>
          </a:p>
        </p:txBody>
      </p:sp>
      <p:pic>
        <p:nvPicPr>
          <p:cNvPr id="10" name="DfE Logo" descr="Supported by Department for Education logo">
            <a:extLst>
              <a:ext uri="{FF2B5EF4-FFF2-40B4-BE49-F238E27FC236}">
                <a16:creationId xmlns:a16="http://schemas.microsoft.com/office/drawing/2014/main" id="{A521F76D-C57A-2E48-8EAE-C6465DC662D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032438" y="2484003"/>
            <a:ext cx="1719020" cy="1339900"/>
          </a:xfrm>
          <a:prstGeom prst="rect">
            <a:avLst/>
          </a:prstGeom>
          <a:solidFill>
            <a:schemeClr val="bg1">
              <a:alpha val="0"/>
            </a:schemeClr>
          </a:solidFill>
        </p:spPr>
      </p:pic>
      <p:sp>
        <p:nvSpPr>
          <p:cNvPr id="21" name="Thankyou">
            <a:extLst>
              <a:ext uri="{FF2B5EF4-FFF2-40B4-BE49-F238E27FC236}">
                <a16:creationId xmlns:a16="http://schemas.microsoft.com/office/drawing/2014/main" id="{337F81CD-D2EF-8146-A517-8023952D1CF4}"/>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pic>
        <p:nvPicPr>
          <p:cNvPr id="9" name="Logo" descr="Education and Training Foundation Logo"/>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10618084" y="385110"/>
            <a:ext cx="1189913" cy="629953"/>
          </a:xfrm>
          <a:prstGeom prst="rect">
            <a:avLst/>
          </a:prstGeom>
        </p:spPr>
      </p:pic>
    </p:spTree>
    <p:extLst>
      <p:ext uri="{BB962C8B-B14F-4D97-AF65-F5344CB8AC3E}">
        <p14:creationId xmlns:p14="http://schemas.microsoft.com/office/powerpoint/2010/main" val="3552982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7_Thank You">
    <p:bg>
      <p:bgPr>
        <a:solidFill>
          <a:srgbClr val="FEB912"/>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10"/>
            <a:ext cx="1189913" cy="629953"/>
          </a:xfrm>
          <a:prstGeom prst="rect">
            <a:avLst/>
          </a:prstGeom>
        </p:spPr>
      </p:pic>
      <p:sp>
        <p:nvSpPr>
          <p:cNvPr id="22" name="Rectangle 21">
            <a:extLst>
              <a:ext uri="{FF2B5EF4-FFF2-40B4-BE49-F238E27FC236}">
                <a16:creationId xmlns:a16="http://schemas.microsoft.com/office/drawing/2014/main" id="{CE537002-A87B-444E-935A-CEE05C450DE1}"/>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23" name="Rectangle 22">
            <a:extLst>
              <a:ext uri="{FF2B5EF4-FFF2-40B4-BE49-F238E27FC236}">
                <a16:creationId xmlns:a16="http://schemas.microsoft.com/office/drawing/2014/main" id="{5B2F1AB0-07F0-594D-99DD-0F60B192936B}"/>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4" name="Subtitle 1">
            <a:extLst>
              <a:ext uri="{FF2B5EF4-FFF2-40B4-BE49-F238E27FC236}">
                <a16:creationId xmlns:a16="http://schemas.microsoft.com/office/drawing/2014/main" id="{EBF3114F-9F3B-6645-BCD0-F4269A1A497B}"/>
              </a:ext>
            </a:extLst>
          </p:cNvPr>
          <p:cNvSpPr>
            <a:spLocks noGrp="1"/>
          </p:cNvSpPr>
          <p:nvPr>
            <p:ph type="ctrTitle" hasCustomPrompt="1"/>
          </p:nvPr>
        </p:nvSpPr>
        <p:spPr>
          <a:xfrm>
            <a:off x="3263040" y="1940641"/>
            <a:ext cx="667338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D706B3D9-74BC-6C4F-AA7E-3CBDA8D915D4}"/>
              </a:ext>
            </a:extLst>
          </p:cNvPr>
          <p:cNvSpPr>
            <a:spLocks noGrp="1"/>
          </p:cNvSpPr>
          <p:nvPr>
            <p:ph type="subTitle" idx="1" hasCustomPrompt="1"/>
          </p:nvPr>
        </p:nvSpPr>
        <p:spPr>
          <a:xfrm>
            <a:off x="3261360" y="2499837"/>
            <a:ext cx="667338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408017AF-FACE-8445-BB0A-C54625B5494C}"/>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2400" dirty="0">
                <a:solidFill>
                  <a:schemeClr val="tx1"/>
                </a:solidFill>
                <a:hlinkClick r:id="rId3">
                  <a:extLst>
                    <a:ext uri="{A12FA001-AC4F-418D-AE19-62706E023703}">
                      <ahyp:hlinkClr xmlns:ahyp="http://schemas.microsoft.com/office/drawing/2018/hyperlinkcolor" val="tx"/>
                    </a:ext>
                  </a:extLst>
                </a:hlinkClick>
              </a:rPr>
              <a:t>ETFOUNDATION.CO.UK</a:t>
            </a:r>
            <a:endParaRPr lang="en-GB" sz="2400"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54F0724C-3C9A-2346-982B-E113412791D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32438" y="2484003"/>
            <a:ext cx="1719020" cy="1339900"/>
          </a:xfrm>
          <a:prstGeom prst="rect">
            <a:avLst/>
          </a:prstGeom>
          <a:solidFill>
            <a:schemeClr val="bg1">
              <a:alpha val="0"/>
            </a:schemeClr>
          </a:solidFill>
        </p:spPr>
      </p:pic>
      <p:sp>
        <p:nvSpPr>
          <p:cNvPr id="28" name="Thankyou">
            <a:extLst>
              <a:ext uri="{FF2B5EF4-FFF2-40B4-BE49-F238E27FC236}">
                <a16:creationId xmlns:a16="http://schemas.microsoft.com/office/drawing/2014/main" id="{24EC5AE2-90A9-3A44-BF06-DCD6334142FE}"/>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387009227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9_Thank You">
    <p:bg>
      <p:bgPr>
        <a:solidFill>
          <a:srgbClr val="BE0064"/>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10"/>
            <a:ext cx="1189913" cy="629953"/>
          </a:xfrm>
          <a:prstGeom prst="rect">
            <a:avLst/>
          </a:prstGeom>
        </p:spPr>
      </p:pic>
      <p:sp>
        <p:nvSpPr>
          <p:cNvPr id="22" name="Rectangle 21">
            <a:extLst>
              <a:ext uri="{FF2B5EF4-FFF2-40B4-BE49-F238E27FC236}">
                <a16:creationId xmlns:a16="http://schemas.microsoft.com/office/drawing/2014/main" id="{224DB21A-CA66-1B4F-8E7A-E8C4908C99E3}"/>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23" name="Rectangle 22">
            <a:extLst>
              <a:ext uri="{FF2B5EF4-FFF2-40B4-BE49-F238E27FC236}">
                <a16:creationId xmlns:a16="http://schemas.microsoft.com/office/drawing/2014/main" id="{C1BF9886-FE14-B04D-BE46-E52E599F2452}"/>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4" name="Subtitle 1">
            <a:extLst>
              <a:ext uri="{FF2B5EF4-FFF2-40B4-BE49-F238E27FC236}">
                <a16:creationId xmlns:a16="http://schemas.microsoft.com/office/drawing/2014/main" id="{2E2B7716-7BB1-5643-A7E2-D30C87536485}"/>
              </a:ext>
            </a:extLst>
          </p:cNvPr>
          <p:cNvSpPr>
            <a:spLocks noGrp="1"/>
          </p:cNvSpPr>
          <p:nvPr>
            <p:ph type="ctrTitle" hasCustomPrompt="1"/>
          </p:nvPr>
        </p:nvSpPr>
        <p:spPr>
          <a:xfrm>
            <a:off x="3263040" y="1940641"/>
            <a:ext cx="667338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74B330AD-DC33-D040-ADA2-2F2E8B0C9EB7}"/>
              </a:ext>
            </a:extLst>
          </p:cNvPr>
          <p:cNvSpPr>
            <a:spLocks noGrp="1"/>
          </p:cNvSpPr>
          <p:nvPr>
            <p:ph type="subTitle" idx="1" hasCustomPrompt="1"/>
          </p:nvPr>
        </p:nvSpPr>
        <p:spPr>
          <a:xfrm>
            <a:off x="3261360" y="2499837"/>
            <a:ext cx="667338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FC9728B7-31CC-6B49-8913-35DB4E2EAA94}"/>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2400" dirty="0">
                <a:solidFill>
                  <a:schemeClr val="tx1"/>
                </a:solidFill>
                <a:hlinkClick r:id="rId3">
                  <a:extLst>
                    <a:ext uri="{A12FA001-AC4F-418D-AE19-62706E023703}">
                      <ahyp:hlinkClr xmlns:ahyp="http://schemas.microsoft.com/office/drawing/2018/hyperlinkcolor" val="tx"/>
                    </a:ext>
                  </a:extLst>
                </a:hlinkClick>
              </a:rPr>
              <a:t>ETFOUNDATION.CO.UK</a:t>
            </a:r>
            <a:endParaRPr lang="en-GB" sz="2400"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BA390474-1B52-BB48-8EC8-346D427F2FB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32438" y="2484003"/>
            <a:ext cx="1719020" cy="1339900"/>
          </a:xfrm>
          <a:prstGeom prst="rect">
            <a:avLst/>
          </a:prstGeom>
          <a:solidFill>
            <a:schemeClr val="bg1">
              <a:alpha val="0"/>
            </a:schemeClr>
          </a:solidFill>
        </p:spPr>
      </p:pic>
      <p:sp>
        <p:nvSpPr>
          <p:cNvPr id="28" name="Thankyou">
            <a:extLst>
              <a:ext uri="{FF2B5EF4-FFF2-40B4-BE49-F238E27FC236}">
                <a16:creationId xmlns:a16="http://schemas.microsoft.com/office/drawing/2014/main" id="{417A9CA5-C9C6-D446-BDEE-F4F308BBB9B4}"/>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332577257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8_Thank You">
    <p:bg>
      <p:bgPr>
        <a:solidFill>
          <a:srgbClr val="0071F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09"/>
            <a:ext cx="1189913" cy="629955"/>
          </a:xfrm>
          <a:prstGeom prst="rect">
            <a:avLst/>
          </a:prstGeom>
        </p:spPr>
      </p:pic>
      <p:sp>
        <p:nvSpPr>
          <p:cNvPr id="29" name="Rectangle 28">
            <a:extLst>
              <a:ext uri="{FF2B5EF4-FFF2-40B4-BE49-F238E27FC236}">
                <a16:creationId xmlns:a16="http://schemas.microsoft.com/office/drawing/2014/main" id="{6E9E8740-2721-7340-BDD2-14001A44C7A9}"/>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30" name="Rectangle 29">
            <a:extLst>
              <a:ext uri="{FF2B5EF4-FFF2-40B4-BE49-F238E27FC236}">
                <a16:creationId xmlns:a16="http://schemas.microsoft.com/office/drawing/2014/main" id="{A7F9409B-8D8E-C14A-94D6-2A847B4308FD}"/>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1" name="Subtitle 1">
            <a:extLst>
              <a:ext uri="{FF2B5EF4-FFF2-40B4-BE49-F238E27FC236}">
                <a16:creationId xmlns:a16="http://schemas.microsoft.com/office/drawing/2014/main" id="{7A09E294-EA43-B544-91E1-64E4A07B24CC}"/>
              </a:ext>
            </a:extLst>
          </p:cNvPr>
          <p:cNvSpPr>
            <a:spLocks noGrp="1"/>
          </p:cNvSpPr>
          <p:nvPr>
            <p:ph type="ctrTitle" hasCustomPrompt="1"/>
          </p:nvPr>
        </p:nvSpPr>
        <p:spPr>
          <a:xfrm>
            <a:off x="3263040" y="1940641"/>
            <a:ext cx="667338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32" name="Subtitle 2">
            <a:extLst>
              <a:ext uri="{FF2B5EF4-FFF2-40B4-BE49-F238E27FC236}">
                <a16:creationId xmlns:a16="http://schemas.microsoft.com/office/drawing/2014/main" id="{CB281233-5067-6849-9447-D3149CE7F216}"/>
              </a:ext>
            </a:extLst>
          </p:cNvPr>
          <p:cNvSpPr>
            <a:spLocks noGrp="1"/>
          </p:cNvSpPr>
          <p:nvPr>
            <p:ph type="subTitle" idx="1" hasCustomPrompt="1"/>
          </p:nvPr>
        </p:nvSpPr>
        <p:spPr>
          <a:xfrm>
            <a:off x="3261360" y="2499837"/>
            <a:ext cx="667338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33" name="Web address" descr="www.ETFOUNDATION.CO.UK&#10;">
            <a:extLst>
              <a:ext uri="{FF2B5EF4-FFF2-40B4-BE49-F238E27FC236}">
                <a16:creationId xmlns:a16="http://schemas.microsoft.com/office/drawing/2014/main" id="{B89411EB-D69E-DF4C-9844-9339F5A5A19B}"/>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2400" dirty="0">
                <a:solidFill>
                  <a:schemeClr val="tx1"/>
                </a:solidFill>
                <a:hlinkClick r:id="rId3">
                  <a:extLst>
                    <a:ext uri="{A12FA001-AC4F-418D-AE19-62706E023703}">
                      <ahyp:hlinkClr xmlns:ahyp="http://schemas.microsoft.com/office/drawing/2018/hyperlinkcolor" val="tx"/>
                    </a:ext>
                  </a:extLst>
                </a:hlinkClick>
              </a:rPr>
              <a:t>ETFOUNDATION.CO.UK</a:t>
            </a:r>
            <a:endParaRPr lang="en-GB" sz="2400" dirty="0">
              <a:solidFill>
                <a:schemeClr val="tx1"/>
              </a:solidFill>
            </a:endParaRPr>
          </a:p>
        </p:txBody>
      </p:sp>
      <p:pic>
        <p:nvPicPr>
          <p:cNvPr id="34" name="DfE Logo" descr="Supported by Department for Education logo">
            <a:extLst>
              <a:ext uri="{FF2B5EF4-FFF2-40B4-BE49-F238E27FC236}">
                <a16:creationId xmlns:a16="http://schemas.microsoft.com/office/drawing/2014/main" id="{0E66212B-F5A0-494D-BFD6-6A63AD9CC19A}"/>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32438" y="2484003"/>
            <a:ext cx="1719020" cy="1339900"/>
          </a:xfrm>
          <a:prstGeom prst="rect">
            <a:avLst/>
          </a:prstGeom>
          <a:solidFill>
            <a:schemeClr val="bg1">
              <a:alpha val="0"/>
            </a:schemeClr>
          </a:solidFill>
        </p:spPr>
      </p:pic>
      <p:sp>
        <p:nvSpPr>
          <p:cNvPr id="35" name="Thankyou">
            <a:extLst>
              <a:ext uri="{FF2B5EF4-FFF2-40B4-BE49-F238E27FC236}">
                <a16:creationId xmlns:a16="http://schemas.microsoft.com/office/drawing/2014/main" id="{485ACB11-D5EE-1545-B4C7-F308842FEEFB}"/>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12133307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Slide Option 1 Red (Locked)">
    <p:spTree>
      <p:nvGrpSpPr>
        <p:cNvPr id="1" name=""/>
        <p:cNvGrpSpPr/>
        <p:nvPr/>
      </p:nvGrpSpPr>
      <p:grpSpPr>
        <a:xfrm>
          <a:off x="0" y="0"/>
          <a:ext cx="0" cy="0"/>
          <a:chOff x="0" y="0"/>
          <a:chExt cx="0" cy="0"/>
        </a:xfrm>
      </p:grpSpPr>
      <p:pic>
        <p:nvPicPr>
          <p:cNvPr id="16" name="BACKGROUND IMAGE">
            <a:extLst>
              <a:ext uri="{FF2B5EF4-FFF2-40B4-BE49-F238E27FC236}">
                <a16:creationId xmlns:a16="http://schemas.microsoft.com/office/drawing/2014/main" id="{A46F8847-44AC-F741-B1D7-375D33D5C392}"/>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555920"/>
            <a:ext cx="12192000" cy="6329464"/>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ctrTitle"/>
          </p:nvPr>
        </p:nvSpPr>
        <p:spPr>
          <a:xfrm>
            <a:off x="5184960" y="2961600"/>
            <a:ext cx="6623040" cy="1656000"/>
          </a:xfrm>
          <a:solidFill>
            <a:srgbClr val="E51C41"/>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80715188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0_Thank You">
    <p:bg>
      <p:bgPr>
        <a:solidFill>
          <a:srgbClr val="00A06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10"/>
            <a:ext cx="1189913" cy="629953"/>
          </a:xfrm>
          <a:prstGeom prst="rect">
            <a:avLst/>
          </a:prstGeom>
        </p:spPr>
      </p:pic>
      <p:sp>
        <p:nvSpPr>
          <p:cNvPr id="22" name="Rectangle 21">
            <a:extLst>
              <a:ext uri="{FF2B5EF4-FFF2-40B4-BE49-F238E27FC236}">
                <a16:creationId xmlns:a16="http://schemas.microsoft.com/office/drawing/2014/main" id="{D34844BF-2207-ED49-9F25-85D40A0C69A2}"/>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23" name="Rectangle 22">
            <a:extLst>
              <a:ext uri="{FF2B5EF4-FFF2-40B4-BE49-F238E27FC236}">
                <a16:creationId xmlns:a16="http://schemas.microsoft.com/office/drawing/2014/main" id="{87259AD1-A3E5-7A4D-A666-183E96823EA9}"/>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4" name="Subtitle 1">
            <a:extLst>
              <a:ext uri="{FF2B5EF4-FFF2-40B4-BE49-F238E27FC236}">
                <a16:creationId xmlns:a16="http://schemas.microsoft.com/office/drawing/2014/main" id="{C45F4C38-F8FC-E947-AE4C-6E40A21167BC}"/>
              </a:ext>
            </a:extLst>
          </p:cNvPr>
          <p:cNvSpPr>
            <a:spLocks noGrp="1"/>
          </p:cNvSpPr>
          <p:nvPr>
            <p:ph type="ctrTitle" hasCustomPrompt="1"/>
          </p:nvPr>
        </p:nvSpPr>
        <p:spPr>
          <a:xfrm>
            <a:off x="3263040" y="1940641"/>
            <a:ext cx="667338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33B29604-A962-1042-A09C-58841C9E16B4}"/>
              </a:ext>
            </a:extLst>
          </p:cNvPr>
          <p:cNvSpPr>
            <a:spLocks noGrp="1"/>
          </p:cNvSpPr>
          <p:nvPr>
            <p:ph type="subTitle" idx="1" hasCustomPrompt="1"/>
          </p:nvPr>
        </p:nvSpPr>
        <p:spPr>
          <a:xfrm>
            <a:off x="3261360" y="2499837"/>
            <a:ext cx="667338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7C1BC566-1805-0A4E-95A3-525C2FE5A48D}"/>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2400" dirty="0">
                <a:solidFill>
                  <a:schemeClr val="tx1"/>
                </a:solidFill>
                <a:hlinkClick r:id="rId3">
                  <a:extLst>
                    <a:ext uri="{A12FA001-AC4F-418D-AE19-62706E023703}">
                      <ahyp:hlinkClr xmlns:ahyp="http://schemas.microsoft.com/office/drawing/2018/hyperlinkcolor" val="tx"/>
                    </a:ext>
                  </a:extLst>
                </a:hlinkClick>
              </a:rPr>
              <a:t>ETFOUNDATION.CO.UK</a:t>
            </a:r>
            <a:endParaRPr lang="en-GB" sz="2400"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E4F7F9A6-6DDA-7847-AF6C-27013E4E94D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32438" y="2484003"/>
            <a:ext cx="1719020" cy="1339900"/>
          </a:xfrm>
          <a:prstGeom prst="rect">
            <a:avLst/>
          </a:prstGeom>
          <a:solidFill>
            <a:schemeClr val="bg1">
              <a:alpha val="0"/>
            </a:schemeClr>
          </a:solidFill>
        </p:spPr>
      </p:pic>
      <p:sp>
        <p:nvSpPr>
          <p:cNvPr id="28" name="Thankyou">
            <a:extLst>
              <a:ext uri="{FF2B5EF4-FFF2-40B4-BE49-F238E27FC236}">
                <a16:creationId xmlns:a16="http://schemas.microsoft.com/office/drawing/2014/main" id="{CCAFB428-DEA5-C440-9E4B-D7CCD0792F85}"/>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1009882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BF4AED7B-D82D-F04A-B4CB-6C63ECF0E2D5}"/>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555920"/>
            <a:ext cx="12192000" cy="6329464"/>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0" y="256858"/>
            <a:ext cx="1146437" cy="606937"/>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5184960" y="2961600"/>
            <a:ext cx="6623040" cy="1656000"/>
          </a:xfrm>
          <a:solidFill>
            <a:srgbClr val="FEB912"/>
          </a:solidFill>
        </p:spPr>
        <p:txBody>
          <a:bodyPr lIns="108000" tIns="136800" rIns="0" bIns="0">
            <a:noAutofit/>
          </a:bodyPr>
          <a:lstStyle>
            <a:lvl1pPr algn="l">
              <a:lnSpc>
                <a:spcPts val="5467"/>
              </a:lnSpc>
              <a:defRPr sz="60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40392031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B2B60F6C-EE8F-1745-8125-87FF48A8D87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555920"/>
            <a:ext cx="12192000" cy="6329464"/>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8"/>
            <a:ext cx="1146436" cy="606937"/>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5184960" y="2961600"/>
            <a:ext cx="6623040" cy="1656000"/>
          </a:xfrm>
          <a:solidFill>
            <a:srgbClr val="BE0064"/>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9447588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1E030DCF-B2F8-9B49-8C72-F6144F1EF0EA}"/>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555920"/>
            <a:ext cx="12192000" cy="6329464"/>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5184960" y="2961600"/>
            <a:ext cx="6623040" cy="1656000"/>
          </a:xfrm>
          <a:solidFill>
            <a:srgbClr val="0071F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74172139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61" Type="http://schemas.openxmlformats.org/officeDocument/2006/relationships/theme" Target="../theme/theme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36126" y="274639"/>
            <a:ext cx="11231457" cy="1143000"/>
          </a:xfrm>
          <a:prstGeom prst="rect">
            <a:avLst/>
          </a:prstGeom>
        </p:spPr>
        <p:txBody>
          <a:bodyPr vert="horz" lIns="0" tIns="0" rIns="0" bIns="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336126" y="1600201"/>
            <a:ext cx="11231457" cy="4525963"/>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p:cNvSpPr>
            <a:spLocks noGrp="1"/>
          </p:cNvSpPr>
          <p:nvPr>
            <p:ph type="ftr" sz="quarter" idx="3"/>
          </p:nvPr>
        </p:nvSpPr>
        <p:spPr>
          <a:xfrm>
            <a:off x="312000" y="6356351"/>
            <a:ext cx="10248501" cy="365125"/>
          </a:xfrm>
          <a:prstGeom prst="rect">
            <a:avLst/>
          </a:prstGeom>
        </p:spPr>
        <p:txBody>
          <a:bodyPr vert="horz" lIns="0" tIns="0" rIns="0" bIns="0" rtlCol="0" anchor="t" anchorCtr="0"/>
          <a:lstStyle>
            <a:lvl1pPr algn="l">
              <a:defRPr sz="933" b="1" cap="all" baseline="0">
                <a:solidFill>
                  <a:schemeClr val="tx1"/>
                </a:solidFill>
              </a:defRPr>
            </a:lvl1pPr>
          </a:lstStyle>
          <a:p>
            <a:r>
              <a:rPr lang="en-GB" dirty="0"/>
              <a:t>Education &amp; Training Foundation</a:t>
            </a:r>
          </a:p>
        </p:txBody>
      </p:sp>
      <p:sp>
        <p:nvSpPr>
          <p:cNvPr id="6" name="Slide Number Placeholder 5"/>
          <p:cNvSpPr>
            <a:spLocks noGrp="1"/>
          </p:cNvSpPr>
          <p:nvPr>
            <p:ph type="sldNum" sz="quarter" idx="4"/>
          </p:nvPr>
        </p:nvSpPr>
        <p:spPr>
          <a:xfrm>
            <a:off x="10608501" y="6356351"/>
            <a:ext cx="1212619" cy="365125"/>
          </a:xfrm>
          <a:prstGeom prst="rect">
            <a:avLst/>
          </a:prstGeom>
        </p:spPr>
        <p:txBody>
          <a:bodyPr vert="horz" lIns="0" tIns="0" rIns="0" bIns="0" rtlCol="0" anchor="t" anchorCtr="0"/>
          <a:lstStyle>
            <a:lvl1pPr algn="r">
              <a:defRPr sz="933" b="1">
                <a:solidFill>
                  <a:schemeClr val="tx1"/>
                </a:solidFill>
              </a:defRPr>
            </a:lvl1pPr>
          </a:lstStyle>
          <a:p>
            <a:fld id="{DA2C159E-F13C-4A85-9A41-E7669D3E0D70}" type="slidenum">
              <a:rPr lang="en-GB" smtClean="0"/>
              <a:pPr/>
              <a:t>‹#›</a:t>
            </a:fld>
            <a:endParaRPr lang="en-GB"/>
          </a:p>
        </p:txBody>
      </p:sp>
    </p:spTree>
    <p:extLst>
      <p:ext uri="{BB962C8B-B14F-4D97-AF65-F5344CB8AC3E}">
        <p14:creationId xmlns:p14="http://schemas.microsoft.com/office/powerpoint/2010/main" val="261206976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 id="2147483717" r:id="rId57"/>
    <p:sldLayoutId id="2147483718" r:id="rId58"/>
    <p:sldLayoutId id="2147483719" r:id="rId59"/>
    <p:sldLayoutId id="2147483720" r:id="rId60"/>
  </p:sldLayoutIdLst>
  <p:hf hdr="0" dt="0"/>
  <p:txStyles>
    <p:titleStyle>
      <a:lvl1pPr algn="l" defTabSz="1219170" rtl="0" eaLnBrk="1" latinLnBrk="0" hangingPunct="1">
        <a:spcBef>
          <a:spcPct val="0"/>
        </a:spcBef>
        <a:buNone/>
        <a:defRPr sz="5867" kern="1200" cap="none" baseline="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0.xml"/></Relationships>
</file>

<file path=ppt/slides/_rels/slide1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0.xml"/></Relationships>
</file>

<file path=ppt/slides/_rels/slide1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40.xml"/><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40.xml"/><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2.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5.xml"/><Relationship Id="rId1" Type="http://schemas.openxmlformats.org/officeDocument/2006/relationships/slideLayout" Target="../slideLayouts/slideLayout40.xml"/><Relationship Id="rId5" Type="http://schemas.openxmlformats.org/officeDocument/2006/relationships/image" Target="../media/image39.png"/><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40.xml"/><Relationship Id="rId4" Type="http://schemas.openxmlformats.org/officeDocument/2006/relationships/image" Target="../media/image28.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dirty="0"/>
              <a:t>Underpinning excellence</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lstStyle/>
          <a:p>
            <a:r>
              <a:rPr lang="en-US" dirty="0"/>
              <a:t>Presenter name</a:t>
            </a:r>
          </a:p>
        </p:txBody>
      </p:sp>
      <p:sp>
        <p:nvSpPr>
          <p:cNvPr id="4" name="Text Placeholder 3">
            <a:extLst>
              <a:ext uri="{FF2B5EF4-FFF2-40B4-BE49-F238E27FC236}">
                <a16:creationId xmlns:a16="http://schemas.microsoft.com/office/drawing/2014/main" id="{EB4CC04C-4404-2344-B3AF-3A1327FC7224}"/>
              </a:ext>
            </a:extLst>
          </p:cNvPr>
          <p:cNvSpPr>
            <a:spLocks noGrp="1"/>
          </p:cNvSpPr>
          <p:nvPr>
            <p:ph type="body" sz="quarter" idx="14"/>
          </p:nvPr>
        </p:nvSpPr>
        <p:spPr/>
        <p:txBody>
          <a:bodyPr/>
          <a:lstStyle/>
          <a:p>
            <a:r>
              <a:rPr lang="en-US" dirty="0"/>
              <a:t>Time and date</a:t>
            </a: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p:txBody>
          <a:bodyPr/>
          <a:lstStyle/>
          <a:p>
            <a:r>
              <a:rPr lang="en-US" dirty="0"/>
              <a:t>Location</a:t>
            </a:r>
          </a:p>
        </p:txBody>
      </p:sp>
    </p:spTree>
    <p:extLst>
      <p:ext uri="{BB962C8B-B14F-4D97-AF65-F5344CB8AC3E}">
        <p14:creationId xmlns:p14="http://schemas.microsoft.com/office/powerpoint/2010/main" val="19459319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39871D3-A23E-4BAC-A660-2FD4A969C97F}"/>
              </a:ext>
            </a:extLst>
          </p:cNvPr>
          <p:cNvSpPr>
            <a:spLocks noGrp="1"/>
          </p:cNvSpPr>
          <p:nvPr>
            <p:ph type="sldNum" sz="quarter" idx="11"/>
          </p:nvPr>
        </p:nvSpPr>
        <p:spPr/>
        <p:txBody>
          <a:bodyPr/>
          <a:lstStyle/>
          <a:p>
            <a:fld id="{DA2C159E-F13C-4A85-9A41-E7669D3E0D70}" type="slidenum">
              <a:rPr lang="en-GB" smtClean="0"/>
              <a:pPr/>
              <a:t>10</a:t>
            </a:fld>
            <a:endParaRPr lang="en-GB"/>
          </a:p>
        </p:txBody>
      </p:sp>
      <p:sp>
        <p:nvSpPr>
          <p:cNvPr id="3" name="Title 2">
            <a:extLst>
              <a:ext uri="{FF2B5EF4-FFF2-40B4-BE49-F238E27FC236}">
                <a16:creationId xmlns:a16="http://schemas.microsoft.com/office/drawing/2014/main" id="{385D1D97-0138-49F4-B33A-72F5155C271E}"/>
              </a:ext>
            </a:extLst>
          </p:cNvPr>
          <p:cNvSpPr>
            <a:spLocks noGrp="1"/>
          </p:cNvSpPr>
          <p:nvPr>
            <p:ph type="title"/>
          </p:nvPr>
        </p:nvSpPr>
        <p:spPr/>
        <p:txBody>
          <a:bodyPr/>
          <a:lstStyle/>
          <a:p>
            <a:r>
              <a:rPr lang="en-GB" dirty="0"/>
              <a:t>What do we use lipids for?</a:t>
            </a:r>
          </a:p>
        </p:txBody>
      </p:sp>
      <p:sp>
        <p:nvSpPr>
          <p:cNvPr id="4" name="Text Placeholder 3">
            <a:extLst>
              <a:ext uri="{FF2B5EF4-FFF2-40B4-BE49-F238E27FC236}">
                <a16:creationId xmlns:a16="http://schemas.microsoft.com/office/drawing/2014/main" id="{A2032506-F744-4BE9-8A10-7DE20BE3651B}"/>
              </a:ext>
            </a:extLst>
          </p:cNvPr>
          <p:cNvSpPr>
            <a:spLocks noGrp="1"/>
          </p:cNvSpPr>
          <p:nvPr>
            <p:ph type="body" sz="quarter" idx="12"/>
          </p:nvPr>
        </p:nvSpPr>
        <p:spPr/>
        <p:txBody>
          <a:bodyPr/>
          <a:lstStyle/>
          <a:p>
            <a:endParaRPr lang="en-GB" sz="2400" dirty="0"/>
          </a:p>
          <a:p>
            <a:r>
              <a:rPr lang="en-GB" sz="2400" dirty="0"/>
              <a:t>Lipids play several roles in our bodies: </a:t>
            </a:r>
          </a:p>
          <a:p>
            <a:pPr marL="342900" indent="-342900">
              <a:buFont typeface="Arial" panose="020B0604020202020204" pitchFamily="34" charset="0"/>
              <a:buChar char="•"/>
            </a:pPr>
            <a:r>
              <a:rPr lang="en-GB" sz="2400" dirty="0"/>
              <a:t>providing insulation (triglycerides)</a:t>
            </a:r>
          </a:p>
          <a:p>
            <a:pPr marL="342900" indent="-342900">
              <a:buFont typeface="Arial" panose="020B0604020202020204" pitchFamily="34" charset="0"/>
              <a:buChar char="•"/>
            </a:pPr>
            <a:r>
              <a:rPr lang="en-GB" sz="2400" dirty="0"/>
              <a:t>protecting our vital organs (triglycerides)</a:t>
            </a:r>
          </a:p>
          <a:p>
            <a:pPr marL="342900" indent="-342900">
              <a:buFont typeface="Arial" panose="020B0604020202020204" pitchFamily="34" charset="0"/>
              <a:buChar char="•"/>
            </a:pPr>
            <a:r>
              <a:rPr lang="en-GB" sz="2400" dirty="0"/>
              <a:t>making hormones (sterols)</a:t>
            </a:r>
          </a:p>
          <a:p>
            <a:pPr marL="342900" indent="-342900">
              <a:buFont typeface="Arial" panose="020B0604020202020204" pitchFamily="34" charset="0"/>
              <a:buChar char="•"/>
            </a:pPr>
            <a:r>
              <a:rPr lang="en-GB" sz="2400" dirty="0"/>
              <a:t>forming cell membranes (phospholipids)</a:t>
            </a:r>
          </a:p>
        </p:txBody>
      </p:sp>
      <p:sp>
        <p:nvSpPr>
          <p:cNvPr id="6" name="Footer Placeholder 2">
            <a:extLst>
              <a:ext uri="{FF2B5EF4-FFF2-40B4-BE49-F238E27FC236}">
                <a16:creationId xmlns:a16="http://schemas.microsoft.com/office/drawing/2014/main" id="{725A1914-90A3-B967-6FF6-EA0FB129E587}"/>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pPr defTabSz="1219170"/>
            <a:r>
              <a:rPr lang="en-GB" cap="none" dirty="0">
                <a:solidFill>
                  <a:srgbClr val="000000"/>
                </a:solidFill>
                <a:latin typeface="Arial"/>
              </a:rPr>
              <a:t>Education and Training Foundation</a:t>
            </a:r>
          </a:p>
        </p:txBody>
      </p:sp>
    </p:spTree>
    <p:extLst>
      <p:ext uri="{BB962C8B-B14F-4D97-AF65-F5344CB8AC3E}">
        <p14:creationId xmlns:p14="http://schemas.microsoft.com/office/powerpoint/2010/main" val="3821454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225769F-5573-43F1-9C9A-13598B253EE9}"/>
              </a:ext>
            </a:extLst>
          </p:cNvPr>
          <p:cNvSpPr>
            <a:spLocks noGrp="1"/>
          </p:cNvSpPr>
          <p:nvPr>
            <p:ph type="sldNum" sz="quarter" idx="11"/>
          </p:nvPr>
        </p:nvSpPr>
        <p:spPr/>
        <p:txBody>
          <a:bodyPr/>
          <a:lstStyle/>
          <a:p>
            <a:fld id="{DA2C159E-F13C-4A85-9A41-E7669D3E0D70}" type="slidenum">
              <a:rPr lang="en-GB" smtClean="0"/>
              <a:pPr/>
              <a:t>11</a:t>
            </a:fld>
            <a:endParaRPr lang="en-GB"/>
          </a:p>
        </p:txBody>
      </p:sp>
      <p:sp>
        <p:nvSpPr>
          <p:cNvPr id="3" name="Title 2">
            <a:extLst>
              <a:ext uri="{FF2B5EF4-FFF2-40B4-BE49-F238E27FC236}">
                <a16:creationId xmlns:a16="http://schemas.microsoft.com/office/drawing/2014/main" id="{50F55E12-55B6-4C22-8AA6-7F5337BD3903}"/>
              </a:ext>
            </a:extLst>
          </p:cNvPr>
          <p:cNvSpPr>
            <a:spLocks noGrp="1"/>
          </p:cNvSpPr>
          <p:nvPr>
            <p:ph type="title"/>
          </p:nvPr>
        </p:nvSpPr>
        <p:spPr/>
        <p:txBody>
          <a:bodyPr/>
          <a:lstStyle/>
          <a:p>
            <a:r>
              <a:rPr lang="en-GB" dirty="0"/>
              <a:t>Types of lipid</a:t>
            </a:r>
          </a:p>
        </p:txBody>
      </p:sp>
      <p:sp>
        <p:nvSpPr>
          <p:cNvPr id="4" name="Text Placeholder 3">
            <a:extLst>
              <a:ext uri="{FF2B5EF4-FFF2-40B4-BE49-F238E27FC236}">
                <a16:creationId xmlns:a16="http://schemas.microsoft.com/office/drawing/2014/main" id="{53B7829C-2597-40B0-A6DC-2A389F611296}"/>
              </a:ext>
            </a:extLst>
          </p:cNvPr>
          <p:cNvSpPr>
            <a:spLocks noGrp="1"/>
          </p:cNvSpPr>
          <p:nvPr>
            <p:ph type="body" sz="quarter" idx="12"/>
          </p:nvPr>
        </p:nvSpPr>
        <p:spPr/>
        <p:txBody>
          <a:bodyPr/>
          <a:lstStyle/>
          <a:p>
            <a:r>
              <a:rPr lang="en-GB" sz="2400" dirty="0"/>
              <a:t>Different types of lipid have different structures and functions.</a:t>
            </a:r>
          </a:p>
          <a:p>
            <a:endParaRPr lang="en-GB" sz="2400" dirty="0"/>
          </a:p>
          <a:p>
            <a:r>
              <a:rPr lang="en-GB" sz="2400" dirty="0"/>
              <a:t>We are going to look at two of the main types of lipid in our bodies:</a:t>
            </a:r>
          </a:p>
          <a:p>
            <a:pPr marL="342900" indent="-342900">
              <a:buFont typeface="Arial" panose="020B0604020202020204" pitchFamily="34" charset="0"/>
              <a:buChar char="•"/>
            </a:pPr>
            <a:r>
              <a:rPr lang="en-GB" sz="2400" dirty="0"/>
              <a:t>triglycerides</a:t>
            </a:r>
          </a:p>
          <a:p>
            <a:pPr marL="342900" indent="-342900">
              <a:buFont typeface="Arial" panose="020B0604020202020204" pitchFamily="34" charset="0"/>
              <a:buChar char="•"/>
            </a:pPr>
            <a:r>
              <a:rPr lang="en-GB" sz="2400" dirty="0"/>
              <a:t>phospholipids</a:t>
            </a:r>
          </a:p>
        </p:txBody>
      </p:sp>
      <p:sp>
        <p:nvSpPr>
          <p:cNvPr id="6" name="Footer Placeholder 2">
            <a:extLst>
              <a:ext uri="{FF2B5EF4-FFF2-40B4-BE49-F238E27FC236}">
                <a16:creationId xmlns:a16="http://schemas.microsoft.com/office/drawing/2014/main" id="{B3FB2F24-3931-9DF1-3676-5DF3767698DB}"/>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pPr defTabSz="1219170"/>
            <a:r>
              <a:rPr lang="en-GB" cap="none" dirty="0">
                <a:solidFill>
                  <a:srgbClr val="000000"/>
                </a:solidFill>
                <a:latin typeface="Arial"/>
              </a:rPr>
              <a:t>Education and Training Foundation</a:t>
            </a:r>
          </a:p>
        </p:txBody>
      </p:sp>
    </p:spTree>
    <p:extLst>
      <p:ext uri="{BB962C8B-B14F-4D97-AF65-F5344CB8AC3E}">
        <p14:creationId xmlns:p14="http://schemas.microsoft.com/office/powerpoint/2010/main" val="36381462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09A00D4-F645-4F6E-B0A2-DB7BD3893522}"/>
              </a:ext>
            </a:extLst>
          </p:cNvPr>
          <p:cNvSpPr>
            <a:spLocks noGrp="1"/>
          </p:cNvSpPr>
          <p:nvPr>
            <p:ph type="sldNum" sz="quarter" idx="11"/>
          </p:nvPr>
        </p:nvSpPr>
        <p:spPr/>
        <p:txBody>
          <a:bodyPr/>
          <a:lstStyle/>
          <a:p>
            <a:fld id="{DA2C159E-F13C-4A85-9A41-E7669D3E0D70}" type="slidenum">
              <a:rPr lang="en-GB" smtClean="0"/>
              <a:pPr/>
              <a:t>12</a:t>
            </a:fld>
            <a:endParaRPr lang="en-GB"/>
          </a:p>
        </p:txBody>
      </p:sp>
      <p:sp>
        <p:nvSpPr>
          <p:cNvPr id="3" name="Title 2">
            <a:extLst>
              <a:ext uri="{FF2B5EF4-FFF2-40B4-BE49-F238E27FC236}">
                <a16:creationId xmlns:a16="http://schemas.microsoft.com/office/drawing/2014/main" id="{4085CE6F-3262-4B03-825F-B3E1A1972534}"/>
              </a:ext>
            </a:extLst>
          </p:cNvPr>
          <p:cNvSpPr>
            <a:spLocks noGrp="1"/>
          </p:cNvSpPr>
          <p:nvPr>
            <p:ph type="title"/>
          </p:nvPr>
        </p:nvSpPr>
        <p:spPr/>
        <p:txBody>
          <a:bodyPr/>
          <a:lstStyle/>
          <a:p>
            <a:r>
              <a:rPr lang="en-GB" dirty="0"/>
              <a:t>Triglycerides</a:t>
            </a:r>
          </a:p>
        </p:txBody>
      </p:sp>
      <p:sp>
        <p:nvSpPr>
          <p:cNvPr id="4" name="Text Placeholder 3">
            <a:extLst>
              <a:ext uri="{FF2B5EF4-FFF2-40B4-BE49-F238E27FC236}">
                <a16:creationId xmlns:a16="http://schemas.microsoft.com/office/drawing/2014/main" id="{6C5940A7-A2B8-4DA8-9D62-928401314E1F}"/>
              </a:ext>
            </a:extLst>
          </p:cNvPr>
          <p:cNvSpPr>
            <a:spLocks noGrp="1"/>
          </p:cNvSpPr>
          <p:nvPr>
            <p:ph type="body" sz="quarter" idx="12"/>
          </p:nvPr>
        </p:nvSpPr>
        <p:spPr/>
        <p:txBody>
          <a:bodyPr/>
          <a:lstStyle/>
          <a:p>
            <a:r>
              <a:rPr lang="en-GB" sz="2400" dirty="0"/>
              <a:t>Triglycerides are a type of lipid that is found in our food.</a:t>
            </a:r>
          </a:p>
          <a:p>
            <a:endParaRPr lang="en-GB" sz="2400" dirty="0"/>
          </a:p>
          <a:p>
            <a:r>
              <a:rPr lang="en-GB" sz="2400" dirty="0"/>
              <a:t>All triglycerides are made of a glycerol backbone and three fatty acids.</a:t>
            </a:r>
          </a:p>
          <a:p>
            <a:endParaRPr lang="en-GB" sz="2400" dirty="0"/>
          </a:p>
          <a:p>
            <a:r>
              <a:rPr lang="en-GB" sz="2400" dirty="0"/>
              <a:t>The fatty acid in each triglyceride is different.</a:t>
            </a:r>
          </a:p>
          <a:p>
            <a:endParaRPr lang="en-GB" sz="2400" dirty="0"/>
          </a:p>
          <a:p>
            <a:r>
              <a:rPr lang="en-GB" sz="2400" dirty="0"/>
              <a:t>Each fatty acid is held to the glycerol backbone with an ester bond.</a:t>
            </a:r>
          </a:p>
          <a:p>
            <a:endParaRPr lang="en-GB" dirty="0"/>
          </a:p>
          <a:p>
            <a:endParaRPr lang="en-GB" dirty="0"/>
          </a:p>
        </p:txBody>
      </p:sp>
      <p:sp>
        <p:nvSpPr>
          <p:cNvPr id="6" name="Footer Placeholder 2">
            <a:extLst>
              <a:ext uri="{FF2B5EF4-FFF2-40B4-BE49-F238E27FC236}">
                <a16:creationId xmlns:a16="http://schemas.microsoft.com/office/drawing/2014/main" id="{02341C4B-ED19-05E9-DB32-0D03ADEA9F92}"/>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pPr defTabSz="1219170"/>
            <a:r>
              <a:rPr lang="en-GB" cap="none" dirty="0">
                <a:solidFill>
                  <a:srgbClr val="000000"/>
                </a:solidFill>
                <a:latin typeface="Arial"/>
              </a:rPr>
              <a:t>Education and Training Foundation</a:t>
            </a:r>
          </a:p>
        </p:txBody>
      </p:sp>
    </p:spTree>
    <p:extLst>
      <p:ext uri="{BB962C8B-B14F-4D97-AF65-F5344CB8AC3E}">
        <p14:creationId xmlns:p14="http://schemas.microsoft.com/office/powerpoint/2010/main" val="21231589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2A51A84-74A4-41A9-8177-67A8DB280CB4}"/>
              </a:ext>
            </a:extLst>
          </p:cNvPr>
          <p:cNvSpPr>
            <a:spLocks noGrp="1"/>
          </p:cNvSpPr>
          <p:nvPr>
            <p:ph type="sldNum" sz="quarter" idx="11"/>
          </p:nvPr>
        </p:nvSpPr>
        <p:spPr/>
        <p:txBody>
          <a:bodyPr/>
          <a:lstStyle/>
          <a:p>
            <a:fld id="{DA2C159E-F13C-4A85-9A41-E7669D3E0D70}" type="slidenum">
              <a:rPr lang="en-GB" smtClean="0"/>
              <a:pPr/>
              <a:t>13</a:t>
            </a:fld>
            <a:endParaRPr lang="en-GB"/>
          </a:p>
        </p:txBody>
      </p:sp>
      <p:sp>
        <p:nvSpPr>
          <p:cNvPr id="3" name="Title 2">
            <a:extLst>
              <a:ext uri="{FF2B5EF4-FFF2-40B4-BE49-F238E27FC236}">
                <a16:creationId xmlns:a16="http://schemas.microsoft.com/office/drawing/2014/main" id="{C28589FB-5DAD-4483-A698-2067E76077C1}"/>
              </a:ext>
            </a:extLst>
          </p:cNvPr>
          <p:cNvSpPr>
            <a:spLocks noGrp="1"/>
          </p:cNvSpPr>
          <p:nvPr>
            <p:ph type="title"/>
          </p:nvPr>
        </p:nvSpPr>
        <p:spPr/>
        <p:txBody>
          <a:bodyPr/>
          <a:lstStyle/>
          <a:p>
            <a:r>
              <a:rPr lang="en-GB" dirty="0"/>
              <a:t>Structure of a triglyceride</a:t>
            </a:r>
          </a:p>
        </p:txBody>
      </p:sp>
      <p:sp>
        <p:nvSpPr>
          <p:cNvPr id="4" name="Text Placeholder 3">
            <a:extLst>
              <a:ext uri="{FF2B5EF4-FFF2-40B4-BE49-F238E27FC236}">
                <a16:creationId xmlns:a16="http://schemas.microsoft.com/office/drawing/2014/main" id="{5AEF0320-22D2-4BE0-8954-391FEBD89414}"/>
              </a:ext>
            </a:extLst>
          </p:cNvPr>
          <p:cNvSpPr>
            <a:spLocks noGrp="1"/>
          </p:cNvSpPr>
          <p:nvPr>
            <p:ph type="body" sz="quarter" idx="12"/>
          </p:nvPr>
        </p:nvSpPr>
        <p:spPr/>
        <p:txBody>
          <a:bodyPr/>
          <a:lstStyle/>
          <a:p>
            <a:r>
              <a:rPr lang="en-GB" sz="2400" dirty="0"/>
              <a:t>All triglycerides have a glycerol backbone.</a:t>
            </a:r>
          </a:p>
        </p:txBody>
      </p:sp>
      <p:pic>
        <p:nvPicPr>
          <p:cNvPr id="7" name="Picture 6">
            <a:extLst>
              <a:ext uri="{FF2B5EF4-FFF2-40B4-BE49-F238E27FC236}">
                <a16:creationId xmlns:a16="http://schemas.microsoft.com/office/drawing/2014/main" id="{9EB185B3-E244-4BBF-A2C1-72E3CAEA617A}"/>
              </a:ext>
            </a:extLst>
          </p:cNvPr>
          <p:cNvPicPr>
            <a:picLocks noChangeAspect="1"/>
          </p:cNvPicPr>
          <p:nvPr/>
        </p:nvPicPr>
        <p:blipFill>
          <a:blip r:embed="rId2"/>
          <a:stretch>
            <a:fillRect/>
          </a:stretch>
        </p:blipFill>
        <p:spPr>
          <a:xfrm>
            <a:off x="3759200" y="2176423"/>
            <a:ext cx="3787337" cy="3940876"/>
          </a:xfrm>
          <a:prstGeom prst="rect">
            <a:avLst/>
          </a:prstGeom>
        </p:spPr>
      </p:pic>
      <p:sp>
        <p:nvSpPr>
          <p:cNvPr id="8" name="Rectangle 7">
            <a:extLst>
              <a:ext uri="{FF2B5EF4-FFF2-40B4-BE49-F238E27FC236}">
                <a16:creationId xmlns:a16="http://schemas.microsoft.com/office/drawing/2014/main" id="{C7192A03-9CF3-4590-A2A1-363C7297C393}"/>
              </a:ext>
            </a:extLst>
          </p:cNvPr>
          <p:cNvSpPr/>
          <p:nvPr/>
        </p:nvSpPr>
        <p:spPr>
          <a:xfrm>
            <a:off x="3403600" y="2176423"/>
            <a:ext cx="1442720" cy="399030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Footer Placeholder 2">
            <a:extLst>
              <a:ext uri="{FF2B5EF4-FFF2-40B4-BE49-F238E27FC236}">
                <a16:creationId xmlns:a16="http://schemas.microsoft.com/office/drawing/2014/main" id="{CF9BABA2-0CFF-F860-D9C2-FF41215C0C14}"/>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pPr defTabSz="1219170"/>
            <a:r>
              <a:rPr lang="en-GB" cap="none" dirty="0">
                <a:solidFill>
                  <a:srgbClr val="000000"/>
                </a:solidFill>
                <a:latin typeface="Arial"/>
              </a:rPr>
              <a:t>Education and Training Foundation</a:t>
            </a:r>
          </a:p>
        </p:txBody>
      </p:sp>
    </p:spTree>
    <p:extLst>
      <p:ext uri="{BB962C8B-B14F-4D97-AF65-F5344CB8AC3E}">
        <p14:creationId xmlns:p14="http://schemas.microsoft.com/office/powerpoint/2010/main" val="15175387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2A51A84-74A4-41A9-8177-67A8DB280CB4}"/>
              </a:ext>
            </a:extLst>
          </p:cNvPr>
          <p:cNvSpPr>
            <a:spLocks noGrp="1"/>
          </p:cNvSpPr>
          <p:nvPr>
            <p:ph type="sldNum" sz="quarter" idx="11"/>
          </p:nvPr>
        </p:nvSpPr>
        <p:spPr/>
        <p:txBody>
          <a:bodyPr/>
          <a:lstStyle/>
          <a:p>
            <a:fld id="{DA2C159E-F13C-4A85-9A41-E7669D3E0D70}" type="slidenum">
              <a:rPr lang="en-GB" smtClean="0"/>
              <a:pPr/>
              <a:t>14</a:t>
            </a:fld>
            <a:endParaRPr lang="en-GB"/>
          </a:p>
        </p:txBody>
      </p:sp>
      <p:sp>
        <p:nvSpPr>
          <p:cNvPr id="3" name="Title 2">
            <a:extLst>
              <a:ext uri="{FF2B5EF4-FFF2-40B4-BE49-F238E27FC236}">
                <a16:creationId xmlns:a16="http://schemas.microsoft.com/office/drawing/2014/main" id="{C28589FB-5DAD-4483-A698-2067E76077C1}"/>
              </a:ext>
            </a:extLst>
          </p:cNvPr>
          <p:cNvSpPr>
            <a:spLocks noGrp="1"/>
          </p:cNvSpPr>
          <p:nvPr>
            <p:ph type="title"/>
          </p:nvPr>
        </p:nvSpPr>
        <p:spPr/>
        <p:txBody>
          <a:bodyPr/>
          <a:lstStyle/>
          <a:p>
            <a:r>
              <a:rPr lang="en-GB" dirty="0"/>
              <a:t>Structure of a triglyceride</a:t>
            </a:r>
          </a:p>
        </p:txBody>
      </p:sp>
      <p:sp>
        <p:nvSpPr>
          <p:cNvPr id="4" name="Text Placeholder 3">
            <a:extLst>
              <a:ext uri="{FF2B5EF4-FFF2-40B4-BE49-F238E27FC236}">
                <a16:creationId xmlns:a16="http://schemas.microsoft.com/office/drawing/2014/main" id="{5AEF0320-22D2-4BE0-8954-391FEBD89414}"/>
              </a:ext>
            </a:extLst>
          </p:cNvPr>
          <p:cNvSpPr>
            <a:spLocks noGrp="1"/>
          </p:cNvSpPr>
          <p:nvPr>
            <p:ph type="body" sz="quarter" idx="12"/>
          </p:nvPr>
        </p:nvSpPr>
        <p:spPr/>
        <p:txBody>
          <a:bodyPr/>
          <a:lstStyle/>
          <a:p>
            <a:r>
              <a:rPr lang="en-GB" sz="2400" dirty="0"/>
              <a:t>All triglycerides have three fatty acid groups.</a:t>
            </a:r>
          </a:p>
        </p:txBody>
      </p:sp>
      <p:pic>
        <p:nvPicPr>
          <p:cNvPr id="7" name="Picture 6">
            <a:extLst>
              <a:ext uri="{FF2B5EF4-FFF2-40B4-BE49-F238E27FC236}">
                <a16:creationId xmlns:a16="http://schemas.microsoft.com/office/drawing/2014/main" id="{9EB185B3-E244-4BBF-A2C1-72E3CAEA617A}"/>
              </a:ext>
            </a:extLst>
          </p:cNvPr>
          <p:cNvPicPr>
            <a:picLocks noChangeAspect="1"/>
          </p:cNvPicPr>
          <p:nvPr/>
        </p:nvPicPr>
        <p:blipFill>
          <a:blip r:embed="rId2"/>
          <a:stretch>
            <a:fillRect/>
          </a:stretch>
        </p:blipFill>
        <p:spPr>
          <a:xfrm>
            <a:off x="3759199" y="2145938"/>
            <a:ext cx="3787337" cy="3940876"/>
          </a:xfrm>
          <a:prstGeom prst="rect">
            <a:avLst/>
          </a:prstGeom>
        </p:spPr>
      </p:pic>
      <p:sp>
        <p:nvSpPr>
          <p:cNvPr id="8" name="Rectangle 7">
            <a:extLst>
              <a:ext uri="{FF2B5EF4-FFF2-40B4-BE49-F238E27FC236}">
                <a16:creationId xmlns:a16="http://schemas.microsoft.com/office/drawing/2014/main" id="{C7192A03-9CF3-4590-A2A1-363C7297C393}"/>
              </a:ext>
            </a:extLst>
          </p:cNvPr>
          <p:cNvSpPr/>
          <p:nvPr/>
        </p:nvSpPr>
        <p:spPr>
          <a:xfrm rot="5400000">
            <a:off x="5634647" y="1356147"/>
            <a:ext cx="1086048" cy="273773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DACCD7F4-0F6A-4688-A012-3FF30AD3F98C}"/>
              </a:ext>
            </a:extLst>
          </p:cNvPr>
          <p:cNvSpPr/>
          <p:nvPr/>
        </p:nvSpPr>
        <p:spPr>
          <a:xfrm rot="5400000">
            <a:off x="5634646" y="2818878"/>
            <a:ext cx="1086048" cy="273773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EE2BB29C-FAE6-4E78-AE7A-7FE19A5D9B35}"/>
              </a:ext>
            </a:extLst>
          </p:cNvPr>
          <p:cNvSpPr/>
          <p:nvPr/>
        </p:nvSpPr>
        <p:spPr>
          <a:xfrm rot="5400000">
            <a:off x="5634646" y="4241458"/>
            <a:ext cx="1086048" cy="273773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Footer Placeholder 2">
            <a:extLst>
              <a:ext uri="{FF2B5EF4-FFF2-40B4-BE49-F238E27FC236}">
                <a16:creationId xmlns:a16="http://schemas.microsoft.com/office/drawing/2014/main" id="{B83F7168-BE13-80E7-A488-AFCAE4D2C592}"/>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pPr defTabSz="1219170"/>
            <a:r>
              <a:rPr lang="en-GB" cap="none" dirty="0">
                <a:solidFill>
                  <a:srgbClr val="000000"/>
                </a:solidFill>
                <a:latin typeface="Arial"/>
              </a:rPr>
              <a:t>Education and Training Foundation</a:t>
            </a:r>
          </a:p>
        </p:txBody>
      </p:sp>
    </p:spTree>
    <p:extLst>
      <p:ext uri="{BB962C8B-B14F-4D97-AF65-F5344CB8AC3E}">
        <p14:creationId xmlns:p14="http://schemas.microsoft.com/office/powerpoint/2010/main" val="11738775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26E2FCF-69C2-4114-8BA9-1DCBCAFCAA45}"/>
              </a:ext>
            </a:extLst>
          </p:cNvPr>
          <p:cNvSpPr>
            <a:spLocks noGrp="1"/>
          </p:cNvSpPr>
          <p:nvPr>
            <p:ph type="sldNum" sz="quarter" idx="11"/>
          </p:nvPr>
        </p:nvSpPr>
        <p:spPr/>
        <p:txBody>
          <a:bodyPr/>
          <a:lstStyle/>
          <a:p>
            <a:fld id="{DA2C159E-F13C-4A85-9A41-E7669D3E0D70}" type="slidenum">
              <a:rPr lang="en-GB" smtClean="0"/>
              <a:pPr/>
              <a:t>15</a:t>
            </a:fld>
            <a:endParaRPr lang="en-GB"/>
          </a:p>
        </p:txBody>
      </p:sp>
      <p:sp>
        <p:nvSpPr>
          <p:cNvPr id="3" name="Title 2">
            <a:extLst>
              <a:ext uri="{FF2B5EF4-FFF2-40B4-BE49-F238E27FC236}">
                <a16:creationId xmlns:a16="http://schemas.microsoft.com/office/drawing/2014/main" id="{245FCBD5-BAEB-4396-B359-6C7CD8BFD338}"/>
              </a:ext>
            </a:extLst>
          </p:cNvPr>
          <p:cNvSpPr>
            <a:spLocks noGrp="1"/>
          </p:cNvSpPr>
          <p:nvPr>
            <p:ph type="title"/>
          </p:nvPr>
        </p:nvSpPr>
        <p:spPr/>
        <p:txBody>
          <a:bodyPr/>
          <a:lstStyle/>
          <a:p>
            <a:r>
              <a:rPr lang="en-GB" dirty="0"/>
              <a:t>Triglycerides can be described as saturated or unsaturated</a:t>
            </a:r>
          </a:p>
        </p:txBody>
      </p:sp>
      <p:sp>
        <p:nvSpPr>
          <p:cNvPr id="4" name="Text Placeholder 3">
            <a:extLst>
              <a:ext uri="{FF2B5EF4-FFF2-40B4-BE49-F238E27FC236}">
                <a16:creationId xmlns:a16="http://schemas.microsoft.com/office/drawing/2014/main" id="{1B0CA83E-68AA-47C0-89F6-09FE9B7057C3}"/>
              </a:ext>
            </a:extLst>
          </p:cNvPr>
          <p:cNvSpPr>
            <a:spLocks noGrp="1"/>
          </p:cNvSpPr>
          <p:nvPr>
            <p:ph type="body" sz="quarter" idx="12"/>
          </p:nvPr>
        </p:nvSpPr>
        <p:spPr>
          <a:xfrm>
            <a:off x="121920" y="1315200"/>
            <a:ext cx="10413581" cy="4802099"/>
          </a:xfrm>
        </p:spPr>
        <p:txBody>
          <a:bodyPr/>
          <a:lstStyle/>
          <a:p>
            <a:r>
              <a:rPr lang="en-GB" sz="2400" dirty="0"/>
              <a:t>Food labels often describe fat content in terms of </a:t>
            </a:r>
          </a:p>
          <a:p>
            <a:r>
              <a:rPr lang="en-GB" sz="2400" dirty="0"/>
              <a:t>unsaturated and saturated fats.</a:t>
            </a:r>
          </a:p>
          <a:p>
            <a:endParaRPr lang="en-GB" sz="2400" dirty="0"/>
          </a:p>
          <a:p>
            <a:endParaRPr lang="en-GB" sz="2400" dirty="0"/>
          </a:p>
          <a:p>
            <a:r>
              <a:rPr lang="en-GB" sz="2400" dirty="0"/>
              <a:t>This is because it is believed that unsaturated fats</a:t>
            </a:r>
          </a:p>
          <a:p>
            <a:r>
              <a:rPr lang="en-GB" sz="2400" dirty="0"/>
              <a:t>are better for our heart health.</a:t>
            </a:r>
          </a:p>
        </p:txBody>
      </p:sp>
      <p:pic>
        <p:nvPicPr>
          <p:cNvPr id="1026" name="Picture 2" descr="Flora Original 250g - Farmshop at The Mart | East Linton, East Lothian">
            <a:extLst>
              <a:ext uri="{FF2B5EF4-FFF2-40B4-BE49-F238E27FC236}">
                <a16:creationId xmlns:a16="http://schemas.microsoft.com/office/drawing/2014/main" id="{5BB69C80-1144-4A38-AB1E-A4FF18C5A85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27589"/>
          <a:stretch/>
        </p:blipFill>
        <p:spPr bwMode="auto">
          <a:xfrm>
            <a:off x="9003449" y="5297982"/>
            <a:ext cx="2552700" cy="129667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KTC Sunflower Cooking Oil For Cooking Baking - 5 Litres">
            <a:extLst>
              <a:ext uri="{FF2B5EF4-FFF2-40B4-BE49-F238E27FC236}">
                <a16:creationId xmlns:a16="http://schemas.microsoft.com/office/drawing/2014/main" id="{664F4AB4-893E-40D3-9693-9A70BAA2BD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79799" y="333201"/>
            <a:ext cx="16002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3.2.3: Everyday Life- Why Fats Don't Add Up on Food Nutrition Labels -  Chemistry LibreTexts">
            <a:extLst>
              <a:ext uri="{FF2B5EF4-FFF2-40B4-BE49-F238E27FC236}">
                <a16:creationId xmlns:a16="http://schemas.microsoft.com/office/drawing/2014/main" id="{3276907B-6AB9-4F7D-9A12-97D0E11D0F8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01490" y="1076148"/>
            <a:ext cx="2552700" cy="4097084"/>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12B042E3-F3DF-471D-826C-BD8D44C6B792}"/>
              </a:ext>
            </a:extLst>
          </p:cNvPr>
          <p:cNvSpPr/>
          <p:nvPr/>
        </p:nvSpPr>
        <p:spPr>
          <a:xfrm rot="5400000">
            <a:off x="8141130" y="1678246"/>
            <a:ext cx="703990" cy="25527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Footer Placeholder 2">
            <a:extLst>
              <a:ext uri="{FF2B5EF4-FFF2-40B4-BE49-F238E27FC236}">
                <a16:creationId xmlns:a16="http://schemas.microsoft.com/office/drawing/2014/main" id="{4D9B4F3D-4781-F063-7F2F-B2EEF692F736}"/>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pPr defTabSz="1219170"/>
            <a:r>
              <a:rPr lang="en-GB" cap="none" dirty="0">
                <a:solidFill>
                  <a:srgbClr val="000000"/>
                </a:solidFill>
                <a:latin typeface="Arial"/>
              </a:rPr>
              <a:t>Education and Training Foundation</a:t>
            </a:r>
          </a:p>
        </p:txBody>
      </p:sp>
    </p:spTree>
    <p:extLst>
      <p:ext uri="{BB962C8B-B14F-4D97-AF65-F5344CB8AC3E}">
        <p14:creationId xmlns:p14="http://schemas.microsoft.com/office/powerpoint/2010/main" val="16332308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8BD2D18-837D-4D7E-8F13-CD633750877C}"/>
              </a:ext>
            </a:extLst>
          </p:cNvPr>
          <p:cNvSpPr>
            <a:spLocks noGrp="1"/>
          </p:cNvSpPr>
          <p:nvPr>
            <p:ph type="sldNum" sz="quarter" idx="11"/>
          </p:nvPr>
        </p:nvSpPr>
        <p:spPr/>
        <p:txBody>
          <a:bodyPr/>
          <a:lstStyle/>
          <a:p>
            <a:fld id="{DA2C159E-F13C-4A85-9A41-E7669D3E0D70}" type="slidenum">
              <a:rPr lang="en-GB" smtClean="0"/>
              <a:pPr/>
              <a:t>16</a:t>
            </a:fld>
            <a:endParaRPr lang="en-GB"/>
          </a:p>
        </p:txBody>
      </p:sp>
      <p:sp>
        <p:nvSpPr>
          <p:cNvPr id="3" name="Title 2">
            <a:extLst>
              <a:ext uri="{FF2B5EF4-FFF2-40B4-BE49-F238E27FC236}">
                <a16:creationId xmlns:a16="http://schemas.microsoft.com/office/drawing/2014/main" id="{38599DFD-A8E4-404F-8BFA-8A9F76FAC7A1}"/>
              </a:ext>
            </a:extLst>
          </p:cNvPr>
          <p:cNvSpPr>
            <a:spLocks noGrp="1"/>
          </p:cNvSpPr>
          <p:nvPr>
            <p:ph type="title"/>
          </p:nvPr>
        </p:nvSpPr>
        <p:spPr/>
        <p:txBody>
          <a:bodyPr/>
          <a:lstStyle/>
          <a:p>
            <a:r>
              <a:rPr lang="en-GB" dirty="0"/>
              <a:t>Triglycerides can be described as saturated or unsaturated</a:t>
            </a:r>
          </a:p>
        </p:txBody>
      </p:sp>
      <p:sp>
        <p:nvSpPr>
          <p:cNvPr id="4" name="Text Placeholder 3">
            <a:extLst>
              <a:ext uri="{FF2B5EF4-FFF2-40B4-BE49-F238E27FC236}">
                <a16:creationId xmlns:a16="http://schemas.microsoft.com/office/drawing/2014/main" id="{E861F899-8AB2-4C82-A790-C610D78C291E}"/>
              </a:ext>
            </a:extLst>
          </p:cNvPr>
          <p:cNvSpPr>
            <a:spLocks noGrp="1"/>
          </p:cNvSpPr>
          <p:nvPr>
            <p:ph type="body" sz="quarter" idx="12"/>
          </p:nvPr>
        </p:nvSpPr>
        <p:spPr>
          <a:xfrm>
            <a:off x="312000" y="990600"/>
            <a:ext cx="11708549" cy="5126699"/>
          </a:xfrm>
        </p:spPr>
        <p:txBody>
          <a:bodyPr/>
          <a:lstStyle/>
          <a:p>
            <a:r>
              <a:rPr lang="en-GB" sz="2400" dirty="0">
                <a:solidFill>
                  <a:srgbClr val="FF0000"/>
                </a:solidFill>
              </a:rPr>
              <a:t>Saturated fats </a:t>
            </a:r>
            <a:r>
              <a:rPr lang="en-GB" sz="2400" dirty="0"/>
              <a:t>are found in butter, fatty meats and cheese.</a:t>
            </a:r>
          </a:p>
          <a:p>
            <a:endParaRPr lang="en-GB" sz="2400" dirty="0"/>
          </a:p>
          <a:p>
            <a:r>
              <a:rPr lang="en-GB" sz="2400" dirty="0"/>
              <a:t>Eating a diet high in saturated fats can lead to higher levels of non-high-density-lipoprotein (HDL) cholesterol. High levels of non-HDL cholesterol have been linked to increased risk of heart and circulatory diseases.</a:t>
            </a:r>
          </a:p>
          <a:p>
            <a:endParaRPr lang="en-GB" sz="2400" dirty="0"/>
          </a:p>
          <a:p>
            <a:r>
              <a:rPr lang="en-GB" sz="2400" dirty="0">
                <a:solidFill>
                  <a:srgbClr val="FF0000"/>
                </a:solidFill>
              </a:rPr>
              <a:t>Unsaturated fats </a:t>
            </a:r>
            <a:r>
              <a:rPr lang="en-GB" sz="2400" dirty="0"/>
              <a:t>can be found in oily fish, nuts and vegetable oils.</a:t>
            </a:r>
          </a:p>
          <a:p>
            <a:endParaRPr lang="en-GB" sz="2400" dirty="0"/>
          </a:p>
          <a:p>
            <a:r>
              <a:rPr lang="en-GB" sz="2400" dirty="0"/>
              <a:t>However, all fats are high in calories and eating too much of any of them can lead to obesity, which is also a risk factor for heart and circulatory diseases.</a:t>
            </a:r>
          </a:p>
          <a:p>
            <a:endParaRPr lang="en-GB" sz="2400" dirty="0"/>
          </a:p>
          <a:p>
            <a:endParaRPr lang="en-GB" sz="2400" dirty="0"/>
          </a:p>
        </p:txBody>
      </p:sp>
      <p:sp>
        <p:nvSpPr>
          <p:cNvPr id="6" name="Footer Placeholder 2">
            <a:extLst>
              <a:ext uri="{FF2B5EF4-FFF2-40B4-BE49-F238E27FC236}">
                <a16:creationId xmlns:a16="http://schemas.microsoft.com/office/drawing/2014/main" id="{BA8FE344-20E7-95E6-9E20-42F6058B1C91}"/>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pPr defTabSz="1219170"/>
            <a:r>
              <a:rPr lang="en-GB" cap="none" dirty="0">
                <a:solidFill>
                  <a:srgbClr val="000000"/>
                </a:solidFill>
                <a:latin typeface="Arial"/>
              </a:rPr>
              <a:t>Education and Training Foundation</a:t>
            </a:r>
          </a:p>
        </p:txBody>
      </p:sp>
    </p:spTree>
    <p:extLst>
      <p:ext uri="{BB962C8B-B14F-4D97-AF65-F5344CB8AC3E}">
        <p14:creationId xmlns:p14="http://schemas.microsoft.com/office/powerpoint/2010/main" val="7896649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BC47D24-6430-49FB-86F0-B18A89B30D07}"/>
              </a:ext>
            </a:extLst>
          </p:cNvPr>
          <p:cNvSpPr>
            <a:spLocks noGrp="1"/>
          </p:cNvSpPr>
          <p:nvPr>
            <p:ph type="sldNum" sz="quarter" idx="11"/>
          </p:nvPr>
        </p:nvSpPr>
        <p:spPr/>
        <p:txBody>
          <a:bodyPr/>
          <a:lstStyle/>
          <a:p>
            <a:fld id="{DA2C159E-F13C-4A85-9A41-E7669D3E0D70}" type="slidenum">
              <a:rPr lang="en-GB" smtClean="0"/>
              <a:pPr/>
              <a:t>17</a:t>
            </a:fld>
            <a:endParaRPr lang="en-GB"/>
          </a:p>
        </p:txBody>
      </p:sp>
      <p:sp>
        <p:nvSpPr>
          <p:cNvPr id="3" name="Title 2">
            <a:extLst>
              <a:ext uri="{FF2B5EF4-FFF2-40B4-BE49-F238E27FC236}">
                <a16:creationId xmlns:a16="http://schemas.microsoft.com/office/drawing/2014/main" id="{2FC8EE18-A319-481C-9C05-E476185BF220}"/>
              </a:ext>
            </a:extLst>
          </p:cNvPr>
          <p:cNvSpPr>
            <a:spLocks noGrp="1"/>
          </p:cNvSpPr>
          <p:nvPr>
            <p:ph type="title"/>
          </p:nvPr>
        </p:nvSpPr>
        <p:spPr/>
        <p:txBody>
          <a:bodyPr/>
          <a:lstStyle/>
          <a:p>
            <a:r>
              <a:rPr lang="en-GB" dirty="0"/>
              <a:t>What is an unsaturated fat?</a:t>
            </a:r>
          </a:p>
        </p:txBody>
      </p:sp>
      <p:sp>
        <p:nvSpPr>
          <p:cNvPr id="4" name="Text Placeholder 3">
            <a:extLst>
              <a:ext uri="{FF2B5EF4-FFF2-40B4-BE49-F238E27FC236}">
                <a16:creationId xmlns:a16="http://schemas.microsoft.com/office/drawing/2014/main" id="{B3C126E0-2085-4726-A108-5FF8ED8F43B5}"/>
              </a:ext>
            </a:extLst>
          </p:cNvPr>
          <p:cNvSpPr>
            <a:spLocks noGrp="1"/>
          </p:cNvSpPr>
          <p:nvPr>
            <p:ph type="body" sz="quarter" idx="12"/>
          </p:nvPr>
        </p:nvSpPr>
        <p:spPr/>
        <p:txBody>
          <a:bodyPr/>
          <a:lstStyle/>
          <a:p>
            <a:r>
              <a:rPr lang="en-GB" sz="2400" dirty="0"/>
              <a:t>Unsaturated triglycerides have at least one double bond in the carbon chain of a fatty acid group.</a:t>
            </a:r>
          </a:p>
        </p:txBody>
      </p:sp>
      <p:pic>
        <p:nvPicPr>
          <p:cNvPr id="2054" name="Picture 6" descr="Ultra Sport Nutrition: Lipids | Fueling Tips and more | Näak Articles blog">
            <a:extLst>
              <a:ext uri="{FF2B5EF4-FFF2-40B4-BE49-F238E27FC236}">
                <a16:creationId xmlns:a16="http://schemas.microsoft.com/office/drawing/2014/main" id="{D74A5FE1-BBAA-410D-9647-74DB4F38D6C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78508" y="2857703"/>
            <a:ext cx="4801331" cy="3195067"/>
          </a:xfrm>
          <a:prstGeom prst="rect">
            <a:avLst/>
          </a:prstGeom>
          <a:noFill/>
          <a:extLst>
            <a:ext uri="{909E8E84-426E-40DD-AFC4-6F175D3DCCD1}">
              <a14:hiddenFill xmlns:a14="http://schemas.microsoft.com/office/drawing/2010/main">
                <a:solidFill>
                  <a:srgbClr val="FFFFFF"/>
                </a:solidFill>
              </a14:hiddenFill>
            </a:ext>
          </a:extLst>
        </p:spPr>
      </p:pic>
      <p:sp>
        <p:nvSpPr>
          <p:cNvPr id="6" name="Footer Placeholder 2">
            <a:extLst>
              <a:ext uri="{FF2B5EF4-FFF2-40B4-BE49-F238E27FC236}">
                <a16:creationId xmlns:a16="http://schemas.microsoft.com/office/drawing/2014/main" id="{ADFB6E8A-59C8-240C-C9A2-F6D41A0175E7}"/>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pPr defTabSz="1219170"/>
            <a:r>
              <a:rPr lang="en-GB" cap="none" dirty="0">
                <a:solidFill>
                  <a:srgbClr val="000000"/>
                </a:solidFill>
                <a:latin typeface="Arial"/>
              </a:rPr>
              <a:t>Education and Training Foundation</a:t>
            </a:r>
          </a:p>
        </p:txBody>
      </p:sp>
    </p:spTree>
    <p:extLst>
      <p:ext uri="{BB962C8B-B14F-4D97-AF65-F5344CB8AC3E}">
        <p14:creationId xmlns:p14="http://schemas.microsoft.com/office/powerpoint/2010/main" val="19830302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D939B96-D775-4728-83AA-EC376861265F}"/>
              </a:ext>
            </a:extLst>
          </p:cNvPr>
          <p:cNvSpPr>
            <a:spLocks noGrp="1"/>
          </p:cNvSpPr>
          <p:nvPr>
            <p:ph type="sldNum" sz="quarter" idx="11"/>
          </p:nvPr>
        </p:nvSpPr>
        <p:spPr/>
        <p:txBody>
          <a:bodyPr/>
          <a:lstStyle/>
          <a:p>
            <a:fld id="{DA2C159E-F13C-4A85-9A41-E7669D3E0D70}" type="slidenum">
              <a:rPr lang="en-GB" smtClean="0"/>
              <a:pPr/>
              <a:t>18</a:t>
            </a:fld>
            <a:endParaRPr lang="en-GB"/>
          </a:p>
        </p:txBody>
      </p:sp>
      <p:sp>
        <p:nvSpPr>
          <p:cNvPr id="3" name="Title 2">
            <a:extLst>
              <a:ext uri="{FF2B5EF4-FFF2-40B4-BE49-F238E27FC236}">
                <a16:creationId xmlns:a16="http://schemas.microsoft.com/office/drawing/2014/main" id="{EB55A27F-E4D5-407C-9161-C34CAF916DF9}"/>
              </a:ext>
            </a:extLst>
          </p:cNvPr>
          <p:cNvSpPr>
            <a:spLocks noGrp="1"/>
          </p:cNvSpPr>
          <p:nvPr>
            <p:ph type="title"/>
          </p:nvPr>
        </p:nvSpPr>
        <p:spPr/>
        <p:txBody>
          <a:bodyPr/>
          <a:lstStyle/>
          <a:p>
            <a:r>
              <a:rPr lang="en-GB" dirty="0"/>
              <a:t>Phospholipids</a:t>
            </a:r>
          </a:p>
        </p:txBody>
      </p:sp>
      <p:sp>
        <p:nvSpPr>
          <p:cNvPr id="4" name="Text Placeholder 3">
            <a:extLst>
              <a:ext uri="{FF2B5EF4-FFF2-40B4-BE49-F238E27FC236}">
                <a16:creationId xmlns:a16="http://schemas.microsoft.com/office/drawing/2014/main" id="{4BAE9FAB-4C30-45FD-9379-0A9F3F464D4E}"/>
              </a:ext>
            </a:extLst>
          </p:cNvPr>
          <p:cNvSpPr>
            <a:spLocks noGrp="1"/>
          </p:cNvSpPr>
          <p:nvPr>
            <p:ph type="body" sz="quarter" idx="12"/>
          </p:nvPr>
        </p:nvSpPr>
        <p:spPr/>
        <p:txBody>
          <a:bodyPr/>
          <a:lstStyle/>
          <a:p>
            <a:r>
              <a:rPr lang="en-GB" sz="2400" dirty="0"/>
              <a:t>Phospholipids are found in our biological membranes.</a:t>
            </a:r>
          </a:p>
          <a:p>
            <a:endParaRPr lang="en-GB" sz="2400" dirty="0"/>
          </a:p>
          <a:p>
            <a:r>
              <a:rPr lang="en-GB" sz="2400" dirty="0"/>
              <a:t>They are similar in structure to triglycerides as they have a glycerol backbone and fatty acid groups.  </a:t>
            </a:r>
          </a:p>
          <a:p>
            <a:endParaRPr lang="en-GB" sz="2400" dirty="0"/>
          </a:p>
          <a:p>
            <a:r>
              <a:rPr lang="en-GB" sz="2400" dirty="0"/>
              <a:t>However, the third fatty acid group is replaced by a phosphate group.</a:t>
            </a:r>
          </a:p>
          <a:p>
            <a:endParaRPr lang="en-GB" sz="2400" dirty="0"/>
          </a:p>
          <a:p>
            <a:endParaRPr lang="en-GB" dirty="0"/>
          </a:p>
        </p:txBody>
      </p:sp>
      <p:sp>
        <p:nvSpPr>
          <p:cNvPr id="6" name="Footer Placeholder 2">
            <a:extLst>
              <a:ext uri="{FF2B5EF4-FFF2-40B4-BE49-F238E27FC236}">
                <a16:creationId xmlns:a16="http://schemas.microsoft.com/office/drawing/2014/main" id="{7FDD7FB2-98FE-FD4E-C565-85BA5882EF5D}"/>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pPr defTabSz="1219170"/>
            <a:r>
              <a:rPr lang="en-GB" cap="none" dirty="0">
                <a:solidFill>
                  <a:srgbClr val="000000"/>
                </a:solidFill>
                <a:latin typeface="Arial"/>
              </a:rPr>
              <a:t>Education and Training Foundation</a:t>
            </a:r>
          </a:p>
        </p:txBody>
      </p:sp>
    </p:spTree>
    <p:extLst>
      <p:ext uri="{BB962C8B-B14F-4D97-AF65-F5344CB8AC3E}">
        <p14:creationId xmlns:p14="http://schemas.microsoft.com/office/powerpoint/2010/main" val="2065713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CABDB5C-679B-4926-B67B-FD09737D44F7}"/>
              </a:ext>
            </a:extLst>
          </p:cNvPr>
          <p:cNvSpPr>
            <a:spLocks noGrp="1"/>
          </p:cNvSpPr>
          <p:nvPr>
            <p:ph type="sldNum" sz="quarter" idx="11"/>
          </p:nvPr>
        </p:nvSpPr>
        <p:spPr/>
        <p:txBody>
          <a:bodyPr/>
          <a:lstStyle/>
          <a:p>
            <a:fld id="{DA2C159E-F13C-4A85-9A41-E7669D3E0D70}" type="slidenum">
              <a:rPr lang="en-GB" smtClean="0"/>
              <a:pPr/>
              <a:t>19</a:t>
            </a:fld>
            <a:endParaRPr lang="en-GB"/>
          </a:p>
        </p:txBody>
      </p:sp>
      <p:sp>
        <p:nvSpPr>
          <p:cNvPr id="3" name="Title 2">
            <a:extLst>
              <a:ext uri="{FF2B5EF4-FFF2-40B4-BE49-F238E27FC236}">
                <a16:creationId xmlns:a16="http://schemas.microsoft.com/office/drawing/2014/main" id="{FB4CECAF-28BD-43C9-9FDE-4AD2B4E9AD0A}"/>
              </a:ext>
            </a:extLst>
          </p:cNvPr>
          <p:cNvSpPr>
            <a:spLocks noGrp="1"/>
          </p:cNvSpPr>
          <p:nvPr>
            <p:ph type="title"/>
          </p:nvPr>
        </p:nvSpPr>
        <p:spPr/>
        <p:txBody>
          <a:bodyPr>
            <a:normAutofit/>
          </a:bodyPr>
          <a:lstStyle/>
          <a:p>
            <a:r>
              <a:rPr lang="en-GB" dirty="0"/>
              <a:t>          Triglyceride				Phospholipid</a:t>
            </a:r>
          </a:p>
        </p:txBody>
      </p:sp>
      <p:pic>
        <p:nvPicPr>
          <p:cNvPr id="8" name="Picture 2">
            <a:extLst>
              <a:ext uri="{FF2B5EF4-FFF2-40B4-BE49-F238E27FC236}">
                <a16:creationId xmlns:a16="http://schemas.microsoft.com/office/drawing/2014/main" id="{FBA449B2-4F92-42A7-ACAA-00AEEB8C42B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0644"/>
          <a:stretch/>
        </p:blipFill>
        <p:spPr bwMode="auto">
          <a:xfrm>
            <a:off x="452136" y="2021840"/>
            <a:ext cx="4238625" cy="2766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4">
            <a:extLst>
              <a:ext uri="{FF2B5EF4-FFF2-40B4-BE49-F238E27FC236}">
                <a16:creationId xmlns:a16="http://schemas.microsoft.com/office/drawing/2014/main" id="{99ED3DB9-5863-4DF3-A582-1CB946E1A1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80960" y="1993946"/>
            <a:ext cx="4133850"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a:extLst>
              <a:ext uri="{FF2B5EF4-FFF2-40B4-BE49-F238E27FC236}">
                <a16:creationId xmlns:a16="http://schemas.microsoft.com/office/drawing/2014/main" id="{9CAE57AB-7EA2-4376-B960-3ACED70A0AF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97379" y="2155945"/>
            <a:ext cx="885825"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ctangle 10">
            <a:extLst>
              <a:ext uri="{FF2B5EF4-FFF2-40B4-BE49-F238E27FC236}">
                <a16:creationId xmlns:a16="http://schemas.microsoft.com/office/drawing/2014/main" id="{A1EB6226-EFAD-4BAF-9013-160DD67BFD81}"/>
              </a:ext>
            </a:extLst>
          </p:cNvPr>
          <p:cNvSpPr/>
          <p:nvPr/>
        </p:nvSpPr>
        <p:spPr>
          <a:xfrm rot="5400000">
            <a:off x="8427176" y="1813462"/>
            <a:ext cx="1086048" cy="134815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2B8140D4-9C62-4F94-BD62-BC6BBA8088C6}"/>
              </a:ext>
            </a:extLst>
          </p:cNvPr>
          <p:cNvSpPr txBox="1"/>
          <p:nvPr/>
        </p:nvSpPr>
        <p:spPr>
          <a:xfrm>
            <a:off x="7040563" y="5310844"/>
            <a:ext cx="5365114" cy="946413"/>
          </a:xfrm>
          <a:prstGeom prst="rect">
            <a:avLst/>
          </a:prstGeom>
          <a:noFill/>
        </p:spPr>
        <p:txBody>
          <a:bodyPr wrap="square" lIns="0" tIns="0" rIns="0" bIns="0" rtlCol="0">
            <a:spAutoFit/>
          </a:bodyPr>
          <a:lstStyle/>
          <a:p>
            <a:r>
              <a:rPr lang="en-GB" sz="2400" dirty="0"/>
              <a:t>No third fatty acid in a phospholipid.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2400" dirty="0"/>
              <a:t>It is replaced by a phosphate group.</a:t>
            </a:r>
          </a:p>
          <a:p>
            <a:endParaRPr lang="en-GB" sz="1350" dirty="0"/>
          </a:p>
        </p:txBody>
      </p:sp>
      <p:sp>
        <p:nvSpPr>
          <p:cNvPr id="6" name="Footer Placeholder 2">
            <a:extLst>
              <a:ext uri="{FF2B5EF4-FFF2-40B4-BE49-F238E27FC236}">
                <a16:creationId xmlns:a16="http://schemas.microsoft.com/office/drawing/2014/main" id="{A94BB681-ECCE-ECC3-8D8F-104B4AFB6B73}"/>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pPr defTabSz="1219170"/>
            <a:r>
              <a:rPr lang="en-GB" cap="none" dirty="0">
                <a:solidFill>
                  <a:srgbClr val="000000"/>
                </a:solidFill>
                <a:latin typeface="Arial"/>
              </a:rPr>
              <a:t>Education and Training Foundation</a:t>
            </a:r>
          </a:p>
        </p:txBody>
      </p:sp>
    </p:spTree>
    <p:extLst>
      <p:ext uri="{BB962C8B-B14F-4D97-AF65-F5344CB8AC3E}">
        <p14:creationId xmlns:p14="http://schemas.microsoft.com/office/powerpoint/2010/main" val="1180872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Lipids</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t>Obesity and ‘fatty’ foods</a:t>
            </a:r>
          </a:p>
        </p:txBody>
      </p:sp>
    </p:spTree>
    <p:extLst>
      <p:ext uri="{BB962C8B-B14F-4D97-AF65-F5344CB8AC3E}">
        <p14:creationId xmlns:p14="http://schemas.microsoft.com/office/powerpoint/2010/main" val="3256786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C24F6D7-FC19-46C4-B857-8B6CC3C41E4E}"/>
              </a:ext>
            </a:extLst>
          </p:cNvPr>
          <p:cNvSpPr>
            <a:spLocks noGrp="1"/>
          </p:cNvSpPr>
          <p:nvPr>
            <p:ph type="sldNum" sz="quarter" idx="11"/>
          </p:nvPr>
        </p:nvSpPr>
        <p:spPr/>
        <p:txBody>
          <a:bodyPr/>
          <a:lstStyle/>
          <a:p>
            <a:fld id="{DA2C159E-F13C-4A85-9A41-E7669D3E0D70}" type="slidenum">
              <a:rPr lang="en-GB" smtClean="0"/>
              <a:pPr/>
              <a:t>20</a:t>
            </a:fld>
            <a:endParaRPr lang="en-GB" dirty="0"/>
          </a:p>
        </p:txBody>
      </p:sp>
      <p:sp>
        <p:nvSpPr>
          <p:cNvPr id="3" name="Title 2">
            <a:extLst>
              <a:ext uri="{FF2B5EF4-FFF2-40B4-BE49-F238E27FC236}">
                <a16:creationId xmlns:a16="http://schemas.microsoft.com/office/drawing/2014/main" id="{99B86EEE-7C16-4FB6-915B-EA1620D69C7B}"/>
              </a:ext>
            </a:extLst>
          </p:cNvPr>
          <p:cNvSpPr>
            <a:spLocks noGrp="1"/>
          </p:cNvSpPr>
          <p:nvPr>
            <p:ph type="title"/>
          </p:nvPr>
        </p:nvSpPr>
        <p:spPr/>
        <p:txBody>
          <a:bodyPr/>
          <a:lstStyle/>
          <a:p>
            <a:r>
              <a:rPr lang="en-GB" dirty="0"/>
              <a:t>Check your understanding</a:t>
            </a:r>
          </a:p>
        </p:txBody>
      </p:sp>
      <p:sp>
        <p:nvSpPr>
          <p:cNvPr id="4" name="Text Placeholder 3">
            <a:extLst>
              <a:ext uri="{FF2B5EF4-FFF2-40B4-BE49-F238E27FC236}">
                <a16:creationId xmlns:a16="http://schemas.microsoft.com/office/drawing/2014/main" id="{57CE9F5C-CF32-458D-868C-D98CB7DC2AED}"/>
              </a:ext>
            </a:extLst>
          </p:cNvPr>
          <p:cNvSpPr>
            <a:spLocks noGrp="1"/>
          </p:cNvSpPr>
          <p:nvPr>
            <p:ph type="body" sz="quarter" idx="12"/>
          </p:nvPr>
        </p:nvSpPr>
        <p:spPr/>
        <p:txBody>
          <a:bodyPr/>
          <a:lstStyle/>
          <a:p>
            <a:r>
              <a:rPr lang="en-GB" sz="2400" dirty="0"/>
              <a:t>Imagine that you are a healthcare practitioner speaking to a parent of an overweight child. </a:t>
            </a:r>
          </a:p>
          <a:p>
            <a:endParaRPr lang="en-GB" sz="2400" dirty="0"/>
          </a:p>
          <a:p>
            <a:r>
              <a:rPr lang="en-GB" sz="2400" dirty="0"/>
              <a:t>How would you explain to the parent that while it is important that we don’t cut all fats out of our diet, eating them in moderation is better for our health, in both the short and long term?</a:t>
            </a:r>
          </a:p>
        </p:txBody>
      </p:sp>
      <p:sp>
        <p:nvSpPr>
          <p:cNvPr id="6" name="Footer Placeholder 2">
            <a:extLst>
              <a:ext uri="{FF2B5EF4-FFF2-40B4-BE49-F238E27FC236}">
                <a16:creationId xmlns:a16="http://schemas.microsoft.com/office/drawing/2014/main" id="{F9BEF163-933A-79B6-3DBE-B70A431AA082}"/>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pPr defTabSz="1219170"/>
            <a:r>
              <a:rPr lang="en-GB" cap="none" dirty="0">
                <a:solidFill>
                  <a:srgbClr val="000000"/>
                </a:solidFill>
                <a:latin typeface="Arial"/>
              </a:rPr>
              <a:t>Education and Training Foundation</a:t>
            </a:r>
          </a:p>
        </p:txBody>
      </p:sp>
    </p:spTree>
    <p:extLst>
      <p:ext uri="{BB962C8B-B14F-4D97-AF65-F5344CB8AC3E}">
        <p14:creationId xmlns:p14="http://schemas.microsoft.com/office/powerpoint/2010/main" val="42546933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79C3FE9-F8F5-43AA-AFC8-3E200742F904}"/>
              </a:ext>
            </a:extLst>
          </p:cNvPr>
          <p:cNvSpPr>
            <a:spLocks noGrp="1"/>
          </p:cNvSpPr>
          <p:nvPr>
            <p:ph type="sldNum" sz="quarter" idx="11"/>
          </p:nvPr>
        </p:nvSpPr>
        <p:spPr/>
        <p:txBody>
          <a:bodyPr/>
          <a:lstStyle/>
          <a:p>
            <a:fld id="{DA2C159E-F13C-4A85-9A41-E7669D3E0D70}" type="slidenum">
              <a:rPr lang="en-GB" smtClean="0"/>
              <a:pPr/>
              <a:t>21</a:t>
            </a:fld>
            <a:endParaRPr lang="en-GB"/>
          </a:p>
        </p:txBody>
      </p:sp>
      <p:sp>
        <p:nvSpPr>
          <p:cNvPr id="3" name="Title 2">
            <a:extLst>
              <a:ext uri="{FF2B5EF4-FFF2-40B4-BE49-F238E27FC236}">
                <a16:creationId xmlns:a16="http://schemas.microsoft.com/office/drawing/2014/main" id="{34D8AFD8-B7B7-43CC-969C-8DEF210D55F1}"/>
              </a:ext>
            </a:extLst>
          </p:cNvPr>
          <p:cNvSpPr>
            <a:spLocks noGrp="1"/>
          </p:cNvSpPr>
          <p:nvPr>
            <p:ph type="title"/>
          </p:nvPr>
        </p:nvSpPr>
        <p:spPr/>
        <p:txBody>
          <a:bodyPr/>
          <a:lstStyle/>
          <a:p>
            <a:r>
              <a:rPr lang="en-GB" dirty="0"/>
              <a:t>Check your understanding </a:t>
            </a:r>
          </a:p>
        </p:txBody>
      </p:sp>
      <p:sp>
        <p:nvSpPr>
          <p:cNvPr id="4" name="Text Placeholder 3">
            <a:extLst>
              <a:ext uri="{FF2B5EF4-FFF2-40B4-BE49-F238E27FC236}">
                <a16:creationId xmlns:a16="http://schemas.microsoft.com/office/drawing/2014/main" id="{D00F121B-140D-432B-BDDF-16F910C54665}"/>
              </a:ext>
            </a:extLst>
          </p:cNvPr>
          <p:cNvSpPr>
            <a:spLocks noGrp="1"/>
          </p:cNvSpPr>
          <p:nvPr>
            <p:ph type="body" sz="quarter" idx="12"/>
          </p:nvPr>
        </p:nvSpPr>
        <p:spPr/>
        <p:txBody>
          <a:bodyPr/>
          <a:lstStyle/>
          <a:p>
            <a:r>
              <a:rPr lang="en-GB" sz="2400" dirty="0"/>
              <a:t>Have a go at the factual recall questions.</a:t>
            </a:r>
          </a:p>
        </p:txBody>
      </p:sp>
      <p:sp>
        <p:nvSpPr>
          <p:cNvPr id="7" name="Footer Placeholder 2">
            <a:extLst>
              <a:ext uri="{FF2B5EF4-FFF2-40B4-BE49-F238E27FC236}">
                <a16:creationId xmlns:a16="http://schemas.microsoft.com/office/drawing/2014/main" id="{2CD839E1-F837-ED9F-9E3C-7A5D5AC3BDC7}"/>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pPr defTabSz="1219170"/>
            <a:r>
              <a:rPr lang="en-GB" cap="none" dirty="0">
                <a:solidFill>
                  <a:srgbClr val="000000"/>
                </a:solidFill>
                <a:latin typeface="Arial"/>
              </a:rPr>
              <a:t>Education and Training Foundation</a:t>
            </a:r>
          </a:p>
        </p:txBody>
      </p:sp>
    </p:spTree>
    <p:extLst>
      <p:ext uri="{BB962C8B-B14F-4D97-AF65-F5344CB8AC3E}">
        <p14:creationId xmlns:p14="http://schemas.microsoft.com/office/powerpoint/2010/main" val="28122805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DA2C159E-F13C-4A85-9A41-E7669D3E0D70}" type="slidenum">
              <a:rPr lang="en-GB" smtClean="0"/>
              <a:pPr/>
              <a:t>22</a:t>
            </a:fld>
            <a:endParaRPr lang="en-GB"/>
          </a:p>
        </p:txBody>
      </p:sp>
      <p:sp>
        <p:nvSpPr>
          <p:cNvPr id="13" name="Rectangle 12">
            <a:extLst>
              <a:ext uri="{FF2B5EF4-FFF2-40B4-BE49-F238E27FC236}">
                <a16:creationId xmlns:a16="http://schemas.microsoft.com/office/drawing/2014/main" id="{E2C579EE-E5CC-4F9A-A5AE-7CAF0043E178}"/>
              </a:ext>
            </a:extLst>
          </p:cNvPr>
          <p:cNvSpPr/>
          <p:nvPr/>
        </p:nvSpPr>
        <p:spPr>
          <a:xfrm>
            <a:off x="2111737" y="2234023"/>
            <a:ext cx="2650067" cy="112606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prstTxWarp prst="textNoShape">
              <a:avLst/>
            </a:prstTxWarp>
            <a:noAutofit/>
          </a:bodyPr>
          <a:lstStyle/>
          <a:p>
            <a:pPr algn="ctr">
              <a:lnSpc>
                <a:spcPct val="107000"/>
              </a:lnSpc>
              <a:spcAft>
                <a:spcPts val="1067"/>
              </a:spcAft>
            </a:pPr>
            <a:r>
              <a:rPr lang="en-US" sz="1867" dirty="0">
                <a:solidFill>
                  <a:srgbClr val="002060"/>
                </a:solidFill>
                <a:ea typeface="Calibri" panose="020F0502020204030204" pitchFamily="34" charset="0"/>
                <a:cs typeface="Times New Roman" panose="02020603050405020304" pitchFamily="18" charset="0"/>
              </a:rPr>
              <a:t>PROVIDER LOGO HERE</a:t>
            </a:r>
            <a:endParaRPr lang="en-GB" sz="1467" dirty="0">
              <a:solidFill>
                <a:srgbClr val="002060"/>
              </a:solidFill>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93ED7E31-0A20-431C-92C7-87EA77ED0CA9}"/>
              </a:ext>
            </a:extLst>
          </p:cNvPr>
          <p:cNvSpPr txBox="1"/>
          <p:nvPr/>
        </p:nvSpPr>
        <p:spPr>
          <a:xfrm>
            <a:off x="2351584" y="1700809"/>
            <a:ext cx="1536171" cy="246221"/>
          </a:xfrm>
          <a:prstGeom prst="rect">
            <a:avLst/>
          </a:prstGeom>
          <a:noFill/>
        </p:spPr>
        <p:txBody>
          <a:bodyPr wrap="square" lIns="0" tIns="0" rIns="0" bIns="0" rtlCol="0">
            <a:spAutoFit/>
          </a:bodyPr>
          <a:lstStyle/>
          <a:p>
            <a:r>
              <a:rPr lang="en-GB" sz="1600" dirty="0"/>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232357"/>
            <a:ext cx="2400267" cy="1126067"/>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6234069" y="1700809"/>
            <a:ext cx="1536171" cy="246221"/>
          </a:xfrm>
          <a:prstGeom prst="rect">
            <a:avLst/>
          </a:prstGeom>
          <a:noFill/>
        </p:spPr>
        <p:txBody>
          <a:bodyPr wrap="square" lIns="0" tIns="0" rIns="0" bIns="0" rtlCol="0">
            <a:spAutoFit/>
          </a:bodyPr>
          <a:lstStyle/>
          <a:p>
            <a:r>
              <a:rPr lang="en-GB" sz="1600" dirty="0"/>
              <a:t>FUNDED BY</a:t>
            </a:r>
          </a:p>
        </p:txBody>
      </p:sp>
      <p:sp>
        <p:nvSpPr>
          <p:cNvPr id="16" name="TextBox 15">
            <a:extLst>
              <a:ext uri="{FF2B5EF4-FFF2-40B4-BE49-F238E27FC236}">
                <a16:creationId xmlns:a16="http://schemas.microsoft.com/office/drawing/2014/main" id="{3F2C459C-FDFD-413A-AA47-C10B685C2A01}"/>
              </a:ext>
            </a:extLst>
          </p:cNvPr>
          <p:cNvSpPr txBox="1"/>
          <p:nvPr/>
        </p:nvSpPr>
        <p:spPr>
          <a:xfrm>
            <a:off x="6216563" y="3824753"/>
            <a:ext cx="2400267" cy="430887"/>
          </a:xfrm>
          <a:prstGeom prst="rect">
            <a:avLst/>
          </a:prstGeom>
          <a:noFill/>
        </p:spPr>
        <p:txBody>
          <a:bodyPr wrap="square" lIns="0" tIns="0" rIns="0" bIns="0" rtlCol="0">
            <a:spAutoFit/>
          </a:bodyPr>
          <a:lstStyle/>
          <a:p>
            <a:r>
              <a:rPr lang="en-GB" sz="1400" dirty="0"/>
              <a:t>This programme is funded by the Department for Education</a:t>
            </a:r>
          </a:p>
        </p:txBody>
      </p:sp>
      <p:sp>
        <p:nvSpPr>
          <p:cNvPr id="17" name="TextBox 16">
            <a:extLst>
              <a:ext uri="{FF2B5EF4-FFF2-40B4-BE49-F238E27FC236}">
                <a16:creationId xmlns:a16="http://schemas.microsoft.com/office/drawing/2014/main" id="{36B2AE06-62E2-47AC-A4B8-78F23C87D5EA}"/>
              </a:ext>
            </a:extLst>
          </p:cNvPr>
          <p:cNvSpPr txBox="1"/>
          <p:nvPr/>
        </p:nvSpPr>
        <p:spPr>
          <a:xfrm>
            <a:off x="2111738" y="3717032"/>
            <a:ext cx="2784309" cy="646331"/>
          </a:xfrm>
          <a:prstGeom prst="rect">
            <a:avLst/>
          </a:prstGeom>
          <a:noFill/>
        </p:spPr>
        <p:txBody>
          <a:bodyPr wrap="square" lIns="0" tIns="0" rIns="0" bIns="0" rtlCol="0">
            <a:spAutoFit/>
          </a:bodyPr>
          <a:lstStyle/>
          <a:p>
            <a:r>
              <a:rPr lang="en-GB" sz="1400" dirty="0"/>
              <a:t>Bede Academy has produced this resource 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583499" y="4869161"/>
            <a:ext cx="8736971" cy="492443"/>
          </a:xfrm>
          <a:prstGeom prst="rect">
            <a:avLst/>
          </a:prstGeom>
          <a:noFill/>
        </p:spPr>
        <p:txBody>
          <a:bodyPr wrap="square" lIns="0" tIns="0" rIns="0" bIns="0" rtlCol="0">
            <a:spAutoFit/>
          </a:bodyPr>
          <a:lstStyle/>
          <a:p>
            <a:pPr algn="ctr"/>
            <a:r>
              <a:rPr lang="en-GB" sz="3200" b="1" dirty="0">
                <a:solidFill>
                  <a:srgbClr val="E51C41"/>
                </a:solidFill>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32438" y="452670"/>
            <a:ext cx="1620137" cy="860743"/>
          </a:xfrm>
          <a:prstGeom prst="rect">
            <a:avLst/>
          </a:prstGeom>
        </p:spPr>
      </p:pic>
      <p:sp>
        <p:nvSpPr>
          <p:cNvPr id="2" name="Footer Placeholder 2">
            <a:extLst>
              <a:ext uri="{FF2B5EF4-FFF2-40B4-BE49-F238E27FC236}">
                <a16:creationId xmlns:a16="http://schemas.microsoft.com/office/drawing/2014/main" id="{DAC470ED-9618-DCE7-A950-FA33C3162B13}"/>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pPr defTabSz="1219170"/>
            <a:r>
              <a:rPr lang="en-GB" cap="none" dirty="0">
                <a:solidFill>
                  <a:srgbClr val="000000"/>
                </a:solidFill>
                <a:latin typeface="Arial"/>
              </a:rPr>
              <a:t>Education and Training Foundation</a:t>
            </a:r>
          </a:p>
        </p:txBody>
      </p:sp>
      <p:pic>
        <p:nvPicPr>
          <p:cNvPr id="3" name="Picture 2" descr="Logo, company name&#10;&#10;Description automatically generated">
            <a:extLst>
              <a:ext uri="{FF2B5EF4-FFF2-40B4-BE49-F238E27FC236}">
                <a16:creationId xmlns:a16="http://schemas.microsoft.com/office/drawing/2014/main" id="{0D46EEEE-B78A-BDEE-760E-DEA11525033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759100" y="2250082"/>
            <a:ext cx="3355340" cy="1113155"/>
          </a:xfrm>
          <a:prstGeom prst="rect">
            <a:avLst/>
          </a:prstGeom>
          <a:noFill/>
          <a:ln>
            <a:noFill/>
          </a:ln>
        </p:spPr>
      </p:pic>
    </p:spTree>
    <p:extLst>
      <p:ext uri="{BB962C8B-B14F-4D97-AF65-F5344CB8AC3E}">
        <p14:creationId xmlns:p14="http://schemas.microsoft.com/office/powerpoint/2010/main" val="32693146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GB" sz="3200" dirty="0"/>
              <a:t>What do you already know?</a:t>
            </a:r>
          </a:p>
        </p:txBody>
      </p:sp>
      <p:sp>
        <p:nvSpPr>
          <p:cNvPr id="5" name="Text Placeholder 4"/>
          <p:cNvSpPr>
            <a:spLocks noGrp="1"/>
          </p:cNvSpPr>
          <p:nvPr>
            <p:ph type="body" sz="quarter" idx="12"/>
          </p:nvPr>
        </p:nvSpPr>
        <p:spPr/>
        <p:txBody>
          <a:bodyPr/>
          <a:lstStyle/>
          <a:p>
            <a:r>
              <a:rPr lang="en-GB" dirty="0">
                <a:solidFill>
                  <a:srgbClr val="E51C41"/>
                </a:solidFill>
              </a:rPr>
              <a:t> </a:t>
            </a:r>
            <a:br>
              <a:rPr lang="en-GB" dirty="0">
                <a:solidFill>
                  <a:schemeClr val="accent1"/>
                </a:solidFill>
              </a:rPr>
            </a:br>
            <a:r>
              <a:rPr lang="en-GB" dirty="0"/>
              <a:t>1.  What do our bodies need lipids for?</a:t>
            </a:r>
          </a:p>
          <a:p>
            <a:endParaRPr lang="en-GB" dirty="0"/>
          </a:p>
          <a:p>
            <a:endParaRPr lang="en-GB" dirty="0"/>
          </a:p>
          <a:p>
            <a:endParaRPr lang="en-GB" dirty="0"/>
          </a:p>
          <a:p>
            <a:r>
              <a:rPr lang="en-GB" dirty="0"/>
              <a:t>2. Which foodstuffs are high in lipids?</a:t>
            </a:r>
          </a:p>
          <a:p>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pPr defTabSz="1219170"/>
            <a:r>
              <a:rPr lang="en-GB" cap="none" dirty="0">
                <a:solidFill>
                  <a:srgbClr val="000000"/>
                </a:solidFill>
                <a:latin typeface="Arial"/>
              </a:rPr>
              <a:t>Education and Training Foundation</a:t>
            </a:r>
          </a:p>
        </p:txBody>
      </p:sp>
      <p:sp>
        <p:nvSpPr>
          <p:cNvPr id="4" name="Slide Number Placeholder 3"/>
          <p:cNvSpPr>
            <a:spLocks noGrp="1"/>
          </p:cNvSpPr>
          <p:nvPr>
            <p:ph type="sldNum" sz="quarter" idx="11"/>
          </p:nvPr>
        </p:nvSpPr>
        <p:spPr/>
        <p:txBody>
          <a:bodyPr/>
          <a:lstStyle/>
          <a:p>
            <a:pPr defTabSz="1219170"/>
            <a:fld id="{DA2C159E-F13C-4A85-9A41-E7669D3E0D70}" type="slidenum">
              <a:rPr lang="en-GB">
                <a:solidFill>
                  <a:srgbClr val="000000"/>
                </a:solidFill>
                <a:latin typeface="Arial"/>
              </a:rPr>
              <a:pPr defTabSz="1219170"/>
              <a:t>3</a:t>
            </a:fld>
            <a:endParaRPr lang="en-GB">
              <a:solidFill>
                <a:srgbClr val="000000"/>
              </a:solidFill>
              <a:latin typeface="Arial"/>
            </a:endParaRPr>
          </a:p>
        </p:txBody>
      </p:sp>
    </p:spTree>
    <p:extLst>
      <p:ext uri="{BB962C8B-B14F-4D97-AF65-F5344CB8AC3E}">
        <p14:creationId xmlns:p14="http://schemas.microsoft.com/office/powerpoint/2010/main" val="26231754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29290BC-83CF-4F18-9AB1-FB88FC86C10F}"/>
              </a:ext>
            </a:extLst>
          </p:cNvPr>
          <p:cNvSpPr>
            <a:spLocks noGrp="1"/>
          </p:cNvSpPr>
          <p:nvPr>
            <p:ph type="sldNum" sz="quarter" idx="11"/>
          </p:nvPr>
        </p:nvSpPr>
        <p:spPr/>
        <p:txBody>
          <a:bodyPr/>
          <a:lstStyle/>
          <a:p>
            <a:fld id="{DA2C159E-F13C-4A85-9A41-E7669D3E0D70}" type="slidenum">
              <a:rPr lang="en-GB" smtClean="0"/>
              <a:pPr/>
              <a:t>4</a:t>
            </a:fld>
            <a:endParaRPr lang="en-GB"/>
          </a:p>
        </p:txBody>
      </p:sp>
      <p:sp>
        <p:nvSpPr>
          <p:cNvPr id="3" name="Title 2">
            <a:extLst>
              <a:ext uri="{FF2B5EF4-FFF2-40B4-BE49-F238E27FC236}">
                <a16:creationId xmlns:a16="http://schemas.microsoft.com/office/drawing/2014/main" id="{7AB7A040-C3DE-452F-97BA-F3608A841C45}"/>
              </a:ext>
            </a:extLst>
          </p:cNvPr>
          <p:cNvSpPr>
            <a:spLocks noGrp="1"/>
          </p:cNvSpPr>
          <p:nvPr>
            <p:ph type="title"/>
          </p:nvPr>
        </p:nvSpPr>
        <p:spPr/>
        <p:txBody>
          <a:bodyPr/>
          <a:lstStyle/>
          <a:p>
            <a:r>
              <a:rPr lang="en-GB" dirty="0"/>
              <a:t>Obesity in the news</a:t>
            </a:r>
          </a:p>
        </p:txBody>
      </p:sp>
      <p:sp>
        <p:nvSpPr>
          <p:cNvPr id="4" name="Text Placeholder 3">
            <a:extLst>
              <a:ext uri="{FF2B5EF4-FFF2-40B4-BE49-F238E27FC236}">
                <a16:creationId xmlns:a16="http://schemas.microsoft.com/office/drawing/2014/main" id="{E12B86AE-1158-4AC5-B7CD-8558D10542EF}"/>
              </a:ext>
            </a:extLst>
          </p:cNvPr>
          <p:cNvSpPr>
            <a:spLocks noGrp="1"/>
          </p:cNvSpPr>
          <p:nvPr>
            <p:ph type="body" sz="quarter" idx="12"/>
          </p:nvPr>
        </p:nvSpPr>
        <p:spPr/>
        <p:txBody>
          <a:bodyPr/>
          <a:lstStyle/>
          <a:p>
            <a:r>
              <a:rPr lang="en-GB" sz="2400" dirty="0"/>
              <a:t>According to 2020</a:t>
            </a:r>
            <a:r>
              <a:rPr lang="en-GB" sz="1800" dirty="0">
                <a:effectLst/>
                <a:latin typeface="Calibri" panose="020F0502020204030204" pitchFamily="34" charset="0"/>
                <a:ea typeface="Calibri" panose="020F0502020204030204" pitchFamily="34" charset="0"/>
                <a:cs typeface="Times New Roman" panose="02020603050405020304" pitchFamily="18" charset="0"/>
              </a:rPr>
              <a:t>–</a:t>
            </a:r>
            <a:r>
              <a:rPr lang="en-GB" sz="2400" dirty="0"/>
              <a:t>21 data:</a:t>
            </a:r>
          </a:p>
          <a:p>
            <a:endParaRPr lang="en-GB" sz="2400" dirty="0"/>
          </a:p>
          <a:p>
            <a:pPr marL="342900" indent="-342900">
              <a:buFont typeface="Arial" panose="020B0604020202020204" pitchFamily="34" charset="0"/>
              <a:buChar char="•"/>
            </a:pPr>
            <a:r>
              <a:rPr lang="en-GB" sz="2400" dirty="0"/>
              <a:t>25.5 per cent of Year 6 students in England are obese</a:t>
            </a:r>
          </a:p>
          <a:p>
            <a:endParaRPr lang="en-GB" sz="2400" dirty="0"/>
          </a:p>
          <a:p>
            <a:pPr marL="342900" indent="-342900">
              <a:buFont typeface="Arial" panose="020B0604020202020204" pitchFamily="34" charset="0"/>
              <a:buChar char="•"/>
            </a:pPr>
            <a:r>
              <a:rPr lang="en-GB" sz="2400" dirty="0"/>
              <a:t>28 per cent of adults in England are obese</a:t>
            </a:r>
          </a:p>
          <a:p>
            <a:endParaRPr lang="en-GB" sz="2400" dirty="0"/>
          </a:p>
          <a:p>
            <a:pPr marL="342900" indent="-342900">
              <a:buFont typeface="Arial" panose="020B0604020202020204" pitchFamily="34" charset="0"/>
              <a:buChar char="•"/>
            </a:pPr>
            <a:r>
              <a:rPr lang="en-GB" sz="2400" dirty="0"/>
              <a:t>36.2 per cent of adults in England are overweight but not obese</a:t>
            </a:r>
          </a:p>
        </p:txBody>
      </p:sp>
      <p:pic>
        <p:nvPicPr>
          <p:cNvPr id="4098" name="Picture 2" descr="This is not about fat shaming': Cancer Research UK stands by anti-obesity  campaign after backlash | PR Week">
            <a:extLst>
              <a:ext uri="{FF2B5EF4-FFF2-40B4-BE49-F238E27FC236}">
                <a16:creationId xmlns:a16="http://schemas.microsoft.com/office/drawing/2014/main" id="{F0B5569A-F2D2-4B03-97AA-AC9578FA57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956918">
            <a:off x="9927590" y="209377"/>
            <a:ext cx="1866900" cy="2447925"/>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Low Fat Mayonnaise Dressing | Hellmann's | Hellmann's US">
            <a:extLst>
              <a:ext uri="{FF2B5EF4-FFF2-40B4-BE49-F238E27FC236}">
                <a16:creationId xmlns:a16="http://schemas.microsoft.com/office/drawing/2014/main" id="{017043F4-8F0B-46A4-9671-86092F12336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425127">
            <a:off x="10290375" y="2952103"/>
            <a:ext cx="1670063" cy="1670063"/>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ealthy Choices to improve your lifestyle.">
            <a:extLst>
              <a:ext uri="{FF2B5EF4-FFF2-40B4-BE49-F238E27FC236}">
                <a16:creationId xmlns:a16="http://schemas.microsoft.com/office/drawing/2014/main" id="{04D95077-1C9C-4577-86E2-A21C1088B36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848547">
            <a:off x="10439567" y="5033626"/>
            <a:ext cx="1156859" cy="1649140"/>
          </a:xfrm>
          <a:prstGeom prst="rect">
            <a:avLst/>
          </a:prstGeom>
          <a:noFill/>
          <a:extLst>
            <a:ext uri="{909E8E84-426E-40DD-AFC4-6F175D3DCCD1}">
              <a14:hiddenFill xmlns:a14="http://schemas.microsoft.com/office/drawing/2010/main">
                <a:solidFill>
                  <a:srgbClr val="FFFFFF"/>
                </a:solidFill>
              </a14:hiddenFill>
            </a:ext>
          </a:extLst>
        </p:spPr>
      </p:pic>
      <p:sp>
        <p:nvSpPr>
          <p:cNvPr id="6" name="Footer Placeholder 2">
            <a:extLst>
              <a:ext uri="{FF2B5EF4-FFF2-40B4-BE49-F238E27FC236}">
                <a16:creationId xmlns:a16="http://schemas.microsoft.com/office/drawing/2014/main" id="{78A79D51-56DD-C9D5-1CBA-CA70BF81C92B}"/>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pPr defTabSz="1219170"/>
            <a:r>
              <a:rPr lang="en-GB" cap="none" dirty="0">
                <a:solidFill>
                  <a:srgbClr val="000000"/>
                </a:solidFill>
                <a:latin typeface="Arial"/>
              </a:rPr>
              <a:t>Education and Training Foundation</a:t>
            </a:r>
          </a:p>
        </p:txBody>
      </p:sp>
    </p:spTree>
    <p:extLst>
      <p:ext uri="{BB962C8B-B14F-4D97-AF65-F5344CB8AC3E}">
        <p14:creationId xmlns:p14="http://schemas.microsoft.com/office/powerpoint/2010/main" val="6379401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D4B25F2-E5D3-4B3A-A6F2-C2D3C149860A}"/>
              </a:ext>
            </a:extLst>
          </p:cNvPr>
          <p:cNvSpPr>
            <a:spLocks noGrp="1"/>
          </p:cNvSpPr>
          <p:nvPr>
            <p:ph type="sldNum" sz="quarter" idx="11"/>
          </p:nvPr>
        </p:nvSpPr>
        <p:spPr/>
        <p:txBody>
          <a:bodyPr/>
          <a:lstStyle/>
          <a:p>
            <a:fld id="{DA2C159E-F13C-4A85-9A41-E7669D3E0D70}" type="slidenum">
              <a:rPr lang="en-GB" smtClean="0"/>
              <a:pPr/>
              <a:t>5</a:t>
            </a:fld>
            <a:endParaRPr lang="en-GB"/>
          </a:p>
        </p:txBody>
      </p:sp>
      <p:sp>
        <p:nvSpPr>
          <p:cNvPr id="3" name="Title 2">
            <a:extLst>
              <a:ext uri="{FF2B5EF4-FFF2-40B4-BE49-F238E27FC236}">
                <a16:creationId xmlns:a16="http://schemas.microsoft.com/office/drawing/2014/main" id="{50869EFB-CC2C-45E4-8DA3-5AEC254F7F9B}"/>
              </a:ext>
            </a:extLst>
          </p:cNvPr>
          <p:cNvSpPr>
            <a:spLocks noGrp="1"/>
          </p:cNvSpPr>
          <p:nvPr>
            <p:ph type="title"/>
          </p:nvPr>
        </p:nvSpPr>
        <p:spPr/>
        <p:txBody>
          <a:bodyPr/>
          <a:lstStyle/>
          <a:p>
            <a:r>
              <a:rPr lang="en-GB" dirty="0"/>
              <a:t>Obesity and health</a:t>
            </a:r>
          </a:p>
        </p:txBody>
      </p:sp>
      <p:sp>
        <p:nvSpPr>
          <p:cNvPr id="4" name="Text Placeholder 3">
            <a:extLst>
              <a:ext uri="{FF2B5EF4-FFF2-40B4-BE49-F238E27FC236}">
                <a16:creationId xmlns:a16="http://schemas.microsoft.com/office/drawing/2014/main" id="{4E684F38-504D-4523-89BF-BFD98AD40687}"/>
              </a:ext>
            </a:extLst>
          </p:cNvPr>
          <p:cNvSpPr>
            <a:spLocks noGrp="1"/>
          </p:cNvSpPr>
          <p:nvPr>
            <p:ph type="body" sz="quarter" idx="12"/>
          </p:nvPr>
        </p:nvSpPr>
        <p:spPr/>
        <p:txBody>
          <a:bodyPr/>
          <a:lstStyle/>
          <a:p>
            <a:r>
              <a:rPr lang="en-GB" sz="2400" dirty="0"/>
              <a:t>Increasing obesity levels are having an impact on the NHS as more people seek treatment for heart conditions, gallstones, hip and knee replacements as well as bariatric surgery.</a:t>
            </a:r>
          </a:p>
          <a:p>
            <a:endParaRPr lang="en-GB" sz="2400" dirty="0"/>
          </a:p>
          <a:p>
            <a:r>
              <a:rPr lang="en-GB" sz="2400" dirty="0"/>
              <a:t>Being obese can also affects a person’s quality of life.</a:t>
            </a:r>
          </a:p>
          <a:p>
            <a:endParaRPr lang="en-GB" sz="2400" dirty="0"/>
          </a:p>
          <a:p>
            <a:r>
              <a:rPr lang="en-GB" sz="2400" dirty="0"/>
              <a:t>Many different health professionals (</a:t>
            </a:r>
            <a:r>
              <a:rPr lang="en-GB" sz="2400" dirty="0" err="1"/>
              <a:t>eg</a:t>
            </a:r>
            <a:r>
              <a:rPr lang="en-GB" sz="2400" dirty="0"/>
              <a:t> dieticians, occupational therapists, bariatric nurses, health visitors and midwives) may find themselves discussing lipids and dietary intake with their patients.</a:t>
            </a:r>
          </a:p>
        </p:txBody>
      </p:sp>
      <p:sp>
        <p:nvSpPr>
          <p:cNvPr id="6" name="Footer Placeholder 2">
            <a:extLst>
              <a:ext uri="{FF2B5EF4-FFF2-40B4-BE49-F238E27FC236}">
                <a16:creationId xmlns:a16="http://schemas.microsoft.com/office/drawing/2014/main" id="{49224E36-CDEC-A014-F530-F87E36B0C3B2}"/>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pPr defTabSz="1219170"/>
            <a:r>
              <a:rPr lang="en-GB" cap="none" dirty="0">
                <a:solidFill>
                  <a:srgbClr val="000000"/>
                </a:solidFill>
                <a:latin typeface="Arial"/>
              </a:rPr>
              <a:t>Education and Training Foundation</a:t>
            </a:r>
          </a:p>
        </p:txBody>
      </p:sp>
    </p:spTree>
    <p:extLst>
      <p:ext uri="{BB962C8B-B14F-4D97-AF65-F5344CB8AC3E}">
        <p14:creationId xmlns:p14="http://schemas.microsoft.com/office/powerpoint/2010/main" val="20621567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36F88E0-6DDF-4183-A554-CEEA0090AC19}"/>
              </a:ext>
            </a:extLst>
          </p:cNvPr>
          <p:cNvSpPr>
            <a:spLocks noGrp="1"/>
          </p:cNvSpPr>
          <p:nvPr>
            <p:ph type="sldNum" sz="quarter" idx="11"/>
          </p:nvPr>
        </p:nvSpPr>
        <p:spPr/>
        <p:txBody>
          <a:bodyPr/>
          <a:lstStyle/>
          <a:p>
            <a:fld id="{DA2C159E-F13C-4A85-9A41-E7669D3E0D70}" type="slidenum">
              <a:rPr lang="en-GB" smtClean="0"/>
              <a:pPr/>
              <a:t>6</a:t>
            </a:fld>
            <a:endParaRPr lang="en-GB"/>
          </a:p>
        </p:txBody>
      </p:sp>
      <p:sp>
        <p:nvSpPr>
          <p:cNvPr id="3" name="Title 2">
            <a:extLst>
              <a:ext uri="{FF2B5EF4-FFF2-40B4-BE49-F238E27FC236}">
                <a16:creationId xmlns:a16="http://schemas.microsoft.com/office/drawing/2014/main" id="{788BC0D3-004D-4F71-B95F-8E797BB83CCB}"/>
              </a:ext>
            </a:extLst>
          </p:cNvPr>
          <p:cNvSpPr>
            <a:spLocks noGrp="1"/>
          </p:cNvSpPr>
          <p:nvPr>
            <p:ph type="title"/>
          </p:nvPr>
        </p:nvSpPr>
        <p:spPr/>
        <p:txBody>
          <a:bodyPr/>
          <a:lstStyle/>
          <a:p>
            <a:r>
              <a:rPr lang="en-GB" dirty="0"/>
              <a:t>Lipids and health professionals</a:t>
            </a:r>
          </a:p>
        </p:txBody>
      </p:sp>
      <p:sp>
        <p:nvSpPr>
          <p:cNvPr id="4" name="Text Placeholder 3">
            <a:extLst>
              <a:ext uri="{FF2B5EF4-FFF2-40B4-BE49-F238E27FC236}">
                <a16:creationId xmlns:a16="http://schemas.microsoft.com/office/drawing/2014/main" id="{E2C4F130-B24F-40B0-8DE2-179E135286C5}"/>
              </a:ext>
            </a:extLst>
          </p:cNvPr>
          <p:cNvSpPr>
            <a:spLocks noGrp="1"/>
          </p:cNvSpPr>
          <p:nvPr>
            <p:ph type="body" sz="quarter" idx="12"/>
          </p:nvPr>
        </p:nvSpPr>
        <p:spPr>
          <a:xfrm>
            <a:off x="312001" y="1315200"/>
            <a:ext cx="11813324" cy="4802099"/>
          </a:xfrm>
        </p:spPr>
        <p:txBody>
          <a:bodyPr/>
          <a:lstStyle/>
          <a:p>
            <a:r>
              <a:rPr lang="en-GB" sz="2400" dirty="0"/>
              <a:t>It is important that health professionals can explain to their patients:</a:t>
            </a:r>
          </a:p>
          <a:p>
            <a:endParaRPr lang="en-GB" sz="2400" dirty="0"/>
          </a:p>
          <a:p>
            <a:pPr marL="342900" indent="-342900">
              <a:buFont typeface="Arial" panose="020B0604020202020204" pitchFamily="34" charset="0"/>
              <a:buChar char="•"/>
            </a:pPr>
            <a:r>
              <a:rPr lang="en-GB" sz="2400" dirty="0"/>
              <a:t>the different types of lipids in our bodies</a:t>
            </a:r>
          </a:p>
          <a:p>
            <a:pPr marL="342900" indent="-342900">
              <a:buFontTx/>
              <a:buChar char="-"/>
            </a:pPr>
            <a:endParaRPr lang="en-GB" sz="2400" dirty="0"/>
          </a:p>
          <a:p>
            <a:pPr marL="342900" indent="-342900">
              <a:buFont typeface="Arial" panose="020B0604020202020204" pitchFamily="34" charset="0"/>
              <a:buChar char="•"/>
            </a:pPr>
            <a:r>
              <a:rPr lang="en-GB" sz="2400" dirty="0"/>
              <a:t>why it is necessary to consume a small amount of lipids for our bodies to function properly</a:t>
            </a:r>
          </a:p>
          <a:p>
            <a:pPr marL="342900" indent="-342900">
              <a:buFontTx/>
              <a:buChar char="-"/>
            </a:pPr>
            <a:endParaRPr lang="en-GB" sz="2400" dirty="0"/>
          </a:p>
          <a:p>
            <a:pPr marL="342900" indent="-342900">
              <a:buFont typeface="Arial" panose="020B0604020202020204" pitchFamily="34" charset="0"/>
              <a:buChar char="•"/>
            </a:pPr>
            <a:r>
              <a:rPr lang="en-GB" sz="2400" dirty="0"/>
              <a:t>the different terms used to describe lipids on food labels (</a:t>
            </a:r>
            <a:r>
              <a:rPr lang="en-GB" sz="2400" dirty="0" err="1"/>
              <a:t>eg</a:t>
            </a:r>
            <a:r>
              <a:rPr lang="en-GB" sz="2400" dirty="0"/>
              <a:t> unsaturated and polyunsaturated) and how they affect our health</a:t>
            </a:r>
          </a:p>
        </p:txBody>
      </p:sp>
      <p:sp>
        <p:nvSpPr>
          <p:cNvPr id="6" name="Footer Placeholder 2">
            <a:extLst>
              <a:ext uri="{FF2B5EF4-FFF2-40B4-BE49-F238E27FC236}">
                <a16:creationId xmlns:a16="http://schemas.microsoft.com/office/drawing/2014/main" id="{414B7F88-BB5A-9691-A505-BA3A9F2A6D2B}"/>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pPr defTabSz="1219170"/>
            <a:r>
              <a:rPr lang="en-GB" cap="none" dirty="0">
                <a:solidFill>
                  <a:srgbClr val="000000"/>
                </a:solidFill>
                <a:latin typeface="Arial"/>
              </a:rPr>
              <a:t>Education and Training Foundation</a:t>
            </a:r>
          </a:p>
        </p:txBody>
      </p:sp>
    </p:spTree>
    <p:extLst>
      <p:ext uri="{BB962C8B-B14F-4D97-AF65-F5344CB8AC3E}">
        <p14:creationId xmlns:p14="http://schemas.microsoft.com/office/powerpoint/2010/main" val="5953188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dirty="0"/>
              <a:t>Today…</a:t>
            </a:r>
          </a:p>
        </p:txBody>
      </p:sp>
      <p:sp>
        <p:nvSpPr>
          <p:cNvPr id="5" name="Text Placeholder 4"/>
          <p:cNvSpPr>
            <a:spLocks noGrp="1"/>
          </p:cNvSpPr>
          <p:nvPr>
            <p:ph type="body" sz="quarter" idx="12"/>
          </p:nvPr>
        </p:nvSpPr>
        <p:spPr>
          <a:xfrm>
            <a:off x="312001" y="1315200"/>
            <a:ext cx="11718074" cy="4802099"/>
          </a:xfrm>
        </p:spPr>
        <p:txBody>
          <a:bodyPr/>
          <a:lstStyle/>
          <a:p>
            <a:r>
              <a:rPr lang="en-GB" sz="2400" dirty="0"/>
              <a:t>a) What elements are lipids made from?</a:t>
            </a:r>
          </a:p>
          <a:p>
            <a:endParaRPr lang="en-GB" sz="2400" dirty="0"/>
          </a:p>
          <a:p>
            <a:r>
              <a:rPr lang="en-GB" sz="2400" dirty="0"/>
              <a:t>b) What are the two main groups of lipids found in our bodies and why do we need them?</a:t>
            </a:r>
          </a:p>
          <a:p>
            <a:endParaRPr lang="en-GB" sz="2400" dirty="0"/>
          </a:p>
          <a:p>
            <a:endParaRPr lang="en-GB" sz="3200"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7</a:t>
            </a:fld>
            <a:endParaRPr lang="en-GB"/>
          </a:p>
        </p:txBody>
      </p:sp>
      <p:sp>
        <p:nvSpPr>
          <p:cNvPr id="2" name="Footer Placeholder 2">
            <a:extLst>
              <a:ext uri="{FF2B5EF4-FFF2-40B4-BE49-F238E27FC236}">
                <a16:creationId xmlns:a16="http://schemas.microsoft.com/office/drawing/2014/main" id="{1893343D-DBF1-BAEC-2E9B-AE6641BD13F3}"/>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pPr defTabSz="1219170"/>
            <a:r>
              <a:rPr lang="en-GB" cap="none" dirty="0">
                <a:solidFill>
                  <a:srgbClr val="000000"/>
                </a:solidFill>
                <a:latin typeface="Arial"/>
              </a:rPr>
              <a:t>Education and Training Foundation</a:t>
            </a:r>
          </a:p>
        </p:txBody>
      </p:sp>
    </p:spTree>
    <p:extLst>
      <p:ext uri="{BB962C8B-B14F-4D97-AF65-F5344CB8AC3E}">
        <p14:creationId xmlns:p14="http://schemas.microsoft.com/office/powerpoint/2010/main" val="29034737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093FEA9-BBF2-4FA9-899C-F177C8C89286}"/>
              </a:ext>
            </a:extLst>
          </p:cNvPr>
          <p:cNvSpPr>
            <a:spLocks noGrp="1"/>
          </p:cNvSpPr>
          <p:nvPr>
            <p:ph type="sldNum" sz="quarter" idx="11"/>
          </p:nvPr>
        </p:nvSpPr>
        <p:spPr/>
        <p:txBody>
          <a:bodyPr/>
          <a:lstStyle/>
          <a:p>
            <a:fld id="{DA2C159E-F13C-4A85-9A41-E7669D3E0D70}" type="slidenum">
              <a:rPr lang="en-GB" smtClean="0"/>
              <a:pPr/>
              <a:t>8</a:t>
            </a:fld>
            <a:endParaRPr lang="en-GB"/>
          </a:p>
        </p:txBody>
      </p:sp>
      <p:sp>
        <p:nvSpPr>
          <p:cNvPr id="3" name="Title 2">
            <a:extLst>
              <a:ext uri="{FF2B5EF4-FFF2-40B4-BE49-F238E27FC236}">
                <a16:creationId xmlns:a16="http://schemas.microsoft.com/office/drawing/2014/main" id="{7E37986A-E229-4E8A-B0C8-4CABC1662AC0}"/>
              </a:ext>
            </a:extLst>
          </p:cNvPr>
          <p:cNvSpPr>
            <a:spLocks noGrp="1"/>
          </p:cNvSpPr>
          <p:nvPr>
            <p:ph type="title"/>
          </p:nvPr>
        </p:nvSpPr>
        <p:spPr/>
        <p:txBody>
          <a:bodyPr/>
          <a:lstStyle/>
          <a:p>
            <a:r>
              <a:rPr lang="en-GB" dirty="0"/>
              <a:t>What are lipids made from?</a:t>
            </a:r>
          </a:p>
        </p:txBody>
      </p:sp>
      <p:sp>
        <p:nvSpPr>
          <p:cNvPr id="4" name="Text Placeholder 3">
            <a:extLst>
              <a:ext uri="{FF2B5EF4-FFF2-40B4-BE49-F238E27FC236}">
                <a16:creationId xmlns:a16="http://schemas.microsoft.com/office/drawing/2014/main" id="{66FE0496-B3F8-4A1B-8FA7-E962B390B00C}"/>
              </a:ext>
            </a:extLst>
          </p:cNvPr>
          <p:cNvSpPr>
            <a:spLocks noGrp="1"/>
          </p:cNvSpPr>
          <p:nvPr>
            <p:ph type="body" sz="quarter" idx="12"/>
          </p:nvPr>
        </p:nvSpPr>
        <p:spPr/>
        <p:txBody>
          <a:bodyPr/>
          <a:lstStyle/>
          <a:p>
            <a:r>
              <a:rPr lang="en-GB" sz="2400" dirty="0"/>
              <a:t>All lipids are made from the elements carbon, hydrogen and oxygen. They are generally insoluble in water.</a:t>
            </a:r>
          </a:p>
          <a:p>
            <a:endParaRPr lang="en-GB" sz="2400" dirty="0"/>
          </a:p>
          <a:p>
            <a:endParaRPr lang="en-GB" sz="2400" dirty="0"/>
          </a:p>
          <a:p>
            <a:r>
              <a:rPr lang="en-GB" sz="2400" dirty="0"/>
              <a:t>There are different types of lipids in our bodies:</a:t>
            </a:r>
          </a:p>
          <a:p>
            <a:pPr marL="342900" indent="-342900">
              <a:buFont typeface="Arial" panose="020B0604020202020204" pitchFamily="34" charset="0"/>
              <a:buChar char="•"/>
            </a:pPr>
            <a:r>
              <a:rPr lang="en-GB" sz="2400" dirty="0"/>
              <a:t>triglycerides</a:t>
            </a:r>
          </a:p>
          <a:p>
            <a:pPr marL="342900" indent="-342900">
              <a:buFont typeface="Arial" panose="020B0604020202020204" pitchFamily="34" charset="0"/>
              <a:buChar char="•"/>
            </a:pPr>
            <a:r>
              <a:rPr lang="en-GB" sz="2400" dirty="0"/>
              <a:t>phospholipids</a:t>
            </a:r>
          </a:p>
          <a:p>
            <a:pPr marL="342900" indent="-342900">
              <a:buFont typeface="Arial" panose="020B0604020202020204" pitchFamily="34" charset="0"/>
              <a:buChar char="•"/>
            </a:pPr>
            <a:r>
              <a:rPr lang="en-GB" sz="2400" dirty="0"/>
              <a:t>sterols</a:t>
            </a:r>
          </a:p>
          <a:p>
            <a:endParaRPr lang="en-GB" dirty="0"/>
          </a:p>
          <a:p>
            <a:endParaRPr lang="en-GB" dirty="0"/>
          </a:p>
        </p:txBody>
      </p:sp>
      <p:sp>
        <p:nvSpPr>
          <p:cNvPr id="6" name="Footer Placeholder 2">
            <a:extLst>
              <a:ext uri="{FF2B5EF4-FFF2-40B4-BE49-F238E27FC236}">
                <a16:creationId xmlns:a16="http://schemas.microsoft.com/office/drawing/2014/main" id="{E1A48B78-48C3-C490-9F20-F9C02EBB1966}"/>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pPr defTabSz="1219170"/>
            <a:r>
              <a:rPr lang="en-GB" cap="none" dirty="0">
                <a:solidFill>
                  <a:srgbClr val="000000"/>
                </a:solidFill>
                <a:latin typeface="Arial"/>
              </a:rPr>
              <a:t>Education and Training Foundation</a:t>
            </a:r>
          </a:p>
        </p:txBody>
      </p:sp>
    </p:spTree>
    <p:extLst>
      <p:ext uri="{BB962C8B-B14F-4D97-AF65-F5344CB8AC3E}">
        <p14:creationId xmlns:p14="http://schemas.microsoft.com/office/powerpoint/2010/main" val="26281072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39871D3-A23E-4BAC-A660-2FD4A969C97F}"/>
              </a:ext>
            </a:extLst>
          </p:cNvPr>
          <p:cNvSpPr>
            <a:spLocks noGrp="1"/>
          </p:cNvSpPr>
          <p:nvPr>
            <p:ph type="sldNum" sz="quarter" idx="11"/>
          </p:nvPr>
        </p:nvSpPr>
        <p:spPr/>
        <p:txBody>
          <a:bodyPr/>
          <a:lstStyle/>
          <a:p>
            <a:fld id="{DA2C159E-F13C-4A85-9A41-E7669D3E0D70}" type="slidenum">
              <a:rPr lang="en-GB" smtClean="0"/>
              <a:pPr/>
              <a:t>9</a:t>
            </a:fld>
            <a:endParaRPr lang="en-GB"/>
          </a:p>
        </p:txBody>
      </p:sp>
      <p:sp>
        <p:nvSpPr>
          <p:cNvPr id="3" name="Title 2">
            <a:extLst>
              <a:ext uri="{FF2B5EF4-FFF2-40B4-BE49-F238E27FC236}">
                <a16:creationId xmlns:a16="http://schemas.microsoft.com/office/drawing/2014/main" id="{385D1D97-0138-49F4-B33A-72F5155C271E}"/>
              </a:ext>
            </a:extLst>
          </p:cNvPr>
          <p:cNvSpPr>
            <a:spLocks noGrp="1"/>
          </p:cNvSpPr>
          <p:nvPr>
            <p:ph type="title"/>
          </p:nvPr>
        </p:nvSpPr>
        <p:spPr/>
        <p:txBody>
          <a:bodyPr/>
          <a:lstStyle/>
          <a:p>
            <a:r>
              <a:rPr lang="en-GB" dirty="0"/>
              <a:t>What do we use lipids for?</a:t>
            </a:r>
          </a:p>
        </p:txBody>
      </p:sp>
      <p:sp>
        <p:nvSpPr>
          <p:cNvPr id="4" name="Text Placeholder 3">
            <a:extLst>
              <a:ext uri="{FF2B5EF4-FFF2-40B4-BE49-F238E27FC236}">
                <a16:creationId xmlns:a16="http://schemas.microsoft.com/office/drawing/2014/main" id="{A2032506-F744-4BE9-8A10-7DE20BE3651B}"/>
              </a:ext>
            </a:extLst>
          </p:cNvPr>
          <p:cNvSpPr>
            <a:spLocks noGrp="1"/>
          </p:cNvSpPr>
          <p:nvPr>
            <p:ph type="body" sz="quarter" idx="12"/>
          </p:nvPr>
        </p:nvSpPr>
        <p:spPr/>
        <p:txBody>
          <a:bodyPr/>
          <a:lstStyle/>
          <a:p>
            <a:endParaRPr lang="en-GB" sz="2400" dirty="0"/>
          </a:p>
          <a:p>
            <a:r>
              <a:rPr lang="en-GB" sz="2400" dirty="0"/>
              <a:t>Lipids play several roles in our bodies. How many can you think of?</a:t>
            </a:r>
          </a:p>
          <a:p>
            <a:endParaRPr lang="en-GB" sz="2400" dirty="0"/>
          </a:p>
        </p:txBody>
      </p:sp>
      <p:sp>
        <p:nvSpPr>
          <p:cNvPr id="6" name="Footer Placeholder 2">
            <a:extLst>
              <a:ext uri="{FF2B5EF4-FFF2-40B4-BE49-F238E27FC236}">
                <a16:creationId xmlns:a16="http://schemas.microsoft.com/office/drawing/2014/main" id="{6AE917E8-6561-605B-4BB3-A766808B744C}"/>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pPr defTabSz="1219170"/>
            <a:r>
              <a:rPr lang="en-GB" cap="none" dirty="0">
                <a:solidFill>
                  <a:srgbClr val="000000"/>
                </a:solidFill>
                <a:latin typeface="Arial"/>
              </a:rPr>
              <a:t>Education and Training Foundation</a:t>
            </a:r>
          </a:p>
        </p:txBody>
      </p:sp>
    </p:spTree>
    <p:extLst>
      <p:ext uri="{BB962C8B-B14F-4D97-AF65-F5344CB8AC3E}">
        <p14:creationId xmlns:p14="http://schemas.microsoft.com/office/powerpoint/2010/main" val="1320170354"/>
      </p:ext>
    </p:extLst>
  </p:cSld>
  <p:clrMapOvr>
    <a:masterClrMapping/>
  </p:clrMapOvr>
</p:sld>
</file>

<file path=ppt/theme/theme1.xml><?xml version="1.0" encoding="utf-8"?>
<a:theme xmlns:a="http://schemas.openxmlformats.org/drawingml/2006/main" name="ETF Master">
  <a:themeElements>
    <a:clrScheme name="Custom 2">
      <a:dk1>
        <a:srgbClr val="000000"/>
      </a:dk1>
      <a:lt1>
        <a:srgbClr val="FFFFFF"/>
      </a:lt1>
      <a:dk2>
        <a:srgbClr val="000000"/>
      </a:dk2>
      <a:lt2>
        <a:srgbClr val="EEECE1"/>
      </a:lt2>
      <a:accent1>
        <a:srgbClr val="00A068"/>
      </a:accent1>
      <a:accent2>
        <a:srgbClr val="E51C41"/>
      </a:accent2>
      <a:accent3>
        <a:srgbClr val="FDB913"/>
      </a:accent3>
      <a:accent4>
        <a:srgbClr val="0071F8"/>
      </a:accent4>
      <a:accent5>
        <a:srgbClr val="BE0064"/>
      </a:accent5>
      <a:accent6>
        <a:srgbClr val="000000"/>
      </a:accent6>
      <a:hlink>
        <a:srgbClr val="0000FF"/>
      </a:hlink>
      <a:folHlink>
        <a:srgbClr val="800080"/>
      </a:folHlink>
    </a:clrScheme>
    <a:fontScheme name="ETF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2"/>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1350" dirty="0"/>
        </a:defPPr>
      </a:lstStyle>
    </a:txDef>
  </a:objectDefaults>
  <a:extraClrSchemeLst/>
  <a:extLst>
    <a:ext uri="{05A4C25C-085E-4340-85A3-A5531E510DB2}">
      <thm15:themeFamily xmlns:thm15="http://schemas.microsoft.com/office/thememl/2012/main" name="ETF PPT TEMPLATE 2017 REVISION 2" id="{D9072210-44E4-4708-8F0F-C17D53D19737}" vid="{93905E69-2C3A-474D-AE1D-AE1AB7FC7A7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99cf144-4eb2-4910-9a88-c8d0ce72bbfd">
      <Terms xmlns="http://schemas.microsoft.com/office/infopath/2007/PartnerControls"/>
    </lcf76f155ced4ddcb4097134ff3c332f>
    <TaxCatchAll xmlns="a75230e0-234e-44fc-a46b-fcfdfca8ad4b"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6" ma:contentTypeDescription="Create a new document." ma:contentTypeScope="" ma:versionID="0f627ac8ac796d0912ca7dfbd8a8a9aa">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a06230f52e8ad95caf0184dcb1ba937"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BFC658D-27BC-4D49-9BDC-A4338A8727A1}">
  <ds:schemaRefs>
    <ds:schemaRef ds:uri="http://schemas.microsoft.com/sharepoint/v3/contenttype/forms"/>
  </ds:schemaRefs>
</ds:datastoreItem>
</file>

<file path=customXml/itemProps2.xml><?xml version="1.0" encoding="utf-8"?>
<ds:datastoreItem xmlns:ds="http://schemas.openxmlformats.org/officeDocument/2006/customXml" ds:itemID="{66F88682-88F1-43EA-922E-BF8A78AC53C1}">
  <ds:schemaRefs>
    <ds:schemaRef ds:uri="http://schemas.microsoft.com/office/2006/metadata/properties"/>
    <ds:schemaRef ds:uri="http://schemas.microsoft.com/office/infopath/2007/PartnerControls"/>
    <ds:schemaRef ds:uri="2ff69431-d625-42b0-a6d5-57182fa431d3"/>
    <ds:schemaRef ds:uri="07530afe-d844-488b-9a54-9e56863626c8"/>
    <ds:schemaRef ds:uri="1e93ca30-efe2-4bb4-90cd-d2db97fb21cd"/>
    <ds:schemaRef ds:uri="5b445847-c24f-4193-86d7-f1d3b43b6266"/>
    <ds:schemaRef ds:uri="414d2ded-29cc-4abd-a1df-c646721ce55b"/>
    <ds:schemaRef ds:uri="2847a094-2edf-4950-a853-13ec668231ed"/>
  </ds:schemaRefs>
</ds:datastoreItem>
</file>

<file path=customXml/itemProps3.xml><?xml version="1.0" encoding="utf-8"?>
<ds:datastoreItem xmlns:ds="http://schemas.openxmlformats.org/officeDocument/2006/customXml" ds:itemID="{8CD61CF8-466F-4293-B458-EA8A0AAC7F80}"/>
</file>

<file path=docProps/app.xml><?xml version="1.0" encoding="utf-8"?>
<Properties xmlns="http://schemas.openxmlformats.org/officeDocument/2006/extended-properties" xmlns:vt="http://schemas.openxmlformats.org/officeDocument/2006/docPropsVTypes">
  <TotalTime>404</TotalTime>
  <Words>899</Words>
  <Application>Microsoft Office PowerPoint</Application>
  <PresentationFormat>Widescreen</PresentationFormat>
  <Paragraphs>157</Paragraphs>
  <Slides>22</Slides>
  <Notes>5</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ETF Master</vt:lpstr>
      <vt:lpstr>Underpinning excellence</vt:lpstr>
      <vt:lpstr>Lipids</vt:lpstr>
      <vt:lpstr>What do you already know?</vt:lpstr>
      <vt:lpstr>Obesity in the news</vt:lpstr>
      <vt:lpstr>Obesity and health</vt:lpstr>
      <vt:lpstr>Lipids and health professionals</vt:lpstr>
      <vt:lpstr>Today…</vt:lpstr>
      <vt:lpstr>What are lipids made from?</vt:lpstr>
      <vt:lpstr>What do we use lipids for?</vt:lpstr>
      <vt:lpstr>What do we use lipids for?</vt:lpstr>
      <vt:lpstr>Types of lipid</vt:lpstr>
      <vt:lpstr>Triglycerides</vt:lpstr>
      <vt:lpstr>Structure of a triglyceride</vt:lpstr>
      <vt:lpstr>Structure of a triglyceride</vt:lpstr>
      <vt:lpstr>Triglycerides can be described as saturated or unsaturated</vt:lpstr>
      <vt:lpstr>Triglycerides can be described as saturated or unsaturated</vt:lpstr>
      <vt:lpstr>What is an unsaturated fat?</vt:lpstr>
      <vt:lpstr>Phospholipids</vt:lpstr>
      <vt:lpstr>          Triglyceride    Phospholipid</vt:lpstr>
      <vt:lpstr>Check your understanding</vt:lpstr>
      <vt:lpstr>Check your understanding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Underpinning Excellence</dc:title>
  <dc:creator>BA Edge, Helen</dc:creator>
  <cp:lastModifiedBy>Sharon Moore</cp:lastModifiedBy>
  <cp:revision>14</cp:revision>
  <dcterms:created xsi:type="dcterms:W3CDTF">2022-05-31T10:43:30Z</dcterms:created>
  <dcterms:modified xsi:type="dcterms:W3CDTF">2022-09-29T09:02:46Z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y fmtid="{D5CDD505-2E9C-101B-9397-08002B2CF9AE}" pid="3" name="MediaServiceImageTags">
    <vt:lpwstr/>
  </property>
</Properties>
</file>