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96" r:id="rId5"/>
    <p:sldId id="298" r:id="rId6"/>
    <p:sldId id="299" r:id="rId7"/>
    <p:sldId id="302" r:id="rId8"/>
    <p:sldId id="300" r:id="rId9"/>
    <p:sldId id="303" r:id="rId10"/>
    <p:sldId id="262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d" userId="Edito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83" autoAdjust="0"/>
    <p:restoredTop sz="86382"/>
  </p:normalViewPr>
  <p:slideViewPr>
    <p:cSldViewPr showGuides="1">
      <p:cViewPr varScale="1">
        <p:scale>
          <a:sx n="130" d="100"/>
          <a:sy n="130" d="100"/>
        </p:scale>
        <p:origin x="858" y="114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howGuides="1">
      <p:cViewPr varScale="1">
        <p:scale>
          <a:sx n="155" d="100"/>
          <a:sy n="155" d="100"/>
        </p:scale>
        <p:origin x="5360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04/08/2023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04/08/2023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29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466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hyperlink" Target="http://www.etfoundation.co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foundation.co.uk/" TargetMode="External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A0FFD4B0-9159-8D48-9C59-956E86C08E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4601"/>
            <a:ext cx="9144000" cy="5137931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437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769720E0-D698-5F42-AF67-74E1C999A3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886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ACKGROUND IMAGE">
            <a:extLst>
              <a:ext uri="{FF2B5EF4-FFF2-40B4-BE49-F238E27FC236}">
                <a16:creationId xmlns:a16="http://schemas.microsoft.com/office/drawing/2014/main" id="{4DC4DA7F-C0BF-A345-96A5-A61D13AE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807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D626228C-9E12-7340-977D-F48BB67DE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6175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ACKGROUND IMAGE">
            <a:extLst>
              <a:ext uri="{FF2B5EF4-FFF2-40B4-BE49-F238E27FC236}">
                <a16:creationId xmlns:a16="http://schemas.microsoft.com/office/drawing/2014/main" id="{6672E05B-8780-C045-94C1-1BCBFAD70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4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F75485EA-9D62-5F49-9769-8E118236F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816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ACKGROUND IMAGE">
            <a:extLst>
              <a:ext uri="{FF2B5EF4-FFF2-40B4-BE49-F238E27FC236}">
                <a16:creationId xmlns:a16="http://schemas.microsoft.com/office/drawing/2014/main" id="{36D352E3-B478-244F-884D-70CCDAA921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298293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8963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97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984DDA82-2029-3943-8C3A-C195DFC0A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059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06435158-31E2-7543-A29F-F72506E2D7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112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4AF41BBD-0D71-8C40-A89F-259189C9A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535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E99084B-0580-C247-BEE0-9D1F33375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37931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066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74B1A681-2E70-0344-8855-394ECF38A0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8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 IMAGE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3278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1A2E7624-5EF3-EA44-AD43-B1DC7FEE3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3557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10C48A06-0A1F-954D-829D-4C1E4A989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4152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69B09CBA-4AC4-D64C-A1C2-1FC6C910E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491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DC60B778-8D96-4D47-BD16-B16AB0F5D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6098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lo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9144000" cy="5143500"/>
          </a:xfrm>
          <a:solidFill>
            <a:schemeClr val="bg2"/>
          </a:solidFill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8" name="Black Box">
            <a:extLst>
              <a:ext uri="{FF2B5EF4-FFF2-40B4-BE49-F238E27FC236}">
                <a16:creationId xmlns:a16="http://schemas.microsoft.com/office/drawing/2014/main" id="{DF89CEBF-8DDB-584B-AB45-17DC44A5F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41C458-4902-0341-BDFB-9FBCE3A778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093796F-CDB1-D348-B1F0-9617A8EAE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B1A20097-0159-9E41-A93C-5431A58F80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26CE89A-73E9-B24B-9078-4104E0E8B9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05037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5451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2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EBED1B9B-0A6E-A54B-B172-4DEE060EA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13DC36-E457-6143-9033-DA9500DC7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1248083E-C5D2-5345-8A8E-22F3D62550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B001CCC-F82B-4E4C-8FD3-D1EBA11F8D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B6AE49EF-13C0-7B41-B858-5E194465B4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7594FC0-3308-1249-AB5A-1FC574EFD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1C3437ED-F536-084E-BB10-4928099CF3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6CC2D7EA-EDA1-D043-A54E-72AC5AAF0F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853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Option 2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61F1B003-6273-F546-86AC-FEB4DB7CA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D77190-E00E-FF44-B20D-54BC35DB7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5FBE1DCA-D8B6-FE48-9937-B6A2AA9F81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756CB08-70E7-A44D-BD0E-86C2D1900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67097E92-A4F7-5D4F-A639-9669B93293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6D843F5A-DA33-8B4E-9FD2-492A2FD31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6A51659-C98D-9149-B758-B7D8DF54E4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AD0D8A39-9D93-964B-A10E-3DF70661A7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6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485D52BE-2C66-9A40-A0FF-6793C274E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6875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6669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Option 2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FFD88681-7A12-D144-ACBC-42D6F63A3F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119204-FBC9-B94A-86B9-7775C3F96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71F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EF925A02-0271-4142-B01E-0B08F117F8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4C739F3A-1D09-D94D-8E35-21E9F4DD5E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03857983-908D-2B43-BBE8-9B01F801C9A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27A29B06-9920-6D45-A6DA-7A94FC197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5B2018CF-28E6-7E40-8B36-5816332E0F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8B65EB05-402D-1748-8051-8034DA82D6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442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lack Box">
            <a:extLst>
              <a:ext uri="{FF2B5EF4-FFF2-40B4-BE49-F238E27FC236}">
                <a16:creationId xmlns:a16="http://schemas.microsoft.com/office/drawing/2014/main" id="{113ABC99-B7D1-FB42-B418-1D85203F4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A128B5-1853-0442-B035-3088E4C9B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rgbClr val="00A06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Subtitle 1">
            <a:extLst>
              <a:ext uri="{FF2B5EF4-FFF2-40B4-BE49-F238E27FC236}">
                <a16:creationId xmlns:a16="http://schemas.microsoft.com/office/drawing/2014/main" id="{65CE4755-00FA-3641-B52A-4E4589B5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C0CD1475-8388-5042-8ECB-B897D6426C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Subtitle 3">
            <a:extLst>
              <a:ext uri="{FF2B5EF4-FFF2-40B4-BE49-F238E27FC236}">
                <a16:creationId xmlns:a16="http://schemas.microsoft.com/office/drawing/2014/main" id="{9D5F53B3-540D-2A4A-9215-E6AE82091B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WHITE BAR">
            <a:extLst>
              <a:ext uri="{FF2B5EF4-FFF2-40B4-BE49-F238E27FC236}">
                <a16:creationId xmlns:a16="http://schemas.microsoft.com/office/drawing/2014/main" id="{8169A883-35CE-EB48-9D54-71F0DA23F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0" name="ETF LOGO">
            <a:extLst>
              <a:ext uri="{FF2B5EF4-FFF2-40B4-BE49-F238E27FC236}">
                <a16:creationId xmlns:a16="http://schemas.microsoft.com/office/drawing/2014/main" id="{7979A1F8-F02D-4D49-8042-B87C70E1BF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1" name="T LEVELS LOGO" descr="T Levels Professional Development">
            <a:extLst>
              <a:ext uri="{FF2B5EF4-FFF2-40B4-BE49-F238E27FC236}">
                <a16:creationId xmlns:a16="http://schemas.microsoft.com/office/drawing/2014/main" id="{CAE09B20-510C-9E46-8659-338E9FB136A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62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F7BC3F4-A560-6244-B6D7-E1099F3B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251520" y="986400"/>
            <a:ext cx="7200900" cy="345983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4500"/>
              </a:lnSpc>
              <a:spcBef>
                <a:spcPts val="0"/>
              </a:spcBef>
              <a:buNone/>
              <a:defRPr lang="en-US" sz="4500" b="1" kern="1200" cap="none" baseline="0" dirty="0" smtClean="0">
                <a:solidFill>
                  <a:srgbClr val="0071F8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+mj-lt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068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34000" y="986399"/>
            <a:ext cx="8441688" cy="3601475"/>
          </a:xfrm>
        </p:spPr>
        <p:txBody>
          <a:bodyPr>
            <a:norm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600" b="1">
                <a:solidFill>
                  <a:srgbClr val="BE0064"/>
                </a:solidFill>
              </a:defRPr>
            </a:lvl1pPr>
            <a:lvl2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2pPr>
            <a:lvl3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3pPr>
            <a:lvl4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4pPr>
            <a:lvl5pPr marL="0" indent="0">
              <a:lnSpc>
                <a:spcPts val="3600"/>
              </a:lnSpc>
              <a:spcBef>
                <a:spcPts val="0"/>
              </a:spcBef>
              <a:buNone/>
              <a:defRPr sz="3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44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99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282837-AA43-2B49-9719-CBE16BA36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A42809A-0C44-5647-B234-70CCA1B7A7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1" y="288000"/>
            <a:ext cx="892437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608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224CD90-F3BD-A44D-9DC2-F84956FB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85DCD33C-489F-C44D-A742-83F6B7169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560" y="288000"/>
            <a:ext cx="892439" cy="47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96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 1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82004C-DBA4-0E4C-9AA6-3DDE7AECD3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EFD4626C-D111-7348-A258-D06D96A03D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650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 2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8AC6BDB-3112-B24C-8DA2-713E00534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2C7784E4-A553-854B-A891-D1209DBDD1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3"/>
            <a:ext cx="892437" cy="47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7141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72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FED04D8A-2191-444A-8B92-2289689D8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6"/>
            <a:ext cx="9144000" cy="5137931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21753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877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492" y="1059582"/>
            <a:ext cx="4142608" cy="273844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4A703AD-9E38-C941-B631-ABE77D2BB8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907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7098"/>
            <a:ext cx="4122737" cy="274223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25EDCA8-C39F-0A47-918D-C38807C30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8051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49" y="1059582"/>
            <a:ext cx="4122737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76E5675-51D7-3D40-A986-781F0BAAB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063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 descr="Quote mark Graphic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59582"/>
            <a:ext cx="4122736" cy="279078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BF5C345-1F80-854D-8834-8C51A1F8B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1387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2208"/>
            <a:ext cx="4122738" cy="28803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3421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Quote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3A87C14-09C8-1D4B-A67D-EC0710EB79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33363" y="1438717"/>
            <a:ext cx="4122737" cy="3293274"/>
          </a:xfrm>
        </p:spPr>
        <p:txBody>
          <a:bodyPr/>
          <a:lstStyle>
            <a:lvl1pPr marL="0" indent="0">
              <a:lnSpc>
                <a:spcPts val="2700"/>
              </a:lnSpc>
              <a:spcBef>
                <a:spcPts val="0"/>
              </a:spcBef>
              <a:buNone/>
              <a:defRPr sz="27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672409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pic>
        <p:nvPicPr>
          <p:cNvPr id="8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950" y="1076685"/>
            <a:ext cx="4122738" cy="279077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94FAF4B1-A891-9345-87E4-874AEEFCC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1741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,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1059582"/>
            <a:ext cx="4105275" cy="3528292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00564" y="1059582"/>
            <a:ext cx="4362450" cy="350840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37AC88C8-6C7D-3E4E-91BC-2525DB6F7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AF2D4C-9CD0-B44D-B5CD-04B37D98F8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723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234000" y="986400"/>
            <a:ext cx="4122100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99992" y="986400"/>
            <a:ext cx="4175696" cy="1584076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2825999"/>
            <a:ext cx="41221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499992" y="2825999"/>
            <a:ext cx="417569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86865402-09AB-6E42-B92F-B38A3A35D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FC11F3F-B757-9441-BCF0-F07A1DF6C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63729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34000" y="987425"/>
            <a:ext cx="4122100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7"/>
          </p:nvPr>
        </p:nvSpPr>
        <p:spPr>
          <a:xfrm>
            <a:off x="4500563" y="987425"/>
            <a:ext cx="4210497" cy="3600449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8D4D3896-89DF-784C-8D38-9C4D97F2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77960D-6F48-B34C-A702-9C399DDDF0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856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Option 5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ACKGROUND IMAGE">
            <a:extLst>
              <a:ext uri="{FF2B5EF4-FFF2-40B4-BE49-F238E27FC236}">
                <a16:creationId xmlns:a16="http://schemas.microsoft.com/office/drawing/2014/main" id="{B5D7302D-1995-3244-AE9A-AF35EA94B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482"/>
            <a:ext cx="9144000" cy="5137931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0474DE56-37D0-8142-8567-588AA082F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6" name="ETF LOGO">
            <a:extLst>
              <a:ext uri="{FF2B5EF4-FFF2-40B4-BE49-F238E27FC236}">
                <a16:creationId xmlns:a16="http://schemas.microsoft.com/office/drawing/2014/main" id="{E3F0F782-0C3D-9241-80EE-3AE9C2EE78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24EB171-3B96-A94B-8A24-91C1E099393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7340D0A-8E66-C344-86F6-B7DF930791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DF8FB0-E18C-B944-85F4-7C6FCE638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A06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FE3F226C-6DF2-6346-8EA2-310BB69F1A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8D9E660A-FDD1-4B41-B068-E2E016F41A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E6502957-98DD-6D4F-BD92-32EA77DD44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42902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vron et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46ED22D-AC95-FE4D-901B-E1150775F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 dirty="0"/>
              <a:t>Slide Title</a:t>
            </a:r>
            <a:endParaRPr lang="en-GB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14"/>
          </p:nvPr>
        </p:nvSpPr>
        <p:spPr>
          <a:xfrm>
            <a:off x="251520" y="2825999"/>
            <a:ext cx="252028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15"/>
          </p:nvPr>
        </p:nvSpPr>
        <p:spPr>
          <a:xfrm>
            <a:off x="3304304" y="2825999"/>
            <a:ext cx="2512800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6"/>
          </p:nvPr>
        </p:nvSpPr>
        <p:spPr>
          <a:xfrm>
            <a:off x="6349607" y="2825999"/>
            <a:ext cx="2513406" cy="176187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 b="1"/>
            </a:lvl1pPr>
            <a:lvl2pPr marL="0" indent="0">
              <a:lnSpc>
                <a:spcPts val="1600"/>
              </a:lnSpc>
              <a:buFont typeface="Calibri" panose="020F0502020204030204" pitchFamily="34" charset="0"/>
              <a:buNone/>
              <a:defRPr sz="1350"/>
            </a:lvl2pPr>
            <a:lvl3pPr marL="180000" indent="-179388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358775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54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6129AFD6-AF4F-FA4C-BEB4-49138E48F4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70927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Logo" descr="Education and Training Foundation Logo">
            <a:extLst>
              <a:ext uri="{FF2B5EF4-FFF2-40B4-BE49-F238E27FC236}">
                <a16:creationId xmlns:a16="http://schemas.microsoft.com/office/drawing/2014/main" id="{7D7663F1-DFD6-1A44-A50B-2ABF86AF4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9A22DD6-14BC-CF43-9722-8BD9FD568B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3E0F30-4DD6-0F46-9159-49E2CB385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Subtitle 1">
            <a:extLst>
              <a:ext uri="{FF2B5EF4-FFF2-40B4-BE49-F238E27FC236}">
                <a16:creationId xmlns:a16="http://schemas.microsoft.com/office/drawing/2014/main" id="{C54FB554-6C0F-7F41-B3B1-73F3D30F82B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19081514-9C2F-EE48-B61F-88BD493A9F3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1" name="Web address" descr="www.ETFOUNDATION.CO.UK&#10;">
            <a:extLst>
              <a:ext uri="{FF2B5EF4-FFF2-40B4-BE49-F238E27FC236}">
                <a16:creationId xmlns:a16="http://schemas.microsoft.com/office/drawing/2014/main" id="{222C9268-0E9F-7F4E-AC14-BE45FFB3CD00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Thankyou">
            <a:extLst>
              <a:ext uri="{FF2B5EF4-FFF2-40B4-BE49-F238E27FC236}">
                <a16:creationId xmlns:a16="http://schemas.microsoft.com/office/drawing/2014/main" id="{9689DB92-3A2D-2346-92F6-716C7E5B3F6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4142600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684C190-08A9-7B48-86BA-207A5256A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C51523-08F2-D042-A3E7-DCB147D003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Subtitle 1">
            <a:extLst>
              <a:ext uri="{FF2B5EF4-FFF2-40B4-BE49-F238E27FC236}">
                <a16:creationId xmlns:a16="http://schemas.microsoft.com/office/drawing/2014/main" id="{4A885A05-D480-E542-8856-2FDD2356CA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356FEB21-668E-AA4E-8157-C294F91A2E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8" name="Web address" descr="www.ETFOUNDATION.CO.UK&#10;">
            <a:extLst>
              <a:ext uri="{FF2B5EF4-FFF2-40B4-BE49-F238E27FC236}">
                <a16:creationId xmlns:a16="http://schemas.microsoft.com/office/drawing/2014/main" id="{EF4484DA-A18B-B644-B29C-6C94F927DB0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9" name="Thankyou">
            <a:extLst>
              <a:ext uri="{FF2B5EF4-FFF2-40B4-BE49-F238E27FC236}">
                <a16:creationId xmlns:a16="http://schemas.microsoft.com/office/drawing/2014/main" id="{7D858E6C-DC75-9E40-AC7F-60076FD9DED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11980384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1" y="288832"/>
            <a:ext cx="892437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7529D4-70E4-0041-8B6F-056EE3D6C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721C14A-31B7-6148-A122-3983818EA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1C0714B-324D-524D-92B1-F2450FA1DA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37D56AD-C3B2-AB46-A2B1-4327E5D2A5B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A8FE1C9C-9AFF-0C47-9611-FA210835632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E57FCD4B-3DCC-1E4C-BB74-B6EAA647C8E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2780957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E63377A-3CC2-8344-B0EF-E554B839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BB5F31-C46B-6B46-8765-A0B99E1DE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BC5B034C-CB3E-0E48-9511-E30F21CA1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18AEAAA9-A037-AD4B-A0A5-D9738C1CEF9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1469E703-A0AF-004A-A767-B77B319C0AF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Thankyou">
            <a:extLst>
              <a:ext uri="{FF2B5EF4-FFF2-40B4-BE49-F238E27FC236}">
                <a16:creationId xmlns:a16="http://schemas.microsoft.com/office/drawing/2014/main" id="{A1C71F6F-2074-6D4E-BBE6-997B3E223F8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40198455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CA0DB97-2BCA-4141-841F-7BAD71105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681DB3-48B8-0647-BC05-5D438496D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ubtitle 1">
            <a:extLst>
              <a:ext uri="{FF2B5EF4-FFF2-40B4-BE49-F238E27FC236}">
                <a16:creationId xmlns:a16="http://schemas.microsoft.com/office/drawing/2014/main" id="{205C497B-39C3-2A49-93F8-852FCE3E27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6157168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6C80702F-2DBB-E149-B3D8-399EF4336F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6157168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3" name="Web address" descr="www.ETFOUNDATION.CO.UK&#10;">
            <a:extLst>
              <a:ext uri="{FF2B5EF4-FFF2-40B4-BE49-F238E27FC236}">
                <a16:creationId xmlns:a16="http://schemas.microsoft.com/office/drawing/2014/main" id="{D0E2F9B9-B8B5-3548-AA39-96414C09D88E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Thankyou">
            <a:extLst>
              <a:ext uri="{FF2B5EF4-FFF2-40B4-BE49-F238E27FC236}">
                <a16:creationId xmlns:a16="http://schemas.microsoft.com/office/drawing/2014/main" id="{7A974F44-1579-EB49-A14C-4C34465E283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7059322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hank You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68ECBED-4C0B-B243-B45C-1A12C7394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228C37-7A6A-E246-8BB2-1FEED8564C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ubtitle 1">
            <a:extLst>
              <a:ext uri="{FF2B5EF4-FFF2-40B4-BE49-F238E27FC236}">
                <a16:creationId xmlns:a16="http://schemas.microsoft.com/office/drawing/2014/main" id="{087BDA06-0DD9-7144-9EF0-DD228DFD07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7D0E203-B1F0-FA41-8A62-C5E42D77D7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19" name="Web address" descr="www.ETFOUNDATION.CO.UK&#10;">
            <a:extLst>
              <a:ext uri="{FF2B5EF4-FFF2-40B4-BE49-F238E27FC236}">
                <a16:creationId xmlns:a16="http://schemas.microsoft.com/office/drawing/2014/main" id="{80408406-98FE-8146-A312-F81B325F91B6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" name="DfE Logo" descr="Supported by Department for Education logo">
            <a:extLst>
              <a:ext uri="{FF2B5EF4-FFF2-40B4-BE49-F238E27FC236}">
                <a16:creationId xmlns:a16="http://schemas.microsoft.com/office/drawing/2014/main" id="{A521F76D-C57A-2E48-8EAE-C6465DC662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1" name="Thankyou">
            <a:extLst>
              <a:ext uri="{FF2B5EF4-FFF2-40B4-BE49-F238E27FC236}">
                <a16:creationId xmlns:a16="http://schemas.microsoft.com/office/drawing/2014/main" id="{337F81CD-D2EF-8146-A517-8023952D1C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  <p:pic>
        <p:nvPicPr>
          <p:cNvPr id="9" name="Logo" descr="Education and Training Foundation Logo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43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hank You">
    <p:bg>
      <p:bgPr>
        <a:solidFill>
          <a:srgbClr val="FEB9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E537002-A87B-444E-935A-CEE05C450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2F1AB0-07F0-594D-99DD-0F60B1929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EBF3114F-9F3B-6645-BCD0-F4269A1A49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706B3D9-74BC-6C4F-AA7E-3CBDA8D915D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408017AF-FACE-8445-BB0A-C54625B5494C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54F0724C-3C9A-2346-982B-E113412791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24EC5AE2-90A9-3A44-BF06-DCD6334142F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9491612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hank You">
    <p:bg>
      <p:bgPr>
        <a:solidFill>
          <a:srgbClr val="BE00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224DB21A-CA66-1B4F-8E7A-E8C4908C9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1BF9886-FE14-B04D-BE46-E52E599F24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2E2B7716-7BB1-5643-A7E2-D30C875364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74B330AD-DC33-D040-ADA2-2F2E8B0C9EB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FC9728B7-31CC-6B49-8913-35DB4E2EAA94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BA390474-1B52-BB48-8EC8-346D427F2F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417A9CA5-C9C6-D446-BDEE-F4F308BBB9B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32669753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hank You">
    <p:bg>
      <p:bgPr>
        <a:solidFill>
          <a:srgbClr val="0071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6E9E8740-2721-7340-BDD2-14001A44C7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9409B-8D8E-C14A-94D6-2A847B430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ubtitle 1">
            <a:extLst>
              <a:ext uri="{FF2B5EF4-FFF2-40B4-BE49-F238E27FC236}">
                <a16:creationId xmlns:a16="http://schemas.microsoft.com/office/drawing/2014/main" id="{7A09E294-EA43-B544-91E1-64E4A07B24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CB281233-5067-6849-9447-D3149CE7F2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33" name="Web address" descr="www.ETFOUNDATION.CO.UK&#10;">
            <a:extLst>
              <a:ext uri="{FF2B5EF4-FFF2-40B4-BE49-F238E27FC236}">
                <a16:creationId xmlns:a16="http://schemas.microsoft.com/office/drawing/2014/main" id="{B89411EB-D69E-DF4C-9844-9339F5A5A19B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4" name="DfE Logo" descr="Supported by Department for Education logo">
            <a:extLst>
              <a:ext uri="{FF2B5EF4-FFF2-40B4-BE49-F238E27FC236}">
                <a16:creationId xmlns:a16="http://schemas.microsoft.com/office/drawing/2014/main" id="{0E66212B-F5A0-494D-BFD6-6A63AD9CC1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35" name="Thankyou">
            <a:extLst>
              <a:ext uri="{FF2B5EF4-FFF2-40B4-BE49-F238E27FC236}">
                <a16:creationId xmlns:a16="http://schemas.microsoft.com/office/drawing/2014/main" id="{485ACB11-D5EE-1545-B4C7-F308842FEEF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263767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1 Red (Lo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ACKGROUND IMAGE">
            <a:extLst>
              <a:ext uri="{FF2B5EF4-FFF2-40B4-BE49-F238E27FC236}">
                <a16:creationId xmlns:a16="http://schemas.microsoft.com/office/drawing/2014/main" id="{A46F8847-44AC-F741-B1D7-375D33D5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0" name="WHITE BAR">
            <a:extLst>
              <a:ext uri="{FF2B5EF4-FFF2-40B4-BE49-F238E27FC236}">
                <a16:creationId xmlns:a16="http://schemas.microsoft.com/office/drawing/2014/main" id="{321763E3-91A7-044E-A2E2-17FBDCE3A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ETF LOGO" descr="Education and Training Foundation">
            <a:extLst>
              <a:ext uri="{FF2B5EF4-FFF2-40B4-BE49-F238E27FC236}">
                <a16:creationId xmlns:a16="http://schemas.microsoft.com/office/drawing/2014/main" id="{05CA206B-A558-BF4C-910E-A3E2506C44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4" name="T LEVELS LOGO" descr="T Levels Professional Development">
            <a:extLst>
              <a:ext uri="{FF2B5EF4-FFF2-40B4-BE49-F238E27FC236}">
                <a16:creationId xmlns:a16="http://schemas.microsoft.com/office/drawing/2014/main" id="{DF9FDBCB-35DF-8846-9F5D-8B85B5BFB13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9" name="BLACK RECTANGLE">
            <a:extLst>
              <a:ext uri="{FF2B5EF4-FFF2-40B4-BE49-F238E27FC236}">
                <a16:creationId xmlns:a16="http://schemas.microsoft.com/office/drawing/2014/main" id="{7233EE1A-0BEF-6A43-BCCA-643950D37D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E51C4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6163548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hank You">
    <p:bg>
      <p:bgPr>
        <a:solidFill>
          <a:srgbClr val="00A0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ducation and Training Foundation Logo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2" y="288832"/>
            <a:ext cx="892435" cy="472465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34844BF-2207-ED49-9F25-85D40A0C69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55193" y="3258000"/>
            <a:ext cx="6400805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endParaRPr lang="en-GB" sz="4500" b="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259AD1-A3E5-7A4D-A666-183E96823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445121" y="1455480"/>
            <a:ext cx="6409980" cy="158222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Subtitle 1">
            <a:extLst>
              <a:ext uri="{FF2B5EF4-FFF2-40B4-BE49-F238E27FC236}">
                <a16:creationId xmlns:a16="http://schemas.microsoft.com/office/drawing/2014/main" id="{C45F4C38-F8FC-E947-AE4C-6E40A21167B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47280" y="1455480"/>
            <a:ext cx="5005040" cy="348565"/>
          </a:xfrm>
          <a:solidFill>
            <a:schemeClr val="bg1"/>
          </a:solidFill>
        </p:spPr>
        <p:txBody>
          <a:bodyPr lIns="144000" tIns="126000" rIns="0" bIns="36000" anchor="t">
            <a:noAutofit/>
          </a:bodyPr>
          <a:lstStyle>
            <a:lvl1pPr algn="l">
              <a:lnSpc>
                <a:spcPts val="1900"/>
              </a:lnSpc>
              <a:defRPr sz="16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33B29604-A962-1042-A09C-58841C9E1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6020" y="1874878"/>
            <a:ext cx="5005040" cy="268982"/>
          </a:xfrm>
          <a:noFill/>
        </p:spPr>
        <p:txBody>
          <a:bodyPr lIns="144000" tIns="0" bIns="0" anchor="t" anchorCtr="0">
            <a:normAutofit/>
          </a:bodyPr>
          <a:lstStyle>
            <a:lvl1pPr marL="0" indent="0" algn="l" defTabSz="914400" rtl="0" eaLnBrk="1" latinLnBrk="0" hangingPunct="1">
              <a:lnSpc>
                <a:spcPts val="1900"/>
              </a:lnSpc>
              <a:spcBef>
                <a:spcPct val="0"/>
              </a:spcBef>
              <a:buNone/>
              <a:defRPr lang="en-GB" sz="1600" b="0" kern="1200" cap="none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Name@email.com</a:t>
            </a:r>
            <a:endParaRPr lang="en-GB" dirty="0"/>
          </a:p>
        </p:txBody>
      </p:sp>
      <p:sp>
        <p:nvSpPr>
          <p:cNvPr id="26" name="Web address" descr="www.ETFOUNDATION.CO.UK&#10;">
            <a:extLst>
              <a:ext uri="{FF2B5EF4-FFF2-40B4-BE49-F238E27FC236}">
                <a16:creationId xmlns:a16="http://schemas.microsoft.com/office/drawing/2014/main" id="{7C1BC566-1805-0A4E-95A3-525C2FE5A48D}"/>
              </a:ext>
            </a:extLst>
          </p:cNvPr>
          <p:cNvSpPr txBox="1"/>
          <p:nvPr userDrawn="1"/>
        </p:nvSpPr>
        <p:spPr>
          <a:xfrm>
            <a:off x="2447280" y="2571750"/>
            <a:ext cx="5003780" cy="465956"/>
          </a:xfrm>
          <a:prstGeom prst="rect">
            <a:avLst/>
          </a:prstGeom>
          <a:solidFill>
            <a:schemeClr val="bg1"/>
          </a:solidFill>
        </p:spPr>
        <p:txBody>
          <a:bodyPr wrap="square" lIns="144000" bIns="108000" rtlCol="0" anchor="b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ETFOUNDATION.CO.UK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27" name="DfE Logo" descr="Supported by Department for Education logo">
            <a:extLst>
              <a:ext uri="{FF2B5EF4-FFF2-40B4-BE49-F238E27FC236}">
                <a16:creationId xmlns:a16="http://schemas.microsoft.com/office/drawing/2014/main" id="{E4F7F9A6-6DDA-7847-AF6C-27013E4E94D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63002"/>
            <a:ext cx="1289265" cy="1004925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sp>
        <p:nvSpPr>
          <p:cNvPr id="28" name="Thankyou">
            <a:extLst>
              <a:ext uri="{FF2B5EF4-FFF2-40B4-BE49-F238E27FC236}">
                <a16:creationId xmlns:a16="http://schemas.microsoft.com/office/drawing/2014/main" id="{CCAFB428-DEA5-C440-9E4B-D7CCD0792F8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2483768" y="3258000"/>
            <a:ext cx="4661413" cy="16023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bIns="72000" rtlCol="0" anchor="ctr"/>
          <a:lstStyle/>
          <a:p>
            <a:pPr algn="l">
              <a:lnSpc>
                <a:spcPts val="4500"/>
              </a:lnSpc>
            </a:pPr>
            <a:r>
              <a:rPr lang="en-GB" sz="5400" b="1" dirty="0"/>
              <a:t>Thank you</a:t>
            </a:r>
            <a:endParaRPr lang="en-GB" sz="5400" b="1" baseline="0" dirty="0"/>
          </a:p>
          <a:p>
            <a:pPr algn="l">
              <a:lnSpc>
                <a:spcPts val="4500"/>
              </a:lnSpc>
            </a:pPr>
            <a:r>
              <a:rPr lang="en-GB" sz="4500" b="0" baseline="0" dirty="0"/>
              <a:t>Any Questions?</a:t>
            </a:r>
            <a:endParaRPr lang="en-GB" sz="4500" b="0" dirty="0"/>
          </a:p>
        </p:txBody>
      </p:sp>
    </p:spTree>
    <p:extLst>
      <p:ext uri="{BB962C8B-B14F-4D97-AF65-F5344CB8AC3E}">
        <p14:creationId xmlns:p14="http://schemas.microsoft.com/office/powerpoint/2010/main" val="132705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2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 IMAGE">
            <a:extLst>
              <a:ext uri="{FF2B5EF4-FFF2-40B4-BE49-F238E27FC236}">
                <a16:creationId xmlns:a16="http://schemas.microsoft.com/office/drawing/2014/main" id="{BF4AED7B-D82D-F04A-B4CB-6C63ECF0E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5" name="WHITE BAR">
            <a:extLst>
              <a:ext uri="{FF2B5EF4-FFF2-40B4-BE49-F238E27FC236}">
                <a16:creationId xmlns:a16="http://schemas.microsoft.com/office/drawing/2014/main" id="{B8706FB2-CEEC-7246-A4E3-D773F54E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8D10DF3B-2EE8-CB4D-89A8-B1DC8ED9D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8" cy="455203"/>
          </a:xfrm>
          <a:prstGeom prst="rect">
            <a:avLst/>
          </a:prstGeom>
        </p:spPr>
      </p:pic>
      <p:pic>
        <p:nvPicPr>
          <p:cNvPr id="18" name="T LEVELS LOGO" descr="T Levels Professional Development">
            <a:extLst>
              <a:ext uri="{FF2B5EF4-FFF2-40B4-BE49-F238E27FC236}">
                <a16:creationId xmlns:a16="http://schemas.microsoft.com/office/drawing/2014/main" id="{95AF83BF-2906-E147-AD27-6D0DD69CAF2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08776F2B-1739-344E-B2E7-70073E14A5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88F6599-BA20-4644-9226-61D0497C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FEB912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5C166C1-2C30-404D-8032-27671E9F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00295A2F-6079-A340-8976-C671CE0AF0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64D60A69-C052-934B-AE97-6790360956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4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3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ACKGROUND IMAGE">
            <a:extLst>
              <a:ext uri="{FF2B5EF4-FFF2-40B4-BE49-F238E27FC236}">
                <a16:creationId xmlns:a16="http://schemas.microsoft.com/office/drawing/2014/main" id="{B2B60F6C-EE8F-1745-8125-87FF48A8D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2" name="WHITE BAR">
            <a:extLst>
              <a:ext uri="{FF2B5EF4-FFF2-40B4-BE49-F238E27FC236}">
                <a16:creationId xmlns:a16="http://schemas.microsoft.com/office/drawing/2014/main" id="{2051111D-51D0-C84F-82DD-EFC57A1F47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7" name="ETF LOGO">
            <a:extLst>
              <a:ext uri="{FF2B5EF4-FFF2-40B4-BE49-F238E27FC236}">
                <a16:creationId xmlns:a16="http://schemas.microsoft.com/office/drawing/2014/main" id="{532D5437-3308-6143-80D4-74B5F3678B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3"/>
          </a:xfrm>
          <a:prstGeom prst="rect">
            <a:avLst/>
          </a:prstGeom>
        </p:spPr>
      </p:pic>
      <p:pic>
        <p:nvPicPr>
          <p:cNvPr id="19" name="T LEVELS LOGO" descr="T Levels Professional Development">
            <a:extLst>
              <a:ext uri="{FF2B5EF4-FFF2-40B4-BE49-F238E27FC236}">
                <a16:creationId xmlns:a16="http://schemas.microsoft.com/office/drawing/2014/main" id="{621909CB-4C11-E149-9A37-6908AACF0E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20" name="BLACK RECTANGLE">
            <a:extLst>
              <a:ext uri="{FF2B5EF4-FFF2-40B4-BE49-F238E27FC236}">
                <a16:creationId xmlns:a16="http://schemas.microsoft.com/office/drawing/2014/main" id="{C72179A6-35B1-AA4D-AE81-7C9ED40A5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397D107-EB16-014E-A7B0-1FF16A01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BE0064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3D70B96C-689F-1B4E-B32B-674207032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BCB4839-1769-9448-B47D-5268914681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D5711CB5-A9DE-EF47-9E7D-8D1FF5388A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453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 Option 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ACKGROUND IMAGE">
            <a:extLst>
              <a:ext uri="{FF2B5EF4-FFF2-40B4-BE49-F238E27FC236}">
                <a16:creationId xmlns:a16="http://schemas.microsoft.com/office/drawing/2014/main" id="{1E030DCF-B2F8-9B49-8C72-F6144F1EF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416940"/>
            <a:ext cx="9144000" cy="4747098"/>
          </a:xfrm>
          <a:prstGeom prst="rect">
            <a:avLst/>
          </a:prstGeom>
        </p:spPr>
      </p:pic>
      <p:sp>
        <p:nvSpPr>
          <p:cNvPr id="11" name="WHITE BAR">
            <a:extLst>
              <a:ext uri="{FF2B5EF4-FFF2-40B4-BE49-F238E27FC236}">
                <a16:creationId xmlns:a16="http://schemas.microsoft.com/office/drawing/2014/main" id="{4BC86740-418B-DA4D-8939-2B1A32090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2" name="ETF LOGO">
            <a:extLst>
              <a:ext uri="{FF2B5EF4-FFF2-40B4-BE49-F238E27FC236}">
                <a16:creationId xmlns:a16="http://schemas.microsoft.com/office/drawing/2014/main" id="{2D72DE85-B512-A84A-BDE4-CC6F916F0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92643"/>
            <a:ext cx="859827" cy="455202"/>
          </a:xfrm>
          <a:prstGeom prst="rect">
            <a:avLst/>
          </a:prstGeom>
        </p:spPr>
      </p:pic>
      <p:pic>
        <p:nvPicPr>
          <p:cNvPr id="17" name="T LEVELS LOGO" descr="T Levels Professional Development">
            <a:extLst>
              <a:ext uri="{FF2B5EF4-FFF2-40B4-BE49-F238E27FC236}">
                <a16:creationId xmlns:a16="http://schemas.microsoft.com/office/drawing/2014/main" id="{7DFFC763-EFC0-0E4C-965F-8DE2D214246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9" name="BLACK RECTANGLE">
            <a:extLst>
              <a:ext uri="{FF2B5EF4-FFF2-40B4-BE49-F238E27FC236}">
                <a16:creationId xmlns:a16="http://schemas.microsoft.com/office/drawing/2014/main" id="{331C3B12-D653-CC4C-ABCF-4724A38AB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2ADA92-7351-1B4F-B608-0A43A941F9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rgbClr val="0071F8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C01873F-0063-374A-8FF4-60AB1B20E3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56A26F7F-A204-454B-B7C3-AD71F06037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2E816170-D8CB-F14C-B96E-49F48030E0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496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94" y="205979"/>
            <a:ext cx="8423593" cy="8572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94" y="1200151"/>
            <a:ext cx="8423593" cy="33944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000" y="4767263"/>
            <a:ext cx="7686376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7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Education &amp; Training Foundation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6376" y="4767263"/>
            <a:ext cx="909464" cy="273844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</a:defRPr>
            </a:lvl1pPr>
          </a:lstStyle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08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649" r:id="rId11"/>
    <p:sldLayoutId id="2147483701" r:id="rId12"/>
    <p:sldLayoutId id="2147483690" r:id="rId13"/>
    <p:sldLayoutId id="2147483693" r:id="rId14"/>
    <p:sldLayoutId id="2147483697" r:id="rId15"/>
    <p:sldLayoutId id="2147483727" r:id="rId16"/>
    <p:sldLayoutId id="2147483728" r:id="rId17"/>
    <p:sldLayoutId id="2147483729" r:id="rId18"/>
    <p:sldLayoutId id="2147483730" r:id="rId19"/>
    <p:sldLayoutId id="2147483731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672" r:id="rId26"/>
    <p:sldLayoutId id="2147483698" r:id="rId27"/>
    <p:sldLayoutId id="2147483699" r:id="rId28"/>
    <p:sldLayoutId id="2147483680" r:id="rId29"/>
    <p:sldLayoutId id="2147483681" r:id="rId30"/>
    <p:sldLayoutId id="2147483660" r:id="rId31"/>
    <p:sldLayoutId id="2147483650" r:id="rId32"/>
    <p:sldLayoutId id="2147483661" r:id="rId33"/>
    <p:sldLayoutId id="2147483708" r:id="rId34"/>
    <p:sldLayoutId id="2147483753" r:id="rId35"/>
    <p:sldLayoutId id="2147483754" r:id="rId36"/>
    <p:sldLayoutId id="2147483755" r:id="rId37"/>
    <p:sldLayoutId id="2147483756" r:id="rId38"/>
    <p:sldLayoutId id="2147483665" r:id="rId39"/>
    <p:sldLayoutId id="2147483664" r:id="rId40"/>
    <p:sldLayoutId id="2147483757" r:id="rId41"/>
    <p:sldLayoutId id="2147483758" r:id="rId42"/>
    <p:sldLayoutId id="2147483759" r:id="rId43"/>
    <p:sldLayoutId id="2147483760" r:id="rId44"/>
    <p:sldLayoutId id="2147483761" r:id="rId45"/>
    <p:sldLayoutId id="2147483762" r:id="rId46"/>
    <p:sldLayoutId id="2147483668" r:id="rId47"/>
    <p:sldLayoutId id="2147483666" r:id="rId48"/>
    <p:sldLayoutId id="2147483671" r:id="rId49"/>
    <p:sldLayoutId id="2147483669" r:id="rId50"/>
    <p:sldLayoutId id="2147483670" r:id="rId51"/>
    <p:sldLayoutId id="2147483764" r:id="rId52"/>
    <p:sldLayoutId id="2147483765" r:id="rId53"/>
    <p:sldLayoutId id="2147483766" r:id="rId54"/>
    <p:sldLayoutId id="2147483767" r:id="rId55"/>
    <p:sldLayoutId id="2147483768" r:id="rId56"/>
    <p:sldLayoutId id="2147483769" r:id="rId57"/>
    <p:sldLayoutId id="2147483770" r:id="rId58"/>
    <p:sldLayoutId id="2147483771" r:id="rId59"/>
    <p:sldLayoutId id="2147483772" r:id="rId6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48.xml"/><Relationship Id="rId7" Type="http://schemas.openxmlformats.org/officeDocument/2006/relationships/image" Target="../media/image29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03 Induction and delivery timetables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4643D2-5B40-084D-AF5C-E1AE7B10A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Blackpool and The Fylde College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E25826-3377-459F-9059-201DA1B6CC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37"/>
    </mc:Choice>
    <mc:Fallback xmlns="">
      <p:transition spd="slow" advTm="17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Induction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Induction </a:t>
            </a:r>
            <a:r>
              <a:rPr lang="en-US" dirty="0" err="1"/>
              <a:t>programme</a:t>
            </a:r>
            <a:r>
              <a:rPr lang="en-US" dirty="0"/>
              <a:t> and rationale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4113BA6-A50F-477B-A332-F8E4BEE0F5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69"/>
    </mc:Choice>
    <mc:Fallback xmlns="">
      <p:transition spd="slow" advTm="8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Induction modules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AA258301-2B94-427B-AB3A-16B3E70049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708421"/>
              </p:ext>
            </p:extLst>
          </p:nvPr>
        </p:nvGraphicFramePr>
        <p:xfrm>
          <a:off x="171084" y="949325"/>
          <a:ext cx="8561293" cy="3352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44532">
                  <a:extLst>
                    <a:ext uri="{9D8B030D-6E8A-4147-A177-3AD203B41FA5}">
                      <a16:colId xmlns:a16="http://schemas.microsoft.com/office/drawing/2014/main" val="600056354"/>
                    </a:ext>
                  </a:extLst>
                </a:gridCol>
                <a:gridCol w="639644">
                  <a:extLst>
                    <a:ext uri="{9D8B030D-6E8A-4147-A177-3AD203B41FA5}">
                      <a16:colId xmlns:a16="http://schemas.microsoft.com/office/drawing/2014/main" val="54849908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004177968"/>
                    </a:ext>
                  </a:extLst>
                </a:gridCol>
                <a:gridCol w="4024789">
                  <a:extLst>
                    <a:ext uri="{9D8B030D-6E8A-4147-A177-3AD203B41FA5}">
                      <a16:colId xmlns:a16="http://schemas.microsoft.com/office/drawing/2014/main" val="881726153"/>
                    </a:ext>
                  </a:extLst>
                </a:gridCol>
              </a:tblGrid>
              <a:tr h="262648">
                <a:tc>
                  <a:txBody>
                    <a:bodyPr/>
                    <a:lstStyle/>
                    <a:p>
                      <a:r>
                        <a:rPr lang="en-GB" sz="1000" dirty="0"/>
                        <a:t>Module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Week span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Content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1083087"/>
                  </a:ext>
                </a:extLst>
              </a:tr>
              <a:tr h="546435">
                <a:tc>
                  <a:txBody>
                    <a:bodyPr/>
                    <a:lstStyle/>
                    <a:p>
                      <a:r>
                        <a:rPr lang="en-GB" sz="1000" dirty="0"/>
                        <a:t>VLE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1</a:t>
                      </a:r>
                      <a:r>
                        <a:rPr lang="en-GB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en-GB" sz="10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Location </a:t>
                      </a:r>
                    </a:p>
                    <a:p>
                      <a:r>
                        <a:rPr lang="en-GB" sz="1000" dirty="0"/>
                        <a:t>Use and function </a:t>
                      </a:r>
                    </a:p>
                    <a:p>
                      <a:r>
                        <a:rPr lang="en-GB" sz="1000" dirty="0"/>
                        <a:t>Accessing assessment calendar, timetable and tutor details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Using notifications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Accessing and downloading resources </a:t>
                      </a:r>
                    </a:p>
                    <a:p>
                      <a:r>
                        <a:rPr lang="en-GB" sz="1000" dirty="0"/>
                        <a:t>How to submit assessments </a:t>
                      </a:r>
                    </a:p>
                    <a:p>
                      <a:r>
                        <a:rPr lang="en-GB" sz="1000" dirty="0"/>
                        <a:t>How to read feedback </a:t>
                      </a:r>
                    </a:p>
                    <a:p>
                      <a:r>
                        <a:rPr lang="en-GB" sz="1000" dirty="0"/>
                        <a:t>Tracking own progress </a:t>
                      </a:r>
                    </a:p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1051656"/>
                  </a:ext>
                </a:extLst>
              </a:tr>
              <a:tr h="546435">
                <a:tc>
                  <a:txBody>
                    <a:bodyPr/>
                    <a:lstStyle/>
                    <a:p>
                      <a:r>
                        <a:rPr lang="en-GB" sz="1000" dirty="0"/>
                        <a:t>EEP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1–6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Personal development curriculum introduction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Career goals and intended destinations</a:t>
                      </a:r>
                    </a:p>
                    <a:p>
                      <a:r>
                        <a:rPr lang="en-GB" sz="1000" dirty="0"/>
                        <a:t>College code of conduct </a:t>
                      </a:r>
                    </a:p>
                    <a:p>
                      <a:r>
                        <a:rPr lang="en-GB" sz="1000" dirty="0"/>
                        <a:t>Learner life (cross-college VLE resource)</a:t>
                      </a:r>
                    </a:p>
                    <a:p>
                      <a:r>
                        <a:rPr lang="en-GB" sz="1000" dirty="0"/>
                        <a:t>Welfare and counselling support</a:t>
                      </a:r>
                    </a:p>
                    <a:p>
                      <a:r>
                        <a:rPr lang="en-GB" sz="1000" dirty="0"/>
                        <a:t>Out-of-class support sessions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Enrichment </a:t>
                      </a:r>
                    </a:p>
                    <a:p>
                      <a:r>
                        <a:rPr lang="en-GB" sz="1000" dirty="0"/>
                        <a:t>Careers centre and college careers team </a:t>
                      </a:r>
                    </a:p>
                    <a:p>
                      <a:r>
                        <a:rPr lang="en-GB" sz="1000" dirty="0"/>
                        <a:t>Tracking own attendance, punctuality, action plans and progress reviews and progression audits </a:t>
                      </a:r>
                    </a:p>
                    <a:p>
                      <a:r>
                        <a:rPr lang="en-GB" sz="1000" dirty="0"/>
                        <a:t>College enrichment offer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266639"/>
                  </a:ext>
                </a:extLst>
              </a:tr>
              <a:tr h="546435">
                <a:tc>
                  <a:txBody>
                    <a:bodyPr/>
                    <a:lstStyle/>
                    <a:p>
                      <a:r>
                        <a:rPr lang="en-GB" sz="1000" dirty="0"/>
                        <a:t>Academic writing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1–4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Referencing </a:t>
                      </a:r>
                    </a:p>
                    <a:p>
                      <a:r>
                        <a:rPr lang="en-GB" sz="1000" dirty="0"/>
                        <a:t>LRC resources and support </a:t>
                      </a:r>
                    </a:p>
                    <a:p>
                      <a:r>
                        <a:rPr lang="en-GB" sz="1000" dirty="0"/>
                        <a:t>Effective note-taking skills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Organisation of own files </a:t>
                      </a:r>
                    </a:p>
                    <a:p>
                      <a:r>
                        <a:rPr lang="en-GB" sz="1000" dirty="0"/>
                        <a:t>Maths, English and digital skills: gaps and development</a:t>
                      </a:r>
                    </a:p>
                    <a:p>
                      <a:r>
                        <a:rPr lang="en-GB" sz="1000" dirty="0"/>
                        <a:t>Exam technique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785412"/>
                  </a:ext>
                </a:extLst>
              </a:tr>
              <a:tr h="546435">
                <a:tc>
                  <a:txBody>
                    <a:bodyPr/>
                    <a:lstStyle/>
                    <a:p>
                      <a:r>
                        <a:rPr lang="en-GB" sz="1000" dirty="0"/>
                        <a:t>Skills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1–4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Diagnostic assessment: gaps in skills and behaviours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Team building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College pre-placement programme</a:t>
                      </a:r>
                    </a:p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531158"/>
                  </a:ext>
                </a:extLst>
              </a:tr>
            </a:tbl>
          </a:graphicData>
        </a:graphic>
      </p:graphicFrame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AE7CCC04-D454-48BF-97FC-BE497A8A68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  <p:sp>
        <p:nvSpPr>
          <p:cNvPr id="2" name="Text Box 18">
            <a:extLst>
              <a:ext uri="{FF2B5EF4-FFF2-40B4-BE49-F238E27FC236}">
                <a16:creationId xmlns:a16="http://schemas.microsoft.com/office/drawing/2014/main" id="{614D3EFE-5517-3BE1-DE15-5B1F300FC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1560" y="102393"/>
            <a:ext cx="2269490" cy="1015663"/>
          </a:xfrm>
          <a:prstGeom prst="rect">
            <a:avLst/>
          </a:prstGeom>
          <a:solidFill>
            <a:srgbClr val="FFFFFF"/>
          </a:solidFill>
          <a:ln w="9525">
            <a:solidFill>
              <a:srgbClr val="E51C4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en-GB" sz="12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Top tip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12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example of what is included in the B&amp;FC pre-placement programme is included in this resource pack.</a:t>
            </a:r>
            <a:endParaRPr lang="en-GB" sz="1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3919"/>
    </mc:Choice>
    <mc:Fallback xmlns="">
      <p:transition spd="slow" advTm="173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Content Placeholder 1">
            <a:extLst>
              <a:ext uri="{FF2B5EF4-FFF2-40B4-BE49-F238E27FC236}">
                <a16:creationId xmlns:a16="http://schemas.microsoft.com/office/drawing/2014/main" id="{7E200F52-D98C-A79F-2D81-99C20D5643C4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07202" y="699542"/>
            <a:ext cx="4175696" cy="1331101"/>
          </a:xfrm>
        </p:spPr>
        <p:txBody>
          <a:bodyPr/>
          <a:lstStyle/>
          <a:p>
            <a:r>
              <a:rPr lang="en-US" b="0" dirty="0"/>
              <a:t>Engage learners in a broad range of </a:t>
            </a:r>
            <a:r>
              <a:rPr lang="en-US" dirty="0">
                <a:solidFill>
                  <a:srgbClr val="C00000"/>
                </a:solidFill>
              </a:rPr>
              <a:t>practical activities</a:t>
            </a:r>
            <a:r>
              <a:rPr lang="en-US" dirty="0"/>
              <a:t> </a:t>
            </a:r>
            <a:r>
              <a:rPr lang="en-US" b="0" dirty="0"/>
              <a:t>to measure their starting points.</a:t>
            </a:r>
          </a:p>
          <a:p>
            <a:endParaRPr lang="en-US" b="0" dirty="0"/>
          </a:p>
          <a:p>
            <a:r>
              <a:rPr lang="en-US" b="0" dirty="0"/>
              <a:t>Take a </a:t>
            </a:r>
            <a:r>
              <a:rPr lang="en-US" dirty="0">
                <a:solidFill>
                  <a:srgbClr val="C00000"/>
                </a:solidFill>
              </a:rPr>
              <a:t>selection of skills </a:t>
            </a:r>
            <a:r>
              <a:rPr lang="en-US" b="0" dirty="0"/>
              <a:t>from the specification, specifically those linked most closely with the competence-based observations</a:t>
            </a:r>
          </a:p>
          <a:p>
            <a:endParaRPr lang="en-US" b="0" dirty="0"/>
          </a:p>
          <a:p>
            <a:r>
              <a:rPr lang="en-US" b="0" dirty="0" err="1"/>
              <a:t>Familiarise</a:t>
            </a:r>
            <a:r>
              <a:rPr lang="en-US" b="0"/>
              <a:t> learners </a:t>
            </a:r>
            <a:r>
              <a:rPr lang="en-US" b="0" dirty="0"/>
              <a:t>with the type of </a:t>
            </a:r>
            <a:r>
              <a:rPr lang="en-US" dirty="0">
                <a:solidFill>
                  <a:srgbClr val="C00000"/>
                </a:solidFill>
              </a:rPr>
              <a:t>setting</a:t>
            </a:r>
            <a:r>
              <a:rPr lang="en-US" b="0" dirty="0"/>
              <a:t> they will be working in…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1BB254-4339-4DC8-833E-97FB0F35AD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4499992" y="986400"/>
            <a:ext cx="4175696" cy="1584076"/>
          </a:xfrm>
          <a:prstGeom prst="rect">
            <a:avLst/>
          </a:prstGeom>
          <a:noFill/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41FE9C98-92B3-4AAA-9103-F4074FFF5B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 bwMode="auto">
          <a:xfrm>
            <a:off x="234000" y="2825999"/>
            <a:ext cx="4122100" cy="176187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700C43-2E9A-420F-B336-76A508EE7B2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/>
          <a:stretch/>
        </p:blipFill>
        <p:spPr>
          <a:xfrm>
            <a:off x="4499992" y="2825999"/>
            <a:ext cx="4175696" cy="1761875"/>
          </a:xfrm>
          <a:prstGeom prst="rect">
            <a:avLst/>
          </a:prstGeom>
          <a:noFill/>
        </p:spPr>
      </p:pic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en-GB"/>
              <a:t>Education &amp; Training Foundation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956376" y="4767263"/>
            <a:ext cx="909464" cy="273844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DA2C159E-F13C-4A85-9A41-E7669D3E0D70}" type="slidenum">
              <a:rPr lang="en-GB" smtClean="0"/>
              <a:pPr>
                <a:spcAft>
                  <a:spcPts val="600"/>
                </a:spcAft>
              </a:pPr>
              <a:t>4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50" y="249900"/>
            <a:ext cx="8437563" cy="699425"/>
          </a:xfrm>
        </p:spPr>
        <p:txBody>
          <a:bodyPr anchor="t">
            <a:normAutofit/>
          </a:bodyPr>
          <a:lstStyle/>
          <a:p>
            <a:r>
              <a:rPr lang="en-GB" dirty="0"/>
              <a:t>Induction: Diagnostic assessment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3EA57C-20E5-4DEC-BF3D-A4AC09EF62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2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43"/>
    </mc:Choice>
    <mc:Fallback xmlns="">
      <p:transition spd="slow" advTm="606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Timetable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Timetable and rationale</a:t>
            </a:r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235AD81E-2523-4DA7-82E3-8E40747113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83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34"/>
    </mc:Choice>
    <mc:Fallback xmlns="">
      <p:transition spd="slow" advTm="134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Sample year 1 timetable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B520A9-31F8-40AA-B904-0FDF486681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32235"/>
            <a:ext cx="6912768" cy="4127747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DD5D747-2DBA-49F2-9C67-F7331FE369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23300" y="4622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5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375"/>
    </mc:Choice>
    <mc:Fallback xmlns="">
      <p:transition spd="slow" advTm="158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dirty="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dirty="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583803" y="2787774"/>
            <a:ext cx="208823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/>
              <a:t>Blackpool and </a:t>
            </a:r>
            <a:r>
              <a:rPr lang="en-GB" sz="1050" dirty="0"/>
              <a:t>The Fylde College has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 dirty="0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F1EC48-529E-47BA-A04A-762F3AA04D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934" y="1724592"/>
            <a:ext cx="1836069" cy="96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theme/theme1.xml><?xml version="1.0" encoding="utf-8"?>
<a:theme xmlns:a="http://schemas.openxmlformats.org/drawingml/2006/main" name="ETF Master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EEECE1"/>
      </a:lt2>
      <a:accent1>
        <a:srgbClr val="00A068"/>
      </a:accent1>
      <a:accent2>
        <a:srgbClr val="E51C41"/>
      </a:accent2>
      <a:accent3>
        <a:srgbClr val="FDB913"/>
      </a:accent3>
      <a:accent4>
        <a:srgbClr val="0071F8"/>
      </a:accent4>
      <a:accent5>
        <a:srgbClr val="BE0064"/>
      </a:accent5>
      <a:accent6>
        <a:srgbClr val="000000"/>
      </a:accent6>
      <a:hlink>
        <a:srgbClr val="0000FF"/>
      </a:hlink>
      <a:folHlink>
        <a:srgbClr val="800080"/>
      </a:folHlink>
    </a:clrScheme>
    <a:fontScheme name="ETF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35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ETF PPT TEMPLATE 2017 REVISION 2" id="{D9072210-44E4-4708-8F0F-C17D53D19737}" vid="{93905E69-2C3A-474D-AE1D-AE1AB7FC7A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A76E745-D9E8-4D93-8B7F-BCE1E4A491AA}">
  <ds:schemaRefs>
    <ds:schemaRef ds:uri="2ff69431-d625-42b0-a6d5-57182fa431d3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07530afe-d844-488b-9a54-9e56863626c8"/>
    <ds:schemaRef ds:uri="1e93ca30-efe2-4bb4-90cd-d2db97fb21cd"/>
    <ds:schemaRef ds:uri="5b445847-c24f-4193-86d7-f1d3b43b6266"/>
    <ds:schemaRef ds:uri="414d2ded-29cc-4abd-a1df-c646721ce55b"/>
    <ds:schemaRef ds:uri="2847a094-2edf-4950-a853-13ec668231ed"/>
    <ds:schemaRef ds:uri="b99cf144-4eb2-4910-9a88-c8d0ce72bbfd"/>
    <ds:schemaRef ds:uri="a75230e0-234e-44fc-a46b-fcfdfca8ad4b"/>
  </ds:schemaRefs>
</ds:datastoreItem>
</file>

<file path=customXml/itemProps2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BACECD-D203-4820-8279-35D00966F1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On-screen Show (16:9)</PresentationFormat>
  <Paragraphs>74</Paragraphs>
  <Slides>7</Slides>
  <Notes>7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ETF Master</vt:lpstr>
      <vt:lpstr>03 Induction and delivery timetables</vt:lpstr>
      <vt:lpstr>Induction</vt:lpstr>
      <vt:lpstr>Induction modules</vt:lpstr>
      <vt:lpstr>Induction: Diagnostic assessment</vt:lpstr>
      <vt:lpstr>Timetable</vt:lpstr>
      <vt:lpstr>Sample year 1 timetable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Holly Jones</cp:lastModifiedBy>
  <cp:revision>74</cp:revision>
  <dcterms:created xsi:type="dcterms:W3CDTF">2020-10-20T08:50:32Z</dcterms:created>
  <dcterms:modified xsi:type="dcterms:W3CDTF">2023-08-04T14:33:14Z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