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30"/>
  </p:notesMasterIdLst>
  <p:sldIdLst>
    <p:sldId id="633" r:id="rId6"/>
    <p:sldId id="629" r:id="rId7"/>
    <p:sldId id="324" r:id="rId8"/>
    <p:sldId id="320" r:id="rId9"/>
    <p:sldId id="635" r:id="rId10"/>
    <p:sldId id="293" r:id="rId11"/>
    <p:sldId id="640" r:id="rId12"/>
    <p:sldId id="630" r:id="rId13"/>
    <p:sldId id="631" r:id="rId14"/>
    <p:sldId id="642" r:id="rId15"/>
    <p:sldId id="323" r:id="rId16"/>
    <p:sldId id="632" r:id="rId17"/>
    <p:sldId id="636" r:id="rId18"/>
    <p:sldId id="643" r:id="rId19"/>
    <p:sldId id="644" r:id="rId20"/>
    <p:sldId id="645" r:id="rId21"/>
    <p:sldId id="647" r:id="rId22"/>
    <p:sldId id="646" r:id="rId23"/>
    <p:sldId id="627" r:id="rId24"/>
    <p:sldId id="628" r:id="rId25"/>
    <p:sldId id="637" r:id="rId26"/>
    <p:sldId id="638" r:id="rId27"/>
    <p:sldId id="270" r:id="rId28"/>
    <p:sldId id="63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39AC1C-7B49-93FF-9D4D-5A7A69B6E107}" name="Rose Parkin" initials="RP" userId="a9affac8917e8dd4" providerId="Windows Live"/>
  <p188:author id="{1171D62C-38AB-798B-31BA-C98494FB7663}" name="Lynette Woodward" initials="LW" userId="13fbb54c17c89d99" providerId="Windows Live"/>
  <p188:author id="{DB168830-51D4-4CC1-7858-D21AD9F13162}" name="Sarah Stafford" initials="SS" userId="Sarah Stafford" providerId="None"/>
  <p188:author id="{6231629D-55AF-9CA2-9712-FD9244593B19}" name="Stephanie Colquitt" initials="SC" userId="1bc9ee965db69ad1" providerId="Windows Live"/>
  <p188:author id="{6C085DBD-E017-59BB-A493-C212501941EA}" name="Elizabeth Parker" initials="EP" userId="S::elizabeth.parker@newgenpublishing.co.uk::48ed7c66-aa06-4dbb-a923-e20f8fac587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yron Sheffield" initials="BS" lastIdx="1" clrIdx="0">
    <p:extLst>
      <p:ext uri="{19B8F6BF-5375-455C-9EA6-DF929625EA0E}">
        <p15:presenceInfo xmlns:p15="http://schemas.microsoft.com/office/powerpoint/2012/main" userId="S-1-5-21-1002129090-1616039028-646073730-2404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1D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8BA778-95DF-E140-8661-A1D0186BCCCD}" v="1" dt="2023-04-05T11:18:15.4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39" autoAdjust="0"/>
    <p:restoredTop sz="68027" autoAdjust="0"/>
  </p:normalViewPr>
  <p:slideViewPr>
    <p:cSldViewPr snapToGrid="0">
      <p:cViewPr varScale="1">
        <p:scale>
          <a:sx n="85" d="100"/>
          <a:sy n="85" d="100"/>
        </p:scale>
        <p:origin x="2192"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A79948-2C15-455F-96CA-EE92B698733E}" type="datetimeFigureOut">
              <a:rPr lang="en-GB" smtClean="0"/>
              <a:t>05/04/2023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FC0FF-CE49-4B97-AC94-BEC802435D97}" type="slidenum">
              <a:rPr lang="en-GB" smtClean="0"/>
              <a:t>‹#›</a:t>
            </a:fld>
            <a:endParaRPr lang="en-GB"/>
          </a:p>
        </p:txBody>
      </p:sp>
    </p:spTree>
    <p:extLst>
      <p:ext uri="{BB962C8B-B14F-4D97-AF65-F5344CB8AC3E}">
        <p14:creationId xmlns:p14="http://schemas.microsoft.com/office/powerpoint/2010/main" val="464665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2370364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can access an interactive map on their phones or the tutor can demonstrate</a:t>
            </a:r>
            <a:r>
              <a:rPr lang="en-GB" baseline="0" dirty="0"/>
              <a:t> on the board.</a:t>
            </a:r>
            <a:endParaRPr lang="en-GB" dirty="0"/>
          </a:p>
        </p:txBody>
      </p:sp>
      <p:sp>
        <p:nvSpPr>
          <p:cNvPr id="4" name="Slide Number Placeholder 3"/>
          <p:cNvSpPr>
            <a:spLocks noGrp="1"/>
          </p:cNvSpPr>
          <p:nvPr>
            <p:ph type="sldNum" sz="quarter" idx="10"/>
          </p:nvPr>
        </p:nvSpPr>
        <p:spPr/>
        <p:txBody>
          <a:bodyPr/>
          <a:lstStyle/>
          <a:p>
            <a:fld id="{DBDFC0FF-CE49-4B97-AC94-BEC802435D97}" type="slidenum">
              <a:rPr lang="en-GB" smtClean="0"/>
              <a:t>11</a:t>
            </a:fld>
            <a:endParaRPr lang="en-GB"/>
          </a:p>
        </p:txBody>
      </p:sp>
    </p:spTree>
    <p:extLst>
      <p:ext uri="{BB962C8B-B14F-4D97-AF65-F5344CB8AC3E}">
        <p14:creationId xmlns:p14="http://schemas.microsoft.com/office/powerpoint/2010/main" val="3049860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Encourage</a:t>
            </a:r>
            <a:r>
              <a:rPr lang="en-GB" baseline="0" dirty="0"/>
              <a:t> learners to draw ratio tables to help them work out the matches.</a:t>
            </a:r>
          </a:p>
          <a:p>
            <a:r>
              <a:rPr lang="en-GB" dirty="0"/>
              <a:t>For the missing Model/Car measurement</a:t>
            </a:r>
            <a:r>
              <a:rPr lang="en-GB" baseline="0" dirty="0"/>
              <a:t> students will have to pick their own Model measurement and use that and the scale to find the Car measurement.</a:t>
            </a:r>
            <a:endParaRPr lang="en-GB" dirty="0"/>
          </a:p>
        </p:txBody>
      </p:sp>
      <p:sp>
        <p:nvSpPr>
          <p:cNvPr id="4" name="Slide Number Placeholder 3"/>
          <p:cNvSpPr>
            <a:spLocks noGrp="1"/>
          </p:cNvSpPr>
          <p:nvPr>
            <p:ph type="sldNum" sz="quarter" idx="10"/>
          </p:nvPr>
        </p:nvSpPr>
        <p:spPr/>
        <p:txBody>
          <a:bodyPr/>
          <a:lstStyle/>
          <a:p>
            <a:fld id="{DBDFC0FF-CE49-4B97-AC94-BEC802435D97}" type="slidenum">
              <a:rPr lang="en-GB" smtClean="0"/>
              <a:t>12</a:t>
            </a:fld>
            <a:endParaRPr lang="en-GB"/>
          </a:p>
        </p:txBody>
      </p:sp>
    </p:spTree>
    <p:extLst>
      <p:ext uri="{BB962C8B-B14F-4D97-AF65-F5344CB8AC3E}">
        <p14:creationId xmlns:p14="http://schemas.microsoft.com/office/powerpoint/2010/main" val="3442878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Using a ratio table to illustrate the conversion will allow learners to work well without a calculator and will underpin their understanding of converting between metric units. </a:t>
            </a:r>
          </a:p>
          <a:p>
            <a:r>
              <a:rPr lang="en-GB" dirty="0">
                <a:effectLst/>
                <a:latin typeface="Calibri" panose="020F0502020204030204" pitchFamily="34" charset="0"/>
                <a:ea typeface="Calibri" panose="020F0502020204030204" pitchFamily="34" charset="0"/>
                <a:cs typeface="Times New Roman" panose="02020603050405020304" pitchFamily="18" charset="0"/>
              </a:rPr>
              <a:t>Ask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Would you use all of these steps? </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What could you do differently?</a:t>
            </a:r>
          </a:p>
          <a:p>
            <a:r>
              <a:rPr lang="en-GB" dirty="0">
                <a:effectLst/>
                <a:latin typeface="Calibri" panose="020F0502020204030204" pitchFamily="34" charset="0"/>
                <a:ea typeface="Calibri" panose="020F0502020204030204" pitchFamily="34" charset="0"/>
                <a:cs typeface="Times New Roman" panose="02020603050405020304" pitchFamily="18" charset="0"/>
              </a:rPr>
              <a:t>This allows learners to really think about the relationship of the numbers with a simpler example before moving on to the more difficult tasks coming up.</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800" b="0" i="0" u="none" strike="noStrike" baseline="0" dirty="0">
                <a:latin typeface="ArialMT"/>
              </a:rPr>
              <a:t>Although the ratio table is provided it is only intended to be used to capture learners’ thinking, not as a ‘method’. The ratio table does, however, suggest multiplicative approaches and is encouraged to be used, along with their own diagrams, if appropriate, to capture your learners’ thinking. What is important is that they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20826037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Using a ratio table to illustrate the conversion will allow learners to work well without a calculator and will underpin their understanding of converting between metric units. </a:t>
            </a:r>
          </a:p>
          <a:p>
            <a:r>
              <a:rPr lang="en-GB" dirty="0">
                <a:effectLst/>
                <a:latin typeface="Calibri" panose="020F0502020204030204" pitchFamily="34" charset="0"/>
                <a:ea typeface="Calibri" panose="020F0502020204030204" pitchFamily="34" charset="0"/>
                <a:cs typeface="Times New Roman" panose="02020603050405020304" pitchFamily="18" charset="0"/>
              </a:rPr>
              <a:t>Ask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Would you use all of these steps? </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What could you do differently?</a:t>
            </a:r>
          </a:p>
          <a:p>
            <a:r>
              <a:rPr lang="en-GB" dirty="0">
                <a:effectLst/>
                <a:latin typeface="Calibri" panose="020F0502020204030204" pitchFamily="34" charset="0"/>
                <a:ea typeface="Calibri" panose="020F0502020204030204" pitchFamily="34" charset="0"/>
                <a:cs typeface="Times New Roman" panose="02020603050405020304" pitchFamily="18" charset="0"/>
              </a:rPr>
              <a:t>This allows learners to really think about the relationship of the numbers with a simpler example before moving on to the more difficult tasks coming up.</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800" b="0" i="0" u="none" strike="noStrike" baseline="0" dirty="0">
                <a:latin typeface="ArialMT"/>
              </a:rPr>
              <a:t>Although the ratio table is provided it is only intended to be used to capture learners’ thinking, not as a ‘method’. The ratio table does, however, suggest multiplicative approaches and is encouraged to be used, along with their own diagrams, if appropriate, to capture your learners’ thinking. What is important is that they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3507458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Using a ratio table to illustrate the conversion will allow learners to work well without a calculator and will underpin their understanding of converting between metric units. </a:t>
            </a:r>
          </a:p>
          <a:p>
            <a:r>
              <a:rPr lang="en-GB" dirty="0">
                <a:effectLst/>
                <a:latin typeface="Calibri" panose="020F0502020204030204" pitchFamily="34" charset="0"/>
                <a:ea typeface="Calibri" panose="020F0502020204030204" pitchFamily="34" charset="0"/>
                <a:cs typeface="Times New Roman" panose="02020603050405020304" pitchFamily="18" charset="0"/>
              </a:rPr>
              <a:t>Ask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Would you use all of these steps? </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What could you do differently?</a:t>
            </a:r>
          </a:p>
          <a:p>
            <a:r>
              <a:rPr lang="en-GB" dirty="0">
                <a:effectLst/>
                <a:latin typeface="Calibri" panose="020F0502020204030204" pitchFamily="34" charset="0"/>
                <a:ea typeface="Calibri" panose="020F0502020204030204" pitchFamily="34" charset="0"/>
                <a:cs typeface="Times New Roman" panose="02020603050405020304" pitchFamily="18" charset="0"/>
              </a:rPr>
              <a:t>This allows learners to really think about the relationship of the numbers with a simpler example before moving on to the more difficult tasks coming up.</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800" b="0" i="0" u="none" strike="noStrike" baseline="0" dirty="0">
                <a:latin typeface="ArialMT"/>
              </a:rPr>
              <a:t>Although the ratio table is provided it is only intended to be used to capture learners’ thinking, not as a ‘method’. The ratio table does, however, suggest multiplicative approaches and is encouraged to be used, along with their own diagrams, if appropriate, to capture your learners’ thinking. What is important is that they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5414061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Using a ratio table to illustrate the conversion will allow learners to work well without a calculator and will underpin their understanding of converting between metric units. </a:t>
            </a:r>
          </a:p>
          <a:p>
            <a:r>
              <a:rPr lang="en-GB" dirty="0">
                <a:effectLst/>
                <a:latin typeface="Calibri" panose="020F0502020204030204" pitchFamily="34" charset="0"/>
                <a:ea typeface="Calibri" panose="020F0502020204030204" pitchFamily="34" charset="0"/>
                <a:cs typeface="Times New Roman" panose="02020603050405020304" pitchFamily="18" charset="0"/>
              </a:rPr>
              <a:t>Ask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Would you use all of these steps? </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What could you do differently?</a:t>
            </a:r>
          </a:p>
          <a:p>
            <a:r>
              <a:rPr lang="en-GB" dirty="0">
                <a:effectLst/>
                <a:latin typeface="Calibri" panose="020F0502020204030204" pitchFamily="34" charset="0"/>
                <a:ea typeface="Calibri" panose="020F0502020204030204" pitchFamily="34" charset="0"/>
                <a:cs typeface="Times New Roman" panose="02020603050405020304" pitchFamily="18" charset="0"/>
              </a:rPr>
              <a:t>This allows learners to really think about the relationship of the numbers with a simpler example before moving on to the more difficult tasks coming up.</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800" b="0" i="0" u="none" strike="noStrike" baseline="0" dirty="0">
                <a:latin typeface="ArialMT"/>
              </a:rPr>
              <a:t>Although the ratio table is provided it is only intended to be used to capture learners’ thinking, not as a ‘method’. The ratio table does, however, suggest multiplicative approaches and is encouraged to be used, along with their own diagrams, if appropriate, to capture your learners’ thinking. What is important is that they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4308819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Using a ratio table to illustrate the conversion will allow learners to work well without a calculator and will underpin their understanding of converting between metric units. </a:t>
            </a:r>
          </a:p>
          <a:p>
            <a:r>
              <a:rPr lang="en-GB" dirty="0">
                <a:effectLst/>
                <a:latin typeface="Calibri" panose="020F0502020204030204" pitchFamily="34" charset="0"/>
                <a:ea typeface="Calibri" panose="020F0502020204030204" pitchFamily="34" charset="0"/>
                <a:cs typeface="Times New Roman" panose="02020603050405020304" pitchFamily="18" charset="0"/>
              </a:rPr>
              <a:t>Ask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Would you use all of these steps? </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What could you do differently?</a:t>
            </a:r>
          </a:p>
          <a:p>
            <a:r>
              <a:rPr lang="en-GB" dirty="0">
                <a:effectLst/>
                <a:latin typeface="Calibri" panose="020F0502020204030204" pitchFamily="34" charset="0"/>
                <a:ea typeface="Calibri" panose="020F0502020204030204" pitchFamily="34" charset="0"/>
                <a:cs typeface="Times New Roman" panose="02020603050405020304" pitchFamily="18" charset="0"/>
              </a:rPr>
              <a:t>This allows learners to really think about the relationship of the numbers with a simpler example before moving on to the more difficult tasks coming up.</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800" b="0" i="0" u="none" strike="noStrike" baseline="0" dirty="0">
                <a:latin typeface="ArialMT"/>
              </a:rPr>
              <a:t>Although the ratio table is provided it is only intended to be used to capture learners’ thinking, not as a ‘method’. The ratio table does, however, suggest multiplicative approaches and is encouraged to be used, along with their own diagrams, if appropriate, to capture your learners’ thinking. What is important is that they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3293725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Again, encourage learners to draw ratio tables to convince themselves they have got the answer correct.</a:t>
            </a:r>
          </a:p>
        </p:txBody>
      </p:sp>
      <p:sp>
        <p:nvSpPr>
          <p:cNvPr id="4" name="Slide Number Placeholder 3"/>
          <p:cNvSpPr>
            <a:spLocks noGrp="1"/>
          </p:cNvSpPr>
          <p:nvPr>
            <p:ph type="sldNum" sz="quarter" idx="10"/>
          </p:nvPr>
        </p:nvSpPr>
        <p:spPr/>
        <p:txBody>
          <a:bodyPr/>
          <a:lstStyle/>
          <a:p>
            <a:fld id="{DBDFC0FF-CE49-4B97-AC94-BEC802435D97}" type="slidenum">
              <a:rPr lang="en-GB" smtClean="0"/>
              <a:t>19</a:t>
            </a:fld>
            <a:endParaRPr lang="en-GB"/>
          </a:p>
        </p:txBody>
      </p:sp>
    </p:spTree>
    <p:extLst>
      <p:ext uri="{BB962C8B-B14F-4D97-AF65-F5344CB8AC3E}">
        <p14:creationId xmlns:p14="http://schemas.microsoft.com/office/powerpoint/2010/main" val="1568335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BDFC0FF-CE49-4B97-AC94-BEC802435D97}" type="slidenum">
              <a:rPr lang="en-GB" smtClean="0"/>
              <a:t>21</a:t>
            </a:fld>
            <a:endParaRPr lang="en-GB"/>
          </a:p>
        </p:txBody>
      </p:sp>
    </p:spTree>
    <p:extLst>
      <p:ext uri="{BB962C8B-B14F-4D97-AF65-F5344CB8AC3E}">
        <p14:creationId xmlns:p14="http://schemas.microsoft.com/office/powerpoint/2010/main" val="12835179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3" name="Google Shape;43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34" name="Google Shape;43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extLst>
      <p:ext uri="{BB962C8B-B14F-4D97-AF65-F5344CB8AC3E}">
        <p14:creationId xmlns:p14="http://schemas.microsoft.com/office/powerpoint/2010/main" val="2552118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a:t>
            </a:r>
            <a:r>
              <a:rPr lang="en-GB" baseline="0" dirty="0"/>
              <a:t> to work in pairs to match the measurements and pictures.</a:t>
            </a:r>
          </a:p>
          <a:p>
            <a:r>
              <a:rPr lang="en-GB" baseline="0" dirty="0"/>
              <a:t>Do they have a sense of how long each unit is?</a:t>
            </a:r>
          </a:p>
          <a:p>
            <a:r>
              <a:rPr lang="en-GB" baseline="0" dirty="0"/>
              <a:t>When they complete the task, they should have all the metric conversions for length they will need in this lesson.</a:t>
            </a:r>
          </a:p>
          <a:p>
            <a:r>
              <a:rPr lang="en-GB" dirty="0"/>
              <a:t>Answers:</a:t>
            </a:r>
          </a:p>
          <a:p>
            <a:r>
              <a:rPr lang="en-GB" dirty="0"/>
              <a:t>Width of a finger: 1 cm</a:t>
            </a:r>
          </a:p>
          <a:p>
            <a:r>
              <a:rPr lang="en-GB" dirty="0"/>
              <a:t>Arm span: 1 m</a:t>
            </a:r>
          </a:p>
          <a:p>
            <a:r>
              <a:rPr lang="en-GB" dirty="0"/>
              <a:t>Pencil tip: 1 mm</a:t>
            </a:r>
          </a:p>
          <a:p>
            <a:r>
              <a:rPr lang="en-GB" dirty="0"/>
              <a:t>Distance between two bridge pylons: 1 km</a:t>
            </a:r>
          </a:p>
        </p:txBody>
      </p:sp>
      <p:sp>
        <p:nvSpPr>
          <p:cNvPr id="4" name="Slide Number Placeholder 3"/>
          <p:cNvSpPr>
            <a:spLocks noGrp="1"/>
          </p:cNvSpPr>
          <p:nvPr>
            <p:ph type="sldNum" sz="quarter" idx="10"/>
          </p:nvPr>
        </p:nvSpPr>
        <p:spPr/>
        <p:txBody>
          <a:bodyPr/>
          <a:lstStyle/>
          <a:p>
            <a:fld id="{DBDFC0FF-CE49-4B97-AC94-BEC802435D97}" type="slidenum">
              <a:rPr lang="en-GB" smtClean="0"/>
              <a:t>2</a:t>
            </a:fld>
            <a:endParaRPr lang="en-GB"/>
          </a:p>
        </p:txBody>
      </p:sp>
    </p:spTree>
    <p:extLst>
      <p:ext uri="{BB962C8B-B14F-4D97-AF65-F5344CB8AC3E}">
        <p14:creationId xmlns:p14="http://schemas.microsoft.com/office/powerpoint/2010/main" val="35853247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28759307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worksheet has ratio tables pre-drawn to help students organise their thinking.</a:t>
            </a:r>
          </a:p>
          <a:p>
            <a:r>
              <a:rPr lang="en-GB" dirty="0"/>
              <a:t>The</a:t>
            </a:r>
            <a:r>
              <a:rPr lang="en-GB" baseline="0" dirty="0"/>
              <a:t> scale in Q3 is harder to read. How can students help themselves to work this out?</a:t>
            </a:r>
            <a:endParaRPr lang="en-GB" dirty="0"/>
          </a:p>
        </p:txBody>
      </p:sp>
      <p:sp>
        <p:nvSpPr>
          <p:cNvPr id="4" name="Slide Number Placeholder 3"/>
          <p:cNvSpPr>
            <a:spLocks noGrp="1"/>
          </p:cNvSpPr>
          <p:nvPr>
            <p:ph type="sldNum" sz="quarter" idx="10"/>
          </p:nvPr>
        </p:nvSpPr>
        <p:spPr/>
        <p:txBody>
          <a:bodyPr/>
          <a:lstStyle/>
          <a:p>
            <a:fld id="{19358BD9-FACB-4F2F-9250-2A7B032B410C}" type="slidenum">
              <a:rPr lang="en-GB" smtClean="0"/>
              <a:t>4</a:t>
            </a:fld>
            <a:endParaRPr lang="en-GB"/>
          </a:p>
        </p:txBody>
      </p:sp>
    </p:spTree>
    <p:extLst>
      <p:ext uri="{BB962C8B-B14F-4D97-AF65-F5344CB8AC3E}">
        <p14:creationId xmlns:p14="http://schemas.microsoft.com/office/powerpoint/2010/main" val="2671661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9358BD9-FACB-4F2F-9250-2A7B032B410C}" type="slidenum">
              <a:rPr lang="en-GB" smtClean="0"/>
              <a:t>5</a:t>
            </a:fld>
            <a:endParaRPr lang="en-GB"/>
          </a:p>
        </p:txBody>
      </p:sp>
    </p:spTree>
    <p:extLst>
      <p:ext uri="{BB962C8B-B14F-4D97-AF65-F5344CB8AC3E}">
        <p14:creationId xmlns:p14="http://schemas.microsoft.com/office/powerpoint/2010/main" val="4129989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Learners may give the answer that Rahima needs to multiply by 100 but can they explain why this is correct?</a:t>
            </a:r>
          </a:p>
          <a:p>
            <a:r>
              <a:rPr lang="en-GB" dirty="0"/>
              <a:t>Diagrams</a:t>
            </a:r>
            <a:r>
              <a:rPr lang="en-GB" baseline="0" dirty="0"/>
              <a:t> such as ratio tables make this explanation very clear.</a:t>
            </a:r>
            <a:endParaRPr lang="en-GB" dirty="0"/>
          </a:p>
        </p:txBody>
      </p:sp>
      <p:sp>
        <p:nvSpPr>
          <p:cNvPr id="4" name="Slide Number Placeholder 3"/>
          <p:cNvSpPr>
            <a:spLocks noGrp="1"/>
          </p:cNvSpPr>
          <p:nvPr>
            <p:ph type="sldNum" sz="quarter" idx="10"/>
          </p:nvPr>
        </p:nvSpPr>
        <p:spPr/>
        <p:txBody>
          <a:bodyPr/>
          <a:lstStyle/>
          <a:p>
            <a:fld id="{DBDFC0FF-CE49-4B97-AC94-BEC802435D97}" type="slidenum">
              <a:rPr lang="en-GB" smtClean="0"/>
              <a:t>6</a:t>
            </a:fld>
            <a:endParaRPr lang="en-GB"/>
          </a:p>
        </p:txBody>
      </p:sp>
    </p:spTree>
    <p:extLst>
      <p:ext uri="{BB962C8B-B14F-4D97-AF65-F5344CB8AC3E}">
        <p14:creationId xmlns:p14="http://schemas.microsoft.com/office/powerpoint/2010/main" val="2431628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Calibri" panose="020F0502020204030204" pitchFamily="34" charset="0"/>
                <a:ea typeface="Calibri" panose="020F0502020204030204" pitchFamily="34" charset="0"/>
                <a:cs typeface="Times New Roman" panose="02020603050405020304" pitchFamily="18" charset="0"/>
              </a:rPr>
              <a:t>Using a ratio table to illustrate the conversion will allow learners to work well without a calculator and will underpin their understanding of converting between metric units. </a:t>
            </a:r>
          </a:p>
          <a:p>
            <a:r>
              <a:rPr lang="en-GB" dirty="0">
                <a:effectLst/>
                <a:latin typeface="Calibri" panose="020F0502020204030204" pitchFamily="34" charset="0"/>
                <a:ea typeface="Calibri" panose="020F0502020204030204" pitchFamily="34" charset="0"/>
                <a:cs typeface="Times New Roman" panose="02020603050405020304" pitchFamily="18" charset="0"/>
              </a:rPr>
              <a:t>Ask questions such as:</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Would you use all of these steps? </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What could you do differently?</a:t>
            </a:r>
          </a:p>
          <a:p>
            <a:pPr marL="171450" indent="-17145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Times New Roman" panose="02020603050405020304" pitchFamily="18" charset="0"/>
              </a:rPr>
              <a:t>This allows learners to really think about the relationship of the numbers with a simpler example before moving on to the more difficult tasks coming up.</a:t>
            </a: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l"/>
            <a:r>
              <a:rPr lang="en-GB" dirty="0">
                <a:effectLst/>
                <a:latin typeface="Arial" panose="020B0604020202020204" pitchFamily="34" charset="0"/>
                <a:ea typeface="Calibri" panose="020F0502020204030204" pitchFamily="34" charset="0"/>
                <a:cs typeface="Times New Roman" panose="02020603050405020304" pitchFamily="18" charset="0"/>
              </a:rPr>
              <a:t>A ratio table is used to illustrate approaches. It is important to reiterate that this used for illustration of a range of approaches. </a:t>
            </a:r>
            <a:r>
              <a:rPr lang="en-US" sz="1800" b="0" i="0" u="none" strike="noStrike" baseline="0" dirty="0">
                <a:latin typeface="ArialMT"/>
              </a:rPr>
              <a:t>Although the ratio table is provided, it is only intended to be used to capture learners’ thinking, not as a ‘method’. The ratio table does, however, suggest multiplicative approaches and is encouraged to be used, along with their own diagrams, if appropriate, to capture your learners’ thinking. What is important is that the learners understand what they, and their peers, have done.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3778815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we look at the map scale 1:n.</a:t>
            </a:r>
          </a:p>
          <a:p>
            <a:r>
              <a:rPr lang="en-GB" dirty="0"/>
              <a:t>This slide models how to measure the distances on the map</a:t>
            </a:r>
            <a:r>
              <a:rPr lang="en-GB" baseline="0" dirty="0"/>
              <a:t> then use ratio tables to calculate the real distance in the same unit and then convert it to a more sensible unit.</a:t>
            </a:r>
          </a:p>
          <a:p>
            <a:r>
              <a:rPr lang="en-GB" baseline="0" dirty="0"/>
              <a:t>If you would like the students to measure this distance you can use the map on the first page of handout 4. This will image is at the right size. The measurement of 11.5 is from the middle of the visitors centre to the centre of the football pitch. </a:t>
            </a:r>
            <a:endParaRPr lang="en-GB" dirty="0"/>
          </a:p>
        </p:txBody>
      </p:sp>
      <p:sp>
        <p:nvSpPr>
          <p:cNvPr id="4" name="Slide Number Placeholder 3"/>
          <p:cNvSpPr>
            <a:spLocks noGrp="1"/>
          </p:cNvSpPr>
          <p:nvPr>
            <p:ph type="sldNum" sz="quarter" idx="10"/>
          </p:nvPr>
        </p:nvSpPr>
        <p:spPr/>
        <p:txBody>
          <a:bodyPr/>
          <a:lstStyle/>
          <a:p>
            <a:fld id="{DBDFC0FF-CE49-4B97-AC94-BEC802435D97}" type="slidenum">
              <a:rPr lang="en-GB" smtClean="0"/>
              <a:t>8</a:t>
            </a:fld>
            <a:endParaRPr lang="en-GB"/>
          </a:p>
        </p:txBody>
      </p:sp>
    </p:spTree>
    <p:extLst>
      <p:ext uri="{BB962C8B-B14F-4D97-AF65-F5344CB8AC3E}">
        <p14:creationId xmlns:p14="http://schemas.microsoft.com/office/powerpoint/2010/main" val="699715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You may want to remind learners to take into account the fact that they cannot move directly across bodies of water for example. </a:t>
            </a:r>
          </a:p>
        </p:txBody>
      </p:sp>
      <p:sp>
        <p:nvSpPr>
          <p:cNvPr id="4" name="Slide Number Placeholder 3"/>
          <p:cNvSpPr>
            <a:spLocks noGrp="1"/>
          </p:cNvSpPr>
          <p:nvPr>
            <p:ph type="sldNum" sz="quarter" idx="5"/>
          </p:nvPr>
        </p:nvSpPr>
        <p:spPr/>
        <p:txBody>
          <a:bodyPr/>
          <a:lstStyle/>
          <a:p>
            <a:fld id="{DBDFC0FF-CE49-4B97-AC94-BEC802435D97}" type="slidenum">
              <a:rPr lang="en-GB" smtClean="0"/>
              <a:t>9</a:t>
            </a:fld>
            <a:endParaRPr lang="en-GB"/>
          </a:p>
        </p:txBody>
      </p:sp>
    </p:spTree>
    <p:extLst>
      <p:ext uri="{BB962C8B-B14F-4D97-AF65-F5344CB8AC3E}">
        <p14:creationId xmlns:p14="http://schemas.microsoft.com/office/powerpoint/2010/main" val="1561163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 answer:</a:t>
            </a:r>
          </a:p>
          <a:p>
            <a:r>
              <a:rPr lang="en-GB" dirty="0"/>
              <a:t>The distances between the locations, avoiding obstacles, for one option are:</a:t>
            </a:r>
          </a:p>
          <a:p>
            <a:r>
              <a:rPr lang="en-GB" dirty="0"/>
              <a:t>From visitors </a:t>
            </a:r>
            <a:r>
              <a:rPr lang="en-GB" dirty="0" err="1"/>
              <a:t>center</a:t>
            </a:r>
            <a:r>
              <a:rPr lang="en-GB" dirty="0"/>
              <a:t> (1) to lakeside café (5) – map distance (cm) 5.5cm, real distance 27,500 cm, 275 metres</a:t>
            </a:r>
          </a:p>
          <a:p>
            <a:r>
              <a:rPr lang="en-GB" dirty="0"/>
              <a:t>From lakeside café (5) to garden café (3) – map distance (cm) 10 cm, real distance 50,000 cm, 500 metres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From garden café (3) to boathouse (2) – map distance (cm) 10 cm, real distance 50,000 cm, 500 metres</a:t>
            </a:r>
          </a:p>
          <a:p>
            <a:r>
              <a:rPr lang="en-GB" dirty="0"/>
              <a:t>From boathouse (2) to playground (4) – map distance (cm) 9.5 cm, real distance 47,500 cm, 475 metres</a:t>
            </a:r>
          </a:p>
          <a:p>
            <a:r>
              <a:rPr lang="en-GB" dirty="0"/>
              <a:t>From playground (4) to visitors centre (1) – map distance (cm) 15cm, real distance 75,000 cm, 750 metres</a:t>
            </a:r>
          </a:p>
          <a:p>
            <a:r>
              <a:rPr lang="en-GB" dirty="0"/>
              <a:t>Total distance 2,500 metres</a:t>
            </a:r>
          </a:p>
          <a:p>
            <a:endParaRPr lang="en-GB" dirty="0"/>
          </a:p>
          <a:p>
            <a:r>
              <a:rPr lang="en-GB" dirty="0"/>
              <a:t>Learners may have different answers depending on the route they took and how they chose to avoid obstacles, etc. </a:t>
            </a:r>
          </a:p>
          <a:p>
            <a:r>
              <a:rPr lang="en-GB" dirty="0"/>
              <a:t> </a:t>
            </a:r>
          </a:p>
        </p:txBody>
      </p:sp>
      <p:sp>
        <p:nvSpPr>
          <p:cNvPr id="4" name="Slide Number Placeholder 3"/>
          <p:cNvSpPr>
            <a:spLocks noGrp="1"/>
          </p:cNvSpPr>
          <p:nvPr>
            <p:ph type="sldNum" sz="quarter" idx="5"/>
          </p:nvPr>
        </p:nvSpPr>
        <p:spPr/>
        <p:txBody>
          <a:bodyPr/>
          <a:lstStyle/>
          <a:p>
            <a:fld id="{DBDFC0FF-CE49-4B97-AC94-BEC802435D97}" type="slidenum">
              <a:rPr lang="en-GB" smtClean="0"/>
              <a:t>10</a:t>
            </a:fld>
            <a:endParaRPr lang="en-GB"/>
          </a:p>
        </p:txBody>
      </p:sp>
    </p:spTree>
    <p:extLst>
      <p:ext uri="{BB962C8B-B14F-4D97-AF65-F5344CB8AC3E}">
        <p14:creationId xmlns:p14="http://schemas.microsoft.com/office/powerpoint/2010/main" val="10778686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35536-C627-4E3F-BA64-D58D0A0B596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3870319-1609-4D71-A6ED-0D8C17FE82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31AD61C-5162-4980-A54A-0C54C692CF87}"/>
              </a:ext>
            </a:extLst>
          </p:cNvPr>
          <p:cNvSpPr>
            <a:spLocks noGrp="1"/>
          </p:cNvSpPr>
          <p:nvPr>
            <p:ph type="dt" sz="half" idx="10"/>
          </p:nvPr>
        </p:nvSpPr>
        <p:spPr/>
        <p:txBody>
          <a:bodyPr/>
          <a:lstStyle/>
          <a:p>
            <a:fld id="{41E8D863-8C52-4640-A5C5-34D0B91773D5}" type="datetime1">
              <a:rPr lang="en-GB" smtClean="0"/>
              <a:t>05/04/2023</a:t>
            </a:fld>
            <a:endParaRPr lang="en-GB"/>
          </a:p>
        </p:txBody>
      </p:sp>
      <p:sp>
        <p:nvSpPr>
          <p:cNvPr id="5" name="Footer Placeholder 4">
            <a:extLst>
              <a:ext uri="{FF2B5EF4-FFF2-40B4-BE49-F238E27FC236}">
                <a16:creationId xmlns:a16="http://schemas.microsoft.com/office/drawing/2014/main" id="{009D97F2-60F9-430F-8DF6-A541D928FC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045B3E-F368-4C62-8A0A-8B782D2D4517}"/>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379358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F0509-A7D9-4702-9A40-EEF337304B3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764D55-86F8-4839-B066-D93EA641A3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48B1FDD-52DC-4588-BB7D-AF4593CAC97A}"/>
              </a:ext>
            </a:extLst>
          </p:cNvPr>
          <p:cNvSpPr>
            <a:spLocks noGrp="1"/>
          </p:cNvSpPr>
          <p:nvPr>
            <p:ph type="dt" sz="half" idx="10"/>
          </p:nvPr>
        </p:nvSpPr>
        <p:spPr/>
        <p:txBody>
          <a:bodyPr/>
          <a:lstStyle/>
          <a:p>
            <a:fld id="{BCFAA021-D5C4-4421-984B-3E77DE8D516A}" type="datetime1">
              <a:rPr lang="en-GB" smtClean="0"/>
              <a:t>05/04/2023</a:t>
            </a:fld>
            <a:endParaRPr lang="en-GB"/>
          </a:p>
        </p:txBody>
      </p:sp>
      <p:sp>
        <p:nvSpPr>
          <p:cNvPr id="5" name="Footer Placeholder 4">
            <a:extLst>
              <a:ext uri="{FF2B5EF4-FFF2-40B4-BE49-F238E27FC236}">
                <a16:creationId xmlns:a16="http://schemas.microsoft.com/office/drawing/2014/main" id="{41C6A389-D532-4D57-889B-8CE2FCDBD2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CC93FA7-3529-4912-811F-5BE145773354}"/>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667669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1C6667F-DD32-43BE-931D-182D9183C1A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CA49FD0-278F-4DE3-B7D2-EABA87DDF7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287521C-D360-49E7-B7B6-A1A44879A4D9}"/>
              </a:ext>
            </a:extLst>
          </p:cNvPr>
          <p:cNvSpPr>
            <a:spLocks noGrp="1"/>
          </p:cNvSpPr>
          <p:nvPr>
            <p:ph type="dt" sz="half" idx="10"/>
          </p:nvPr>
        </p:nvSpPr>
        <p:spPr/>
        <p:txBody>
          <a:bodyPr/>
          <a:lstStyle/>
          <a:p>
            <a:fld id="{7668B7F3-904F-4F0A-B686-3D6EA275D3BF}" type="datetime1">
              <a:rPr lang="en-GB" smtClean="0"/>
              <a:t>05/04/2023</a:t>
            </a:fld>
            <a:endParaRPr lang="en-GB"/>
          </a:p>
        </p:txBody>
      </p:sp>
      <p:sp>
        <p:nvSpPr>
          <p:cNvPr id="5" name="Footer Placeholder 4">
            <a:extLst>
              <a:ext uri="{FF2B5EF4-FFF2-40B4-BE49-F238E27FC236}">
                <a16:creationId xmlns:a16="http://schemas.microsoft.com/office/drawing/2014/main" id="{D8C5F4DB-3ACF-4F5A-AFED-55E0C10A2B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1BF8D1-EDD7-4A82-8FF5-ECF2DB81FDC6}"/>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66386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4/5/23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305387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4/5/23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8378756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4/5/23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973085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4/5/23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885756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4/5/23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6135792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4/5/23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0972996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4/5/23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822844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4/5/23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995962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BD6EE-CFDC-4F47-A017-4B57B86496A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4E7F62-AB03-4DAD-BFEC-4D3049AF8BB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0303D83-4942-47B2-AD23-5BC2CA4C7260}"/>
              </a:ext>
            </a:extLst>
          </p:cNvPr>
          <p:cNvSpPr>
            <a:spLocks noGrp="1"/>
          </p:cNvSpPr>
          <p:nvPr>
            <p:ph type="dt" sz="half" idx="10"/>
          </p:nvPr>
        </p:nvSpPr>
        <p:spPr/>
        <p:txBody>
          <a:bodyPr/>
          <a:lstStyle/>
          <a:p>
            <a:fld id="{25B8343E-D8F0-469E-AD12-C5929432C099}" type="datetime1">
              <a:rPr lang="en-GB" smtClean="0"/>
              <a:t>05/04/2023</a:t>
            </a:fld>
            <a:endParaRPr lang="en-GB"/>
          </a:p>
        </p:txBody>
      </p:sp>
      <p:sp>
        <p:nvSpPr>
          <p:cNvPr id="5" name="Footer Placeholder 4">
            <a:extLst>
              <a:ext uri="{FF2B5EF4-FFF2-40B4-BE49-F238E27FC236}">
                <a16:creationId xmlns:a16="http://schemas.microsoft.com/office/drawing/2014/main" id="{853914E0-2BA2-47C1-A0B9-A467063971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A5D8DA1-B23C-46AB-83DD-729E1B780CC6}"/>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813693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4/5/23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4209599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4/5/23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8664513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4/5/23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290131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269D5F-F060-4C5A-B033-ED0D3DA060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DD2526D-ACDC-437D-8385-35AB64CCC2E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1C5A1F-064D-4E97-BC2F-E8F7C7722493}"/>
              </a:ext>
            </a:extLst>
          </p:cNvPr>
          <p:cNvSpPr>
            <a:spLocks noGrp="1"/>
          </p:cNvSpPr>
          <p:nvPr>
            <p:ph type="dt" sz="half" idx="10"/>
          </p:nvPr>
        </p:nvSpPr>
        <p:spPr/>
        <p:txBody>
          <a:bodyPr/>
          <a:lstStyle/>
          <a:p>
            <a:fld id="{AE4EA154-ED14-4257-A2B6-BBD0ED15AE91}" type="datetime1">
              <a:rPr lang="en-GB" smtClean="0"/>
              <a:t>05/04/2023</a:t>
            </a:fld>
            <a:endParaRPr lang="en-GB"/>
          </a:p>
        </p:txBody>
      </p:sp>
      <p:sp>
        <p:nvSpPr>
          <p:cNvPr id="5" name="Footer Placeholder 4">
            <a:extLst>
              <a:ext uri="{FF2B5EF4-FFF2-40B4-BE49-F238E27FC236}">
                <a16:creationId xmlns:a16="http://schemas.microsoft.com/office/drawing/2014/main" id="{B85FC03B-BDB9-4D86-A2BE-A6F5B5F701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74B8A88-8E42-49A4-A6B4-3B293277F794}"/>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9016943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44DF5-3F60-4C70-9448-750244A60D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A1862A4-20A9-47FA-8E07-14BEED71108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F2519B-3DD7-48EE-ADA5-4282F828F5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9089D8A-96A1-45EC-8514-B90933592566}"/>
              </a:ext>
            </a:extLst>
          </p:cNvPr>
          <p:cNvSpPr>
            <a:spLocks noGrp="1"/>
          </p:cNvSpPr>
          <p:nvPr>
            <p:ph type="dt" sz="half" idx="10"/>
          </p:nvPr>
        </p:nvSpPr>
        <p:spPr/>
        <p:txBody>
          <a:bodyPr/>
          <a:lstStyle/>
          <a:p>
            <a:fld id="{12467560-F4F9-47C1-A8DA-094F3C267293}" type="datetime1">
              <a:rPr lang="en-GB" smtClean="0"/>
              <a:t>05/04/2023</a:t>
            </a:fld>
            <a:endParaRPr lang="en-GB"/>
          </a:p>
        </p:txBody>
      </p:sp>
      <p:sp>
        <p:nvSpPr>
          <p:cNvPr id="6" name="Footer Placeholder 5">
            <a:extLst>
              <a:ext uri="{FF2B5EF4-FFF2-40B4-BE49-F238E27FC236}">
                <a16:creationId xmlns:a16="http://schemas.microsoft.com/office/drawing/2014/main" id="{09EA4ED6-FB31-4A2A-979F-76688434FAC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814EEA-ABE1-43F0-A804-E50E76BD2973}"/>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189715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A0A356-3463-43AF-9E22-1136810EBF8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43851A7-EB23-4FE0-BC9D-1D2805C0DF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C455D0-41A2-461F-88FA-BC70A61B7B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0966C0F-AC38-4C9F-9D19-DDCACD7634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C5732DA-F18C-4116-97FD-BE2F2B89F2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F76C3EE-1640-443F-86CF-9C8F9996F2B5}"/>
              </a:ext>
            </a:extLst>
          </p:cNvPr>
          <p:cNvSpPr>
            <a:spLocks noGrp="1"/>
          </p:cNvSpPr>
          <p:nvPr>
            <p:ph type="dt" sz="half" idx="10"/>
          </p:nvPr>
        </p:nvSpPr>
        <p:spPr/>
        <p:txBody>
          <a:bodyPr/>
          <a:lstStyle/>
          <a:p>
            <a:fld id="{C8BA8A90-EE16-41FA-BBC5-2440A86424CA}" type="datetime1">
              <a:rPr lang="en-GB" smtClean="0"/>
              <a:t>05/04/2023</a:t>
            </a:fld>
            <a:endParaRPr lang="en-GB"/>
          </a:p>
        </p:txBody>
      </p:sp>
      <p:sp>
        <p:nvSpPr>
          <p:cNvPr id="8" name="Footer Placeholder 7">
            <a:extLst>
              <a:ext uri="{FF2B5EF4-FFF2-40B4-BE49-F238E27FC236}">
                <a16:creationId xmlns:a16="http://schemas.microsoft.com/office/drawing/2014/main" id="{02EE945E-EEE7-4467-AAF7-774BFC5A1E3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46A6BF-54F1-4E6A-ADBA-6CF313B3E1AF}"/>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847598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06283-3850-41F0-A88B-EAA44D3E035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BCAE8F3-134D-47D6-895F-A6C95F57A7E0}"/>
              </a:ext>
            </a:extLst>
          </p:cNvPr>
          <p:cNvSpPr>
            <a:spLocks noGrp="1"/>
          </p:cNvSpPr>
          <p:nvPr>
            <p:ph type="dt" sz="half" idx="10"/>
          </p:nvPr>
        </p:nvSpPr>
        <p:spPr/>
        <p:txBody>
          <a:bodyPr/>
          <a:lstStyle/>
          <a:p>
            <a:fld id="{323C81B3-CD20-4007-8766-B85EF9B148A8}" type="datetime1">
              <a:rPr lang="en-GB" smtClean="0"/>
              <a:t>05/04/2023</a:t>
            </a:fld>
            <a:endParaRPr lang="en-GB"/>
          </a:p>
        </p:txBody>
      </p:sp>
      <p:sp>
        <p:nvSpPr>
          <p:cNvPr id="4" name="Footer Placeholder 3">
            <a:extLst>
              <a:ext uri="{FF2B5EF4-FFF2-40B4-BE49-F238E27FC236}">
                <a16:creationId xmlns:a16="http://schemas.microsoft.com/office/drawing/2014/main" id="{BB8AC57B-EDF8-4C74-8E65-7D079B0DD69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9D34C0F-8906-44F2-8EF5-25F03B5D5DB9}"/>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893115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75CE50-2A54-43DE-AA6A-EAE5CB0833B0}"/>
              </a:ext>
            </a:extLst>
          </p:cNvPr>
          <p:cNvSpPr>
            <a:spLocks noGrp="1"/>
          </p:cNvSpPr>
          <p:nvPr>
            <p:ph type="dt" sz="half" idx="10"/>
          </p:nvPr>
        </p:nvSpPr>
        <p:spPr/>
        <p:txBody>
          <a:bodyPr/>
          <a:lstStyle/>
          <a:p>
            <a:fld id="{C372EED0-354B-4B64-8269-343BE031FB38}" type="datetime1">
              <a:rPr lang="en-GB" smtClean="0"/>
              <a:t>05/04/2023</a:t>
            </a:fld>
            <a:endParaRPr lang="en-GB"/>
          </a:p>
        </p:txBody>
      </p:sp>
      <p:sp>
        <p:nvSpPr>
          <p:cNvPr id="3" name="Footer Placeholder 2">
            <a:extLst>
              <a:ext uri="{FF2B5EF4-FFF2-40B4-BE49-F238E27FC236}">
                <a16:creationId xmlns:a16="http://schemas.microsoft.com/office/drawing/2014/main" id="{AC8B972B-CE15-484A-A7CC-9719625C01C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9FE576B-0EAE-4501-BFBE-2D7E7D6CEC11}"/>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2218822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001A3-EB61-427E-83DE-CE6EE7FD2F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D26962A-DF95-4090-AB7E-91F5C8CBEE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6FB5A1F-C04F-435E-8892-4C5C395A8D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3F2F33-E9F3-4733-9AFA-07E1F8916468}"/>
              </a:ext>
            </a:extLst>
          </p:cNvPr>
          <p:cNvSpPr>
            <a:spLocks noGrp="1"/>
          </p:cNvSpPr>
          <p:nvPr>
            <p:ph type="dt" sz="half" idx="10"/>
          </p:nvPr>
        </p:nvSpPr>
        <p:spPr/>
        <p:txBody>
          <a:bodyPr/>
          <a:lstStyle/>
          <a:p>
            <a:fld id="{F130226C-D700-4BB2-852A-3EDEB4FB6683}" type="datetime1">
              <a:rPr lang="en-GB" smtClean="0"/>
              <a:t>05/04/2023</a:t>
            </a:fld>
            <a:endParaRPr lang="en-GB"/>
          </a:p>
        </p:txBody>
      </p:sp>
      <p:sp>
        <p:nvSpPr>
          <p:cNvPr id="6" name="Footer Placeholder 5">
            <a:extLst>
              <a:ext uri="{FF2B5EF4-FFF2-40B4-BE49-F238E27FC236}">
                <a16:creationId xmlns:a16="http://schemas.microsoft.com/office/drawing/2014/main" id="{6173F263-A265-44A4-99EC-C30E53E770C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DB63332-5D2C-4595-994F-A51FA9E9A5E7}"/>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018980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03D186-339D-4642-97E3-8782138DF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0DDC326-3FA3-4F2F-BE8D-B4EF901172F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8163C8B-374A-40E0-A884-630881B1F9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8E5762-1DAA-4B1D-8900-2C6824EE1CD4}"/>
              </a:ext>
            </a:extLst>
          </p:cNvPr>
          <p:cNvSpPr>
            <a:spLocks noGrp="1"/>
          </p:cNvSpPr>
          <p:nvPr>
            <p:ph type="dt" sz="half" idx="10"/>
          </p:nvPr>
        </p:nvSpPr>
        <p:spPr/>
        <p:txBody>
          <a:bodyPr/>
          <a:lstStyle/>
          <a:p>
            <a:fld id="{EB83DB31-2259-44B6-A3C2-1F3EA093F566}" type="datetime1">
              <a:rPr lang="en-GB" smtClean="0"/>
              <a:t>05/04/2023</a:t>
            </a:fld>
            <a:endParaRPr lang="en-GB"/>
          </a:p>
        </p:txBody>
      </p:sp>
      <p:sp>
        <p:nvSpPr>
          <p:cNvPr id="6" name="Footer Placeholder 5">
            <a:extLst>
              <a:ext uri="{FF2B5EF4-FFF2-40B4-BE49-F238E27FC236}">
                <a16:creationId xmlns:a16="http://schemas.microsoft.com/office/drawing/2014/main" id="{4EDAABDE-8E3A-4AB5-AFB6-CFC4BB710A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C4178B9-AF54-42CE-BAEF-170843B8F1B8}"/>
              </a:ext>
            </a:extLst>
          </p:cNvPr>
          <p:cNvSpPr>
            <a:spLocks noGrp="1"/>
          </p:cNvSpPr>
          <p:nvPr>
            <p:ph type="sldNum" sz="quarter" idx="12"/>
          </p:nvPr>
        </p:nvSpPr>
        <p:spPr/>
        <p:txBody>
          <a:bodyPr/>
          <a:lstStyle/>
          <a:p>
            <a:fld id="{BAB26A49-E6E2-4EC6-A6B2-9EEDEFCE8D1E}" type="slidenum">
              <a:rPr lang="en-GB" smtClean="0"/>
              <a:t>‹#›</a:t>
            </a:fld>
            <a:endParaRPr lang="en-GB"/>
          </a:p>
        </p:txBody>
      </p:sp>
    </p:spTree>
    <p:extLst>
      <p:ext uri="{BB962C8B-B14F-4D97-AF65-F5344CB8AC3E}">
        <p14:creationId xmlns:p14="http://schemas.microsoft.com/office/powerpoint/2010/main" val="3652658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3F201B-5AF7-41F1-A50C-587B2E331F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930CE62-B6BD-42BE-B349-075539AE0CE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C5C65F-787A-4056-A640-3BF60D6C79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DB1CE9-E41A-4D2A-95DE-ABC5E0DFA249}" type="datetime1">
              <a:rPr lang="en-GB" smtClean="0"/>
              <a:t>05/04/2023</a:t>
            </a:fld>
            <a:endParaRPr lang="en-GB"/>
          </a:p>
        </p:txBody>
      </p:sp>
      <p:sp>
        <p:nvSpPr>
          <p:cNvPr id="5" name="Footer Placeholder 4">
            <a:extLst>
              <a:ext uri="{FF2B5EF4-FFF2-40B4-BE49-F238E27FC236}">
                <a16:creationId xmlns:a16="http://schemas.microsoft.com/office/drawing/2014/main" id="{361DB290-6B88-4711-B03F-09107F37E3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F63D8EF-6E0E-4C37-97E1-62C781CE3A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B26A49-E6E2-4EC6-A6B2-9EEDEFCE8D1E}" type="slidenum">
              <a:rPr lang="en-GB" smtClean="0"/>
              <a:t>‹#›</a:t>
            </a:fld>
            <a:endParaRPr lang="en-GB"/>
          </a:p>
        </p:txBody>
      </p:sp>
    </p:spTree>
    <p:extLst>
      <p:ext uri="{BB962C8B-B14F-4D97-AF65-F5344CB8AC3E}">
        <p14:creationId xmlns:p14="http://schemas.microsoft.com/office/powerpoint/2010/main" val="21663761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4/5/23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0645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18.xml"/><Relationship Id="rId5" Type="http://schemas.openxmlformats.org/officeDocument/2006/relationships/image" Target="../media/image21.jpeg"/><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jp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207600"/>
            <a:ext cx="9144000" cy="2733260"/>
          </a:xfrm>
          <a:ln w="38100">
            <a:solidFill>
              <a:schemeClr val="accent1"/>
            </a:solidFill>
          </a:ln>
        </p:spPr>
        <p:txBody>
          <a:bodyPr>
            <a:normAutofit/>
          </a:bodyPr>
          <a:lstStyle/>
          <a:p>
            <a:pPr marL="50400" algn="l">
              <a:lnSpc>
                <a:spcPts val="34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convert metric units of measurement</a:t>
            </a: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use a scale to find lengths</a:t>
            </a:r>
          </a:p>
          <a:p>
            <a:pPr marL="231775" indent="-231775" algn="l">
              <a:lnSpc>
                <a:spcPts val="3100"/>
              </a:lnSpc>
              <a:spcAft>
                <a:spcPts val="6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represent a proportional situation in a ratio table.</a:t>
            </a:r>
          </a:p>
          <a:p>
            <a:pPr algn="l"/>
            <a:endParaRPr lang="en-GB" dirty="0"/>
          </a:p>
        </p:txBody>
      </p:sp>
      <p:sp>
        <p:nvSpPr>
          <p:cNvPr id="6" name="Title 1">
            <a:extLst>
              <a:ext uri="{FF2B5EF4-FFF2-40B4-BE49-F238E27FC236}">
                <a16:creationId xmlns:a16="http://schemas.microsoft.com/office/drawing/2014/main" id="{BA88B459-6B81-5DF3-FE3D-9962C1EAEAF0}"/>
              </a:ext>
            </a:extLst>
          </p:cNvPr>
          <p:cNvSpPr txBox="1">
            <a:spLocks/>
          </p:cNvSpPr>
          <p:nvPr/>
        </p:nvSpPr>
        <p:spPr>
          <a:xfrm>
            <a:off x="1432956" y="1201580"/>
            <a:ext cx="9326088" cy="1850229"/>
          </a:xfrm>
          <a:prstGeom prst="rect">
            <a:avLst/>
          </a:prstGeom>
          <a:solidFill>
            <a:schemeClr val="accent1"/>
          </a:solid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Arial" panose="020B0604020202020204" pitchFamily="34" charset="0"/>
                <a:cs typeface="Arial" panose="020B0604020202020204" pitchFamily="34" charset="0"/>
              </a:rPr>
              <a:t>Lesson 5: </a:t>
            </a:r>
          </a:p>
          <a:p>
            <a:pPr algn="l"/>
            <a:r>
              <a:rPr lang="en-US" sz="4000" b="1">
                <a:solidFill>
                  <a:schemeClr val="bg1"/>
                </a:solidFill>
                <a:latin typeface="Arial" panose="020B0604020202020204" pitchFamily="34" charset="0"/>
                <a:cs typeface="Arial" panose="020B0604020202020204" pitchFamily="34" charset="0"/>
              </a:rPr>
              <a:t>Scales, </a:t>
            </a:r>
            <a:r>
              <a:rPr lang="en-US" sz="4000" b="1" dirty="0">
                <a:solidFill>
                  <a:schemeClr val="bg1"/>
                </a:solidFill>
                <a:latin typeface="Arial" panose="020B0604020202020204" pitchFamily="34" charset="0"/>
                <a:cs typeface="Arial" panose="020B0604020202020204" pitchFamily="34" charset="0"/>
              </a:rPr>
              <a:t>Maps and Units</a:t>
            </a:r>
            <a:endParaRPr lang="en-GB" sz="4000" dirty="0"/>
          </a:p>
        </p:txBody>
      </p:sp>
      <p:pic>
        <p:nvPicPr>
          <p:cNvPr id="11" name="Picture 10" descr="A picture containing text, plate, tableware, dishware&#10;&#10;Description automatically generated">
            <a:extLst>
              <a:ext uri="{FF2B5EF4-FFF2-40B4-BE49-F238E27FC236}">
                <a16:creationId xmlns:a16="http://schemas.microsoft.com/office/drawing/2014/main" id="{8E4B8B43-8F7F-EBC5-0A0E-7930F42DC28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7647" y="179563"/>
            <a:ext cx="3893465" cy="638948"/>
          </a:xfrm>
          <a:prstGeom prst="rect">
            <a:avLst/>
          </a:prstGeom>
        </p:spPr>
      </p:pic>
      <p:pic>
        <p:nvPicPr>
          <p:cNvPr id="12" name="Picture 11" descr="Graphical user interface&#10;&#10;Description automatically generated">
            <a:extLst>
              <a:ext uri="{FF2B5EF4-FFF2-40B4-BE49-F238E27FC236}">
                <a16:creationId xmlns:a16="http://schemas.microsoft.com/office/drawing/2014/main" id="{664A3990-6C65-2C37-592C-A23F89BF00C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84260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4E40C8FA-D52F-B16E-FA46-531D3D1FD7FE}"/>
              </a:ext>
              <a:ext uri="{C183D7F6-B498-43B3-948B-1728B52AA6E4}">
                <adec:decorative xmlns:adec="http://schemas.microsoft.com/office/drawing/2017/decorative" val="1"/>
              </a:ext>
            </a:extLst>
          </p:cNvPr>
          <p:cNvSpPr/>
          <p:nvPr/>
        </p:nvSpPr>
        <p:spPr>
          <a:xfrm flipV="1">
            <a:off x="11951" y="-15937"/>
            <a:ext cx="2084864" cy="2145405"/>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Slide Number Placeholder 4">
            <a:extLst>
              <a:ext uri="{FF2B5EF4-FFF2-40B4-BE49-F238E27FC236}">
                <a16:creationId xmlns:a16="http://schemas.microsoft.com/office/drawing/2014/main" id="{6DECFDA0-9394-0185-3734-7C17CDD0D58D}"/>
              </a:ext>
            </a:extLst>
          </p:cNvPr>
          <p:cNvSpPr>
            <a:spLocks noGrp="1"/>
          </p:cNvSpPr>
          <p:nvPr>
            <p:ph type="sldNum" sz="quarter" idx="12"/>
          </p:nvPr>
        </p:nvSpPr>
        <p:spPr/>
        <p:txBody>
          <a:bodyPr/>
          <a:lstStyle/>
          <a:p>
            <a:fld id="{BAB26A49-E6E2-4EC6-A6B2-9EEDEFCE8D1E}" type="slidenum">
              <a:rPr lang="en-GB" smtClean="0"/>
              <a:t>10</a:t>
            </a:fld>
            <a:endParaRPr lang="en-GB"/>
          </a:p>
        </p:txBody>
      </p:sp>
      <p:sp>
        <p:nvSpPr>
          <p:cNvPr id="8" name="TextBox 7">
            <a:extLst>
              <a:ext uri="{FF2B5EF4-FFF2-40B4-BE49-F238E27FC236}">
                <a16:creationId xmlns:a16="http://schemas.microsoft.com/office/drawing/2014/main" id="{D02C3B2C-F106-5FF1-56B3-05BDB85428CB}"/>
              </a:ext>
            </a:extLst>
          </p:cNvPr>
          <p:cNvSpPr txBox="1"/>
          <p:nvPr/>
        </p:nvSpPr>
        <p:spPr>
          <a:xfrm>
            <a:off x="11951" y="50803"/>
            <a:ext cx="1647086"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6" name="Rectangle 2">
            <a:extLst>
              <a:ext uri="{FF2B5EF4-FFF2-40B4-BE49-F238E27FC236}">
                <a16:creationId xmlns:a16="http://schemas.microsoft.com/office/drawing/2014/main" id="{0D821CCC-20C0-A4F5-6129-4EB23C6830DA}"/>
              </a:ext>
            </a:extLst>
          </p:cNvPr>
          <p:cNvSpPr>
            <a:spLocks noChangeArrowheads="1"/>
          </p:cNvSpPr>
          <p:nvPr/>
        </p:nvSpPr>
        <p:spPr bwMode="auto">
          <a:xfrm>
            <a:off x="5811983" y="1828798"/>
            <a:ext cx="2311349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3" name="Rectangle 1">
            <a:extLst>
              <a:ext uri="{FF2B5EF4-FFF2-40B4-BE49-F238E27FC236}">
                <a16:creationId xmlns:a16="http://schemas.microsoft.com/office/drawing/2014/main" id="{B7580204-6DDC-F37D-ABA5-63DE73A0BCB5}"/>
              </a:ext>
            </a:extLst>
          </p:cNvPr>
          <p:cNvSpPr>
            <a:spLocks noChangeArrowheads="1"/>
          </p:cNvSpPr>
          <p:nvPr/>
        </p:nvSpPr>
        <p:spPr bwMode="auto">
          <a:xfrm>
            <a:off x="1643271" y="5402762"/>
            <a:ext cx="171291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Total distance = </a:t>
            </a:r>
            <a:endParaRPr kumimoji="0" lang="en-GB" altLang="en-US" sz="2000" b="0" i="0" u="none" strike="noStrike" cap="none" normalizeH="0" baseline="0" dirty="0">
              <a:ln>
                <a:noFill/>
              </a:ln>
              <a:solidFill>
                <a:schemeClr val="tx1"/>
              </a:solidFill>
              <a:effectLst/>
              <a:latin typeface="Arial" panose="020B0604020202020204" pitchFamily="34" charset="0"/>
            </a:endParaRPr>
          </a:p>
        </p:txBody>
      </p:sp>
      <p:sp>
        <p:nvSpPr>
          <p:cNvPr id="9" name="Title 1">
            <a:extLst>
              <a:ext uri="{FF2B5EF4-FFF2-40B4-BE49-F238E27FC236}">
                <a16:creationId xmlns:a16="http://schemas.microsoft.com/office/drawing/2014/main" id="{A02154AD-6A9D-C3DE-1870-1AFB7D724AE5}"/>
              </a:ext>
            </a:extLst>
          </p:cNvPr>
          <p:cNvSpPr txBox="1">
            <a:spLocks/>
          </p:cNvSpPr>
          <p:nvPr/>
        </p:nvSpPr>
        <p:spPr>
          <a:xfrm>
            <a:off x="1890942" y="78230"/>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Park ranger</a:t>
            </a:r>
          </a:p>
        </p:txBody>
      </p:sp>
      <p:pic>
        <p:nvPicPr>
          <p:cNvPr id="10" name="Picture 1" descr="An illustration of a map for a local park featuring a range of leisure facilities. These include some open areas of grass, football pitches, gardens, a stream and two lakes. Some facilities are labelled from 1–5. These are: 1 – Visitor centre; 2 – Boathouse; 3– Garden café; 4 – Playground; 5– Lakeside café.">
            <a:extLst>
              <a:ext uri="{FF2B5EF4-FFF2-40B4-BE49-F238E27FC236}">
                <a16:creationId xmlns:a16="http://schemas.microsoft.com/office/drawing/2014/main" id="{D78B69BB-6A9B-8395-EC36-36E70D5C3EF8}"/>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p:blipFill>
        <p:spPr bwMode="auto">
          <a:xfrm>
            <a:off x="5269184" y="1292540"/>
            <a:ext cx="6682831" cy="45944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Table 12">
            <a:extLst>
              <a:ext uri="{FF2B5EF4-FFF2-40B4-BE49-F238E27FC236}">
                <a16:creationId xmlns:a16="http://schemas.microsoft.com/office/drawing/2014/main" id="{B56E5379-3FEB-9A29-7C83-05BB848E1555}"/>
              </a:ext>
            </a:extLst>
          </p:cNvPr>
          <p:cNvGraphicFramePr>
            <a:graphicFrameLocks noGrp="1"/>
          </p:cNvGraphicFramePr>
          <p:nvPr>
            <p:extLst>
              <p:ext uri="{D42A27DB-BD31-4B8C-83A1-F6EECF244321}">
                <p14:modId xmlns:p14="http://schemas.microsoft.com/office/powerpoint/2010/main" val="1661533133"/>
              </p:ext>
            </p:extLst>
          </p:nvPr>
        </p:nvGraphicFramePr>
        <p:xfrm>
          <a:off x="10262938" y="5146510"/>
          <a:ext cx="1528287" cy="1097280"/>
        </p:xfrm>
        <a:graphic>
          <a:graphicData uri="http://schemas.openxmlformats.org/drawingml/2006/table">
            <a:tbl>
              <a:tblPr firstRow="1" firstCol="1" bandRow="1">
                <a:tableStyleId>{5C22544A-7EE6-4342-B048-85BDC9FD1C3A}</a:tableStyleId>
              </a:tblPr>
              <a:tblGrid>
                <a:gridCol w="1528287">
                  <a:extLst>
                    <a:ext uri="{9D8B030D-6E8A-4147-A177-3AD203B41FA5}">
                      <a16:colId xmlns:a16="http://schemas.microsoft.com/office/drawing/2014/main" val="762049143"/>
                    </a:ext>
                  </a:extLst>
                </a:gridCol>
              </a:tblGrid>
              <a:tr h="90805">
                <a:tc>
                  <a:txBody>
                    <a:bodyPr/>
                    <a:lstStyle/>
                    <a:p>
                      <a:pPr algn="ctr">
                        <a:spcAft>
                          <a:spcPts val="600"/>
                        </a:spcAft>
                      </a:pPr>
                      <a:r>
                        <a:rPr lang="en-GB" sz="1200" dirty="0">
                          <a:solidFill>
                            <a:schemeClr val="tx1"/>
                          </a:solidFill>
                          <a:effectLst/>
                          <a:latin typeface="Arial" panose="020B0604020202020204" pitchFamily="34" charset="0"/>
                          <a:cs typeface="Arial" panose="020B0604020202020204" pitchFamily="34" charset="0"/>
                        </a:rPr>
                        <a:t>Key</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8461887"/>
                  </a:ext>
                </a:extLst>
              </a:tr>
              <a:tr h="0">
                <a:tc>
                  <a:txBody>
                    <a:bodyPr/>
                    <a:lstStyle/>
                    <a:p>
                      <a:pPr algn="ctr">
                        <a:spcAft>
                          <a:spcPts val="600"/>
                        </a:spcAft>
                      </a:pPr>
                      <a:r>
                        <a:rPr lang="en-GB" sz="1200">
                          <a:solidFill>
                            <a:schemeClr val="tx1"/>
                          </a:solidFill>
                          <a:effectLst/>
                          <a:latin typeface="Arial" panose="020B0604020202020204" pitchFamily="34" charset="0"/>
                          <a:cs typeface="Arial" panose="020B0604020202020204" pitchFamily="34" charset="0"/>
                        </a:rPr>
                        <a:t>1 – Visitors centre</a:t>
                      </a:r>
                      <a:endParaRPr lang="en-GB"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370566042"/>
                  </a:ext>
                </a:extLst>
              </a:tr>
              <a:tr h="90805">
                <a:tc>
                  <a:txBody>
                    <a:bodyPr/>
                    <a:lstStyle/>
                    <a:p>
                      <a:pPr algn="ctr">
                        <a:spcAft>
                          <a:spcPts val="600"/>
                        </a:spcAft>
                      </a:pPr>
                      <a:r>
                        <a:rPr lang="en-GB" sz="1200" dirty="0">
                          <a:solidFill>
                            <a:schemeClr val="tx1"/>
                          </a:solidFill>
                          <a:effectLst/>
                          <a:latin typeface="Arial" panose="020B0604020202020204" pitchFamily="34" charset="0"/>
                          <a:cs typeface="Arial" panose="020B0604020202020204" pitchFamily="34" charset="0"/>
                        </a:rPr>
                        <a:t>2 – Boathouse</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174434360"/>
                  </a:ext>
                </a:extLst>
              </a:tr>
              <a:tr h="90805">
                <a:tc>
                  <a:txBody>
                    <a:bodyPr/>
                    <a:lstStyle/>
                    <a:p>
                      <a:pPr algn="ctr">
                        <a:spcAft>
                          <a:spcPts val="600"/>
                        </a:spcAft>
                      </a:pPr>
                      <a:r>
                        <a:rPr lang="en-GB" sz="1200" dirty="0">
                          <a:solidFill>
                            <a:schemeClr val="tx1"/>
                          </a:solidFill>
                          <a:effectLst/>
                          <a:latin typeface="Arial" panose="020B0604020202020204" pitchFamily="34" charset="0"/>
                          <a:cs typeface="Arial" panose="020B0604020202020204" pitchFamily="34" charset="0"/>
                        </a:rPr>
                        <a:t>3 – Garden cafe</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184942694"/>
                  </a:ext>
                </a:extLst>
              </a:tr>
              <a:tr h="90805">
                <a:tc>
                  <a:txBody>
                    <a:bodyPr/>
                    <a:lstStyle/>
                    <a:p>
                      <a:pPr algn="ctr">
                        <a:spcAft>
                          <a:spcPts val="600"/>
                        </a:spcAft>
                      </a:pPr>
                      <a:r>
                        <a:rPr lang="en-GB" sz="1200" dirty="0">
                          <a:solidFill>
                            <a:schemeClr val="tx1"/>
                          </a:solidFill>
                          <a:effectLst/>
                          <a:latin typeface="Arial" panose="020B0604020202020204" pitchFamily="34" charset="0"/>
                          <a:cs typeface="Arial" panose="020B0604020202020204" pitchFamily="34" charset="0"/>
                        </a:rPr>
                        <a:t>4 – Playground </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227863353"/>
                  </a:ext>
                </a:extLst>
              </a:tr>
              <a:tr h="0">
                <a:tc>
                  <a:txBody>
                    <a:bodyPr/>
                    <a:lstStyle/>
                    <a:p>
                      <a:pPr algn="ctr">
                        <a:spcAft>
                          <a:spcPts val="600"/>
                        </a:spcAft>
                      </a:pPr>
                      <a:r>
                        <a:rPr lang="en-GB" sz="1200" dirty="0">
                          <a:solidFill>
                            <a:schemeClr val="tx1"/>
                          </a:solidFill>
                          <a:effectLst/>
                          <a:latin typeface="Arial" panose="020B0604020202020204" pitchFamily="34" charset="0"/>
                          <a:cs typeface="Arial" panose="020B0604020202020204" pitchFamily="34" charset="0"/>
                        </a:rPr>
                        <a:t>5 – Lakeside cafe</a:t>
                      </a:r>
                      <a:endParaRPr lang="en-GB"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7942643"/>
                  </a:ext>
                </a:extLst>
              </a:tr>
            </a:tbl>
          </a:graphicData>
        </a:graphic>
      </p:graphicFrame>
      <p:sp>
        <p:nvSpPr>
          <p:cNvPr id="14" name="TextBox 4">
            <a:extLst>
              <a:ext uri="{FF2B5EF4-FFF2-40B4-BE49-F238E27FC236}">
                <a16:creationId xmlns:a16="http://schemas.microsoft.com/office/drawing/2014/main" id="{BE7473CE-4DE2-46CA-1FCA-6A4921464494}"/>
              </a:ext>
            </a:extLst>
          </p:cNvPr>
          <p:cNvSpPr txBox="1"/>
          <p:nvPr/>
        </p:nvSpPr>
        <p:spPr>
          <a:xfrm>
            <a:off x="6462942" y="5008715"/>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a:t>
            </a:r>
            <a:endParaRPr lang="en-GB" sz="1200" dirty="0">
              <a:effectLst/>
              <a:latin typeface="Arial" panose="020B0604020202020204" pitchFamily="34" charset="0"/>
              <a:ea typeface="Calibri" panose="020F0502020204030204" pitchFamily="34" charset="0"/>
            </a:endParaRPr>
          </a:p>
        </p:txBody>
      </p:sp>
      <p:sp>
        <p:nvSpPr>
          <p:cNvPr id="15" name="TextBox 4">
            <a:extLst>
              <a:ext uri="{FF2B5EF4-FFF2-40B4-BE49-F238E27FC236}">
                <a16:creationId xmlns:a16="http://schemas.microsoft.com/office/drawing/2014/main" id="{C9A2D307-6BE3-367F-C142-B16E02F8BB1A}"/>
              </a:ext>
            </a:extLst>
          </p:cNvPr>
          <p:cNvSpPr txBox="1"/>
          <p:nvPr/>
        </p:nvSpPr>
        <p:spPr>
          <a:xfrm>
            <a:off x="7877409" y="3798273"/>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5</a:t>
            </a:r>
            <a:endParaRPr lang="en-GB" sz="1200" dirty="0">
              <a:effectLst/>
              <a:latin typeface="Arial" panose="020B0604020202020204" pitchFamily="34" charset="0"/>
              <a:ea typeface="Calibri" panose="020F0502020204030204" pitchFamily="34" charset="0"/>
            </a:endParaRPr>
          </a:p>
        </p:txBody>
      </p:sp>
      <p:sp>
        <p:nvSpPr>
          <p:cNvPr id="16" name="TextBox 4">
            <a:extLst>
              <a:ext uri="{FF2B5EF4-FFF2-40B4-BE49-F238E27FC236}">
                <a16:creationId xmlns:a16="http://schemas.microsoft.com/office/drawing/2014/main" id="{8FD769D2-66F9-80B5-D3A2-8F7A98CB5D11}"/>
              </a:ext>
            </a:extLst>
          </p:cNvPr>
          <p:cNvSpPr txBox="1"/>
          <p:nvPr/>
        </p:nvSpPr>
        <p:spPr>
          <a:xfrm>
            <a:off x="11008786" y="1651532"/>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a:t>
            </a:r>
            <a:endParaRPr lang="en-GB" sz="1200" dirty="0">
              <a:effectLst/>
              <a:latin typeface="Arial" panose="020B0604020202020204" pitchFamily="34" charset="0"/>
              <a:ea typeface="Calibri" panose="020F0502020204030204" pitchFamily="34" charset="0"/>
            </a:endParaRPr>
          </a:p>
        </p:txBody>
      </p:sp>
      <p:sp>
        <p:nvSpPr>
          <p:cNvPr id="17" name="TextBox 4">
            <a:extLst>
              <a:ext uri="{FF2B5EF4-FFF2-40B4-BE49-F238E27FC236}">
                <a16:creationId xmlns:a16="http://schemas.microsoft.com/office/drawing/2014/main" id="{17D5014A-108F-2952-82F3-93C7BE0FC970}"/>
              </a:ext>
            </a:extLst>
          </p:cNvPr>
          <p:cNvSpPr txBox="1"/>
          <p:nvPr/>
        </p:nvSpPr>
        <p:spPr>
          <a:xfrm>
            <a:off x="11140372" y="3775305"/>
            <a:ext cx="299085" cy="446405"/>
          </a:xfrm>
          <a:prstGeom prst="rect">
            <a:avLst/>
          </a:prstGeom>
          <a:noFill/>
        </p:spPr>
        <p:txBody>
          <a:bodyPr wrap="none" rtlCol="0">
            <a:spAutoFit/>
          </a:bodyPr>
          <a:lstStyle/>
          <a:p>
            <a:pPr>
              <a:spcAft>
                <a:spcPts val="600"/>
              </a:spcAft>
            </a:pPr>
            <a:r>
              <a:rPr lang="en-GB" sz="18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3</a:t>
            </a:r>
            <a:endParaRPr lang="en-GB" sz="1200">
              <a:effectLst/>
              <a:latin typeface="Arial" panose="020B0604020202020204" pitchFamily="34" charset="0"/>
              <a:ea typeface="Calibri" panose="020F0502020204030204" pitchFamily="34" charset="0"/>
            </a:endParaRPr>
          </a:p>
        </p:txBody>
      </p:sp>
      <p:sp>
        <p:nvSpPr>
          <p:cNvPr id="18" name="TextBox 4">
            <a:extLst>
              <a:ext uri="{FF2B5EF4-FFF2-40B4-BE49-F238E27FC236}">
                <a16:creationId xmlns:a16="http://schemas.microsoft.com/office/drawing/2014/main" id="{725E3DEF-96EB-4B5F-7982-02C9B45DF726}"/>
              </a:ext>
            </a:extLst>
          </p:cNvPr>
          <p:cNvSpPr txBox="1"/>
          <p:nvPr/>
        </p:nvSpPr>
        <p:spPr>
          <a:xfrm>
            <a:off x="7968796" y="2487653"/>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4</a:t>
            </a:r>
            <a:endParaRPr lang="en-GB" sz="1200" dirty="0">
              <a:effectLst/>
              <a:latin typeface="Arial" panose="020B0604020202020204" pitchFamily="34" charset="0"/>
              <a:ea typeface="Calibri" panose="020F0502020204030204" pitchFamily="34" charset="0"/>
            </a:endParaRPr>
          </a:p>
        </p:txBody>
      </p:sp>
      <p:graphicFrame>
        <p:nvGraphicFramePr>
          <p:cNvPr id="2" name="Table 1">
            <a:extLst>
              <a:ext uri="{FF2B5EF4-FFF2-40B4-BE49-F238E27FC236}">
                <a16:creationId xmlns:a16="http://schemas.microsoft.com/office/drawing/2014/main" id="{79A173F6-B797-89E7-E7FD-9723513C37FF}"/>
              </a:ext>
            </a:extLst>
          </p:cNvPr>
          <p:cNvGraphicFramePr>
            <a:graphicFrameLocks noGrp="1"/>
          </p:cNvGraphicFramePr>
          <p:nvPr>
            <p:extLst>
              <p:ext uri="{D42A27DB-BD31-4B8C-83A1-F6EECF244321}">
                <p14:modId xmlns:p14="http://schemas.microsoft.com/office/powerpoint/2010/main" val="2668427237"/>
              </p:ext>
            </p:extLst>
          </p:nvPr>
        </p:nvGraphicFramePr>
        <p:xfrm>
          <a:off x="239985" y="2104085"/>
          <a:ext cx="5120686" cy="2741270"/>
        </p:xfrm>
        <a:graphic>
          <a:graphicData uri="http://schemas.openxmlformats.org/drawingml/2006/table">
            <a:tbl>
              <a:tblPr firstRow="1" firstCol="1" bandRow="1">
                <a:tableStyleId>{5C22544A-7EE6-4342-B048-85BDC9FD1C3A}</a:tableStyleId>
              </a:tblPr>
              <a:tblGrid>
                <a:gridCol w="946771">
                  <a:extLst>
                    <a:ext uri="{9D8B030D-6E8A-4147-A177-3AD203B41FA5}">
                      <a16:colId xmlns:a16="http://schemas.microsoft.com/office/drawing/2014/main" val="914464440"/>
                    </a:ext>
                  </a:extLst>
                </a:gridCol>
                <a:gridCol w="885201">
                  <a:extLst>
                    <a:ext uri="{9D8B030D-6E8A-4147-A177-3AD203B41FA5}">
                      <a16:colId xmlns:a16="http://schemas.microsoft.com/office/drawing/2014/main" val="799901603"/>
                    </a:ext>
                  </a:extLst>
                </a:gridCol>
                <a:gridCol w="1201535">
                  <a:extLst>
                    <a:ext uri="{9D8B030D-6E8A-4147-A177-3AD203B41FA5}">
                      <a16:colId xmlns:a16="http://schemas.microsoft.com/office/drawing/2014/main" val="126542634"/>
                    </a:ext>
                  </a:extLst>
                </a:gridCol>
                <a:gridCol w="1011912">
                  <a:extLst>
                    <a:ext uri="{9D8B030D-6E8A-4147-A177-3AD203B41FA5}">
                      <a16:colId xmlns:a16="http://schemas.microsoft.com/office/drawing/2014/main" val="3757843881"/>
                    </a:ext>
                  </a:extLst>
                </a:gridCol>
                <a:gridCol w="1075267">
                  <a:extLst>
                    <a:ext uri="{9D8B030D-6E8A-4147-A177-3AD203B41FA5}">
                      <a16:colId xmlns:a16="http://schemas.microsoft.com/office/drawing/2014/main" val="2783933358"/>
                    </a:ext>
                  </a:extLst>
                </a:gridCol>
              </a:tblGrid>
              <a:tr h="420238">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From</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To</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Map Distance (cm)</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Real Distance (cm)</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Real Distance (m)</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97250776"/>
                  </a:ext>
                </a:extLst>
              </a:tr>
              <a:tr h="420238">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15192007"/>
                  </a:ext>
                </a:extLst>
              </a:tr>
              <a:tr h="420238">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07943872"/>
                  </a:ext>
                </a:extLst>
              </a:tr>
              <a:tr h="420238">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13736748"/>
                  </a:ext>
                </a:extLst>
              </a:tr>
              <a:tr h="420238">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5218882"/>
                  </a:ext>
                </a:extLst>
              </a:tr>
              <a:tr h="420238">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a:solidFill>
                            <a:schemeClr val="tx1"/>
                          </a:solidFill>
                          <a:effectLst/>
                          <a:latin typeface="Arial" panose="020B0604020202020204" pitchFamily="34" charset="0"/>
                          <a:cs typeface="Arial" panose="020B0604020202020204" pitchFamily="34" charset="0"/>
                        </a:rPr>
                        <a:t> </a:t>
                      </a:r>
                      <a:endParaRPr lang="en-GB" sz="14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spcAft>
                          <a:spcPts val="600"/>
                        </a:spcAft>
                      </a:pPr>
                      <a:r>
                        <a:rPr lang="en-GB" sz="1400" dirty="0">
                          <a:solidFill>
                            <a:schemeClr val="tx1"/>
                          </a:solidFill>
                          <a:effectLst/>
                          <a:latin typeface="Arial" panose="020B0604020202020204" pitchFamily="34" charset="0"/>
                          <a:cs typeface="Arial" panose="020B0604020202020204" pitchFamily="34" charset="0"/>
                        </a:rPr>
                        <a:t>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49059548"/>
                  </a:ext>
                </a:extLst>
              </a:tr>
            </a:tbl>
          </a:graphicData>
        </a:graphic>
      </p:graphicFrame>
    </p:spTree>
    <p:extLst>
      <p:ext uri="{BB962C8B-B14F-4D97-AF65-F5344CB8AC3E}">
        <p14:creationId xmlns:p14="http://schemas.microsoft.com/office/powerpoint/2010/main" val="4222092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933460" y="2172139"/>
            <a:ext cx="5131292" cy="2677656"/>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Access an interactive map.</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Can you see the scale?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happens to the scale when you zoom in or out?</a:t>
            </a:r>
          </a:p>
          <a:p>
            <a:endParaRPr lang="en-GB" sz="2400" dirty="0"/>
          </a:p>
        </p:txBody>
      </p:sp>
      <p:sp>
        <p:nvSpPr>
          <p:cNvPr id="11" name="TextBox 10"/>
          <p:cNvSpPr txBox="1"/>
          <p:nvPr/>
        </p:nvSpPr>
        <p:spPr>
          <a:xfrm>
            <a:off x="1393794" y="5507213"/>
            <a:ext cx="6693763" cy="1107996"/>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Pick two places on the map and use the scale to estimate the distance between them.</a:t>
            </a:r>
          </a:p>
          <a:p>
            <a:endParaRPr lang="en-GB" dirty="0"/>
          </a:p>
        </p:txBody>
      </p:sp>
      <p:pic>
        <p:nvPicPr>
          <p:cNvPr id="1026" name="Picture 2" descr="A simplified illustration of an interactive map for a town featuring the layout of roads and houses, a large river and areas of green space. There are a series of pink pins showing icons to represent a variety of amenities such as a restaurant, airport, shops, museum and park.">
            <a:extLst>
              <a:ext uri="{FF2B5EF4-FFF2-40B4-BE49-F238E27FC236}">
                <a16:creationId xmlns:a16="http://schemas.microsoft.com/office/drawing/2014/main" id="{AE0B8850-8FE4-A537-4177-4B1C35A0B80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p:blipFill>
        <p:spPr bwMode="auto">
          <a:xfrm>
            <a:off x="1050631" y="1424676"/>
            <a:ext cx="5372616" cy="3801126"/>
          </a:xfrm>
          <a:prstGeom prst="rect">
            <a:avLst/>
          </a:prstGeom>
          <a:noFill/>
          <a:extLst>
            <a:ext uri="{909E8E84-426E-40DD-AFC4-6F175D3DCCD1}">
              <a14:hiddenFill xmlns:a14="http://schemas.microsoft.com/office/drawing/2010/main">
                <a:solidFill>
                  <a:srgbClr val="FFFFFF"/>
                </a:solidFill>
              </a14:hiddenFill>
            </a:ext>
          </a:extLst>
        </p:spPr>
      </p:pic>
      <p:sp>
        <p:nvSpPr>
          <p:cNvPr id="3" name="Isosceles Triangle 2">
            <a:extLst>
              <a:ext uri="{FF2B5EF4-FFF2-40B4-BE49-F238E27FC236}">
                <a16:creationId xmlns:a16="http://schemas.microsoft.com/office/drawing/2014/main" id="{D2EB2223-4592-0179-5DBC-512B9AAF8204}"/>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Slide Number Placeholder 4">
            <a:extLst>
              <a:ext uri="{FF2B5EF4-FFF2-40B4-BE49-F238E27FC236}">
                <a16:creationId xmlns:a16="http://schemas.microsoft.com/office/drawing/2014/main" id="{74B0AA2A-2661-5A2A-650B-4360D8C77715}"/>
              </a:ext>
            </a:extLst>
          </p:cNvPr>
          <p:cNvSpPr>
            <a:spLocks noGrp="1"/>
          </p:cNvSpPr>
          <p:nvPr>
            <p:ph type="sldNum" sz="quarter" idx="12"/>
          </p:nvPr>
        </p:nvSpPr>
        <p:spPr/>
        <p:txBody>
          <a:bodyPr/>
          <a:lstStyle/>
          <a:p>
            <a:fld id="{BAB26A49-E6E2-4EC6-A6B2-9EEDEFCE8D1E}" type="slidenum">
              <a:rPr lang="en-GB" smtClean="0"/>
              <a:t>11</a:t>
            </a:fld>
            <a:endParaRPr lang="en-GB"/>
          </a:p>
        </p:txBody>
      </p:sp>
      <p:sp>
        <p:nvSpPr>
          <p:cNvPr id="4" name="TextBox 3">
            <a:extLst>
              <a:ext uri="{FF2B5EF4-FFF2-40B4-BE49-F238E27FC236}">
                <a16:creationId xmlns:a16="http://schemas.microsoft.com/office/drawing/2014/main" id="{B8DC1BBD-7604-F8ED-DB9F-678284A795AD}"/>
              </a:ext>
            </a:extLst>
          </p:cNvPr>
          <p:cNvSpPr txBox="1"/>
          <p:nvPr/>
        </p:nvSpPr>
        <p:spPr>
          <a:xfrm>
            <a:off x="69306" y="22707"/>
            <a:ext cx="1653477"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7" name="Title 1">
            <a:extLst>
              <a:ext uri="{FF2B5EF4-FFF2-40B4-BE49-F238E27FC236}">
                <a16:creationId xmlns:a16="http://schemas.microsoft.com/office/drawing/2014/main" id="{6F72D661-DBF6-6520-E984-200007044909}"/>
              </a:ext>
            </a:extLst>
          </p:cNvPr>
          <p:cNvSpPr txBox="1">
            <a:spLocks/>
          </p:cNvSpPr>
          <p:nvPr/>
        </p:nvSpPr>
        <p:spPr>
          <a:xfrm>
            <a:off x="2291937" y="272132"/>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Maps and technology</a:t>
            </a:r>
          </a:p>
        </p:txBody>
      </p:sp>
    </p:spTree>
    <p:extLst>
      <p:ext uri="{BB962C8B-B14F-4D97-AF65-F5344CB8AC3E}">
        <p14:creationId xmlns:p14="http://schemas.microsoft.com/office/powerpoint/2010/main" val="339091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A high resolution illustration of a red car on a white background. The car is facing towards the left and is reflected in the white space beneath it.">
            <a:extLst>
              <a:ext uri="{FF2B5EF4-FFF2-40B4-BE49-F238E27FC236}">
                <a16:creationId xmlns:a16="http://schemas.microsoft.com/office/drawing/2014/main" id="{88700A09-CADE-868D-2F62-CFE6B3391ECE}"/>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157599" y="1125221"/>
            <a:ext cx="2925801" cy="189709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11639" y="2359088"/>
            <a:ext cx="876226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Match the scales to the measurements of the lengths of these cars and their models.</a:t>
            </a:r>
          </a:p>
          <a:p>
            <a:r>
              <a:rPr lang="en-GB" dirty="0">
                <a:latin typeface="Arial" panose="020B0604020202020204" pitchFamily="34" charset="0"/>
                <a:cs typeface="Arial" panose="020B0604020202020204" pitchFamily="34" charset="0"/>
              </a:rPr>
              <a:t>There is a missing scale and a missing measurement.</a:t>
            </a:r>
          </a:p>
        </p:txBody>
      </p:sp>
      <p:sp>
        <p:nvSpPr>
          <p:cNvPr id="10" name="TextBox 9"/>
          <p:cNvSpPr txBox="1"/>
          <p:nvPr/>
        </p:nvSpPr>
        <p:spPr>
          <a:xfrm>
            <a:off x="2473368" y="4546578"/>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1:20</a:t>
            </a:r>
          </a:p>
        </p:txBody>
      </p:sp>
      <p:sp>
        <p:nvSpPr>
          <p:cNvPr id="11" name="TextBox 10"/>
          <p:cNvSpPr txBox="1"/>
          <p:nvPr/>
        </p:nvSpPr>
        <p:spPr>
          <a:xfrm>
            <a:off x="2473368" y="5770578"/>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1:15</a:t>
            </a:r>
          </a:p>
        </p:txBody>
      </p:sp>
      <p:sp>
        <p:nvSpPr>
          <p:cNvPr id="12" name="TextBox 11"/>
          <p:cNvSpPr txBox="1"/>
          <p:nvPr/>
        </p:nvSpPr>
        <p:spPr>
          <a:xfrm>
            <a:off x="2473368" y="3934578"/>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1:24</a:t>
            </a:r>
          </a:p>
        </p:txBody>
      </p:sp>
      <p:sp>
        <p:nvSpPr>
          <p:cNvPr id="13" name="TextBox 12"/>
          <p:cNvSpPr txBox="1"/>
          <p:nvPr/>
        </p:nvSpPr>
        <p:spPr>
          <a:xfrm>
            <a:off x="2473368" y="3387876"/>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1:40</a:t>
            </a:r>
          </a:p>
        </p:txBody>
      </p:sp>
      <p:sp>
        <p:nvSpPr>
          <p:cNvPr id="15" name="TextBox 14"/>
          <p:cNvSpPr txBox="1"/>
          <p:nvPr/>
        </p:nvSpPr>
        <p:spPr>
          <a:xfrm>
            <a:off x="6529705" y="3340578"/>
            <a:ext cx="327240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15</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       Car: 3</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a:t>
            </a:r>
          </a:p>
        </p:txBody>
      </p:sp>
      <p:sp>
        <p:nvSpPr>
          <p:cNvPr id="16" name="TextBox 15"/>
          <p:cNvSpPr txBox="1"/>
          <p:nvPr/>
        </p:nvSpPr>
        <p:spPr>
          <a:xfrm>
            <a:off x="6529705" y="5770578"/>
            <a:ext cx="327240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8</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         Car: 3.2</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a:t>
            </a:r>
          </a:p>
        </p:txBody>
      </p:sp>
      <p:sp>
        <p:nvSpPr>
          <p:cNvPr id="17" name="TextBox 16"/>
          <p:cNvSpPr txBox="1"/>
          <p:nvPr/>
        </p:nvSpPr>
        <p:spPr>
          <a:xfrm>
            <a:off x="6529704" y="5158578"/>
            <a:ext cx="3273707"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18</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       Car: 4.32</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a:t>
            </a:r>
          </a:p>
        </p:txBody>
      </p:sp>
      <p:sp>
        <p:nvSpPr>
          <p:cNvPr id="18" name="TextBox 17"/>
          <p:cNvSpPr txBox="1"/>
          <p:nvPr/>
        </p:nvSpPr>
        <p:spPr>
          <a:xfrm>
            <a:off x="6529705" y="4546578"/>
            <a:ext cx="327240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12</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       Car: 3.6</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a:t>
            </a:r>
          </a:p>
        </p:txBody>
      </p:sp>
      <p:sp>
        <p:nvSpPr>
          <p:cNvPr id="19" name="TextBox 18"/>
          <p:cNvSpPr txBox="1"/>
          <p:nvPr/>
        </p:nvSpPr>
        <p:spPr>
          <a:xfrm>
            <a:off x="2473368" y="5158578"/>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   : </a:t>
            </a:r>
          </a:p>
        </p:txBody>
      </p:sp>
      <p:sp>
        <p:nvSpPr>
          <p:cNvPr id="20" name="TextBox 19"/>
          <p:cNvSpPr txBox="1"/>
          <p:nvPr/>
        </p:nvSpPr>
        <p:spPr>
          <a:xfrm>
            <a:off x="6529705" y="3934578"/>
            <a:ext cx="327240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Car:     </a:t>
            </a:r>
          </a:p>
        </p:txBody>
      </p:sp>
      <p:pic>
        <p:nvPicPr>
          <p:cNvPr id="23" name="Picture 22">
            <a:extLst>
              <a:ext uri="{FF2B5EF4-FFF2-40B4-BE49-F238E27FC236}">
                <a16:creationId xmlns:a16="http://schemas.microsoft.com/office/drawing/2014/main" id="{5B3785C0-E3F9-20A7-573D-681794F19506}"/>
              </a:ext>
            </a:extLst>
          </p:cNvPr>
          <p:cNvPicPr>
            <a:picLocks noChangeAspect="1"/>
          </p:cNvPicPr>
          <p:nvPr/>
        </p:nvPicPr>
        <p:blipFill>
          <a:blip r:embed="rId4"/>
          <a:stretch>
            <a:fillRect/>
          </a:stretch>
        </p:blipFill>
        <p:spPr>
          <a:xfrm>
            <a:off x="9688732" y="77941"/>
            <a:ext cx="2176461" cy="847417"/>
          </a:xfrm>
          <a:prstGeom prst="rect">
            <a:avLst/>
          </a:prstGeom>
        </p:spPr>
      </p:pic>
      <p:pic>
        <p:nvPicPr>
          <p:cNvPr id="2050" name="Picture 2" descr="A red toy car sitting on a shelf. The car is facing towards the right.">
            <a:extLst>
              <a:ext uri="{FF2B5EF4-FFF2-40B4-BE49-F238E27FC236}">
                <a16:creationId xmlns:a16="http://schemas.microsoft.com/office/drawing/2014/main" id="{D0B7C499-6C92-533A-90CB-330AA37028EE}"/>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p:blipFill>
        <p:spPr bwMode="auto">
          <a:xfrm>
            <a:off x="1751607" y="699571"/>
            <a:ext cx="2091591" cy="1394200"/>
          </a:xfrm>
          <a:prstGeom prst="rect">
            <a:avLst/>
          </a:prstGeom>
          <a:noFill/>
          <a:extLst>
            <a:ext uri="{909E8E84-426E-40DD-AFC4-6F175D3DCCD1}">
              <a14:hiddenFill xmlns:a14="http://schemas.microsoft.com/office/drawing/2010/main">
                <a:solidFill>
                  <a:srgbClr val="FFFFFF"/>
                </a:solidFill>
              </a14:hiddenFill>
            </a:ext>
          </a:extLst>
        </p:spPr>
      </p:pic>
      <p:sp>
        <p:nvSpPr>
          <p:cNvPr id="4" name="Isosceles Triangle 3">
            <a:extLst>
              <a:ext uri="{FF2B5EF4-FFF2-40B4-BE49-F238E27FC236}">
                <a16:creationId xmlns:a16="http://schemas.microsoft.com/office/drawing/2014/main" id="{168B147D-F841-7E3E-681C-CBE5FEF146A4}"/>
              </a:ext>
              <a:ext uri="{C183D7F6-B498-43B3-948B-1728B52AA6E4}">
                <adec:decorative xmlns:adec="http://schemas.microsoft.com/office/drawing/2017/decorative" val="1"/>
              </a:ext>
            </a:extLst>
          </p:cNvPr>
          <p:cNvSpPr/>
          <p:nvPr/>
        </p:nvSpPr>
        <p:spPr>
          <a:xfrm flipV="1">
            <a:off x="-3816" y="-17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Slide Number Placeholder 4">
            <a:extLst>
              <a:ext uri="{FF2B5EF4-FFF2-40B4-BE49-F238E27FC236}">
                <a16:creationId xmlns:a16="http://schemas.microsoft.com/office/drawing/2014/main" id="{63D54A17-B492-AD3D-FAF4-A64057B7D019}"/>
              </a:ext>
            </a:extLst>
          </p:cNvPr>
          <p:cNvSpPr>
            <a:spLocks noGrp="1"/>
          </p:cNvSpPr>
          <p:nvPr>
            <p:ph type="sldNum" sz="quarter" idx="12"/>
          </p:nvPr>
        </p:nvSpPr>
        <p:spPr/>
        <p:txBody>
          <a:bodyPr/>
          <a:lstStyle/>
          <a:p>
            <a:fld id="{BAB26A49-E6E2-4EC6-A6B2-9EEDEFCE8D1E}" type="slidenum">
              <a:rPr lang="en-GB" smtClean="0"/>
              <a:t>12</a:t>
            </a:fld>
            <a:endParaRPr lang="en-GB"/>
          </a:p>
        </p:txBody>
      </p:sp>
      <p:sp>
        <p:nvSpPr>
          <p:cNvPr id="7" name="Title 1">
            <a:extLst>
              <a:ext uri="{FF2B5EF4-FFF2-40B4-BE49-F238E27FC236}">
                <a16:creationId xmlns:a16="http://schemas.microsoft.com/office/drawing/2014/main" id="{99EE758D-E999-15F3-9E00-5778F3704CE4}"/>
              </a:ext>
            </a:extLst>
          </p:cNvPr>
          <p:cNvSpPr txBox="1">
            <a:spLocks/>
          </p:cNvSpPr>
          <p:nvPr/>
        </p:nvSpPr>
        <p:spPr>
          <a:xfrm>
            <a:off x="4100754" y="109221"/>
            <a:ext cx="4607219"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Models and scales</a:t>
            </a:r>
          </a:p>
        </p:txBody>
      </p:sp>
      <p:sp>
        <p:nvSpPr>
          <p:cNvPr id="3" name="TextBox 2">
            <a:extLst>
              <a:ext uri="{FF2B5EF4-FFF2-40B4-BE49-F238E27FC236}">
                <a16:creationId xmlns:a16="http://schemas.microsoft.com/office/drawing/2014/main" id="{C3AC74F7-00C1-B7BB-32E5-E3D0C1D1866A}"/>
              </a:ext>
            </a:extLst>
          </p:cNvPr>
          <p:cNvSpPr txBox="1"/>
          <p:nvPr/>
        </p:nvSpPr>
        <p:spPr>
          <a:xfrm>
            <a:off x="49199" y="60536"/>
            <a:ext cx="1952977" cy="461665"/>
          </a:xfrm>
          <a:prstGeom prst="rect">
            <a:avLst/>
          </a:prstGeom>
          <a:noFill/>
          <a:ln>
            <a:noFill/>
          </a:ln>
          <a:effectLst/>
        </p:spPr>
        <p:txBody>
          <a:bodyPr wrap="square" rtlCol="0">
            <a:spAutoFit/>
          </a:bodyPr>
          <a:lstStyle/>
          <a:p>
            <a:r>
              <a:rPr lang="en-GB" sz="2400" b="1" dirty="0">
                <a:solidFill>
                  <a:schemeClr val="bg1"/>
                </a:solidFill>
                <a:latin typeface="Arial" panose="020B0604020202020204" pitchFamily="34" charset="0"/>
                <a:cs typeface="Arial" panose="020B0604020202020204" pitchFamily="34" charset="0"/>
              </a:rPr>
              <a:t>EXPLORE 6</a:t>
            </a:r>
          </a:p>
        </p:txBody>
      </p:sp>
    </p:spTree>
    <p:extLst>
      <p:ext uri="{BB962C8B-B14F-4D97-AF65-F5344CB8AC3E}">
        <p14:creationId xmlns:p14="http://schemas.microsoft.com/office/powerpoint/2010/main" val="16653457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48575" y="2185672"/>
            <a:ext cx="8762260"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Match the scales to the measurements of the lengths of these cars and their models.</a:t>
            </a:r>
          </a:p>
          <a:p>
            <a:r>
              <a:rPr lang="en-GB" dirty="0">
                <a:latin typeface="Arial" panose="020B0604020202020204" pitchFamily="34" charset="0"/>
                <a:cs typeface="Arial" panose="020B0604020202020204" pitchFamily="34" charset="0"/>
              </a:rPr>
              <a:t>There is a missing scale and a missing measurement.</a:t>
            </a:r>
          </a:p>
        </p:txBody>
      </p:sp>
      <p:sp>
        <p:nvSpPr>
          <p:cNvPr id="10" name="TextBox 9"/>
          <p:cNvSpPr txBox="1"/>
          <p:nvPr/>
        </p:nvSpPr>
        <p:spPr>
          <a:xfrm>
            <a:off x="1495900" y="4374000"/>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1:20</a:t>
            </a:r>
          </a:p>
        </p:txBody>
      </p:sp>
      <p:sp>
        <p:nvSpPr>
          <p:cNvPr id="11" name="TextBox 10"/>
          <p:cNvSpPr txBox="1"/>
          <p:nvPr/>
        </p:nvSpPr>
        <p:spPr>
          <a:xfrm>
            <a:off x="1495900" y="5598000"/>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1:15</a:t>
            </a:r>
          </a:p>
        </p:txBody>
      </p:sp>
      <p:sp>
        <p:nvSpPr>
          <p:cNvPr id="12" name="TextBox 11"/>
          <p:cNvSpPr txBox="1"/>
          <p:nvPr/>
        </p:nvSpPr>
        <p:spPr>
          <a:xfrm>
            <a:off x="1495900" y="3762000"/>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1:24</a:t>
            </a:r>
          </a:p>
        </p:txBody>
      </p:sp>
      <p:sp>
        <p:nvSpPr>
          <p:cNvPr id="13" name="TextBox 12"/>
          <p:cNvSpPr txBox="1"/>
          <p:nvPr/>
        </p:nvSpPr>
        <p:spPr>
          <a:xfrm>
            <a:off x="1495900" y="3096000"/>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1:40</a:t>
            </a:r>
          </a:p>
        </p:txBody>
      </p:sp>
      <p:sp>
        <p:nvSpPr>
          <p:cNvPr id="15" name="TextBox 14"/>
          <p:cNvSpPr txBox="1"/>
          <p:nvPr/>
        </p:nvSpPr>
        <p:spPr>
          <a:xfrm>
            <a:off x="6466641" y="3168000"/>
            <a:ext cx="327240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15</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	Car: 3</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a:t>
            </a:r>
          </a:p>
        </p:txBody>
      </p:sp>
      <p:sp>
        <p:nvSpPr>
          <p:cNvPr id="16" name="TextBox 15"/>
          <p:cNvSpPr txBox="1"/>
          <p:nvPr/>
        </p:nvSpPr>
        <p:spPr>
          <a:xfrm>
            <a:off x="6466641" y="5598000"/>
            <a:ext cx="327240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8</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	Car: 3.2</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a:t>
            </a:r>
          </a:p>
        </p:txBody>
      </p:sp>
      <p:sp>
        <p:nvSpPr>
          <p:cNvPr id="17" name="TextBox 16"/>
          <p:cNvSpPr txBox="1"/>
          <p:nvPr/>
        </p:nvSpPr>
        <p:spPr>
          <a:xfrm>
            <a:off x="6466640" y="4986000"/>
            <a:ext cx="327240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18</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	Car: 4.32</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a:t>
            </a:r>
          </a:p>
        </p:txBody>
      </p:sp>
      <p:sp>
        <p:nvSpPr>
          <p:cNvPr id="18" name="TextBox 17"/>
          <p:cNvSpPr txBox="1"/>
          <p:nvPr/>
        </p:nvSpPr>
        <p:spPr>
          <a:xfrm>
            <a:off x="6466641" y="4374000"/>
            <a:ext cx="327240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12</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	Car: 3.6</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m</a:t>
            </a:r>
          </a:p>
        </p:txBody>
      </p:sp>
      <p:sp>
        <p:nvSpPr>
          <p:cNvPr id="19" name="TextBox 18"/>
          <p:cNvSpPr txBox="1"/>
          <p:nvPr/>
        </p:nvSpPr>
        <p:spPr>
          <a:xfrm>
            <a:off x="1495900" y="4986000"/>
            <a:ext cx="64807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   : </a:t>
            </a:r>
          </a:p>
        </p:txBody>
      </p:sp>
      <p:sp>
        <p:nvSpPr>
          <p:cNvPr id="20" name="TextBox 19"/>
          <p:cNvSpPr txBox="1"/>
          <p:nvPr/>
        </p:nvSpPr>
        <p:spPr>
          <a:xfrm>
            <a:off x="6466641" y="3762000"/>
            <a:ext cx="3272400" cy="369332"/>
          </a:xfrm>
          <a:prstGeom prst="rect">
            <a:avLst/>
          </a:prstGeom>
          <a:noFill/>
          <a:ln>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Model:		Car:     </a:t>
            </a:r>
          </a:p>
        </p:txBody>
      </p:sp>
      <p:cxnSp>
        <p:nvCxnSpPr>
          <p:cNvPr id="5" name="Straight Arrow Connector 4"/>
          <p:cNvCxnSpPr>
            <a:stCxn id="15" idx="1"/>
            <a:endCxn id="10" idx="3"/>
          </p:cNvCxnSpPr>
          <p:nvPr/>
        </p:nvCxnSpPr>
        <p:spPr>
          <a:xfrm flipH="1">
            <a:off x="2143970" y="3352666"/>
            <a:ext cx="4322671" cy="1206000"/>
          </a:xfrm>
          <a:prstGeom prst="straightConnector1">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25" name="Straight Arrow Connector 24"/>
          <p:cNvCxnSpPr>
            <a:cxnSpLocks/>
            <a:stCxn id="16" idx="1"/>
            <a:endCxn id="13" idx="3"/>
          </p:cNvCxnSpPr>
          <p:nvPr/>
        </p:nvCxnSpPr>
        <p:spPr>
          <a:xfrm flipH="1" flipV="1">
            <a:off x="2143970" y="3280666"/>
            <a:ext cx="4322671" cy="2502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8" idx="1"/>
            <a:endCxn id="19" idx="3"/>
          </p:cNvCxnSpPr>
          <p:nvPr/>
        </p:nvCxnSpPr>
        <p:spPr>
          <a:xfrm flipH="1">
            <a:off x="2143970" y="4558666"/>
            <a:ext cx="4322671" cy="612000"/>
          </a:xfrm>
          <a:prstGeom prst="straightConnector1">
            <a:avLst/>
          </a:prstGeom>
          <a:ln w="28575">
            <a:tailEnd type="triangle"/>
          </a:ln>
        </p:spPr>
        <p:style>
          <a:lnRef idx="1">
            <a:schemeClr val="accent6"/>
          </a:lnRef>
          <a:fillRef idx="0">
            <a:schemeClr val="accent6"/>
          </a:fillRef>
          <a:effectRef idx="0">
            <a:schemeClr val="accent6"/>
          </a:effectRef>
          <a:fontRef idx="minor">
            <a:schemeClr val="tx1"/>
          </a:fontRef>
        </p:style>
      </p:cxnSp>
      <p:cxnSp>
        <p:nvCxnSpPr>
          <p:cNvPr id="29" name="Straight Arrow Connector 28"/>
          <p:cNvCxnSpPr>
            <a:cxnSpLocks/>
            <a:stCxn id="17" idx="1"/>
            <a:endCxn id="12" idx="3"/>
          </p:cNvCxnSpPr>
          <p:nvPr/>
        </p:nvCxnSpPr>
        <p:spPr>
          <a:xfrm flipH="1" flipV="1">
            <a:off x="2143970" y="3946666"/>
            <a:ext cx="4322670" cy="122400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31" name="Straight Arrow Connector 30"/>
          <p:cNvCxnSpPr>
            <a:stCxn id="20" idx="1"/>
            <a:endCxn id="11" idx="3"/>
          </p:cNvCxnSpPr>
          <p:nvPr/>
        </p:nvCxnSpPr>
        <p:spPr>
          <a:xfrm flipH="1">
            <a:off x="2143970" y="3946666"/>
            <a:ext cx="4322671" cy="1836000"/>
          </a:xfrm>
          <a:prstGeom prst="straightConnector1">
            <a:avLst/>
          </a:prstGeom>
          <a:ln w="28575">
            <a:tailEnd type="triangle"/>
          </a:ln>
        </p:spPr>
        <p:style>
          <a:lnRef idx="1">
            <a:schemeClr val="accent3"/>
          </a:lnRef>
          <a:fillRef idx="0">
            <a:schemeClr val="accent3"/>
          </a:fillRef>
          <a:effectRef idx="0">
            <a:schemeClr val="accent3"/>
          </a:effectRef>
          <a:fontRef idx="minor">
            <a:schemeClr val="tx1"/>
          </a:fontRef>
        </p:style>
      </p:cxnSp>
      <p:pic>
        <p:nvPicPr>
          <p:cNvPr id="14" name="Picture 2">
            <a:extLst>
              <a:ext uri="{FF2B5EF4-FFF2-40B4-BE49-F238E27FC236}">
                <a16:creationId xmlns:a16="http://schemas.microsoft.com/office/drawing/2014/main" id="{AF089C5E-9CCC-91AA-0D76-4CC883AE2154}"/>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p:blipFill>
        <p:spPr bwMode="auto">
          <a:xfrm>
            <a:off x="1910197" y="529201"/>
            <a:ext cx="2091591" cy="1394200"/>
          </a:xfrm>
          <a:prstGeom prst="rect">
            <a:avLst/>
          </a:prstGeom>
          <a:noFill/>
          <a:extLst>
            <a:ext uri="{909E8E84-426E-40DD-AFC4-6F175D3DCCD1}">
              <a14:hiddenFill xmlns:a14="http://schemas.microsoft.com/office/drawing/2010/main">
                <a:solidFill>
                  <a:srgbClr val="FFFFFF"/>
                </a:solidFill>
              </a14:hiddenFill>
            </a:ext>
          </a:extLst>
        </p:spPr>
      </p:pic>
      <p:sp>
        <p:nvSpPr>
          <p:cNvPr id="8" name="Isosceles Triangle 7">
            <a:extLst>
              <a:ext uri="{FF2B5EF4-FFF2-40B4-BE49-F238E27FC236}">
                <a16:creationId xmlns:a16="http://schemas.microsoft.com/office/drawing/2014/main" id="{014B4399-186C-1998-9EF8-E3D311ED35C9}"/>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Slide Number Placeholder 8">
            <a:extLst>
              <a:ext uri="{FF2B5EF4-FFF2-40B4-BE49-F238E27FC236}">
                <a16:creationId xmlns:a16="http://schemas.microsoft.com/office/drawing/2014/main" id="{2485F27D-A9EE-B336-A8AD-3591E9CC4F91}"/>
              </a:ext>
            </a:extLst>
          </p:cNvPr>
          <p:cNvSpPr>
            <a:spLocks noGrp="1"/>
          </p:cNvSpPr>
          <p:nvPr>
            <p:ph type="sldNum" sz="quarter" idx="12"/>
          </p:nvPr>
        </p:nvSpPr>
        <p:spPr/>
        <p:txBody>
          <a:bodyPr/>
          <a:lstStyle/>
          <a:p>
            <a:fld id="{BAB26A49-E6E2-4EC6-A6B2-9EEDEFCE8D1E}" type="slidenum">
              <a:rPr lang="en-GB" smtClean="0"/>
              <a:t>13</a:t>
            </a:fld>
            <a:endParaRPr lang="en-GB"/>
          </a:p>
        </p:txBody>
      </p:sp>
      <p:sp>
        <p:nvSpPr>
          <p:cNvPr id="23" name="Title 1">
            <a:extLst>
              <a:ext uri="{FF2B5EF4-FFF2-40B4-BE49-F238E27FC236}">
                <a16:creationId xmlns:a16="http://schemas.microsoft.com/office/drawing/2014/main" id="{9DBFE46B-E628-C3D0-5658-757398FE6DE5}"/>
              </a:ext>
            </a:extLst>
          </p:cNvPr>
          <p:cNvSpPr txBox="1">
            <a:spLocks/>
          </p:cNvSpPr>
          <p:nvPr/>
        </p:nvSpPr>
        <p:spPr>
          <a:xfrm>
            <a:off x="3626069" y="106146"/>
            <a:ext cx="8245364"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Models and scales: answers</a:t>
            </a:r>
          </a:p>
        </p:txBody>
      </p:sp>
      <p:sp>
        <p:nvSpPr>
          <p:cNvPr id="4" name="TextBox 3">
            <a:extLst>
              <a:ext uri="{FF2B5EF4-FFF2-40B4-BE49-F238E27FC236}">
                <a16:creationId xmlns:a16="http://schemas.microsoft.com/office/drawing/2014/main" id="{F61728C4-B522-BD4C-18E1-EE4D13D2832E}"/>
              </a:ext>
            </a:extLst>
          </p:cNvPr>
          <p:cNvSpPr txBox="1"/>
          <p:nvPr/>
        </p:nvSpPr>
        <p:spPr>
          <a:xfrm>
            <a:off x="-133042" y="31675"/>
            <a:ext cx="195297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3" name="Picture 4" descr="A high resolution illustration of a red car on a white background. The car is facing towards the left and is reflected in the white space beneath it.">
            <a:extLst>
              <a:ext uri="{FF2B5EF4-FFF2-40B4-BE49-F238E27FC236}">
                <a16:creationId xmlns:a16="http://schemas.microsoft.com/office/drawing/2014/main" id="{40031041-2EFD-21C7-ADBF-EA90525ADE2A}"/>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9157599" y="1125221"/>
            <a:ext cx="2925801" cy="1897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7839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733446" y="6338872"/>
            <a:ext cx="2743200" cy="365125"/>
          </a:xfrm>
        </p:spPr>
        <p:txBody>
          <a:bodyPr/>
          <a:lstStyle/>
          <a:p>
            <a:fld id="{892959B6-490E-A144-8C7C-88267F972F69}" type="slidenum">
              <a:rPr lang="en-US" smtClean="0"/>
              <a:t>14</a:t>
            </a:fld>
            <a:endParaRPr lang="en-US" dirty="0"/>
          </a:p>
        </p:txBody>
      </p:sp>
      <p:graphicFrame>
        <p:nvGraphicFramePr>
          <p:cNvPr id="2" name="Table 1">
            <a:extLst>
              <a:ext uri="{FF2B5EF4-FFF2-40B4-BE49-F238E27FC236}">
                <a16:creationId xmlns:a16="http://schemas.microsoft.com/office/drawing/2014/main" id="{69A6D8A5-58B2-8F11-05F3-185527E9888A}"/>
              </a:ext>
            </a:extLst>
          </p:cNvPr>
          <p:cNvGraphicFramePr>
            <a:graphicFrameLocks noGrp="1"/>
          </p:cNvGraphicFramePr>
          <p:nvPr>
            <p:extLst>
              <p:ext uri="{D42A27DB-BD31-4B8C-83A1-F6EECF244321}">
                <p14:modId xmlns:p14="http://schemas.microsoft.com/office/powerpoint/2010/main" val="2188362915"/>
              </p:ext>
            </p:extLst>
          </p:nvPr>
        </p:nvGraphicFramePr>
        <p:xfrm>
          <a:off x="850556" y="1230045"/>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 cm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DA756EF4-C7AD-D59F-F8A2-9233AE564DEB}"/>
              </a:ext>
            </a:extLst>
          </p:cNvPr>
          <p:cNvSpPr txBox="1"/>
          <p:nvPr/>
        </p:nvSpPr>
        <p:spPr>
          <a:xfrm>
            <a:off x="3521708" y="1476267"/>
            <a:ext cx="1003067" cy="707886"/>
          </a:xfrm>
          <a:prstGeom prst="rect">
            <a:avLst/>
          </a:prstGeom>
          <a:noFill/>
        </p:spPr>
        <p:txBody>
          <a:bodyPr wrap="square" rtlCol="0">
            <a:spAutoFit/>
          </a:bodyPr>
          <a:lstStyle/>
          <a:p>
            <a:r>
              <a:rPr lang="en-GB" sz="4000" dirty="0"/>
              <a:t>1</a:t>
            </a:r>
            <a:endParaRPr lang="en-US" sz="4000" dirty="0"/>
          </a:p>
        </p:txBody>
      </p:sp>
      <p:sp>
        <p:nvSpPr>
          <p:cNvPr id="5" name="TextBox 4">
            <a:extLst>
              <a:ext uri="{FF2B5EF4-FFF2-40B4-BE49-F238E27FC236}">
                <a16:creationId xmlns:a16="http://schemas.microsoft.com/office/drawing/2014/main" id="{F4B9B36E-36A7-7489-6251-E732D6E861EC}"/>
              </a:ext>
            </a:extLst>
          </p:cNvPr>
          <p:cNvSpPr txBox="1"/>
          <p:nvPr/>
        </p:nvSpPr>
        <p:spPr>
          <a:xfrm>
            <a:off x="3470856" y="2498030"/>
            <a:ext cx="870653" cy="707886"/>
          </a:xfrm>
          <a:prstGeom prst="rect">
            <a:avLst/>
          </a:prstGeom>
          <a:noFill/>
        </p:spPr>
        <p:txBody>
          <a:bodyPr wrap="square" rtlCol="0">
            <a:spAutoFit/>
          </a:bodyPr>
          <a:lstStyle/>
          <a:p>
            <a:r>
              <a:rPr lang="en-US" sz="4000" dirty="0"/>
              <a:t>40</a:t>
            </a:r>
          </a:p>
        </p:txBody>
      </p:sp>
      <p:sp>
        <p:nvSpPr>
          <p:cNvPr id="6" name="TextBox 5">
            <a:extLst>
              <a:ext uri="{FF2B5EF4-FFF2-40B4-BE49-F238E27FC236}">
                <a16:creationId xmlns:a16="http://schemas.microsoft.com/office/drawing/2014/main" id="{FA2F0EEE-4B07-0021-250B-F66E1F2111CF}"/>
              </a:ext>
            </a:extLst>
          </p:cNvPr>
          <p:cNvSpPr txBox="1"/>
          <p:nvPr/>
        </p:nvSpPr>
        <p:spPr>
          <a:xfrm>
            <a:off x="5687310" y="1453168"/>
            <a:ext cx="974434" cy="707886"/>
          </a:xfrm>
          <a:prstGeom prst="rect">
            <a:avLst/>
          </a:prstGeom>
          <a:noFill/>
        </p:spPr>
        <p:txBody>
          <a:bodyPr wrap="square" rtlCol="0">
            <a:spAutoFit/>
          </a:bodyPr>
          <a:lstStyle/>
          <a:p>
            <a:r>
              <a:rPr lang="en-GB" sz="4000" dirty="0"/>
              <a:t>2</a:t>
            </a:r>
            <a:endParaRPr lang="en-US" sz="4000" dirty="0"/>
          </a:p>
        </p:txBody>
      </p:sp>
      <p:sp>
        <p:nvSpPr>
          <p:cNvPr id="7" name="TextBox 6">
            <a:extLst>
              <a:ext uri="{FF2B5EF4-FFF2-40B4-BE49-F238E27FC236}">
                <a16:creationId xmlns:a16="http://schemas.microsoft.com/office/drawing/2014/main" id="{C3DF951B-5D7F-F7D1-DFA8-3FB232ED8F0D}"/>
              </a:ext>
            </a:extLst>
          </p:cNvPr>
          <p:cNvSpPr txBox="1"/>
          <p:nvPr/>
        </p:nvSpPr>
        <p:spPr>
          <a:xfrm>
            <a:off x="7730900" y="1453168"/>
            <a:ext cx="721587" cy="707886"/>
          </a:xfrm>
          <a:prstGeom prst="rect">
            <a:avLst/>
          </a:prstGeom>
          <a:noFill/>
        </p:spPr>
        <p:txBody>
          <a:bodyPr wrap="square" rtlCol="0">
            <a:spAutoFit/>
          </a:bodyPr>
          <a:lstStyle/>
          <a:p>
            <a:r>
              <a:rPr lang="en-GB" sz="4000" dirty="0"/>
              <a:t>4</a:t>
            </a:r>
            <a:endParaRPr lang="en-US" sz="4000" dirty="0"/>
          </a:p>
        </p:txBody>
      </p:sp>
      <p:sp>
        <p:nvSpPr>
          <p:cNvPr id="9" name="TextBox 8">
            <a:extLst>
              <a:ext uri="{FF2B5EF4-FFF2-40B4-BE49-F238E27FC236}">
                <a16:creationId xmlns:a16="http://schemas.microsoft.com/office/drawing/2014/main" id="{3B0233C9-043F-D541-D982-53CB01A5823A}"/>
              </a:ext>
            </a:extLst>
          </p:cNvPr>
          <p:cNvSpPr txBox="1"/>
          <p:nvPr/>
        </p:nvSpPr>
        <p:spPr>
          <a:xfrm>
            <a:off x="7493291" y="2506634"/>
            <a:ext cx="974434" cy="707886"/>
          </a:xfrm>
          <a:prstGeom prst="rect">
            <a:avLst/>
          </a:prstGeom>
          <a:noFill/>
        </p:spPr>
        <p:txBody>
          <a:bodyPr wrap="square" rtlCol="0">
            <a:spAutoFit/>
          </a:bodyPr>
          <a:lstStyle/>
          <a:p>
            <a:r>
              <a:rPr lang="en-GB" sz="4000" dirty="0"/>
              <a:t>160</a:t>
            </a:r>
            <a:endParaRPr lang="en-US" sz="4000" dirty="0"/>
          </a:p>
        </p:txBody>
      </p:sp>
      <p:sp>
        <p:nvSpPr>
          <p:cNvPr id="10" name="TextBox 9">
            <a:extLst>
              <a:ext uri="{FF2B5EF4-FFF2-40B4-BE49-F238E27FC236}">
                <a16:creationId xmlns:a16="http://schemas.microsoft.com/office/drawing/2014/main" id="{7290C202-6099-9706-2BC0-C1B3A2A04DF3}"/>
              </a:ext>
            </a:extLst>
          </p:cNvPr>
          <p:cNvSpPr txBox="1"/>
          <p:nvPr/>
        </p:nvSpPr>
        <p:spPr>
          <a:xfrm>
            <a:off x="5687310" y="2498030"/>
            <a:ext cx="870653" cy="707886"/>
          </a:xfrm>
          <a:prstGeom prst="rect">
            <a:avLst/>
          </a:prstGeom>
          <a:noFill/>
        </p:spPr>
        <p:txBody>
          <a:bodyPr wrap="square" rtlCol="0">
            <a:spAutoFit/>
          </a:bodyPr>
          <a:lstStyle/>
          <a:p>
            <a:r>
              <a:rPr lang="en-US" sz="4000" dirty="0"/>
              <a:t>80</a:t>
            </a:r>
          </a:p>
        </p:txBody>
      </p:sp>
      <p:sp>
        <p:nvSpPr>
          <p:cNvPr id="8" name="TextBox 7">
            <a:extLst>
              <a:ext uri="{FF2B5EF4-FFF2-40B4-BE49-F238E27FC236}">
                <a16:creationId xmlns:a16="http://schemas.microsoft.com/office/drawing/2014/main" id="{F2AC5BDB-2D2B-8C51-5A9B-6BDE47BCA96B}"/>
              </a:ext>
            </a:extLst>
          </p:cNvPr>
          <p:cNvSpPr txBox="1"/>
          <p:nvPr/>
        </p:nvSpPr>
        <p:spPr>
          <a:xfrm>
            <a:off x="9839325" y="1453168"/>
            <a:ext cx="721587" cy="707886"/>
          </a:xfrm>
          <a:prstGeom prst="rect">
            <a:avLst/>
          </a:prstGeom>
          <a:noFill/>
        </p:spPr>
        <p:txBody>
          <a:bodyPr wrap="square" rtlCol="0">
            <a:spAutoFit/>
          </a:bodyPr>
          <a:lstStyle/>
          <a:p>
            <a:r>
              <a:rPr lang="en-GB" sz="4000" dirty="0"/>
              <a:t>8</a:t>
            </a:r>
            <a:endParaRPr lang="en-US" sz="4000" dirty="0"/>
          </a:p>
        </p:txBody>
      </p:sp>
      <p:sp>
        <p:nvSpPr>
          <p:cNvPr id="13" name="TextBox 12">
            <a:extLst>
              <a:ext uri="{FF2B5EF4-FFF2-40B4-BE49-F238E27FC236}">
                <a16:creationId xmlns:a16="http://schemas.microsoft.com/office/drawing/2014/main" id="{9A8D378F-B781-4A16-2C22-8F1FAD1DE6C2}"/>
              </a:ext>
            </a:extLst>
          </p:cNvPr>
          <p:cNvSpPr txBox="1"/>
          <p:nvPr/>
        </p:nvSpPr>
        <p:spPr>
          <a:xfrm>
            <a:off x="9617829" y="2499192"/>
            <a:ext cx="974434" cy="707886"/>
          </a:xfrm>
          <a:prstGeom prst="rect">
            <a:avLst/>
          </a:prstGeom>
          <a:noFill/>
        </p:spPr>
        <p:txBody>
          <a:bodyPr wrap="square" rtlCol="0">
            <a:spAutoFit/>
          </a:bodyPr>
          <a:lstStyle/>
          <a:p>
            <a:r>
              <a:rPr lang="en-GB" sz="4000" dirty="0"/>
              <a:t>320</a:t>
            </a:r>
            <a:endParaRPr lang="en-US" sz="4000" dirty="0"/>
          </a:p>
        </p:txBody>
      </p:sp>
      <p:graphicFrame>
        <p:nvGraphicFramePr>
          <p:cNvPr id="16" name="Table 15">
            <a:extLst>
              <a:ext uri="{FF2B5EF4-FFF2-40B4-BE49-F238E27FC236}">
                <a16:creationId xmlns:a16="http://schemas.microsoft.com/office/drawing/2014/main" id="{A080E02C-CA0B-37E5-0313-AA1960E4FC70}"/>
              </a:ext>
            </a:extLst>
          </p:cNvPr>
          <p:cNvGraphicFramePr>
            <a:graphicFrameLocks noGrp="1"/>
          </p:cNvGraphicFramePr>
          <p:nvPr>
            <p:extLst>
              <p:ext uri="{D42A27DB-BD31-4B8C-83A1-F6EECF244321}">
                <p14:modId xmlns:p14="http://schemas.microsoft.com/office/powerpoint/2010/main" val="3026574250"/>
              </p:ext>
            </p:extLst>
          </p:nvPr>
        </p:nvGraphicFramePr>
        <p:xfrm>
          <a:off x="850556" y="3967021"/>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17" name="TextBox 16">
            <a:extLst>
              <a:ext uri="{FF2B5EF4-FFF2-40B4-BE49-F238E27FC236}">
                <a16:creationId xmlns:a16="http://schemas.microsoft.com/office/drawing/2014/main" id="{801D3EF3-9C82-B4F2-E413-564F14173BF6}"/>
              </a:ext>
            </a:extLst>
          </p:cNvPr>
          <p:cNvSpPr txBox="1"/>
          <p:nvPr/>
        </p:nvSpPr>
        <p:spPr>
          <a:xfrm>
            <a:off x="3338442" y="4247071"/>
            <a:ext cx="1003067" cy="707886"/>
          </a:xfrm>
          <a:prstGeom prst="rect">
            <a:avLst/>
          </a:prstGeom>
          <a:noFill/>
        </p:spPr>
        <p:txBody>
          <a:bodyPr wrap="square" rtlCol="0">
            <a:spAutoFit/>
          </a:bodyPr>
          <a:lstStyle/>
          <a:p>
            <a:r>
              <a:rPr lang="en-GB" sz="4000" dirty="0"/>
              <a:t>100</a:t>
            </a:r>
            <a:endParaRPr lang="en-US" sz="4000" dirty="0"/>
          </a:p>
        </p:txBody>
      </p:sp>
      <p:sp>
        <p:nvSpPr>
          <p:cNvPr id="18" name="TextBox 17">
            <a:extLst>
              <a:ext uri="{FF2B5EF4-FFF2-40B4-BE49-F238E27FC236}">
                <a16:creationId xmlns:a16="http://schemas.microsoft.com/office/drawing/2014/main" id="{93A755C4-A2AF-0C9B-5F51-FA175674E51B}"/>
              </a:ext>
            </a:extLst>
          </p:cNvPr>
          <p:cNvSpPr txBox="1"/>
          <p:nvPr/>
        </p:nvSpPr>
        <p:spPr>
          <a:xfrm>
            <a:off x="3470856" y="5235006"/>
            <a:ext cx="870653" cy="707886"/>
          </a:xfrm>
          <a:prstGeom prst="rect">
            <a:avLst/>
          </a:prstGeom>
          <a:noFill/>
        </p:spPr>
        <p:txBody>
          <a:bodyPr wrap="square" rtlCol="0">
            <a:spAutoFit/>
          </a:bodyPr>
          <a:lstStyle/>
          <a:p>
            <a:r>
              <a:rPr lang="en-US" sz="4000" dirty="0"/>
              <a:t>1</a:t>
            </a:r>
          </a:p>
        </p:txBody>
      </p:sp>
      <p:sp>
        <p:nvSpPr>
          <p:cNvPr id="19" name="TextBox 18">
            <a:extLst>
              <a:ext uri="{FF2B5EF4-FFF2-40B4-BE49-F238E27FC236}">
                <a16:creationId xmlns:a16="http://schemas.microsoft.com/office/drawing/2014/main" id="{197521DB-BAC4-97B8-B452-5AD38156D82D}"/>
              </a:ext>
            </a:extLst>
          </p:cNvPr>
          <p:cNvSpPr txBox="1"/>
          <p:nvPr/>
        </p:nvSpPr>
        <p:spPr>
          <a:xfrm>
            <a:off x="5687310" y="4190144"/>
            <a:ext cx="974434" cy="707886"/>
          </a:xfrm>
          <a:prstGeom prst="rect">
            <a:avLst/>
          </a:prstGeom>
          <a:noFill/>
        </p:spPr>
        <p:txBody>
          <a:bodyPr wrap="square" rtlCol="0">
            <a:spAutoFit/>
          </a:bodyPr>
          <a:lstStyle/>
          <a:p>
            <a:r>
              <a:rPr lang="en-GB" sz="4000" dirty="0"/>
              <a:t>10</a:t>
            </a:r>
            <a:endParaRPr lang="en-US" sz="4000" dirty="0"/>
          </a:p>
        </p:txBody>
      </p:sp>
      <p:sp>
        <p:nvSpPr>
          <p:cNvPr id="20" name="TextBox 19">
            <a:extLst>
              <a:ext uri="{FF2B5EF4-FFF2-40B4-BE49-F238E27FC236}">
                <a16:creationId xmlns:a16="http://schemas.microsoft.com/office/drawing/2014/main" id="{36DE4903-1E0E-6283-7937-CAB1DE3291A8}"/>
              </a:ext>
            </a:extLst>
          </p:cNvPr>
          <p:cNvSpPr txBox="1"/>
          <p:nvPr/>
        </p:nvSpPr>
        <p:spPr>
          <a:xfrm>
            <a:off x="7401376" y="4190144"/>
            <a:ext cx="1051112" cy="707886"/>
          </a:xfrm>
          <a:prstGeom prst="rect">
            <a:avLst/>
          </a:prstGeom>
          <a:noFill/>
        </p:spPr>
        <p:txBody>
          <a:bodyPr wrap="square" rtlCol="0">
            <a:spAutoFit/>
          </a:bodyPr>
          <a:lstStyle/>
          <a:p>
            <a:r>
              <a:rPr lang="en-GB" sz="4000" dirty="0"/>
              <a:t>320</a:t>
            </a:r>
            <a:endParaRPr lang="en-US" sz="4000" dirty="0"/>
          </a:p>
        </p:txBody>
      </p:sp>
      <p:sp>
        <p:nvSpPr>
          <p:cNvPr id="21" name="TextBox 20">
            <a:extLst>
              <a:ext uri="{FF2B5EF4-FFF2-40B4-BE49-F238E27FC236}">
                <a16:creationId xmlns:a16="http://schemas.microsoft.com/office/drawing/2014/main" id="{87C1DEFD-B33C-FB3A-DB0B-5948DD3AA46E}"/>
              </a:ext>
            </a:extLst>
          </p:cNvPr>
          <p:cNvSpPr txBox="1"/>
          <p:nvPr/>
        </p:nvSpPr>
        <p:spPr>
          <a:xfrm>
            <a:off x="7493291" y="5243610"/>
            <a:ext cx="974434" cy="707886"/>
          </a:xfrm>
          <a:prstGeom prst="rect">
            <a:avLst/>
          </a:prstGeom>
          <a:noFill/>
        </p:spPr>
        <p:txBody>
          <a:bodyPr wrap="square" rtlCol="0">
            <a:spAutoFit/>
          </a:bodyPr>
          <a:lstStyle/>
          <a:p>
            <a:r>
              <a:rPr lang="en-GB" sz="4000" dirty="0"/>
              <a:t>3.2</a:t>
            </a:r>
            <a:endParaRPr lang="en-US" sz="4000" dirty="0"/>
          </a:p>
        </p:txBody>
      </p:sp>
      <p:sp>
        <p:nvSpPr>
          <p:cNvPr id="22" name="TextBox 21">
            <a:extLst>
              <a:ext uri="{FF2B5EF4-FFF2-40B4-BE49-F238E27FC236}">
                <a16:creationId xmlns:a16="http://schemas.microsoft.com/office/drawing/2014/main" id="{A0E3DC3E-0940-B840-3AEF-E3C0145AA8C6}"/>
              </a:ext>
            </a:extLst>
          </p:cNvPr>
          <p:cNvSpPr txBox="1"/>
          <p:nvPr/>
        </p:nvSpPr>
        <p:spPr>
          <a:xfrm>
            <a:off x="5687310" y="5235006"/>
            <a:ext cx="870653" cy="707886"/>
          </a:xfrm>
          <a:prstGeom prst="rect">
            <a:avLst/>
          </a:prstGeom>
          <a:noFill/>
        </p:spPr>
        <p:txBody>
          <a:bodyPr wrap="square" rtlCol="0">
            <a:spAutoFit/>
          </a:bodyPr>
          <a:lstStyle/>
          <a:p>
            <a:r>
              <a:rPr lang="en-US" sz="4000" dirty="0"/>
              <a:t>0.1</a:t>
            </a:r>
          </a:p>
        </p:txBody>
      </p:sp>
      <p:sp>
        <p:nvSpPr>
          <p:cNvPr id="14" name="Isosceles Triangle 13">
            <a:extLst>
              <a:ext uri="{FF2B5EF4-FFF2-40B4-BE49-F238E27FC236}">
                <a16:creationId xmlns:a16="http://schemas.microsoft.com/office/drawing/2014/main" id="{EBF1963D-F4BA-576B-AA62-1A06932729AD}"/>
              </a:ext>
              <a:ext uri="{C183D7F6-B498-43B3-948B-1728B52AA6E4}">
                <adec:decorative xmlns:adec="http://schemas.microsoft.com/office/drawing/2017/decorative" val="1"/>
              </a:ext>
            </a:extLst>
          </p:cNvPr>
          <p:cNvSpPr/>
          <p:nvPr/>
        </p:nvSpPr>
        <p:spPr>
          <a:xfrm flipV="1">
            <a:off x="-3815" y="-15937"/>
            <a:ext cx="2138686" cy="2033923"/>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33964"/>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3" name="Title 1">
            <a:extLst>
              <a:ext uri="{FF2B5EF4-FFF2-40B4-BE49-F238E27FC236}">
                <a16:creationId xmlns:a16="http://schemas.microsoft.com/office/drawing/2014/main" id="{A3341C72-BF4A-C5A6-6E13-515F2C6BCF19}"/>
              </a:ext>
            </a:extLst>
          </p:cNvPr>
          <p:cNvSpPr txBox="1">
            <a:spLocks/>
          </p:cNvSpPr>
          <p:nvPr/>
        </p:nvSpPr>
        <p:spPr>
          <a:xfrm>
            <a:off x="1911693" y="-55437"/>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1:40</a:t>
            </a:r>
          </a:p>
        </p:txBody>
      </p:sp>
    </p:spTree>
    <p:extLst>
      <p:ext uri="{BB962C8B-B14F-4D97-AF65-F5344CB8AC3E}">
        <p14:creationId xmlns:p14="http://schemas.microsoft.com/office/powerpoint/2010/main" val="3319437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8" grpId="0"/>
      <p:bldP spid="13" grpId="0"/>
      <p:bldP spid="19" grpId="0"/>
      <p:bldP spid="20" grpId="0"/>
      <p:bldP spid="21"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847090" y="6356350"/>
            <a:ext cx="2743200" cy="365125"/>
          </a:xfrm>
        </p:spPr>
        <p:txBody>
          <a:bodyPr/>
          <a:lstStyle/>
          <a:p>
            <a:fld id="{892959B6-490E-A144-8C7C-88267F972F69}" type="slidenum">
              <a:rPr lang="en-US" smtClean="0"/>
              <a:t>15</a:t>
            </a:fld>
            <a:endParaRPr lang="en-US" dirty="0"/>
          </a:p>
        </p:txBody>
      </p:sp>
      <p:graphicFrame>
        <p:nvGraphicFramePr>
          <p:cNvPr id="2" name="Table 1">
            <a:extLst>
              <a:ext uri="{FF2B5EF4-FFF2-40B4-BE49-F238E27FC236}">
                <a16:creationId xmlns:a16="http://schemas.microsoft.com/office/drawing/2014/main" id="{69A6D8A5-58B2-8F11-05F3-185527E9888A}"/>
              </a:ext>
            </a:extLst>
          </p:cNvPr>
          <p:cNvGraphicFramePr>
            <a:graphicFrameLocks noGrp="1"/>
          </p:cNvGraphicFramePr>
          <p:nvPr>
            <p:extLst>
              <p:ext uri="{D42A27DB-BD31-4B8C-83A1-F6EECF244321}">
                <p14:modId xmlns:p14="http://schemas.microsoft.com/office/powerpoint/2010/main" val="3670031587"/>
              </p:ext>
            </p:extLst>
          </p:nvPr>
        </p:nvGraphicFramePr>
        <p:xfrm>
          <a:off x="1087046" y="1119690"/>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DA756EF4-C7AD-D59F-F8A2-9233AE564DEB}"/>
              </a:ext>
            </a:extLst>
          </p:cNvPr>
          <p:cNvSpPr txBox="1"/>
          <p:nvPr/>
        </p:nvSpPr>
        <p:spPr>
          <a:xfrm>
            <a:off x="3758198" y="1365912"/>
            <a:ext cx="1003067" cy="707886"/>
          </a:xfrm>
          <a:prstGeom prst="rect">
            <a:avLst/>
          </a:prstGeom>
          <a:noFill/>
        </p:spPr>
        <p:txBody>
          <a:bodyPr wrap="square" rtlCol="0">
            <a:spAutoFit/>
          </a:bodyPr>
          <a:lstStyle/>
          <a:p>
            <a:r>
              <a:rPr lang="en-GB" sz="4000" dirty="0"/>
              <a:t>1</a:t>
            </a:r>
            <a:endParaRPr lang="en-US" sz="4000" dirty="0"/>
          </a:p>
        </p:txBody>
      </p:sp>
      <p:sp>
        <p:nvSpPr>
          <p:cNvPr id="5" name="TextBox 4">
            <a:extLst>
              <a:ext uri="{FF2B5EF4-FFF2-40B4-BE49-F238E27FC236}">
                <a16:creationId xmlns:a16="http://schemas.microsoft.com/office/drawing/2014/main" id="{F4B9B36E-36A7-7489-6251-E732D6E861EC}"/>
              </a:ext>
            </a:extLst>
          </p:cNvPr>
          <p:cNvSpPr txBox="1"/>
          <p:nvPr/>
        </p:nvSpPr>
        <p:spPr>
          <a:xfrm>
            <a:off x="3707346" y="2387675"/>
            <a:ext cx="870653" cy="707886"/>
          </a:xfrm>
          <a:prstGeom prst="rect">
            <a:avLst/>
          </a:prstGeom>
          <a:noFill/>
        </p:spPr>
        <p:txBody>
          <a:bodyPr wrap="square" rtlCol="0">
            <a:spAutoFit/>
          </a:bodyPr>
          <a:lstStyle/>
          <a:p>
            <a:r>
              <a:rPr lang="en-US" sz="4000" dirty="0"/>
              <a:t>24</a:t>
            </a:r>
          </a:p>
        </p:txBody>
      </p:sp>
      <p:sp>
        <p:nvSpPr>
          <p:cNvPr id="6" name="TextBox 5">
            <a:extLst>
              <a:ext uri="{FF2B5EF4-FFF2-40B4-BE49-F238E27FC236}">
                <a16:creationId xmlns:a16="http://schemas.microsoft.com/office/drawing/2014/main" id="{FA2F0EEE-4B07-0021-250B-F66E1F2111CF}"/>
              </a:ext>
            </a:extLst>
          </p:cNvPr>
          <p:cNvSpPr txBox="1"/>
          <p:nvPr/>
        </p:nvSpPr>
        <p:spPr>
          <a:xfrm>
            <a:off x="5923800" y="1342813"/>
            <a:ext cx="974434" cy="707886"/>
          </a:xfrm>
          <a:prstGeom prst="rect">
            <a:avLst/>
          </a:prstGeom>
          <a:noFill/>
        </p:spPr>
        <p:txBody>
          <a:bodyPr wrap="square" rtlCol="0">
            <a:spAutoFit/>
          </a:bodyPr>
          <a:lstStyle/>
          <a:p>
            <a:r>
              <a:rPr lang="en-GB" sz="4000" dirty="0"/>
              <a:t>10</a:t>
            </a:r>
            <a:endParaRPr lang="en-US" sz="4000" dirty="0"/>
          </a:p>
        </p:txBody>
      </p:sp>
      <p:sp>
        <p:nvSpPr>
          <p:cNvPr id="7" name="TextBox 6">
            <a:extLst>
              <a:ext uri="{FF2B5EF4-FFF2-40B4-BE49-F238E27FC236}">
                <a16:creationId xmlns:a16="http://schemas.microsoft.com/office/drawing/2014/main" id="{C3DF951B-5D7F-F7D1-DFA8-3FB232ED8F0D}"/>
              </a:ext>
            </a:extLst>
          </p:cNvPr>
          <p:cNvSpPr txBox="1"/>
          <p:nvPr/>
        </p:nvSpPr>
        <p:spPr>
          <a:xfrm>
            <a:off x="7967390" y="1342813"/>
            <a:ext cx="721587" cy="707886"/>
          </a:xfrm>
          <a:prstGeom prst="rect">
            <a:avLst/>
          </a:prstGeom>
          <a:noFill/>
        </p:spPr>
        <p:txBody>
          <a:bodyPr wrap="square" rtlCol="0">
            <a:spAutoFit/>
          </a:bodyPr>
          <a:lstStyle/>
          <a:p>
            <a:r>
              <a:rPr lang="en-GB" sz="4000" dirty="0"/>
              <a:t>8</a:t>
            </a:r>
            <a:endParaRPr lang="en-US" sz="4000" dirty="0"/>
          </a:p>
        </p:txBody>
      </p:sp>
      <p:sp>
        <p:nvSpPr>
          <p:cNvPr id="9" name="TextBox 8">
            <a:extLst>
              <a:ext uri="{FF2B5EF4-FFF2-40B4-BE49-F238E27FC236}">
                <a16:creationId xmlns:a16="http://schemas.microsoft.com/office/drawing/2014/main" id="{3B0233C9-043F-D541-D982-53CB01A5823A}"/>
              </a:ext>
            </a:extLst>
          </p:cNvPr>
          <p:cNvSpPr txBox="1"/>
          <p:nvPr/>
        </p:nvSpPr>
        <p:spPr>
          <a:xfrm>
            <a:off x="7729781" y="2396279"/>
            <a:ext cx="974434" cy="707886"/>
          </a:xfrm>
          <a:prstGeom prst="rect">
            <a:avLst/>
          </a:prstGeom>
          <a:noFill/>
        </p:spPr>
        <p:txBody>
          <a:bodyPr wrap="square" rtlCol="0">
            <a:spAutoFit/>
          </a:bodyPr>
          <a:lstStyle/>
          <a:p>
            <a:r>
              <a:rPr lang="en-GB" sz="4000" dirty="0"/>
              <a:t>192</a:t>
            </a:r>
            <a:endParaRPr lang="en-US" sz="4000" dirty="0"/>
          </a:p>
        </p:txBody>
      </p:sp>
      <p:sp>
        <p:nvSpPr>
          <p:cNvPr id="10" name="TextBox 9">
            <a:extLst>
              <a:ext uri="{FF2B5EF4-FFF2-40B4-BE49-F238E27FC236}">
                <a16:creationId xmlns:a16="http://schemas.microsoft.com/office/drawing/2014/main" id="{7290C202-6099-9706-2BC0-C1B3A2A04DF3}"/>
              </a:ext>
            </a:extLst>
          </p:cNvPr>
          <p:cNvSpPr txBox="1"/>
          <p:nvPr/>
        </p:nvSpPr>
        <p:spPr>
          <a:xfrm>
            <a:off x="5728104" y="2387675"/>
            <a:ext cx="1066350" cy="707886"/>
          </a:xfrm>
          <a:prstGeom prst="rect">
            <a:avLst/>
          </a:prstGeom>
          <a:noFill/>
        </p:spPr>
        <p:txBody>
          <a:bodyPr wrap="square" rtlCol="0">
            <a:spAutoFit/>
          </a:bodyPr>
          <a:lstStyle/>
          <a:p>
            <a:r>
              <a:rPr lang="en-US" sz="4000" dirty="0"/>
              <a:t>240</a:t>
            </a:r>
          </a:p>
        </p:txBody>
      </p:sp>
      <p:sp>
        <p:nvSpPr>
          <p:cNvPr id="8" name="TextBox 7">
            <a:extLst>
              <a:ext uri="{FF2B5EF4-FFF2-40B4-BE49-F238E27FC236}">
                <a16:creationId xmlns:a16="http://schemas.microsoft.com/office/drawing/2014/main" id="{F2AC5BDB-2D2B-8C51-5A9B-6BDE47BCA96B}"/>
              </a:ext>
            </a:extLst>
          </p:cNvPr>
          <p:cNvSpPr txBox="1"/>
          <p:nvPr/>
        </p:nvSpPr>
        <p:spPr>
          <a:xfrm>
            <a:off x="10075815" y="1342813"/>
            <a:ext cx="721587" cy="707886"/>
          </a:xfrm>
          <a:prstGeom prst="rect">
            <a:avLst/>
          </a:prstGeom>
          <a:noFill/>
        </p:spPr>
        <p:txBody>
          <a:bodyPr wrap="square" rtlCol="0">
            <a:spAutoFit/>
          </a:bodyPr>
          <a:lstStyle/>
          <a:p>
            <a:r>
              <a:rPr lang="en-GB" sz="4000" dirty="0"/>
              <a:t>18</a:t>
            </a:r>
            <a:endParaRPr lang="en-US" sz="4000" dirty="0"/>
          </a:p>
        </p:txBody>
      </p:sp>
      <p:sp>
        <p:nvSpPr>
          <p:cNvPr id="13" name="TextBox 12">
            <a:extLst>
              <a:ext uri="{FF2B5EF4-FFF2-40B4-BE49-F238E27FC236}">
                <a16:creationId xmlns:a16="http://schemas.microsoft.com/office/drawing/2014/main" id="{9A8D378F-B781-4A16-2C22-8F1FAD1DE6C2}"/>
              </a:ext>
            </a:extLst>
          </p:cNvPr>
          <p:cNvSpPr txBox="1"/>
          <p:nvPr/>
        </p:nvSpPr>
        <p:spPr>
          <a:xfrm>
            <a:off x="9854319" y="2388837"/>
            <a:ext cx="974434" cy="707886"/>
          </a:xfrm>
          <a:prstGeom prst="rect">
            <a:avLst/>
          </a:prstGeom>
          <a:noFill/>
        </p:spPr>
        <p:txBody>
          <a:bodyPr wrap="square" rtlCol="0">
            <a:spAutoFit/>
          </a:bodyPr>
          <a:lstStyle/>
          <a:p>
            <a:r>
              <a:rPr lang="en-GB" sz="4000" dirty="0"/>
              <a:t>432</a:t>
            </a:r>
            <a:endParaRPr lang="en-US" sz="4000" dirty="0"/>
          </a:p>
        </p:txBody>
      </p:sp>
      <p:graphicFrame>
        <p:nvGraphicFramePr>
          <p:cNvPr id="16" name="Table 15">
            <a:extLst>
              <a:ext uri="{FF2B5EF4-FFF2-40B4-BE49-F238E27FC236}">
                <a16:creationId xmlns:a16="http://schemas.microsoft.com/office/drawing/2014/main" id="{A080E02C-CA0B-37E5-0313-AA1960E4FC70}"/>
              </a:ext>
            </a:extLst>
          </p:cNvPr>
          <p:cNvGraphicFramePr>
            <a:graphicFrameLocks noGrp="1"/>
          </p:cNvGraphicFramePr>
          <p:nvPr>
            <p:extLst>
              <p:ext uri="{D42A27DB-BD31-4B8C-83A1-F6EECF244321}">
                <p14:modId xmlns:p14="http://schemas.microsoft.com/office/powerpoint/2010/main" val="3117176661"/>
              </p:ext>
            </p:extLst>
          </p:nvPr>
        </p:nvGraphicFramePr>
        <p:xfrm>
          <a:off x="1087046" y="3856666"/>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17" name="TextBox 16">
            <a:extLst>
              <a:ext uri="{FF2B5EF4-FFF2-40B4-BE49-F238E27FC236}">
                <a16:creationId xmlns:a16="http://schemas.microsoft.com/office/drawing/2014/main" id="{801D3EF3-9C82-B4F2-E413-564F14173BF6}"/>
              </a:ext>
            </a:extLst>
          </p:cNvPr>
          <p:cNvSpPr txBox="1"/>
          <p:nvPr/>
        </p:nvSpPr>
        <p:spPr>
          <a:xfrm>
            <a:off x="3574932" y="4136716"/>
            <a:ext cx="1003067" cy="707886"/>
          </a:xfrm>
          <a:prstGeom prst="rect">
            <a:avLst/>
          </a:prstGeom>
          <a:noFill/>
        </p:spPr>
        <p:txBody>
          <a:bodyPr wrap="square" rtlCol="0">
            <a:spAutoFit/>
          </a:bodyPr>
          <a:lstStyle/>
          <a:p>
            <a:r>
              <a:rPr lang="en-GB" sz="4000" dirty="0"/>
              <a:t>100</a:t>
            </a:r>
            <a:endParaRPr lang="en-US" sz="4000" dirty="0"/>
          </a:p>
        </p:txBody>
      </p:sp>
      <p:sp>
        <p:nvSpPr>
          <p:cNvPr id="18" name="TextBox 17">
            <a:extLst>
              <a:ext uri="{FF2B5EF4-FFF2-40B4-BE49-F238E27FC236}">
                <a16:creationId xmlns:a16="http://schemas.microsoft.com/office/drawing/2014/main" id="{93A755C4-A2AF-0C9B-5F51-FA175674E51B}"/>
              </a:ext>
            </a:extLst>
          </p:cNvPr>
          <p:cNvSpPr txBox="1"/>
          <p:nvPr/>
        </p:nvSpPr>
        <p:spPr>
          <a:xfrm>
            <a:off x="3707346" y="5124651"/>
            <a:ext cx="870653" cy="707886"/>
          </a:xfrm>
          <a:prstGeom prst="rect">
            <a:avLst/>
          </a:prstGeom>
          <a:noFill/>
        </p:spPr>
        <p:txBody>
          <a:bodyPr wrap="square" rtlCol="0">
            <a:spAutoFit/>
          </a:bodyPr>
          <a:lstStyle/>
          <a:p>
            <a:r>
              <a:rPr lang="en-US" sz="4000" dirty="0"/>
              <a:t>1</a:t>
            </a:r>
          </a:p>
        </p:txBody>
      </p:sp>
      <p:sp>
        <p:nvSpPr>
          <p:cNvPr id="19" name="TextBox 18">
            <a:extLst>
              <a:ext uri="{FF2B5EF4-FFF2-40B4-BE49-F238E27FC236}">
                <a16:creationId xmlns:a16="http://schemas.microsoft.com/office/drawing/2014/main" id="{197521DB-BAC4-97B8-B452-5AD38156D82D}"/>
              </a:ext>
            </a:extLst>
          </p:cNvPr>
          <p:cNvSpPr txBox="1"/>
          <p:nvPr/>
        </p:nvSpPr>
        <p:spPr>
          <a:xfrm>
            <a:off x="5923800" y="4079789"/>
            <a:ext cx="974434" cy="707886"/>
          </a:xfrm>
          <a:prstGeom prst="rect">
            <a:avLst/>
          </a:prstGeom>
          <a:noFill/>
        </p:spPr>
        <p:txBody>
          <a:bodyPr wrap="square" rtlCol="0">
            <a:spAutoFit/>
          </a:bodyPr>
          <a:lstStyle/>
          <a:p>
            <a:r>
              <a:rPr lang="en-GB" sz="4000" dirty="0"/>
              <a:t>10</a:t>
            </a:r>
            <a:endParaRPr lang="en-US" sz="4000" dirty="0"/>
          </a:p>
        </p:txBody>
      </p:sp>
      <p:sp>
        <p:nvSpPr>
          <p:cNvPr id="20" name="TextBox 19">
            <a:extLst>
              <a:ext uri="{FF2B5EF4-FFF2-40B4-BE49-F238E27FC236}">
                <a16:creationId xmlns:a16="http://schemas.microsoft.com/office/drawing/2014/main" id="{36DE4903-1E0E-6283-7937-CAB1DE3291A8}"/>
              </a:ext>
            </a:extLst>
          </p:cNvPr>
          <p:cNvSpPr txBox="1"/>
          <p:nvPr/>
        </p:nvSpPr>
        <p:spPr>
          <a:xfrm>
            <a:off x="7637866" y="4079789"/>
            <a:ext cx="1051112" cy="707886"/>
          </a:xfrm>
          <a:prstGeom prst="rect">
            <a:avLst/>
          </a:prstGeom>
          <a:noFill/>
        </p:spPr>
        <p:txBody>
          <a:bodyPr wrap="square" rtlCol="0">
            <a:spAutoFit/>
          </a:bodyPr>
          <a:lstStyle/>
          <a:p>
            <a:r>
              <a:rPr lang="en-US" sz="4000" dirty="0"/>
              <a:t>432</a:t>
            </a:r>
          </a:p>
        </p:txBody>
      </p:sp>
      <p:sp>
        <p:nvSpPr>
          <p:cNvPr id="21" name="TextBox 20">
            <a:extLst>
              <a:ext uri="{FF2B5EF4-FFF2-40B4-BE49-F238E27FC236}">
                <a16:creationId xmlns:a16="http://schemas.microsoft.com/office/drawing/2014/main" id="{87C1DEFD-B33C-FB3A-DB0B-5948DD3AA46E}"/>
              </a:ext>
            </a:extLst>
          </p:cNvPr>
          <p:cNvSpPr txBox="1"/>
          <p:nvPr/>
        </p:nvSpPr>
        <p:spPr>
          <a:xfrm>
            <a:off x="7729780" y="5133255"/>
            <a:ext cx="1117309" cy="707886"/>
          </a:xfrm>
          <a:prstGeom prst="rect">
            <a:avLst/>
          </a:prstGeom>
          <a:noFill/>
        </p:spPr>
        <p:txBody>
          <a:bodyPr wrap="square" rtlCol="0">
            <a:spAutoFit/>
          </a:bodyPr>
          <a:lstStyle/>
          <a:p>
            <a:r>
              <a:rPr lang="en-GB" sz="4000" dirty="0"/>
              <a:t>4.32</a:t>
            </a:r>
            <a:endParaRPr lang="en-US" sz="4000" dirty="0"/>
          </a:p>
        </p:txBody>
      </p:sp>
      <p:sp>
        <p:nvSpPr>
          <p:cNvPr id="22" name="TextBox 21">
            <a:extLst>
              <a:ext uri="{FF2B5EF4-FFF2-40B4-BE49-F238E27FC236}">
                <a16:creationId xmlns:a16="http://schemas.microsoft.com/office/drawing/2014/main" id="{A0E3DC3E-0940-B840-3AEF-E3C0145AA8C6}"/>
              </a:ext>
            </a:extLst>
          </p:cNvPr>
          <p:cNvSpPr txBox="1"/>
          <p:nvPr/>
        </p:nvSpPr>
        <p:spPr>
          <a:xfrm>
            <a:off x="5923800" y="5124651"/>
            <a:ext cx="870653" cy="707886"/>
          </a:xfrm>
          <a:prstGeom prst="rect">
            <a:avLst/>
          </a:prstGeom>
          <a:noFill/>
        </p:spPr>
        <p:txBody>
          <a:bodyPr wrap="square" rtlCol="0">
            <a:spAutoFit/>
          </a:bodyPr>
          <a:lstStyle/>
          <a:p>
            <a:r>
              <a:rPr lang="en-US" sz="4000" dirty="0"/>
              <a:t>0.1</a:t>
            </a:r>
          </a:p>
        </p:txBody>
      </p:sp>
      <p:sp>
        <p:nvSpPr>
          <p:cNvPr id="14" name="Isosceles Triangle 13">
            <a:extLst>
              <a:ext uri="{FF2B5EF4-FFF2-40B4-BE49-F238E27FC236}">
                <a16:creationId xmlns:a16="http://schemas.microsoft.com/office/drawing/2014/main" id="{28AD7D03-58F4-2D6D-EEE1-4AD4ABC60E36}"/>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6563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3" name="Title 1">
            <a:extLst>
              <a:ext uri="{FF2B5EF4-FFF2-40B4-BE49-F238E27FC236}">
                <a16:creationId xmlns:a16="http://schemas.microsoft.com/office/drawing/2014/main" id="{20937016-B492-C5FE-174E-D8041F5537A0}"/>
              </a:ext>
            </a:extLst>
          </p:cNvPr>
          <p:cNvSpPr txBox="1">
            <a:spLocks/>
          </p:cNvSpPr>
          <p:nvPr/>
        </p:nvSpPr>
        <p:spPr>
          <a:xfrm>
            <a:off x="1985963" y="186251"/>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1:24</a:t>
            </a:r>
          </a:p>
        </p:txBody>
      </p:sp>
    </p:spTree>
    <p:extLst>
      <p:ext uri="{BB962C8B-B14F-4D97-AF65-F5344CB8AC3E}">
        <p14:creationId xmlns:p14="http://schemas.microsoft.com/office/powerpoint/2010/main" val="3553627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0"/>
                                        </p:tgtEl>
                                        <p:attrNameLst>
                                          <p:attrName>style.visibility</p:attrName>
                                        </p:attrNameLst>
                                      </p:cBhvr>
                                      <p:to>
                                        <p:strVal val="visible"/>
                                      </p:to>
                                    </p:set>
                                    <p:anim calcmode="lin" valueType="num">
                                      <p:cBhvr additive="base">
                                        <p:cTn id="55" dur="500" fill="hold"/>
                                        <p:tgtEl>
                                          <p:spTgt spid="20"/>
                                        </p:tgtEl>
                                        <p:attrNameLst>
                                          <p:attrName>ppt_x</p:attrName>
                                        </p:attrNameLst>
                                      </p:cBhvr>
                                      <p:tavLst>
                                        <p:tav tm="0">
                                          <p:val>
                                            <p:strVal val="#ppt_x"/>
                                          </p:val>
                                        </p:tav>
                                        <p:tav tm="100000">
                                          <p:val>
                                            <p:strVal val="#ppt_x"/>
                                          </p:val>
                                        </p:tav>
                                      </p:tavLst>
                                    </p:anim>
                                    <p:anim calcmode="lin" valueType="num">
                                      <p:cBhvr additive="base">
                                        <p:cTn id="5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8" grpId="0"/>
      <p:bldP spid="13" grpId="0"/>
      <p:bldP spid="19" grpId="0"/>
      <p:bldP spid="20" grpId="0"/>
      <p:bldP spid="21" grpId="0"/>
      <p:bldP spid="2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733446" y="6445577"/>
            <a:ext cx="2743200" cy="365125"/>
          </a:xfrm>
        </p:spPr>
        <p:txBody>
          <a:bodyPr/>
          <a:lstStyle/>
          <a:p>
            <a:fld id="{892959B6-490E-A144-8C7C-88267F972F69}" type="slidenum">
              <a:rPr lang="en-US" smtClean="0"/>
              <a:t>16</a:t>
            </a:fld>
            <a:endParaRPr lang="en-US" dirty="0"/>
          </a:p>
        </p:txBody>
      </p:sp>
      <p:graphicFrame>
        <p:nvGraphicFramePr>
          <p:cNvPr id="2" name="Table 1">
            <a:extLst>
              <a:ext uri="{FF2B5EF4-FFF2-40B4-BE49-F238E27FC236}">
                <a16:creationId xmlns:a16="http://schemas.microsoft.com/office/drawing/2014/main" id="{69A6D8A5-58B2-8F11-05F3-185527E9888A}"/>
              </a:ext>
            </a:extLst>
          </p:cNvPr>
          <p:cNvGraphicFramePr>
            <a:graphicFrameLocks noGrp="1"/>
          </p:cNvGraphicFramePr>
          <p:nvPr>
            <p:extLst>
              <p:ext uri="{D42A27DB-BD31-4B8C-83A1-F6EECF244321}">
                <p14:modId xmlns:p14="http://schemas.microsoft.com/office/powerpoint/2010/main" val="2781166255"/>
              </p:ext>
            </p:extLst>
          </p:nvPr>
        </p:nvGraphicFramePr>
        <p:xfrm>
          <a:off x="850556" y="1230044"/>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DA756EF4-C7AD-D59F-F8A2-9233AE564DEB}"/>
              </a:ext>
            </a:extLst>
          </p:cNvPr>
          <p:cNvSpPr txBox="1"/>
          <p:nvPr/>
        </p:nvSpPr>
        <p:spPr>
          <a:xfrm>
            <a:off x="3521708" y="1476266"/>
            <a:ext cx="1003067" cy="707886"/>
          </a:xfrm>
          <a:prstGeom prst="rect">
            <a:avLst/>
          </a:prstGeom>
          <a:noFill/>
        </p:spPr>
        <p:txBody>
          <a:bodyPr wrap="square" rtlCol="0">
            <a:spAutoFit/>
          </a:bodyPr>
          <a:lstStyle/>
          <a:p>
            <a:r>
              <a:rPr lang="en-GB" sz="4000" dirty="0"/>
              <a:t>1</a:t>
            </a:r>
            <a:endParaRPr lang="en-US" sz="4000" dirty="0"/>
          </a:p>
        </p:txBody>
      </p:sp>
      <p:sp>
        <p:nvSpPr>
          <p:cNvPr id="5" name="TextBox 4">
            <a:extLst>
              <a:ext uri="{FF2B5EF4-FFF2-40B4-BE49-F238E27FC236}">
                <a16:creationId xmlns:a16="http://schemas.microsoft.com/office/drawing/2014/main" id="{F4B9B36E-36A7-7489-6251-E732D6E861EC}"/>
              </a:ext>
            </a:extLst>
          </p:cNvPr>
          <p:cNvSpPr txBox="1"/>
          <p:nvPr/>
        </p:nvSpPr>
        <p:spPr>
          <a:xfrm>
            <a:off x="3470856" y="2498029"/>
            <a:ext cx="870653" cy="707886"/>
          </a:xfrm>
          <a:prstGeom prst="rect">
            <a:avLst/>
          </a:prstGeom>
          <a:noFill/>
        </p:spPr>
        <p:txBody>
          <a:bodyPr wrap="square" rtlCol="0">
            <a:spAutoFit/>
          </a:bodyPr>
          <a:lstStyle/>
          <a:p>
            <a:r>
              <a:rPr lang="en-US" sz="4000" dirty="0"/>
              <a:t>20</a:t>
            </a:r>
          </a:p>
        </p:txBody>
      </p:sp>
      <p:sp>
        <p:nvSpPr>
          <p:cNvPr id="6" name="TextBox 5">
            <a:extLst>
              <a:ext uri="{FF2B5EF4-FFF2-40B4-BE49-F238E27FC236}">
                <a16:creationId xmlns:a16="http://schemas.microsoft.com/office/drawing/2014/main" id="{FA2F0EEE-4B07-0021-250B-F66E1F2111CF}"/>
              </a:ext>
            </a:extLst>
          </p:cNvPr>
          <p:cNvSpPr txBox="1"/>
          <p:nvPr/>
        </p:nvSpPr>
        <p:spPr>
          <a:xfrm>
            <a:off x="5687310" y="1453167"/>
            <a:ext cx="974434" cy="707886"/>
          </a:xfrm>
          <a:prstGeom prst="rect">
            <a:avLst/>
          </a:prstGeom>
          <a:noFill/>
        </p:spPr>
        <p:txBody>
          <a:bodyPr wrap="square" rtlCol="0">
            <a:spAutoFit/>
          </a:bodyPr>
          <a:lstStyle/>
          <a:p>
            <a:r>
              <a:rPr lang="en-GB" sz="4000" dirty="0"/>
              <a:t>10</a:t>
            </a:r>
            <a:endParaRPr lang="en-US" sz="4000" dirty="0"/>
          </a:p>
        </p:txBody>
      </p:sp>
      <p:sp>
        <p:nvSpPr>
          <p:cNvPr id="7" name="TextBox 6">
            <a:extLst>
              <a:ext uri="{FF2B5EF4-FFF2-40B4-BE49-F238E27FC236}">
                <a16:creationId xmlns:a16="http://schemas.microsoft.com/office/drawing/2014/main" id="{C3DF951B-5D7F-F7D1-DFA8-3FB232ED8F0D}"/>
              </a:ext>
            </a:extLst>
          </p:cNvPr>
          <p:cNvSpPr txBox="1"/>
          <p:nvPr/>
        </p:nvSpPr>
        <p:spPr>
          <a:xfrm>
            <a:off x="7730900" y="1453167"/>
            <a:ext cx="721587" cy="707886"/>
          </a:xfrm>
          <a:prstGeom prst="rect">
            <a:avLst/>
          </a:prstGeom>
          <a:noFill/>
        </p:spPr>
        <p:txBody>
          <a:bodyPr wrap="square" rtlCol="0">
            <a:spAutoFit/>
          </a:bodyPr>
          <a:lstStyle/>
          <a:p>
            <a:r>
              <a:rPr lang="en-US" sz="4000" dirty="0"/>
              <a:t>5</a:t>
            </a:r>
          </a:p>
        </p:txBody>
      </p:sp>
      <p:sp>
        <p:nvSpPr>
          <p:cNvPr id="9" name="TextBox 8">
            <a:extLst>
              <a:ext uri="{FF2B5EF4-FFF2-40B4-BE49-F238E27FC236}">
                <a16:creationId xmlns:a16="http://schemas.microsoft.com/office/drawing/2014/main" id="{3B0233C9-043F-D541-D982-53CB01A5823A}"/>
              </a:ext>
            </a:extLst>
          </p:cNvPr>
          <p:cNvSpPr txBox="1"/>
          <p:nvPr/>
        </p:nvSpPr>
        <p:spPr>
          <a:xfrm>
            <a:off x="7493291" y="2506633"/>
            <a:ext cx="974434" cy="707886"/>
          </a:xfrm>
          <a:prstGeom prst="rect">
            <a:avLst/>
          </a:prstGeom>
          <a:noFill/>
        </p:spPr>
        <p:txBody>
          <a:bodyPr wrap="square" rtlCol="0">
            <a:spAutoFit/>
          </a:bodyPr>
          <a:lstStyle/>
          <a:p>
            <a:r>
              <a:rPr lang="en-GB" sz="4000" dirty="0"/>
              <a:t>100</a:t>
            </a:r>
            <a:endParaRPr lang="en-US" sz="4000" dirty="0"/>
          </a:p>
        </p:txBody>
      </p:sp>
      <p:sp>
        <p:nvSpPr>
          <p:cNvPr id="10" name="TextBox 9">
            <a:extLst>
              <a:ext uri="{FF2B5EF4-FFF2-40B4-BE49-F238E27FC236}">
                <a16:creationId xmlns:a16="http://schemas.microsoft.com/office/drawing/2014/main" id="{7290C202-6099-9706-2BC0-C1B3A2A04DF3}"/>
              </a:ext>
            </a:extLst>
          </p:cNvPr>
          <p:cNvSpPr txBox="1"/>
          <p:nvPr/>
        </p:nvSpPr>
        <p:spPr>
          <a:xfrm>
            <a:off x="5491614" y="2498029"/>
            <a:ext cx="1066350" cy="707886"/>
          </a:xfrm>
          <a:prstGeom prst="rect">
            <a:avLst/>
          </a:prstGeom>
          <a:noFill/>
        </p:spPr>
        <p:txBody>
          <a:bodyPr wrap="square" rtlCol="0">
            <a:spAutoFit/>
          </a:bodyPr>
          <a:lstStyle/>
          <a:p>
            <a:r>
              <a:rPr lang="en-US" sz="4000" dirty="0"/>
              <a:t>200</a:t>
            </a:r>
          </a:p>
        </p:txBody>
      </p:sp>
      <p:sp>
        <p:nvSpPr>
          <p:cNvPr id="8" name="TextBox 7">
            <a:extLst>
              <a:ext uri="{FF2B5EF4-FFF2-40B4-BE49-F238E27FC236}">
                <a16:creationId xmlns:a16="http://schemas.microsoft.com/office/drawing/2014/main" id="{F2AC5BDB-2D2B-8C51-5A9B-6BDE47BCA96B}"/>
              </a:ext>
            </a:extLst>
          </p:cNvPr>
          <p:cNvSpPr txBox="1"/>
          <p:nvPr/>
        </p:nvSpPr>
        <p:spPr>
          <a:xfrm>
            <a:off x="9853613" y="1453167"/>
            <a:ext cx="721587" cy="707886"/>
          </a:xfrm>
          <a:prstGeom prst="rect">
            <a:avLst/>
          </a:prstGeom>
          <a:noFill/>
        </p:spPr>
        <p:txBody>
          <a:bodyPr wrap="square" rtlCol="0">
            <a:spAutoFit/>
          </a:bodyPr>
          <a:lstStyle/>
          <a:p>
            <a:r>
              <a:rPr lang="en-GB" sz="4000" dirty="0"/>
              <a:t>15</a:t>
            </a:r>
            <a:endParaRPr lang="en-US" sz="4000" dirty="0"/>
          </a:p>
        </p:txBody>
      </p:sp>
      <p:sp>
        <p:nvSpPr>
          <p:cNvPr id="13" name="TextBox 12">
            <a:extLst>
              <a:ext uri="{FF2B5EF4-FFF2-40B4-BE49-F238E27FC236}">
                <a16:creationId xmlns:a16="http://schemas.microsoft.com/office/drawing/2014/main" id="{9A8D378F-B781-4A16-2C22-8F1FAD1DE6C2}"/>
              </a:ext>
            </a:extLst>
          </p:cNvPr>
          <p:cNvSpPr txBox="1"/>
          <p:nvPr/>
        </p:nvSpPr>
        <p:spPr>
          <a:xfrm>
            <a:off x="9617829" y="2499191"/>
            <a:ext cx="974434" cy="707886"/>
          </a:xfrm>
          <a:prstGeom prst="rect">
            <a:avLst/>
          </a:prstGeom>
          <a:noFill/>
        </p:spPr>
        <p:txBody>
          <a:bodyPr wrap="square" rtlCol="0">
            <a:spAutoFit/>
          </a:bodyPr>
          <a:lstStyle/>
          <a:p>
            <a:r>
              <a:rPr lang="en-US" sz="4000" dirty="0"/>
              <a:t>300</a:t>
            </a:r>
          </a:p>
        </p:txBody>
      </p:sp>
      <p:graphicFrame>
        <p:nvGraphicFramePr>
          <p:cNvPr id="16" name="Table 15">
            <a:extLst>
              <a:ext uri="{FF2B5EF4-FFF2-40B4-BE49-F238E27FC236}">
                <a16:creationId xmlns:a16="http://schemas.microsoft.com/office/drawing/2014/main" id="{A080E02C-CA0B-37E5-0313-AA1960E4FC70}"/>
              </a:ext>
            </a:extLst>
          </p:cNvPr>
          <p:cNvGraphicFramePr>
            <a:graphicFrameLocks noGrp="1"/>
          </p:cNvGraphicFramePr>
          <p:nvPr>
            <p:extLst>
              <p:ext uri="{D42A27DB-BD31-4B8C-83A1-F6EECF244321}">
                <p14:modId xmlns:p14="http://schemas.microsoft.com/office/powerpoint/2010/main" val="3475556563"/>
              </p:ext>
            </p:extLst>
          </p:nvPr>
        </p:nvGraphicFramePr>
        <p:xfrm>
          <a:off x="850556" y="3967020"/>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17" name="TextBox 16">
            <a:extLst>
              <a:ext uri="{FF2B5EF4-FFF2-40B4-BE49-F238E27FC236}">
                <a16:creationId xmlns:a16="http://schemas.microsoft.com/office/drawing/2014/main" id="{801D3EF3-9C82-B4F2-E413-564F14173BF6}"/>
              </a:ext>
            </a:extLst>
          </p:cNvPr>
          <p:cNvSpPr txBox="1"/>
          <p:nvPr/>
        </p:nvSpPr>
        <p:spPr>
          <a:xfrm>
            <a:off x="3338442" y="4247070"/>
            <a:ext cx="1003067" cy="707886"/>
          </a:xfrm>
          <a:prstGeom prst="rect">
            <a:avLst/>
          </a:prstGeom>
          <a:noFill/>
        </p:spPr>
        <p:txBody>
          <a:bodyPr wrap="square" rtlCol="0">
            <a:spAutoFit/>
          </a:bodyPr>
          <a:lstStyle/>
          <a:p>
            <a:r>
              <a:rPr lang="en-GB" sz="4000" dirty="0"/>
              <a:t>100</a:t>
            </a:r>
            <a:endParaRPr lang="en-US" sz="4000" dirty="0"/>
          </a:p>
        </p:txBody>
      </p:sp>
      <p:sp>
        <p:nvSpPr>
          <p:cNvPr id="18" name="TextBox 17">
            <a:extLst>
              <a:ext uri="{FF2B5EF4-FFF2-40B4-BE49-F238E27FC236}">
                <a16:creationId xmlns:a16="http://schemas.microsoft.com/office/drawing/2014/main" id="{93A755C4-A2AF-0C9B-5F51-FA175674E51B}"/>
              </a:ext>
            </a:extLst>
          </p:cNvPr>
          <p:cNvSpPr txBox="1"/>
          <p:nvPr/>
        </p:nvSpPr>
        <p:spPr>
          <a:xfrm>
            <a:off x="3470856" y="5235005"/>
            <a:ext cx="870653" cy="707886"/>
          </a:xfrm>
          <a:prstGeom prst="rect">
            <a:avLst/>
          </a:prstGeom>
          <a:noFill/>
        </p:spPr>
        <p:txBody>
          <a:bodyPr wrap="square" rtlCol="0">
            <a:spAutoFit/>
          </a:bodyPr>
          <a:lstStyle/>
          <a:p>
            <a:r>
              <a:rPr lang="en-US" sz="4000" dirty="0"/>
              <a:t>1</a:t>
            </a:r>
          </a:p>
        </p:txBody>
      </p:sp>
      <p:sp>
        <p:nvSpPr>
          <p:cNvPr id="19" name="TextBox 18">
            <a:extLst>
              <a:ext uri="{FF2B5EF4-FFF2-40B4-BE49-F238E27FC236}">
                <a16:creationId xmlns:a16="http://schemas.microsoft.com/office/drawing/2014/main" id="{197521DB-BAC4-97B8-B452-5AD38156D82D}"/>
              </a:ext>
            </a:extLst>
          </p:cNvPr>
          <p:cNvSpPr txBox="1"/>
          <p:nvPr/>
        </p:nvSpPr>
        <p:spPr>
          <a:xfrm>
            <a:off x="5491614" y="4188906"/>
            <a:ext cx="974434" cy="707886"/>
          </a:xfrm>
          <a:prstGeom prst="rect">
            <a:avLst/>
          </a:prstGeom>
          <a:noFill/>
        </p:spPr>
        <p:txBody>
          <a:bodyPr wrap="square" rtlCol="0">
            <a:spAutoFit/>
          </a:bodyPr>
          <a:lstStyle/>
          <a:p>
            <a:r>
              <a:rPr lang="en-GB" sz="4000" dirty="0"/>
              <a:t>300</a:t>
            </a:r>
            <a:endParaRPr lang="en-US" sz="4000" dirty="0"/>
          </a:p>
        </p:txBody>
      </p:sp>
      <p:sp>
        <p:nvSpPr>
          <p:cNvPr id="22" name="TextBox 21">
            <a:extLst>
              <a:ext uri="{FF2B5EF4-FFF2-40B4-BE49-F238E27FC236}">
                <a16:creationId xmlns:a16="http://schemas.microsoft.com/office/drawing/2014/main" id="{A0E3DC3E-0940-B840-3AEF-E3C0145AA8C6}"/>
              </a:ext>
            </a:extLst>
          </p:cNvPr>
          <p:cNvSpPr txBox="1"/>
          <p:nvPr/>
        </p:nvSpPr>
        <p:spPr>
          <a:xfrm>
            <a:off x="5687310" y="5235005"/>
            <a:ext cx="870653" cy="707886"/>
          </a:xfrm>
          <a:prstGeom prst="rect">
            <a:avLst/>
          </a:prstGeom>
          <a:noFill/>
        </p:spPr>
        <p:txBody>
          <a:bodyPr wrap="square" rtlCol="0">
            <a:spAutoFit/>
          </a:bodyPr>
          <a:lstStyle/>
          <a:p>
            <a:r>
              <a:rPr lang="en-US" sz="4000" dirty="0"/>
              <a:t>3</a:t>
            </a:r>
          </a:p>
        </p:txBody>
      </p:sp>
      <p:sp>
        <p:nvSpPr>
          <p:cNvPr id="14" name="Isosceles Triangle 13">
            <a:extLst>
              <a:ext uri="{FF2B5EF4-FFF2-40B4-BE49-F238E27FC236}">
                <a16:creationId xmlns:a16="http://schemas.microsoft.com/office/drawing/2014/main" id="{780A9C14-13EC-4B88-667E-369B273C9CC0}"/>
              </a:ext>
              <a:ext uri="{C183D7F6-B498-43B3-948B-1728B52AA6E4}">
                <adec:decorative xmlns:adec="http://schemas.microsoft.com/office/drawing/2017/decorative" val="1"/>
              </a:ext>
            </a:extLst>
          </p:cNvPr>
          <p:cNvSpPr/>
          <p:nvPr/>
        </p:nvSpPr>
        <p:spPr>
          <a:xfrm flipV="1">
            <a:off x="-3815" y="-47468"/>
            <a:ext cx="2124398" cy="2018158"/>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24919"/>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0" name="Title 1">
            <a:extLst>
              <a:ext uri="{FF2B5EF4-FFF2-40B4-BE49-F238E27FC236}">
                <a16:creationId xmlns:a16="http://schemas.microsoft.com/office/drawing/2014/main" id="{67E0B22F-08CB-09FB-124D-2F2F7DCBBC12}"/>
              </a:ext>
            </a:extLst>
          </p:cNvPr>
          <p:cNvSpPr txBox="1">
            <a:spLocks/>
          </p:cNvSpPr>
          <p:nvPr/>
        </p:nvSpPr>
        <p:spPr>
          <a:xfrm>
            <a:off x="1985963" y="91587"/>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1:20</a:t>
            </a:r>
          </a:p>
        </p:txBody>
      </p:sp>
    </p:spTree>
    <p:extLst>
      <p:ext uri="{BB962C8B-B14F-4D97-AF65-F5344CB8AC3E}">
        <p14:creationId xmlns:p14="http://schemas.microsoft.com/office/powerpoint/2010/main" val="3864149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8" grpId="0"/>
      <p:bldP spid="13" grpId="0"/>
      <p:bldP spid="19" grpId="0"/>
      <p:bldP spid="2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graphicFrame>
        <p:nvGraphicFramePr>
          <p:cNvPr id="2" name="Table 1">
            <a:extLst>
              <a:ext uri="{FF2B5EF4-FFF2-40B4-BE49-F238E27FC236}">
                <a16:creationId xmlns:a16="http://schemas.microsoft.com/office/drawing/2014/main" id="{69A6D8A5-58B2-8F11-05F3-185527E9888A}"/>
              </a:ext>
            </a:extLst>
          </p:cNvPr>
          <p:cNvGraphicFramePr>
            <a:graphicFrameLocks noGrp="1"/>
          </p:cNvGraphicFramePr>
          <p:nvPr>
            <p:extLst>
              <p:ext uri="{D42A27DB-BD31-4B8C-83A1-F6EECF244321}">
                <p14:modId xmlns:p14="http://schemas.microsoft.com/office/powerpoint/2010/main" val="1320267126"/>
              </p:ext>
            </p:extLst>
          </p:nvPr>
        </p:nvGraphicFramePr>
        <p:xfrm>
          <a:off x="850556" y="1230048"/>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DA756EF4-C7AD-D59F-F8A2-9233AE564DEB}"/>
              </a:ext>
            </a:extLst>
          </p:cNvPr>
          <p:cNvSpPr txBox="1"/>
          <p:nvPr/>
        </p:nvSpPr>
        <p:spPr>
          <a:xfrm>
            <a:off x="3521708" y="1476270"/>
            <a:ext cx="1003067" cy="707886"/>
          </a:xfrm>
          <a:prstGeom prst="rect">
            <a:avLst/>
          </a:prstGeom>
          <a:noFill/>
        </p:spPr>
        <p:txBody>
          <a:bodyPr wrap="square" rtlCol="0">
            <a:spAutoFit/>
          </a:bodyPr>
          <a:lstStyle/>
          <a:p>
            <a:r>
              <a:rPr lang="en-GB" sz="4000" dirty="0"/>
              <a:t>1</a:t>
            </a:r>
            <a:endParaRPr lang="en-US" sz="4000" dirty="0"/>
          </a:p>
        </p:txBody>
      </p:sp>
      <p:sp>
        <p:nvSpPr>
          <p:cNvPr id="5" name="TextBox 4">
            <a:extLst>
              <a:ext uri="{FF2B5EF4-FFF2-40B4-BE49-F238E27FC236}">
                <a16:creationId xmlns:a16="http://schemas.microsoft.com/office/drawing/2014/main" id="{F4B9B36E-36A7-7489-6251-E732D6E861EC}"/>
              </a:ext>
            </a:extLst>
          </p:cNvPr>
          <p:cNvSpPr txBox="1"/>
          <p:nvPr/>
        </p:nvSpPr>
        <p:spPr>
          <a:xfrm>
            <a:off x="3470856" y="2498033"/>
            <a:ext cx="870653" cy="707886"/>
          </a:xfrm>
          <a:prstGeom prst="rect">
            <a:avLst/>
          </a:prstGeom>
          <a:noFill/>
        </p:spPr>
        <p:txBody>
          <a:bodyPr wrap="square" rtlCol="0">
            <a:spAutoFit/>
          </a:bodyPr>
          <a:lstStyle/>
          <a:p>
            <a:r>
              <a:rPr lang="en-US" sz="4000" dirty="0"/>
              <a:t>12</a:t>
            </a:r>
          </a:p>
        </p:txBody>
      </p:sp>
      <p:sp>
        <p:nvSpPr>
          <p:cNvPr id="6" name="TextBox 5">
            <a:extLst>
              <a:ext uri="{FF2B5EF4-FFF2-40B4-BE49-F238E27FC236}">
                <a16:creationId xmlns:a16="http://schemas.microsoft.com/office/drawing/2014/main" id="{FA2F0EEE-4B07-0021-250B-F66E1F2111CF}"/>
              </a:ext>
            </a:extLst>
          </p:cNvPr>
          <p:cNvSpPr txBox="1"/>
          <p:nvPr/>
        </p:nvSpPr>
        <p:spPr>
          <a:xfrm>
            <a:off x="5471581" y="1495545"/>
            <a:ext cx="974434" cy="707886"/>
          </a:xfrm>
          <a:prstGeom prst="rect">
            <a:avLst/>
          </a:prstGeom>
          <a:noFill/>
        </p:spPr>
        <p:txBody>
          <a:bodyPr wrap="square" rtlCol="0">
            <a:spAutoFit/>
          </a:bodyPr>
          <a:lstStyle/>
          <a:p>
            <a:r>
              <a:rPr lang="en-GB" sz="4000" dirty="0"/>
              <a:t>10</a:t>
            </a:r>
            <a:endParaRPr lang="en-US" sz="4000" dirty="0"/>
          </a:p>
        </p:txBody>
      </p:sp>
      <p:sp>
        <p:nvSpPr>
          <p:cNvPr id="7" name="TextBox 6">
            <a:extLst>
              <a:ext uri="{FF2B5EF4-FFF2-40B4-BE49-F238E27FC236}">
                <a16:creationId xmlns:a16="http://schemas.microsoft.com/office/drawing/2014/main" id="{C3DF951B-5D7F-F7D1-DFA8-3FB232ED8F0D}"/>
              </a:ext>
            </a:extLst>
          </p:cNvPr>
          <p:cNvSpPr txBox="1"/>
          <p:nvPr/>
        </p:nvSpPr>
        <p:spPr>
          <a:xfrm>
            <a:off x="7521064" y="1440132"/>
            <a:ext cx="721587" cy="707886"/>
          </a:xfrm>
          <a:prstGeom prst="rect">
            <a:avLst/>
          </a:prstGeom>
          <a:noFill/>
        </p:spPr>
        <p:txBody>
          <a:bodyPr wrap="square" rtlCol="0">
            <a:spAutoFit/>
          </a:bodyPr>
          <a:lstStyle/>
          <a:p>
            <a:r>
              <a:rPr lang="en-US" sz="4000" dirty="0"/>
              <a:t>30</a:t>
            </a:r>
          </a:p>
        </p:txBody>
      </p:sp>
      <p:sp>
        <p:nvSpPr>
          <p:cNvPr id="9" name="TextBox 8">
            <a:extLst>
              <a:ext uri="{FF2B5EF4-FFF2-40B4-BE49-F238E27FC236}">
                <a16:creationId xmlns:a16="http://schemas.microsoft.com/office/drawing/2014/main" id="{3B0233C9-043F-D541-D982-53CB01A5823A}"/>
              </a:ext>
            </a:extLst>
          </p:cNvPr>
          <p:cNvSpPr txBox="1"/>
          <p:nvPr/>
        </p:nvSpPr>
        <p:spPr>
          <a:xfrm>
            <a:off x="7493291" y="2506637"/>
            <a:ext cx="974434" cy="707886"/>
          </a:xfrm>
          <a:prstGeom prst="rect">
            <a:avLst/>
          </a:prstGeom>
          <a:noFill/>
        </p:spPr>
        <p:txBody>
          <a:bodyPr wrap="square" rtlCol="0">
            <a:spAutoFit/>
          </a:bodyPr>
          <a:lstStyle/>
          <a:p>
            <a:r>
              <a:rPr lang="en-GB" sz="4000" dirty="0"/>
              <a:t>360</a:t>
            </a:r>
            <a:endParaRPr lang="en-US" sz="4000" dirty="0"/>
          </a:p>
        </p:txBody>
      </p:sp>
      <p:sp>
        <p:nvSpPr>
          <p:cNvPr id="10" name="TextBox 9">
            <a:extLst>
              <a:ext uri="{FF2B5EF4-FFF2-40B4-BE49-F238E27FC236}">
                <a16:creationId xmlns:a16="http://schemas.microsoft.com/office/drawing/2014/main" id="{7290C202-6099-9706-2BC0-C1B3A2A04DF3}"/>
              </a:ext>
            </a:extLst>
          </p:cNvPr>
          <p:cNvSpPr txBox="1"/>
          <p:nvPr/>
        </p:nvSpPr>
        <p:spPr>
          <a:xfrm>
            <a:off x="5491614" y="2498033"/>
            <a:ext cx="1066350" cy="707886"/>
          </a:xfrm>
          <a:prstGeom prst="rect">
            <a:avLst/>
          </a:prstGeom>
          <a:noFill/>
        </p:spPr>
        <p:txBody>
          <a:bodyPr wrap="square" rtlCol="0">
            <a:spAutoFit/>
          </a:bodyPr>
          <a:lstStyle/>
          <a:p>
            <a:r>
              <a:rPr lang="en-US" sz="4000" dirty="0"/>
              <a:t>120</a:t>
            </a:r>
          </a:p>
        </p:txBody>
      </p:sp>
      <p:graphicFrame>
        <p:nvGraphicFramePr>
          <p:cNvPr id="16" name="Table 15">
            <a:extLst>
              <a:ext uri="{FF2B5EF4-FFF2-40B4-BE49-F238E27FC236}">
                <a16:creationId xmlns:a16="http://schemas.microsoft.com/office/drawing/2014/main" id="{A080E02C-CA0B-37E5-0313-AA1960E4FC70}"/>
              </a:ext>
            </a:extLst>
          </p:cNvPr>
          <p:cNvGraphicFramePr>
            <a:graphicFrameLocks noGrp="1"/>
          </p:cNvGraphicFramePr>
          <p:nvPr>
            <p:extLst>
              <p:ext uri="{D42A27DB-BD31-4B8C-83A1-F6EECF244321}">
                <p14:modId xmlns:p14="http://schemas.microsoft.com/office/powerpoint/2010/main" val="1425627856"/>
              </p:ext>
            </p:extLst>
          </p:nvPr>
        </p:nvGraphicFramePr>
        <p:xfrm>
          <a:off x="850556" y="3967024"/>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17" name="TextBox 16">
            <a:extLst>
              <a:ext uri="{FF2B5EF4-FFF2-40B4-BE49-F238E27FC236}">
                <a16:creationId xmlns:a16="http://schemas.microsoft.com/office/drawing/2014/main" id="{801D3EF3-9C82-B4F2-E413-564F14173BF6}"/>
              </a:ext>
            </a:extLst>
          </p:cNvPr>
          <p:cNvSpPr txBox="1"/>
          <p:nvPr/>
        </p:nvSpPr>
        <p:spPr>
          <a:xfrm>
            <a:off x="3338442" y="4247074"/>
            <a:ext cx="1003067" cy="707886"/>
          </a:xfrm>
          <a:prstGeom prst="rect">
            <a:avLst/>
          </a:prstGeom>
          <a:noFill/>
        </p:spPr>
        <p:txBody>
          <a:bodyPr wrap="square" rtlCol="0">
            <a:spAutoFit/>
          </a:bodyPr>
          <a:lstStyle/>
          <a:p>
            <a:r>
              <a:rPr lang="en-GB" sz="4000" dirty="0"/>
              <a:t>100</a:t>
            </a:r>
            <a:endParaRPr lang="en-US" sz="4000" dirty="0"/>
          </a:p>
        </p:txBody>
      </p:sp>
      <p:sp>
        <p:nvSpPr>
          <p:cNvPr id="18" name="TextBox 17">
            <a:extLst>
              <a:ext uri="{FF2B5EF4-FFF2-40B4-BE49-F238E27FC236}">
                <a16:creationId xmlns:a16="http://schemas.microsoft.com/office/drawing/2014/main" id="{93A755C4-A2AF-0C9B-5F51-FA175674E51B}"/>
              </a:ext>
            </a:extLst>
          </p:cNvPr>
          <p:cNvSpPr txBox="1"/>
          <p:nvPr/>
        </p:nvSpPr>
        <p:spPr>
          <a:xfrm>
            <a:off x="3470856" y="5235009"/>
            <a:ext cx="870653" cy="707886"/>
          </a:xfrm>
          <a:prstGeom prst="rect">
            <a:avLst/>
          </a:prstGeom>
          <a:noFill/>
        </p:spPr>
        <p:txBody>
          <a:bodyPr wrap="square" rtlCol="0">
            <a:spAutoFit/>
          </a:bodyPr>
          <a:lstStyle/>
          <a:p>
            <a:r>
              <a:rPr lang="en-US" sz="4000" dirty="0"/>
              <a:t>1</a:t>
            </a:r>
          </a:p>
        </p:txBody>
      </p:sp>
      <p:sp>
        <p:nvSpPr>
          <p:cNvPr id="19" name="TextBox 18">
            <a:extLst>
              <a:ext uri="{FF2B5EF4-FFF2-40B4-BE49-F238E27FC236}">
                <a16:creationId xmlns:a16="http://schemas.microsoft.com/office/drawing/2014/main" id="{197521DB-BAC4-97B8-B452-5AD38156D82D}"/>
              </a:ext>
            </a:extLst>
          </p:cNvPr>
          <p:cNvSpPr txBox="1"/>
          <p:nvPr/>
        </p:nvSpPr>
        <p:spPr>
          <a:xfrm>
            <a:off x="5491614" y="4188910"/>
            <a:ext cx="974434" cy="707886"/>
          </a:xfrm>
          <a:prstGeom prst="rect">
            <a:avLst/>
          </a:prstGeom>
          <a:noFill/>
        </p:spPr>
        <p:txBody>
          <a:bodyPr wrap="square" rtlCol="0">
            <a:spAutoFit/>
          </a:bodyPr>
          <a:lstStyle/>
          <a:p>
            <a:r>
              <a:rPr lang="en-US" sz="4000" dirty="0"/>
              <a:t>10</a:t>
            </a:r>
          </a:p>
        </p:txBody>
      </p:sp>
      <p:sp>
        <p:nvSpPr>
          <p:cNvPr id="22" name="TextBox 21">
            <a:extLst>
              <a:ext uri="{FF2B5EF4-FFF2-40B4-BE49-F238E27FC236}">
                <a16:creationId xmlns:a16="http://schemas.microsoft.com/office/drawing/2014/main" id="{A0E3DC3E-0940-B840-3AEF-E3C0145AA8C6}"/>
              </a:ext>
            </a:extLst>
          </p:cNvPr>
          <p:cNvSpPr txBox="1"/>
          <p:nvPr/>
        </p:nvSpPr>
        <p:spPr>
          <a:xfrm>
            <a:off x="5589462" y="5235870"/>
            <a:ext cx="870653" cy="707886"/>
          </a:xfrm>
          <a:prstGeom prst="rect">
            <a:avLst/>
          </a:prstGeom>
          <a:noFill/>
        </p:spPr>
        <p:txBody>
          <a:bodyPr wrap="square" rtlCol="0">
            <a:spAutoFit/>
          </a:bodyPr>
          <a:lstStyle/>
          <a:p>
            <a:r>
              <a:rPr lang="en-US" sz="4000" dirty="0"/>
              <a:t>0.1</a:t>
            </a:r>
          </a:p>
        </p:txBody>
      </p:sp>
      <p:sp>
        <p:nvSpPr>
          <p:cNvPr id="14" name="TextBox 13">
            <a:extLst>
              <a:ext uri="{FF2B5EF4-FFF2-40B4-BE49-F238E27FC236}">
                <a16:creationId xmlns:a16="http://schemas.microsoft.com/office/drawing/2014/main" id="{E2AC9958-55E4-5A46-C02A-78DFE5AFACA6}"/>
              </a:ext>
            </a:extLst>
          </p:cNvPr>
          <p:cNvSpPr txBox="1"/>
          <p:nvPr/>
        </p:nvSpPr>
        <p:spPr>
          <a:xfrm>
            <a:off x="7394641" y="4188910"/>
            <a:ext cx="974434" cy="707886"/>
          </a:xfrm>
          <a:prstGeom prst="rect">
            <a:avLst/>
          </a:prstGeom>
          <a:noFill/>
        </p:spPr>
        <p:txBody>
          <a:bodyPr wrap="square" rtlCol="0">
            <a:spAutoFit/>
          </a:bodyPr>
          <a:lstStyle/>
          <a:p>
            <a:r>
              <a:rPr lang="en-US" sz="4000" dirty="0"/>
              <a:t>360</a:t>
            </a:r>
          </a:p>
        </p:txBody>
      </p:sp>
      <p:sp>
        <p:nvSpPr>
          <p:cNvPr id="20" name="TextBox 19">
            <a:extLst>
              <a:ext uri="{FF2B5EF4-FFF2-40B4-BE49-F238E27FC236}">
                <a16:creationId xmlns:a16="http://schemas.microsoft.com/office/drawing/2014/main" id="{64C4E3DC-873A-F025-5D3D-C4DCFF3EE5C7}"/>
              </a:ext>
            </a:extLst>
          </p:cNvPr>
          <p:cNvSpPr txBox="1"/>
          <p:nvPr/>
        </p:nvSpPr>
        <p:spPr>
          <a:xfrm>
            <a:off x="7521064" y="5235251"/>
            <a:ext cx="1385887" cy="707886"/>
          </a:xfrm>
          <a:prstGeom prst="rect">
            <a:avLst/>
          </a:prstGeom>
          <a:noFill/>
        </p:spPr>
        <p:txBody>
          <a:bodyPr wrap="square" rtlCol="0">
            <a:spAutoFit/>
          </a:bodyPr>
          <a:lstStyle/>
          <a:p>
            <a:r>
              <a:rPr lang="en-US" sz="4000" dirty="0"/>
              <a:t>3.6</a:t>
            </a:r>
          </a:p>
        </p:txBody>
      </p:sp>
      <p:sp>
        <p:nvSpPr>
          <p:cNvPr id="8" name="Isosceles Triangle 7">
            <a:extLst>
              <a:ext uri="{FF2B5EF4-FFF2-40B4-BE49-F238E27FC236}">
                <a16:creationId xmlns:a16="http://schemas.microsoft.com/office/drawing/2014/main" id="{65C71DAB-3192-861E-A12C-26AC5DAF36F6}"/>
              </a:ext>
              <a:ext uri="{C183D7F6-B498-43B3-948B-1728B52AA6E4}">
                <adec:decorative xmlns:adec="http://schemas.microsoft.com/office/drawing/2017/decorative" val="1"/>
              </a:ext>
            </a:extLst>
          </p:cNvPr>
          <p:cNvSpPr/>
          <p:nvPr/>
        </p:nvSpPr>
        <p:spPr>
          <a:xfrm flipV="1">
            <a:off x="-3816" y="-15936"/>
            <a:ext cx="2116395" cy="1955096"/>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12066" y="70472"/>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3" name="Title 1">
            <a:extLst>
              <a:ext uri="{FF2B5EF4-FFF2-40B4-BE49-F238E27FC236}">
                <a16:creationId xmlns:a16="http://schemas.microsoft.com/office/drawing/2014/main" id="{D67C999B-9CD2-2502-4C48-D0BC6ED27B43}"/>
              </a:ext>
            </a:extLst>
          </p:cNvPr>
          <p:cNvSpPr txBox="1">
            <a:spLocks/>
          </p:cNvSpPr>
          <p:nvPr/>
        </p:nvSpPr>
        <p:spPr>
          <a:xfrm>
            <a:off x="1985963" y="232827"/>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1:12</a:t>
            </a:r>
          </a:p>
        </p:txBody>
      </p:sp>
    </p:spTree>
    <p:extLst>
      <p:ext uri="{BB962C8B-B14F-4D97-AF65-F5344CB8AC3E}">
        <p14:creationId xmlns:p14="http://schemas.microsoft.com/office/powerpoint/2010/main" val="2250552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additive="base">
                                        <p:cTn id="31" dur="500" fill="hold"/>
                                        <p:tgtEl>
                                          <p:spTgt spid="19"/>
                                        </p:tgtEl>
                                        <p:attrNameLst>
                                          <p:attrName>ppt_x</p:attrName>
                                        </p:attrNameLst>
                                      </p:cBhvr>
                                      <p:tavLst>
                                        <p:tav tm="0">
                                          <p:val>
                                            <p:strVal val="#ppt_x"/>
                                          </p:val>
                                        </p:tav>
                                        <p:tav tm="100000">
                                          <p:val>
                                            <p:strVal val="#ppt_x"/>
                                          </p:val>
                                        </p:tav>
                                      </p:tavLst>
                                    </p:anim>
                                    <p:anim calcmode="lin" valueType="num">
                                      <p:cBhvr additive="base">
                                        <p:cTn id="3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 calcmode="lin" valueType="num">
                                      <p:cBhvr additive="base">
                                        <p:cTn id="37" dur="500" fill="hold"/>
                                        <p:tgtEl>
                                          <p:spTgt spid="22"/>
                                        </p:tgtEl>
                                        <p:attrNameLst>
                                          <p:attrName>ppt_x</p:attrName>
                                        </p:attrNameLst>
                                      </p:cBhvr>
                                      <p:tavLst>
                                        <p:tav tm="0">
                                          <p:val>
                                            <p:strVal val="#ppt_x"/>
                                          </p:val>
                                        </p:tav>
                                        <p:tav tm="100000">
                                          <p:val>
                                            <p:strVal val="#ppt_x"/>
                                          </p:val>
                                        </p:tav>
                                      </p:tavLst>
                                    </p:anim>
                                    <p:anim calcmode="lin" valueType="num">
                                      <p:cBhvr additive="base">
                                        <p:cTn id="3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 calcmode="lin" valueType="num">
                                      <p:cBhvr additive="base">
                                        <p:cTn id="43" dur="500" fill="hold"/>
                                        <p:tgtEl>
                                          <p:spTgt spid="14"/>
                                        </p:tgtEl>
                                        <p:attrNameLst>
                                          <p:attrName>ppt_x</p:attrName>
                                        </p:attrNameLst>
                                      </p:cBhvr>
                                      <p:tavLst>
                                        <p:tav tm="0">
                                          <p:val>
                                            <p:strVal val="#ppt_x"/>
                                          </p:val>
                                        </p:tav>
                                        <p:tav tm="100000">
                                          <p:val>
                                            <p:strVal val="#ppt_x"/>
                                          </p:val>
                                        </p:tav>
                                      </p:tavLst>
                                    </p:anim>
                                    <p:anim calcmode="lin" valueType="num">
                                      <p:cBhvr additive="base">
                                        <p:cTn id="4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 calcmode="lin" valueType="num">
                                      <p:cBhvr additive="base">
                                        <p:cTn id="49" dur="500" fill="hold"/>
                                        <p:tgtEl>
                                          <p:spTgt spid="20"/>
                                        </p:tgtEl>
                                        <p:attrNameLst>
                                          <p:attrName>ppt_x</p:attrName>
                                        </p:attrNameLst>
                                      </p:cBhvr>
                                      <p:tavLst>
                                        <p:tav tm="0">
                                          <p:val>
                                            <p:strVal val="#ppt_x"/>
                                          </p:val>
                                        </p:tav>
                                        <p:tav tm="100000">
                                          <p:val>
                                            <p:strVal val="#ppt_x"/>
                                          </p:val>
                                        </p:tav>
                                      </p:tavLst>
                                    </p:anim>
                                    <p:anim calcmode="lin" valueType="num">
                                      <p:cBhvr additive="base">
                                        <p:cTn id="5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19" grpId="0"/>
      <p:bldP spid="22" grpId="0"/>
      <p:bldP spid="14"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graphicFrame>
        <p:nvGraphicFramePr>
          <p:cNvPr id="2" name="Table 1">
            <a:extLst>
              <a:ext uri="{FF2B5EF4-FFF2-40B4-BE49-F238E27FC236}">
                <a16:creationId xmlns:a16="http://schemas.microsoft.com/office/drawing/2014/main" id="{69A6D8A5-58B2-8F11-05F3-185527E9888A}"/>
              </a:ext>
            </a:extLst>
          </p:cNvPr>
          <p:cNvGraphicFramePr>
            <a:graphicFrameLocks noGrp="1"/>
          </p:cNvGraphicFramePr>
          <p:nvPr>
            <p:extLst>
              <p:ext uri="{D42A27DB-BD31-4B8C-83A1-F6EECF244321}">
                <p14:modId xmlns:p14="http://schemas.microsoft.com/office/powerpoint/2010/main" val="1350492629"/>
              </p:ext>
            </p:extLst>
          </p:nvPr>
        </p:nvGraphicFramePr>
        <p:xfrm>
          <a:off x="850556" y="1214282"/>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DA756EF4-C7AD-D59F-F8A2-9233AE564DEB}"/>
              </a:ext>
            </a:extLst>
          </p:cNvPr>
          <p:cNvSpPr txBox="1"/>
          <p:nvPr/>
        </p:nvSpPr>
        <p:spPr>
          <a:xfrm>
            <a:off x="3521708" y="1460504"/>
            <a:ext cx="1003067" cy="707886"/>
          </a:xfrm>
          <a:prstGeom prst="rect">
            <a:avLst/>
          </a:prstGeom>
          <a:noFill/>
        </p:spPr>
        <p:txBody>
          <a:bodyPr wrap="square" rtlCol="0">
            <a:spAutoFit/>
          </a:bodyPr>
          <a:lstStyle/>
          <a:p>
            <a:r>
              <a:rPr lang="en-GB" sz="4000" dirty="0"/>
              <a:t>1</a:t>
            </a:r>
            <a:endParaRPr lang="en-US" sz="4000" dirty="0"/>
          </a:p>
        </p:txBody>
      </p:sp>
      <p:sp>
        <p:nvSpPr>
          <p:cNvPr id="5" name="TextBox 4">
            <a:extLst>
              <a:ext uri="{FF2B5EF4-FFF2-40B4-BE49-F238E27FC236}">
                <a16:creationId xmlns:a16="http://schemas.microsoft.com/office/drawing/2014/main" id="{F4B9B36E-36A7-7489-6251-E732D6E861EC}"/>
              </a:ext>
            </a:extLst>
          </p:cNvPr>
          <p:cNvSpPr txBox="1"/>
          <p:nvPr/>
        </p:nvSpPr>
        <p:spPr>
          <a:xfrm>
            <a:off x="3470856" y="2482267"/>
            <a:ext cx="870653" cy="707886"/>
          </a:xfrm>
          <a:prstGeom prst="rect">
            <a:avLst/>
          </a:prstGeom>
          <a:noFill/>
        </p:spPr>
        <p:txBody>
          <a:bodyPr wrap="square" rtlCol="0">
            <a:spAutoFit/>
          </a:bodyPr>
          <a:lstStyle/>
          <a:p>
            <a:r>
              <a:rPr lang="en-US" sz="4000" dirty="0"/>
              <a:t>15</a:t>
            </a:r>
          </a:p>
        </p:txBody>
      </p:sp>
      <p:sp>
        <p:nvSpPr>
          <p:cNvPr id="6" name="TextBox 5">
            <a:extLst>
              <a:ext uri="{FF2B5EF4-FFF2-40B4-BE49-F238E27FC236}">
                <a16:creationId xmlns:a16="http://schemas.microsoft.com/office/drawing/2014/main" id="{FA2F0EEE-4B07-0021-250B-F66E1F2111CF}"/>
              </a:ext>
            </a:extLst>
          </p:cNvPr>
          <p:cNvSpPr txBox="1"/>
          <p:nvPr/>
        </p:nvSpPr>
        <p:spPr>
          <a:xfrm>
            <a:off x="5687310" y="1437405"/>
            <a:ext cx="974434" cy="707886"/>
          </a:xfrm>
          <a:prstGeom prst="rect">
            <a:avLst/>
          </a:prstGeom>
          <a:noFill/>
        </p:spPr>
        <p:txBody>
          <a:bodyPr wrap="square" rtlCol="0">
            <a:spAutoFit/>
          </a:bodyPr>
          <a:lstStyle/>
          <a:p>
            <a:r>
              <a:rPr lang="en-GB" sz="4000" dirty="0"/>
              <a:t>10</a:t>
            </a:r>
            <a:endParaRPr lang="en-US" sz="4000" dirty="0"/>
          </a:p>
        </p:txBody>
      </p:sp>
      <p:sp>
        <p:nvSpPr>
          <p:cNvPr id="7" name="TextBox 6">
            <a:extLst>
              <a:ext uri="{FF2B5EF4-FFF2-40B4-BE49-F238E27FC236}">
                <a16:creationId xmlns:a16="http://schemas.microsoft.com/office/drawing/2014/main" id="{C3DF951B-5D7F-F7D1-DFA8-3FB232ED8F0D}"/>
              </a:ext>
            </a:extLst>
          </p:cNvPr>
          <p:cNvSpPr txBox="1"/>
          <p:nvPr/>
        </p:nvSpPr>
        <p:spPr>
          <a:xfrm>
            <a:off x="7730900" y="1437405"/>
            <a:ext cx="721587" cy="707886"/>
          </a:xfrm>
          <a:prstGeom prst="rect">
            <a:avLst/>
          </a:prstGeom>
          <a:noFill/>
        </p:spPr>
        <p:txBody>
          <a:bodyPr wrap="square" rtlCol="0">
            <a:spAutoFit/>
          </a:bodyPr>
          <a:lstStyle/>
          <a:p>
            <a:r>
              <a:rPr lang="en-US" sz="4000" dirty="0"/>
              <a:t>20</a:t>
            </a:r>
          </a:p>
        </p:txBody>
      </p:sp>
      <p:sp>
        <p:nvSpPr>
          <p:cNvPr id="9" name="TextBox 8">
            <a:extLst>
              <a:ext uri="{FF2B5EF4-FFF2-40B4-BE49-F238E27FC236}">
                <a16:creationId xmlns:a16="http://schemas.microsoft.com/office/drawing/2014/main" id="{3B0233C9-043F-D541-D982-53CB01A5823A}"/>
              </a:ext>
            </a:extLst>
          </p:cNvPr>
          <p:cNvSpPr txBox="1"/>
          <p:nvPr/>
        </p:nvSpPr>
        <p:spPr>
          <a:xfrm>
            <a:off x="7493291" y="2490871"/>
            <a:ext cx="974434" cy="707886"/>
          </a:xfrm>
          <a:prstGeom prst="rect">
            <a:avLst/>
          </a:prstGeom>
          <a:noFill/>
        </p:spPr>
        <p:txBody>
          <a:bodyPr wrap="square" rtlCol="0">
            <a:spAutoFit/>
          </a:bodyPr>
          <a:lstStyle/>
          <a:p>
            <a:r>
              <a:rPr lang="en-GB" sz="4000" dirty="0"/>
              <a:t>300</a:t>
            </a:r>
            <a:endParaRPr lang="en-US" sz="4000" dirty="0"/>
          </a:p>
        </p:txBody>
      </p:sp>
      <p:sp>
        <p:nvSpPr>
          <p:cNvPr id="10" name="TextBox 9">
            <a:extLst>
              <a:ext uri="{FF2B5EF4-FFF2-40B4-BE49-F238E27FC236}">
                <a16:creationId xmlns:a16="http://schemas.microsoft.com/office/drawing/2014/main" id="{7290C202-6099-9706-2BC0-C1B3A2A04DF3}"/>
              </a:ext>
            </a:extLst>
          </p:cNvPr>
          <p:cNvSpPr txBox="1"/>
          <p:nvPr/>
        </p:nvSpPr>
        <p:spPr>
          <a:xfrm>
            <a:off x="5491614" y="2482267"/>
            <a:ext cx="1066350" cy="707886"/>
          </a:xfrm>
          <a:prstGeom prst="rect">
            <a:avLst/>
          </a:prstGeom>
          <a:noFill/>
        </p:spPr>
        <p:txBody>
          <a:bodyPr wrap="square" rtlCol="0">
            <a:spAutoFit/>
          </a:bodyPr>
          <a:lstStyle/>
          <a:p>
            <a:r>
              <a:rPr lang="en-US" sz="4000" dirty="0"/>
              <a:t>150</a:t>
            </a:r>
          </a:p>
        </p:txBody>
      </p:sp>
      <p:sp>
        <p:nvSpPr>
          <p:cNvPr id="8" name="TextBox 7">
            <a:extLst>
              <a:ext uri="{FF2B5EF4-FFF2-40B4-BE49-F238E27FC236}">
                <a16:creationId xmlns:a16="http://schemas.microsoft.com/office/drawing/2014/main" id="{F2AC5BDB-2D2B-8C51-5A9B-6BDE47BCA96B}"/>
              </a:ext>
            </a:extLst>
          </p:cNvPr>
          <p:cNvSpPr txBox="1"/>
          <p:nvPr/>
        </p:nvSpPr>
        <p:spPr>
          <a:xfrm>
            <a:off x="9635900" y="1460504"/>
            <a:ext cx="721587" cy="707886"/>
          </a:xfrm>
          <a:prstGeom prst="rect">
            <a:avLst/>
          </a:prstGeom>
          <a:noFill/>
        </p:spPr>
        <p:txBody>
          <a:bodyPr wrap="square" rtlCol="0">
            <a:spAutoFit/>
          </a:bodyPr>
          <a:lstStyle/>
          <a:p>
            <a:r>
              <a:rPr lang="en-GB" sz="4000" dirty="0"/>
              <a:t>30</a:t>
            </a:r>
            <a:endParaRPr lang="en-US" sz="4000" dirty="0"/>
          </a:p>
        </p:txBody>
      </p:sp>
      <p:sp>
        <p:nvSpPr>
          <p:cNvPr id="13" name="TextBox 12">
            <a:extLst>
              <a:ext uri="{FF2B5EF4-FFF2-40B4-BE49-F238E27FC236}">
                <a16:creationId xmlns:a16="http://schemas.microsoft.com/office/drawing/2014/main" id="{9A8D378F-B781-4A16-2C22-8F1FAD1DE6C2}"/>
              </a:ext>
            </a:extLst>
          </p:cNvPr>
          <p:cNvSpPr txBox="1"/>
          <p:nvPr/>
        </p:nvSpPr>
        <p:spPr>
          <a:xfrm>
            <a:off x="9617829" y="2483429"/>
            <a:ext cx="974434" cy="707886"/>
          </a:xfrm>
          <a:prstGeom prst="rect">
            <a:avLst/>
          </a:prstGeom>
          <a:noFill/>
        </p:spPr>
        <p:txBody>
          <a:bodyPr wrap="square" rtlCol="0">
            <a:spAutoFit/>
          </a:bodyPr>
          <a:lstStyle/>
          <a:p>
            <a:r>
              <a:rPr lang="en-US" sz="4000" dirty="0"/>
              <a:t>450</a:t>
            </a:r>
          </a:p>
        </p:txBody>
      </p:sp>
      <p:graphicFrame>
        <p:nvGraphicFramePr>
          <p:cNvPr id="16" name="Table 15">
            <a:extLst>
              <a:ext uri="{FF2B5EF4-FFF2-40B4-BE49-F238E27FC236}">
                <a16:creationId xmlns:a16="http://schemas.microsoft.com/office/drawing/2014/main" id="{A080E02C-CA0B-37E5-0313-AA1960E4FC70}"/>
              </a:ext>
            </a:extLst>
          </p:cNvPr>
          <p:cNvGraphicFramePr>
            <a:graphicFrameLocks noGrp="1"/>
          </p:cNvGraphicFramePr>
          <p:nvPr>
            <p:extLst>
              <p:ext uri="{D42A27DB-BD31-4B8C-83A1-F6EECF244321}">
                <p14:modId xmlns:p14="http://schemas.microsoft.com/office/powerpoint/2010/main" val="2033154170"/>
              </p:ext>
            </p:extLst>
          </p:nvPr>
        </p:nvGraphicFramePr>
        <p:xfrm>
          <a:off x="850556" y="3951258"/>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cm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Calibri" panose="020F0502020204030204" pitchFamily="34" charset="0"/>
                          <a:ea typeface="Calibri" panose="020F0502020204030204" pitchFamily="34" charset="0"/>
                          <a:cs typeface="Times New Roman" panose="02020603050405020304" pitchFamily="18" charset="0"/>
                        </a:rPr>
                        <a:t>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17" name="TextBox 16">
            <a:extLst>
              <a:ext uri="{FF2B5EF4-FFF2-40B4-BE49-F238E27FC236}">
                <a16:creationId xmlns:a16="http://schemas.microsoft.com/office/drawing/2014/main" id="{801D3EF3-9C82-B4F2-E413-564F14173BF6}"/>
              </a:ext>
            </a:extLst>
          </p:cNvPr>
          <p:cNvSpPr txBox="1"/>
          <p:nvPr/>
        </p:nvSpPr>
        <p:spPr>
          <a:xfrm>
            <a:off x="3338442" y="4231308"/>
            <a:ext cx="1003067" cy="707886"/>
          </a:xfrm>
          <a:prstGeom prst="rect">
            <a:avLst/>
          </a:prstGeom>
          <a:noFill/>
        </p:spPr>
        <p:txBody>
          <a:bodyPr wrap="square" rtlCol="0">
            <a:spAutoFit/>
          </a:bodyPr>
          <a:lstStyle/>
          <a:p>
            <a:r>
              <a:rPr lang="en-GB" sz="4000" dirty="0"/>
              <a:t>100</a:t>
            </a:r>
            <a:endParaRPr lang="en-US" sz="4000" dirty="0"/>
          </a:p>
        </p:txBody>
      </p:sp>
      <p:sp>
        <p:nvSpPr>
          <p:cNvPr id="18" name="TextBox 17">
            <a:extLst>
              <a:ext uri="{FF2B5EF4-FFF2-40B4-BE49-F238E27FC236}">
                <a16:creationId xmlns:a16="http://schemas.microsoft.com/office/drawing/2014/main" id="{93A755C4-A2AF-0C9B-5F51-FA175674E51B}"/>
              </a:ext>
            </a:extLst>
          </p:cNvPr>
          <p:cNvSpPr txBox="1"/>
          <p:nvPr/>
        </p:nvSpPr>
        <p:spPr>
          <a:xfrm>
            <a:off x="3470856" y="5219243"/>
            <a:ext cx="870653" cy="707886"/>
          </a:xfrm>
          <a:prstGeom prst="rect">
            <a:avLst/>
          </a:prstGeom>
          <a:noFill/>
        </p:spPr>
        <p:txBody>
          <a:bodyPr wrap="square" rtlCol="0">
            <a:spAutoFit/>
          </a:bodyPr>
          <a:lstStyle/>
          <a:p>
            <a:r>
              <a:rPr lang="en-US" sz="4000" dirty="0"/>
              <a:t>1</a:t>
            </a:r>
          </a:p>
        </p:txBody>
      </p:sp>
      <p:sp>
        <p:nvSpPr>
          <p:cNvPr id="19" name="TextBox 18">
            <a:extLst>
              <a:ext uri="{FF2B5EF4-FFF2-40B4-BE49-F238E27FC236}">
                <a16:creationId xmlns:a16="http://schemas.microsoft.com/office/drawing/2014/main" id="{197521DB-BAC4-97B8-B452-5AD38156D82D}"/>
              </a:ext>
            </a:extLst>
          </p:cNvPr>
          <p:cNvSpPr txBox="1"/>
          <p:nvPr/>
        </p:nvSpPr>
        <p:spPr>
          <a:xfrm>
            <a:off x="5491614" y="4173144"/>
            <a:ext cx="974434" cy="707886"/>
          </a:xfrm>
          <a:prstGeom prst="rect">
            <a:avLst/>
          </a:prstGeom>
          <a:noFill/>
        </p:spPr>
        <p:txBody>
          <a:bodyPr wrap="square" rtlCol="0">
            <a:spAutoFit/>
          </a:bodyPr>
          <a:lstStyle/>
          <a:p>
            <a:r>
              <a:rPr lang="en-US" sz="4000" dirty="0"/>
              <a:t>10</a:t>
            </a:r>
          </a:p>
        </p:txBody>
      </p:sp>
      <p:sp>
        <p:nvSpPr>
          <p:cNvPr id="22" name="TextBox 21">
            <a:extLst>
              <a:ext uri="{FF2B5EF4-FFF2-40B4-BE49-F238E27FC236}">
                <a16:creationId xmlns:a16="http://schemas.microsoft.com/office/drawing/2014/main" id="{A0E3DC3E-0940-B840-3AEF-E3C0145AA8C6}"/>
              </a:ext>
            </a:extLst>
          </p:cNvPr>
          <p:cNvSpPr txBox="1"/>
          <p:nvPr/>
        </p:nvSpPr>
        <p:spPr>
          <a:xfrm>
            <a:off x="5589462" y="5220104"/>
            <a:ext cx="870653" cy="707886"/>
          </a:xfrm>
          <a:prstGeom prst="rect">
            <a:avLst/>
          </a:prstGeom>
          <a:noFill/>
        </p:spPr>
        <p:txBody>
          <a:bodyPr wrap="square" rtlCol="0">
            <a:spAutoFit/>
          </a:bodyPr>
          <a:lstStyle/>
          <a:p>
            <a:r>
              <a:rPr lang="en-US" sz="4000" dirty="0"/>
              <a:t>0.1</a:t>
            </a:r>
          </a:p>
        </p:txBody>
      </p:sp>
      <p:sp>
        <p:nvSpPr>
          <p:cNvPr id="14" name="TextBox 13">
            <a:extLst>
              <a:ext uri="{FF2B5EF4-FFF2-40B4-BE49-F238E27FC236}">
                <a16:creationId xmlns:a16="http://schemas.microsoft.com/office/drawing/2014/main" id="{E2AC9958-55E4-5A46-C02A-78DFE5AFACA6}"/>
              </a:ext>
            </a:extLst>
          </p:cNvPr>
          <p:cNvSpPr txBox="1"/>
          <p:nvPr/>
        </p:nvSpPr>
        <p:spPr>
          <a:xfrm>
            <a:off x="7394641" y="4173144"/>
            <a:ext cx="974434" cy="707886"/>
          </a:xfrm>
          <a:prstGeom prst="rect">
            <a:avLst/>
          </a:prstGeom>
          <a:noFill/>
        </p:spPr>
        <p:txBody>
          <a:bodyPr wrap="square" rtlCol="0">
            <a:spAutoFit/>
          </a:bodyPr>
          <a:lstStyle/>
          <a:p>
            <a:r>
              <a:rPr lang="en-US" sz="4000" dirty="0"/>
              <a:t>450</a:t>
            </a:r>
          </a:p>
        </p:txBody>
      </p:sp>
      <p:sp>
        <p:nvSpPr>
          <p:cNvPr id="20" name="TextBox 19">
            <a:extLst>
              <a:ext uri="{FF2B5EF4-FFF2-40B4-BE49-F238E27FC236}">
                <a16:creationId xmlns:a16="http://schemas.microsoft.com/office/drawing/2014/main" id="{64C4E3DC-873A-F025-5D3D-C4DCFF3EE5C7}"/>
              </a:ext>
            </a:extLst>
          </p:cNvPr>
          <p:cNvSpPr txBox="1"/>
          <p:nvPr/>
        </p:nvSpPr>
        <p:spPr>
          <a:xfrm>
            <a:off x="7522958" y="5219243"/>
            <a:ext cx="1234946" cy="707886"/>
          </a:xfrm>
          <a:prstGeom prst="rect">
            <a:avLst/>
          </a:prstGeom>
          <a:noFill/>
        </p:spPr>
        <p:txBody>
          <a:bodyPr wrap="square" rtlCol="0">
            <a:spAutoFit/>
          </a:bodyPr>
          <a:lstStyle/>
          <a:p>
            <a:r>
              <a:rPr lang="en-US" sz="4000" dirty="0"/>
              <a:t>4.5</a:t>
            </a:r>
          </a:p>
        </p:txBody>
      </p:sp>
      <p:sp>
        <p:nvSpPr>
          <p:cNvPr id="21" name="Isosceles Triangle 20">
            <a:extLst>
              <a:ext uri="{FF2B5EF4-FFF2-40B4-BE49-F238E27FC236}">
                <a16:creationId xmlns:a16="http://schemas.microsoft.com/office/drawing/2014/main" id="{0F707782-6707-EC05-F65D-C146AFF01F26}"/>
              </a:ext>
              <a:ext uri="{C183D7F6-B498-43B3-948B-1728B52AA6E4}">
                <adec:decorative xmlns:adec="http://schemas.microsoft.com/office/drawing/2017/decorative" val="1"/>
              </a:ext>
            </a:extLst>
          </p:cNvPr>
          <p:cNvSpPr/>
          <p:nvPr/>
        </p:nvSpPr>
        <p:spPr>
          <a:xfrm flipV="1">
            <a:off x="-3816" y="-47468"/>
            <a:ext cx="2132161" cy="189203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26165"/>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3" name="Title 1">
            <a:extLst>
              <a:ext uri="{FF2B5EF4-FFF2-40B4-BE49-F238E27FC236}">
                <a16:creationId xmlns:a16="http://schemas.microsoft.com/office/drawing/2014/main" id="{CAA27F70-DD77-1CCA-B3FC-02AEE89C5812}"/>
              </a:ext>
            </a:extLst>
          </p:cNvPr>
          <p:cNvSpPr txBox="1">
            <a:spLocks/>
          </p:cNvSpPr>
          <p:nvPr/>
        </p:nvSpPr>
        <p:spPr>
          <a:xfrm>
            <a:off x="1985964" y="198282"/>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1:15: multiple solutions</a:t>
            </a:r>
          </a:p>
        </p:txBody>
      </p:sp>
    </p:spTree>
    <p:extLst>
      <p:ext uri="{BB962C8B-B14F-4D97-AF65-F5344CB8AC3E}">
        <p14:creationId xmlns:p14="http://schemas.microsoft.com/office/powerpoint/2010/main" val="1303649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ppt_x"/>
                                          </p:val>
                                        </p:tav>
                                        <p:tav tm="100000">
                                          <p:val>
                                            <p:strVal val="#ppt_x"/>
                                          </p:val>
                                        </p:tav>
                                      </p:tavLst>
                                    </p:anim>
                                    <p:anim calcmode="lin" valueType="num">
                                      <p:cBhvr additive="base">
                                        <p:cTn id="5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ppt_x"/>
                                          </p:val>
                                        </p:tav>
                                        <p:tav tm="100000">
                                          <p:val>
                                            <p:strVal val="#ppt_x"/>
                                          </p:val>
                                        </p:tav>
                                      </p:tavLst>
                                    </p:anim>
                                    <p:anim calcmode="lin" valueType="num">
                                      <p:cBhvr additive="base">
                                        <p:cTn id="62"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P spid="8" grpId="0"/>
      <p:bldP spid="13" grpId="0"/>
      <p:bldP spid="19" grpId="0"/>
      <p:bldP spid="22" grpId="0"/>
      <p:bldP spid="14"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EEA0D83B-9C18-5A37-908E-A3FC9448D10D}"/>
              </a:ext>
            </a:extLst>
          </p:cNvPr>
          <p:cNvSpPr>
            <a:spLocks noGrp="1"/>
          </p:cNvSpPr>
          <p:nvPr>
            <p:ph type="sldNum" sz="quarter" idx="12"/>
          </p:nvPr>
        </p:nvSpPr>
        <p:spPr/>
        <p:txBody>
          <a:bodyPr/>
          <a:lstStyle/>
          <a:p>
            <a:fld id="{BAB26A49-E6E2-4EC6-A6B2-9EEDEFCE8D1E}" type="slidenum">
              <a:rPr lang="en-GB" smtClean="0"/>
              <a:t>19</a:t>
            </a:fld>
            <a:endParaRPr lang="en-GB"/>
          </a:p>
        </p:txBody>
      </p:sp>
      <p:pic>
        <p:nvPicPr>
          <p:cNvPr id="4" name="Picture 3">
            <a:extLst>
              <a:ext uri="{FF2B5EF4-FFF2-40B4-BE49-F238E27FC236}">
                <a16:creationId xmlns:a16="http://schemas.microsoft.com/office/drawing/2014/main" id="{3DBA0DD2-595C-90F8-A19D-3A3AAF783331}"/>
              </a:ext>
            </a:extLst>
          </p:cNvPr>
          <p:cNvPicPr>
            <a:picLocks noChangeAspect="1"/>
          </p:cNvPicPr>
          <p:nvPr/>
        </p:nvPicPr>
        <p:blipFill>
          <a:blip r:embed="rId3"/>
          <a:stretch>
            <a:fillRect/>
          </a:stretch>
        </p:blipFill>
        <p:spPr>
          <a:xfrm>
            <a:off x="9823437" y="96763"/>
            <a:ext cx="2176461" cy="847417"/>
          </a:xfrm>
          <a:prstGeom prst="rect">
            <a:avLst/>
          </a:prstGeom>
        </p:spPr>
      </p:pic>
      <p:sp>
        <p:nvSpPr>
          <p:cNvPr id="11" name="Isosceles Triangle 10">
            <a:extLst>
              <a:ext uri="{FF2B5EF4-FFF2-40B4-BE49-F238E27FC236}">
                <a16:creationId xmlns:a16="http://schemas.microsoft.com/office/drawing/2014/main" id="{A39C5CC3-F028-406E-67A5-52AC2113D514}"/>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TextBox 12">
            <a:extLst>
              <a:ext uri="{FF2B5EF4-FFF2-40B4-BE49-F238E27FC236}">
                <a16:creationId xmlns:a16="http://schemas.microsoft.com/office/drawing/2014/main" id="{2FDF197F-1CB3-19F4-7F4D-6FB4392EE1DC}"/>
              </a:ext>
            </a:extLst>
          </p:cNvPr>
          <p:cNvSpPr txBox="1"/>
          <p:nvPr/>
        </p:nvSpPr>
        <p:spPr>
          <a:xfrm>
            <a:off x="147459" y="11216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Title 1">
            <a:extLst>
              <a:ext uri="{FF2B5EF4-FFF2-40B4-BE49-F238E27FC236}">
                <a16:creationId xmlns:a16="http://schemas.microsoft.com/office/drawing/2014/main" id="{F4414873-3210-F8E6-3DE4-20E0E107BC45}"/>
              </a:ext>
            </a:extLst>
          </p:cNvPr>
          <p:cNvSpPr txBox="1">
            <a:spLocks/>
          </p:cNvSpPr>
          <p:nvPr/>
        </p:nvSpPr>
        <p:spPr>
          <a:xfrm>
            <a:off x="2880291" y="72910"/>
            <a:ext cx="6354792"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1</a:t>
            </a:r>
          </a:p>
        </p:txBody>
      </p:sp>
      <p:sp>
        <p:nvSpPr>
          <p:cNvPr id="2" name="TextBox 1">
            <a:extLst>
              <a:ext uri="{FF2B5EF4-FFF2-40B4-BE49-F238E27FC236}">
                <a16:creationId xmlns:a16="http://schemas.microsoft.com/office/drawing/2014/main" id="{973F067C-862C-505B-E1A5-19C7FB13ADB4}"/>
              </a:ext>
            </a:extLst>
          </p:cNvPr>
          <p:cNvSpPr txBox="1"/>
          <p:nvPr/>
        </p:nvSpPr>
        <p:spPr>
          <a:xfrm>
            <a:off x="1871932" y="1144778"/>
            <a:ext cx="544326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diagram shows two places on a map.</a:t>
            </a:r>
          </a:p>
        </p:txBody>
      </p:sp>
      <p:sp>
        <p:nvSpPr>
          <p:cNvPr id="5" name="Rectangle 4">
            <a:extLst>
              <a:ext uri="{FF2B5EF4-FFF2-40B4-BE49-F238E27FC236}">
                <a16:creationId xmlns:a16="http://schemas.microsoft.com/office/drawing/2014/main" id="{90B158BA-7E7E-0742-E62B-C159D618E3D0}"/>
              </a:ext>
            </a:extLst>
          </p:cNvPr>
          <p:cNvSpPr/>
          <p:nvPr/>
        </p:nvSpPr>
        <p:spPr>
          <a:xfrm>
            <a:off x="3269412" y="1586847"/>
            <a:ext cx="5149970" cy="1660980"/>
          </a:xfrm>
          <a:prstGeom prst="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p>
        </p:txBody>
      </p:sp>
      <p:sp>
        <p:nvSpPr>
          <p:cNvPr id="9" name="TextBox 8">
            <a:extLst>
              <a:ext uri="{FF2B5EF4-FFF2-40B4-BE49-F238E27FC236}">
                <a16:creationId xmlns:a16="http://schemas.microsoft.com/office/drawing/2014/main" id="{F3BC2A8E-105D-3884-85EB-CE7C74AD26B7}"/>
              </a:ext>
            </a:extLst>
          </p:cNvPr>
          <p:cNvSpPr txBox="1"/>
          <p:nvPr/>
        </p:nvSpPr>
        <p:spPr>
          <a:xfrm>
            <a:off x="5052204" y="2712896"/>
            <a:ext cx="1190445" cy="369332"/>
          </a:xfrm>
          <a:prstGeom prst="rect">
            <a:avLst/>
          </a:prstGeom>
          <a:noFill/>
        </p:spPr>
        <p:txBody>
          <a:bodyPr wrap="square" rtlCol="0">
            <a:spAutoFit/>
          </a:bodyPr>
          <a:lstStyle/>
          <a:p>
            <a:r>
              <a:rPr lang="en-US" sz="1300" dirty="0">
                <a:latin typeface="Arial" panose="020B0604020202020204" pitchFamily="34" charset="0"/>
                <a:cs typeface="Arial" panose="020B0604020202020204" pitchFamily="34" charset="0"/>
              </a:rPr>
              <a:t>X</a:t>
            </a:r>
            <a:r>
              <a:rPr lang="en-US" dirty="0"/>
              <a:t>  </a:t>
            </a:r>
            <a:r>
              <a:rPr lang="en-US" dirty="0">
                <a:latin typeface="Arial" panose="020B0604020202020204" pitchFamily="34" charset="0"/>
                <a:cs typeface="Arial" panose="020B0604020202020204" pitchFamily="34" charset="0"/>
              </a:rPr>
              <a:t>Trilby</a:t>
            </a:r>
          </a:p>
        </p:txBody>
      </p:sp>
      <p:sp>
        <p:nvSpPr>
          <p:cNvPr id="10" name="TextBox 9">
            <a:extLst>
              <a:ext uri="{FF2B5EF4-FFF2-40B4-BE49-F238E27FC236}">
                <a16:creationId xmlns:a16="http://schemas.microsoft.com/office/drawing/2014/main" id="{38F641E7-5EBB-A919-14F3-ECEDF2066307}"/>
              </a:ext>
            </a:extLst>
          </p:cNvPr>
          <p:cNvSpPr txBox="1"/>
          <p:nvPr/>
        </p:nvSpPr>
        <p:spPr>
          <a:xfrm>
            <a:off x="5052204" y="1742237"/>
            <a:ext cx="1190445" cy="369332"/>
          </a:xfrm>
          <a:prstGeom prst="rect">
            <a:avLst/>
          </a:prstGeom>
          <a:noFill/>
        </p:spPr>
        <p:txBody>
          <a:bodyPr wrap="square" rtlCol="0">
            <a:spAutoFit/>
          </a:bodyPr>
          <a:lstStyle/>
          <a:p>
            <a:r>
              <a:rPr lang="en-US" sz="1300" dirty="0">
                <a:latin typeface="Arial" panose="020B0604020202020204" pitchFamily="34" charset="0"/>
                <a:cs typeface="Arial" panose="020B0604020202020204" pitchFamily="34" charset="0"/>
              </a:rPr>
              <a:t>X</a:t>
            </a:r>
            <a:r>
              <a:rPr lang="en-US" dirty="0"/>
              <a:t>  </a:t>
            </a:r>
            <a:r>
              <a:rPr lang="en-US" dirty="0">
                <a:latin typeface="Arial" panose="020B0604020202020204" pitchFamily="34" charset="0"/>
                <a:cs typeface="Arial" panose="020B0604020202020204" pitchFamily="34" charset="0"/>
              </a:rPr>
              <a:t>Shelton</a:t>
            </a:r>
          </a:p>
        </p:txBody>
      </p:sp>
      <p:sp>
        <p:nvSpPr>
          <p:cNvPr id="15" name="TextBox 14">
            <a:extLst>
              <a:ext uri="{FF2B5EF4-FFF2-40B4-BE49-F238E27FC236}">
                <a16:creationId xmlns:a16="http://schemas.microsoft.com/office/drawing/2014/main" id="{768D5C97-EA25-75BC-C3C2-525C0793A7EC}"/>
              </a:ext>
            </a:extLst>
          </p:cNvPr>
          <p:cNvSpPr txBox="1"/>
          <p:nvPr/>
        </p:nvSpPr>
        <p:spPr>
          <a:xfrm>
            <a:off x="3571478" y="3320564"/>
            <a:ext cx="471002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Scale: 1 centimetre represents 20 kilometres</a:t>
            </a:r>
          </a:p>
        </p:txBody>
      </p:sp>
      <p:sp>
        <p:nvSpPr>
          <p:cNvPr id="16" name="TextBox 15">
            <a:extLst>
              <a:ext uri="{FF2B5EF4-FFF2-40B4-BE49-F238E27FC236}">
                <a16:creationId xmlns:a16="http://schemas.microsoft.com/office/drawing/2014/main" id="{59CDFF75-292A-6062-E7DE-5F890C1A9781}"/>
              </a:ext>
            </a:extLst>
          </p:cNvPr>
          <p:cNvSpPr txBox="1"/>
          <p:nvPr/>
        </p:nvSpPr>
        <p:spPr>
          <a:xfrm>
            <a:off x="1639019" y="3790721"/>
            <a:ext cx="770338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What is the actual distance, in kilometres, from Shelton to Trilby?</a:t>
            </a:r>
          </a:p>
        </p:txBody>
      </p:sp>
      <p:sp>
        <p:nvSpPr>
          <p:cNvPr id="17" name="TextBox 16">
            <a:extLst>
              <a:ext uri="{FF2B5EF4-FFF2-40B4-BE49-F238E27FC236}">
                <a16:creationId xmlns:a16="http://schemas.microsoft.com/office/drawing/2014/main" id="{07CCAFFE-F0FD-A48E-BE04-6285D101E157}"/>
              </a:ext>
            </a:extLst>
          </p:cNvPr>
          <p:cNvSpPr txBox="1"/>
          <p:nvPr/>
        </p:nvSpPr>
        <p:spPr>
          <a:xfrm>
            <a:off x="1639019" y="5129442"/>
            <a:ext cx="7466160"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On a scale drawing, the scale is given as 1:1200</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How many metres does 5 centimetres represent on this drawing?</a:t>
            </a:r>
          </a:p>
        </p:txBody>
      </p:sp>
    </p:spTree>
    <p:extLst>
      <p:ext uri="{BB962C8B-B14F-4D97-AF65-F5344CB8AC3E}">
        <p14:creationId xmlns:p14="http://schemas.microsoft.com/office/powerpoint/2010/main" val="38369773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9CD2B886-C080-4244-5E5D-5CDC14CBE93B}"/>
              </a:ext>
            </a:extLst>
          </p:cNvPr>
          <p:cNvSpPr>
            <a:spLocks noGrp="1"/>
          </p:cNvSpPr>
          <p:nvPr>
            <p:ph type="sldNum" sz="quarter" idx="12"/>
          </p:nvPr>
        </p:nvSpPr>
        <p:spPr/>
        <p:txBody>
          <a:bodyPr/>
          <a:lstStyle/>
          <a:p>
            <a:fld id="{BAB26A49-E6E2-4EC6-A6B2-9EEDEFCE8D1E}" type="slidenum">
              <a:rPr lang="en-GB" smtClean="0"/>
              <a:t>2</a:t>
            </a:fld>
            <a:endParaRPr lang="en-GB"/>
          </a:p>
        </p:txBody>
      </p:sp>
      <p:pic>
        <p:nvPicPr>
          <p:cNvPr id="4" name="Picture 3" descr="An illustration of hand with finger pointing upwards. The illustration is cropped so that only the pointing finger and tops of the other fingers and thumb are visible. There is a horizontal line with a arrow pointing to left and right at the tip of the pointing finge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12458" y="1547704"/>
            <a:ext cx="1562793" cy="1421474"/>
          </a:xfrm>
          <a:prstGeom prst="rect">
            <a:avLst/>
          </a:prstGeom>
        </p:spPr>
      </p:pic>
      <p:pic>
        <p:nvPicPr>
          <p:cNvPr id="12" name="Picture 11" descr="An illustration of a man wearing a green shirt and blue trousers, brown shoes. He is standing with his arms stretched out to wither side. There is a horizontal line with a arrow pointing to left and right to indicate the distance between the tips of his hands."/>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909324" y="1547702"/>
            <a:ext cx="1636111" cy="1996094"/>
          </a:xfrm>
          <a:prstGeom prst="rect">
            <a:avLst/>
          </a:prstGeom>
        </p:spPr>
      </p:pic>
      <p:pic>
        <p:nvPicPr>
          <p:cNvPr id="19" name="Picture 18" descr="An illustration of the writing end of a purple pencil. The pencil is pointing vertically downwards. There is a horizontal line with arrows pointing to left and right at the tip of the pencil, along with a vertical line with an arrow pointing vertically downwards."/>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646676" y="1619674"/>
            <a:ext cx="675758" cy="1818406"/>
          </a:xfrm>
          <a:prstGeom prst="rect">
            <a:avLst/>
          </a:prstGeom>
        </p:spPr>
      </p:pic>
      <p:sp>
        <p:nvSpPr>
          <p:cNvPr id="22" name="TextBox 21"/>
          <p:cNvSpPr txBox="1"/>
          <p:nvPr/>
        </p:nvSpPr>
        <p:spPr>
          <a:xfrm>
            <a:off x="9386207" y="4933416"/>
            <a:ext cx="967712"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mm</a:t>
            </a:r>
          </a:p>
        </p:txBody>
      </p:sp>
      <p:sp>
        <p:nvSpPr>
          <p:cNvPr id="23" name="TextBox 22"/>
          <p:cNvSpPr txBox="1"/>
          <p:nvPr/>
        </p:nvSpPr>
        <p:spPr>
          <a:xfrm>
            <a:off x="1852832" y="5012892"/>
            <a:ext cx="9038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cm</a:t>
            </a:r>
          </a:p>
        </p:txBody>
      </p:sp>
      <p:sp>
        <p:nvSpPr>
          <p:cNvPr id="24" name="TextBox 23"/>
          <p:cNvSpPr txBox="1"/>
          <p:nvPr/>
        </p:nvSpPr>
        <p:spPr>
          <a:xfrm>
            <a:off x="7203048" y="4990964"/>
            <a:ext cx="9038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a:t>
            </a:r>
          </a:p>
        </p:txBody>
      </p:sp>
      <p:sp>
        <p:nvSpPr>
          <p:cNvPr id="25" name="TextBox 24"/>
          <p:cNvSpPr txBox="1"/>
          <p:nvPr/>
        </p:nvSpPr>
        <p:spPr>
          <a:xfrm>
            <a:off x="8482357" y="5673363"/>
            <a:ext cx="903850"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km</a:t>
            </a:r>
          </a:p>
        </p:txBody>
      </p:sp>
      <p:sp>
        <p:nvSpPr>
          <p:cNvPr id="26" name="TextBox 25"/>
          <p:cNvSpPr txBox="1"/>
          <p:nvPr/>
        </p:nvSpPr>
        <p:spPr>
          <a:xfrm>
            <a:off x="4273286" y="5008186"/>
            <a:ext cx="117067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mm</a:t>
            </a:r>
          </a:p>
        </p:txBody>
      </p:sp>
      <p:sp>
        <p:nvSpPr>
          <p:cNvPr id="27" name="TextBox 26"/>
          <p:cNvSpPr txBox="1"/>
          <p:nvPr/>
        </p:nvSpPr>
        <p:spPr>
          <a:xfrm>
            <a:off x="5699855" y="5673364"/>
            <a:ext cx="1202759"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cm</a:t>
            </a:r>
          </a:p>
        </p:txBody>
      </p:sp>
      <p:sp>
        <p:nvSpPr>
          <p:cNvPr id="28" name="TextBox 27"/>
          <p:cNvSpPr txBox="1"/>
          <p:nvPr/>
        </p:nvSpPr>
        <p:spPr>
          <a:xfrm>
            <a:off x="2756682" y="5673364"/>
            <a:ext cx="1202759"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1000</a:t>
            </a:r>
            <a:r>
              <a:rPr lang="en-GB" sz="12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m</a:t>
            </a:r>
          </a:p>
        </p:txBody>
      </p:sp>
      <p:pic>
        <p:nvPicPr>
          <p:cNvPr id="21" name="Picture 20">
            <a:extLst>
              <a:ext uri="{FF2B5EF4-FFF2-40B4-BE49-F238E27FC236}">
                <a16:creationId xmlns:a16="http://schemas.microsoft.com/office/drawing/2014/main" id="{5B3785C0-E3F9-20A7-573D-681794F19506}"/>
              </a:ext>
            </a:extLst>
          </p:cNvPr>
          <p:cNvPicPr>
            <a:picLocks noChangeAspect="1"/>
          </p:cNvPicPr>
          <p:nvPr/>
        </p:nvPicPr>
        <p:blipFill>
          <a:blip r:embed="rId6"/>
          <a:stretch>
            <a:fillRect/>
          </a:stretch>
        </p:blipFill>
        <p:spPr>
          <a:xfrm>
            <a:off x="9901994" y="80246"/>
            <a:ext cx="2176461" cy="847417"/>
          </a:xfrm>
          <a:prstGeom prst="rect">
            <a:avLst/>
          </a:prstGeom>
        </p:spPr>
      </p:pic>
      <p:sp>
        <p:nvSpPr>
          <p:cNvPr id="5" name="Title 1">
            <a:extLst>
              <a:ext uri="{FF2B5EF4-FFF2-40B4-BE49-F238E27FC236}">
                <a16:creationId xmlns:a16="http://schemas.microsoft.com/office/drawing/2014/main" id="{9DCF4E6A-03F6-1D63-D422-3C54989FBBE4}"/>
              </a:ext>
            </a:extLst>
          </p:cNvPr>
          <p:cNvSpPr txBox="1">
            <a:spLocks/>
          </p:cNvSpPr>
          <p:nvPr/>
        </p:nvSpPr>
        <p:spPr>
          <a:xfrm>
            <a:off x="1153427" y="32311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Find the measurements</a:t>
            </a:r>
          </a:p>
        </p:txBody>
      </p:sp>
      <p:sp>
        <p:nvSpPr>
          <p:cNvPr id="8" name="Isosceles Triangle 7">
            <a:extLst>
              <a:ext uri="{FF2B5EF4-FFF2-40B4-BE49-F238E27FC236}">
                <a16:creationId xmlns:a16="http://schemas.microsoft.com/office/drawing/2014/main" id="{E61A0C9D-E6B4-8AC1-D3CB-7D2E746179A9}"/>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Box 8">
            <a:extLst>
              <a:ext uri="{FF2B5EF4-FFF2-40B4-BE49-F238E27FC236}">
                <a16:creationId xmlns:a16="http://schemas.microsoft.com/office/drawing/2014/main" id="{CB41A38C-054F-56E6-6D29-78E042EB5BEA}"/>
              </a:ext>
            </a:extLst>
          </p:cNvPr>
          <p:cNvSpPr txBox="1"/>
          <p:nvPr/>
        </p:nvSpPr>
        <p:spPr>
          <a:xfrm>
            <a:off x="-58228" y="-33448"/>
            <a:ext cx="2141372" cy="400110"/>
          </a:xfrm>
          <a:prstGeom prst="rect">
            <a:avLst/>
          </a:prstGeom>
          <a:noFill/>
          <a:ln>
            <a:noFill/>
          </a:ln>
          <a:effectLst/>
        </p:spPr>
        <p:txBody>
          <a:bodyPr wrap="square" lIns="91440" tIns="45720" rIns="91440" bIns="45720" rtlCol="0" anchor="t">
            <a:spAutoFit/>
          </a:bodyPr>
          <a:lstStyle/>
          <a:p>
            <a:pPr algn="ctr"/>
            <a:r>
              <a:rPr lang="en-GB" sz="2000" b="1" dirty="0">
                <a:solidFill>
                  <a:schemeClr val="bg1"/>
                </a:solidFill>
                <a:latin typeface="Arial"/>
                <a:cs typeface="Arial"/>
              </a:rPr>
              <a:t>INTRODUCTION</a:t>
            </a:r>
            <a:endParaRPr lang="en-GB" b="1" dirty="0">
              <a:solidFill>
                <a:schemeClr val="bg1"/>
              </a:solidFill>
              <a:latin typeface="Arial" panose="020B0604020202020204" pitchFamily="34" charset="0"/>
              <a:cs typeface="Arial" panose="020B0604020202020204" pitchFamily="34" charset="0"/>
            </a:endParaRPr>
          </a:p>
        </p:txBody>
      </p:sp>
      <p:pic>
        <p:nvPicPr>
          <p:cNvPr id="1026" name="Picture 2" descr="An evening view of a wide suspension bridge with street lights reflected in the water below There is a horizontal line with a arrow pointing to left and right to indicate the distance between the bridges. ">
            <a:extLst>
              <a:ext uri="{FF2B5EF4-FFF2-40B4-BE49-F238E27FC236}">
                <a16:creationId xmlns:a16="http://schemas.microsoft.com/office/drawing/2014/main" id="{B7B2C073-C2F5-C9B0-8E1B-440F0450ADBB}"/>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p:blipFill>
        <p:spPr bwMode="auto">
          <a:xfrm>
            <a:off x="8197024" y="1878139"/>
            <a:ext cx="2943481" cy="1655763"/>
          </a:xfrm>
          <a:prstGeom prst="rect">
            <a:avLst/>
          </a:prstGeom>
          <a:noFill/>
          <a:extLst>
            <a:ext uri="{909E8E84-426E-40DD-AFC4-6F175D3DCCD1}">
              <a14:hiddenFill xmlns:a14="http://schemas.microsoft.com/office/drawing/2010/main">
                <a:solidFill>
                  <a:srgbClr val="FFFFFF"/>
                </a:solidFill>
              </a14:hiddenFill>
            </a:ext>
          </a:extLst>
        </p:spPr>
      </p:pic>
      <p:cxnSp>
        <p:nvCxnSpPr>
          <p:cNvPr id="30" name="Straight Arrow Connector 29"/>
          <p:cNvCxnSpPr>
            <a:cxnSpLocks/>
          </p:cNvCxnSpPr>
          <p:nvPr/>
        </p:nvCxnSpPr>
        <p:spPr>
          <a:xfrm>
            <a:off x="8925635" y="2511188"/>
            <a:ext cx="1982873" cy="126096"/>
          </a:xfrm>
          <a:prstGeom prst="straightConnector1">
            <a:avLst/>
          </a:prstGeom>
          <a:ln>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82303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844451E-FEFB-3C1D-0CB7-434D9D128D09}"/>
              </a:ext>
            </a:extLst>
          </p:cNvPr>
          <p:cNvPicPr>
            <a:picLocks noChangeAspect="1"/>
          </p:cNvPicPr>
          <p:nvPr/>
        </p:nvPicPr>
        <p:blipFill>
          <a:blip r:embed="rId2"/>
          <a:stretch>
            <a:fillRect/>
          </a:stretch>
        </p:blipFill>
        <p:spPr>
          <a:xfrm>
            <a:off x="9951612" y="114364"/>
            <a:ext cx="2176461" cy="847417"/>
          </a:xfrm>
          <a:prstGeom prst="rect">
            <a:avLst/>
          </a:prstGeom>
        </p:spPr>
      </p:pic>
      <p:sp>
        <p:nvSpPr>
          <p:cNvPr id="4" name="Isosceles Triangle 3">
            <a:extLst>
              <a:ext uri="{FF2B5EF4-FFF2-40B4-BE49-F238E27FC236}">
                <a16:creationId xmlns:a16="http://schemas.microsoft.com/office/drawing/2014/main" id="{5D97B233-250A-2EB4-230D-AAD91ADF8CE3}"/>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Slide Number Placeholder 8">
            <a:extLst>
              <a:ext uri="{FF2B5EF4-FFF2-40B4-BE49-F238E27FC236}">
                <a16:creationId xmlns:a16="http://schemas.microsoft.com/office/drawing/2014/main" id="{74F205FE-62CB-0ACE-A17D-2999B0D7E777}"/>
              </a:ext>
            </a:extLst>
          </p:cNvPr>
          <p:cNvSpPr>
            <a:spLocks noGrp="1"/>
          </p:cNvSpPr>
          <p:nvPr>
            <p:ph type="sldNum" sz="quarter" idx="12"/>
          </p:nvPr>
        </p:nvSpPr>
        <p:spPr/>
        <p:txBody>
          <a:bodyPr/>
          <a:lstStyle/>
          <a:p>
            <a:fld id="{BAB26A49-E6E2-4EC6-A6B2-9EEDEFCE8D1E}" type="slidenum">
              <a:rPr lang="en-GB" smtClean="0"/>
              <a:t>20</a:t>
            </a:fld>
            <a:endParaRPr lang="en-GB"/>
          </a:p>
        </p:txBody>
      </p:sp>
      <p:sp>
        <p:nvSpPr>
          <p:cNvPr id="10" name="TextBox 9">
            <a:extLst>
              <a:ext uri="{FF2B5EF4-FFF2-40B4-BE49-F238E27FC236}">
                <a16:creationId xmlns:a16="http://schemas.microsoft.com/office/drawing/2014/main" id="{38F2A958-1DDD-9E76-698A-C8247EA65E75}"/>
              </a:ext>
            </a:extLst>
          </p:cNvPr>
          <p:cNvSpPr txBox="1"/>
          <p:nvPr/>
        </p:nvSpPr>
        <p:spPr>
          <a:xfrm>
            <a:off x="147459" y="11216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1" name="Title 1">
            <a:extLst>
              <a:ext uri="{FF2B5EF4-FFF2-40B4-BE49-F238E27FC236}">
                <a16:creationId xmlns:a16="http://schemas.microsoft.com/office/drawing/2014/main" id="{7C705E06-B8E2-C042-5AEF-5D21697E69BF}"/>
              </a:ext>
            </a:extLst>
          </p:cNvPr>
          <p:cNvSpPr txBox="1">
            <a:spLocks/>
          </p:cNvSpPr>
          <p:nvPr/>
        </p:nvSpPr>
        <p:spPr>
          <a:xfrm>
            <a:off x="800100" y="252021"/>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Exam question 2</a:t>
            </a:r>
          </a:p>
        </p:txBody>
      </p:sp>
      <p:sp>
        <p:nvSpPr>
          <p:cNvPr id="3" name="TextBox 2">
            <a:extLst>
              <a:ext uri="{FF2B5EF4-FFF2-40B4-BE49-F238E27FC236}">
                <a16:creationId xmlns:a16="http://schemas.microsoft.com/office/drawing/2014/main" id="{E04DBED6-884D-7965-CDFC-A5AF608C5B0B}"/>
              </a:ext>
            </a:extLst>
          </p:cNvPr>
          <p:cNvSpPr txBox="1"/>
          <p:nvPr/>
        </p:nvSpPr>
        <p:spPr>
          <a:xfrm>
            <a:off x="1853075" y="1207700"/>
            <a:ext cx="5891002" cy="203132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The length of a plane is 19.2 metres.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Lukas buys a scale model of the plane.</a:t>
            </a:r>
          </a:p>
          <a:p>
            <a:r>
              <a:rPr lang="en-US" dirty="0">
                <a:latin typeface="Arial" panose="020B0604020202020204" pitchFamily="34" charset="0"/>
                <a:cs typeface="Arial" panose="020B0604020202020204" pitchFamily="34" charset="0"/>
              </a:rPr>
              <a:t>The scale of the model is 1:24</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Work out the length of the scale model of the plane.</a:t>
            </a:r>
          </a:p>
          <a:p>
            <a:r>
              <a:rPr lang="en-US" dirty="0">
                <a:latin typeface="Arial" panose="020B0604020202020204" pitchFamily="34" charset="0"/>
                <a:cs typeface="Arial" panose="020B0604020202020204" pitchFamily="34" charset="0"/>
              </a:rPr>
              <a:t>Give your answer in centimetres. </a:t>
            </a:r>
          </a:p>
        </p:txBody>
      </p:sp>
      <p:pic>
        <p:nvPicPr>
          <p:cNvPr id="5" name="Picture 4" descr="A simplified illustration of a pale blue aeroplane with dark blue nose and a row of round passenger windows. Dimensions are labelled,  'The scale of the model is 1:24' and 'The length of the plane is 19.2 metres'. The length measurement includes a line extending from nose to tail of the plane with arrows at either end.">
            <a:extLst>
              <a:ext uri="{FF2B5EF4-FFF2-40B4-BE49-F238E27FC236}">
                <a16:creationId xmlns:a16="http://schemas.microsoft.com/office/drawing/2014/main" id="{C440BFF8-94B4-9030-731D-5667E266B179}"/>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841949" y="3229940"/>
            <a:ext cx="3804255" cy="2712367"/>
          </a:xfrm>
          <a:prstGeom prst="rect">
            <a:avLst/>
          </a:prstGeom>
        </p:spPr>
      </p:pic>
    </p:spTree>
    <p:extLst>
      <p:ext uri="{BB962C8B-B14F-4D97-AF65-F5344CB8AC3E}">
        <p14:creationId xmlns:p14="http://schemas.microsoft.com/office/powerpoint/2010/main" val="2476363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8E25D36C-7D96-D263-5876-C8EDE414D2B6}"/>
              </a:ext>
            </a:extLst>
          </p:cNvPr>
          <p:cNvSpPr>
            <a:spLocks noGrp="1"/>
          </p:cNvSpPr>
          <p:nvPr>
            <p:ph type="sldNum" sz="quarter" idx="12"/>
          </p:nvPr>
        </p:nvSpPr>
        <p:spPr/>
        <p:txBody>
          <a:bodyPr/>
          <a:lstStyle/>
          <a:p>
            <a:fld id="{BAB26A49-E6E2-4EC6-A6B2-9EEDEFCE8D1E}" type="slidenum">
              <a:rPr lang="en-GB" smtClean="0"/>
              <a:t>21</a:t>
            </a:fld>
            <a:endParaRPr lang="en-GB" dirty="0"/>
          </a:p>
        </p:txBody>
      </p:sp>
      <p:sp>
        <p:nvSpPr>
          <p:cNvPr id="5" name="Isosceles Triangle 4">
            <a:extLst>
              <a:ext uri="{FF2B5EF4-FFF2-40B4-BE49-F238E27FC236}">
                <a16:creationId xmlns:a16="http://schemas.microsoft.com/office/drawing/2014/main" id="{B02C5BCC-3F84-5EC5-2B82-03DC6BB17BA4}"/>
              </a:ext>
              <a:ext uri="{C183D7F6-B498-43B3-948B-1728B52AA6E4}">
                <adec:decorative xmlns:adec="http://schemas.microsoft.com/office/drawing/2017/decorative" val="1"/>
              </a:ext>
            </a:extLst>
          </p:cNvPr>
          <p:cNvSpPr/>
          <p:nvPr/>
        </p:nvSpPr>
        <p:spPr>
          <a:xfrm flipV="1">
            <a:off x="-3816" y="-47468"/>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8808637-C216-3DDA-B279-75BD92911ACA}"/>
              </a:ext>
            </a:extLst>
          </p:cNvPr>
          <p:cNvSpPr txBox="1"/>
          <p:nvPr/>
        </p:nvSpPr>
        <p:spPr>
          <a:xfrm>
            <a:off x="147459" y="112166"/>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4" name="Title 1">
            <a:extLst>
              <a:ext uri="{FF2B5EF4-FFF2-40B4-BE49-F238E27FC236}">
                <a16:creationId xmlns:a16="http://schemas.microsoft.com/office/drawing/2014/main" id="{10292F88-0547-692D-E079-83D88F83E0F4}"/>
              </a:ext>
            </a:extLst>
          </p:cNvPr>
          <p:cNvSpPr txBox="1">
            <a:spLocks/>
          </p:cNvSpPr>
          <p:nvPr/>
        </p:nvSpPr>
        <p:spPr>
          <a:xfrm>
            <a:off x="3269412" y="57285"/>
            <a:ext cx="7497285"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Exam question 1: answers</a:t>
            </a:r>
          </a:p>
        </p:txBody>
      </p:sp>
      <p:sp>
        <p:nvSpPr>
          <p:cNvPr id="2" name="TextBox 1">
            <a:extLst>
              <a:ext uri="{FF2B5EF4-FFF2-40B4-BE49-F238E27FC236}">
                <a16:creationId xmlns:a16="http://schemas.microsoft.com/office/drawing/2014/main" id="{01E4E8B4-73FB-DB83-EE17-C2060F854F75}"/>
              </a:ext>
            </a:extLst>
          </p:cNvPr>
          <p:cNvSpPr txBox="1"/>
          <p:nvPr/>
        </p:nvSpPr>
        <p:spPr>
          <a:xfrm>
            <a:off x="1799104" y="1041093"/>
            <a:ext cx="544326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The diagram shows two places on a map.</a:t>
            </a:r>
          </a:p>
        </p:txBody>
      </p:sp>
      <p:sp>
        <p:nvSpPr>
          <p:cNvPr id="9" name="Rectangle 8">
            <a:extLst>
              <a:ext uri="{FF2B5EF4-FFF2-40B4-BE49-F238E27FC236}">
                <a16:creationId xmlns:a16="http://schemas.microsoft.com/office/drawing/2014/main" id="{5488B3AF-81F6-467D-C15C-3AE0FFD231C3}"/>
              </a:ext>
            </a:extLst>
          </p:cNvPr>
          <p:cNvSpPr/>
          <p:nvPr/>
        </p:nvSpPr>
        <p:spPr>
          <a:xfrm>
            <a:off x="3269412" y="1488250"/>
            <a:ext cx="5149970" cy="1660980"/>
          </a:xfrm>
          <a:prstGeom prst="rect">
            <a:avLst/>
          </a:prstGeom>
          <a:noFill/>
          <a:ln w="190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53D82E5-BB30-A88A-1F07-31995B261AFA}"/>
              </a:ext>
            </a:extLst>
          </p:cNvPr>
          <p:cNvSpPr txBox="1"/>
          <p:nvPr/>
        </p:nvSpPr>
        <p:spPr>
          <a:xfrm>
            <a:off x="5052204" y="2539474"/>
            <a:ext cx="1190445" cy="369332"/>
          </a:xfrm>
          <a:prstGeom prst="rect">
            <a:avLst/>
          </a:prstGeom>
          <a:noFill/>
        </p:spPr>
        <p:txBody>
          <a:bodyPr wrap="square" rtlCol="0">
            <a:spAutoFit/>
          </a:bodyPr>
          <a:lstStyle/>
          <a:p>
            <a:r>
              <a:rPr lang="en-US" sz="1300" dirty="0">
                <a:latin typeface="Arial" panose="020B0604020202020204" pitchFamily="34" charset="0"/>
                <a:cs typeface="Arial" panose="020B0604020202020204" pitchFamily="34" charset="0"/>
              </a:rPr>
              <a:t>X</a:t>
            </a:r>
            <a:r>
              <a:rPr lang="en-US" dirty="0">
                <a:latin typeface="Arial" panose="020B0604020202020204" pitchFamily="34" charset="0"/>
                <a:cs typeface="Arial" panose="020B0604020202020204" pitchFamily="34" charset="0"/>
              </a:rPr>
              <a:t>  Trilby</a:t>
            </a:r>
          </a:p>
        </p:txBody>
      </p:sp>
      <p:sp>
        <p:nvSpPr>
          <p:cNvPr id="15" name="TextBox 14">
            <a:extLst>
              <a:ext uri="{FF2B5EF4-FFF2-40B4-BE49-F238E27FC236}">
                <a16:creationId xmlns:a16="http://schemas.microsoft.com/office/drawing/2014/main" id="{822D2788-9EDD-3E77-79B6-75403DA20417}"/>
              </a:ext>
            </a:extLst>
          </p:cNvPr>
          <p:cNvSpPr txBox="1"/>
          <p:nvPr/>
        </p:nvSpPr>
        <p:spPr>
          <a:xfrm>
            <a:off x="5052204" y="1568815"/>
            <a:ext cx="1190445" cy="646331"/>
          </a:xfrm>
          <a:prstGeom prst="rect">
            <a:avLst/>
          </a:prstGeom>
          <a:noFill/>
        </p:spPr>
        <p:txBody>
          <a:bodyPr wrap="square" rtlCol="0">
            <a:spAutoFit/>
          </a:bodyPr>
          <a:lstStyle/>
          <a:p>
            <a:r>
              <a:rPr lang="en-US" sz="1300" dirty="0">
                <a:latin typeface="Arial" panose="020B0604020202020204" pitchFamily="34" charset="0"/>
                <a:cs typeface="Arial" panose="020B0604020202020204" pitchFamily="34" charset="0"/>
              </a:rPr>
              <a:t>X</a:t>
            </a:r>
            <a:r>
              <a:rPr lang="en-US" dirty="0">
                <a:latin typeface="Arial" panose="020B0604020202020204" pitchFamily="34" charset="0"/>
                <a:cs typeface="Arial" panose="020B0604020202020204" pitchFamily="34" charset="0"/>
              </a:rPr>
              <a:t>  Shelton</a:t>
            </a:r>
          </a:p>
        </p:txBody>
      </p:sp>
      <p:sp>
        <p:nvSpPr>
          <p:cNvPr id="16" name="TextBox 15">
            <a:extLst>
              <a:ext uri="{FF2B5EF4-FFF2-40B4-BE49-F238E27FC236}">
                <a16:creationId xmlns:a16="http://schemas.microsoft.com/office/drawing/2014/main" id="{39BFFFA6-C610-6454-F6C1-A491796C7F24}"/>
              </a:ext>
            </a:extLst>
          </p:cNvPr>
          <p:cNvSpPr txBox="1"/>
          <p:nvPr/>
        </p:nvSpPr>
        <p:spPr>
          <a:xfrm>
            <a:off x="3588238" y="3186567"/>
            <a:ext cx="4710022"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Scale: 1 centimetre represents 20 kilometres</a:t>
            </a:r>
          </a:p>
        </p:txBody>
      </p:sp>
      <p:sp>
        <p:nvSpPr>
          <p:cNvPr id="17" name="TextBox 16">
            <a:extLst>
              <a:ext uri="{FF2B5EF4-FFF2-40B4-BE49-F238E27FC236}">
                <a16:creationId xmlns:a16="http://schemas.microsoft.com/office/drawing/2014/main" id="{207AD2E2-AE66-3AEB-A007-8F560DA43BA3}"/>
              </a:ext>
            </a:extLst>
          </p:cNvPr>
          <p:cNvSpPr txBox="1"/>
          <p:nvPr/>
        </p:nvSpPr>
        <p:spPr>
          <a:xfrm>
            <a:off x="1639019" y="3628837"/>
            <a:ext cx="7703388"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What is the actual distance, in kilometres, from Shelton to Trilby?</a:t>
            </a:r>
          </a:p>
        </p:txBody>
      </p:sp>
      <p:sp>
        <p:nvSpPr>
          <p:cNvPr id="18" name="TextBox 17">
            <a:extLst>
              <a:ext uri="{FF2B5EF4-FFF2-40B4-BE49-F238E27FC236}">
                <a16:creationId xmlns:a16="http://schemas.microsoft.com/office/drawing/2014/main" id="{11D9DDC1-183D-83F3-E033-B2B7E0467DD8}"/>
              </a:ext>
            </a:extLst>
          </p:cNvPr>
          <p:cNvSpPr txBox="1"/>
          <p:nvPr/>
        </p:nvSpPr>
        <p:spPr>
          <a:xfrm>
            <a:off x="6776049" y="4289486"/>
            <a:ext cx="3990648" cy="338554"/>
          </a:xfrm>
          <a:prstGeom prst="rect">
            <a:avLst/>
          </a:prstGeom>
          <a:noFill/>
        </p:spPr>
        <p:txBody>
          <a:bodyPr wrap="square" rtlCol="0">
            <a:spAutoFit/>
          </a:bodyPr>
          <a:lstStyle/>
          <a:p>
            <a:r>
              <a:rPr lang="en-US" sz="1600" u="dotted"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kilometres</a:t>
            </a:r>
          </a:p>
        </p:txBody>
      </p:sp>
      <p:sp>
        <p:nvSpPr>
          <p:cNvPr id="19" name="TextBox 18">
            <a:extLst>
              <a:ext uri="{FF2B5EF4-FFF2-40B4-BE49-F238E27FC236}">
                <a16:creationId xmlns:a16="http://schemas.microsoft.com/office/drawing/2014/main" id="{5D525A73-3D83-BF4D-0B8C-6A5BB8E6E7C7}"/>
              </a:ext>
            </a:extLst>
          </p:cNvPr>
          <p:cNvSpPr txBox="1"/>
          <p:nvPr/>
        </p:nvSpPr>
        <p:spPr>
          <a:xfrm>
            <a:off x="1647647" y="4894534"/>
            <a:ext cx="7466160" cy="92333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On a scale drawing, the scale is given as 1:1200</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How many metres does 5 centimetres represent on this drawing?</a:t>
            </a:r>
          </a:p>
        </p:txBody>
      </p:sp>
      <p:sp>
        <p:nvSpPr>
          <p:cNvPr id="20" name="Rectangle 19">
            <a:extLst>
              <a:ext uri="{FF2B5EF4-FFF2-40B4-BE49-F238E27FC236}">
                <a16:creationId xmlns:a16="http://schemas.microsoft.com/office/drawing/2014/main" id="{3F78BC2F-C857-F850-296F-547B45594273}"/>
              </a:ext>
            </a:extLst>
          </p:cNvPr>
          <p:cNvSpPr/>
          <p:nvPr/>
        </p:nvSpPr>
        <p:spPr>
          <a:xfrm>
            <a:off x="6776049" y="5873257"/>
            <a:ext cx="3583032" cy="338554"/>
          </a:xfrm>
          <a:prstGeom prst="rect">
            <a:avLst/>
          </a:prstGeom>
        </p:spPr>
        <p:txBody>
          <a:bodyPr wrap="none">
            <a:spAutoFit/>
          </a:bodyPr>
          <a:lstStyle/>
          <a:p>
            <a:r>
              <a:rPr lang="en-US" sz="1600" u="dotted" dirty="0">
                <a:latin typeface="Arial" panose="020B0604020202020204" pitchFamily="34" charset="0"/>
                <a:cs typeface="Arial" panose="020B0604020202020204" pitchFamily="34" charset="0"/>
              </a:rPr>
              <a:t>                                               </a:t>
            </a:r>
            <a:r>
              <a:rPr lang="en-US" sz="1600" dirty="0">
                <a:latin typeface="Arial" panose="020B0604020202020204" pitchFamily="34" charset="0"/>
                <a:cs typeface="Arial" panose="020B0604020202020204" pitchFamily="34" charset="0"/>
              </a:rPr>
              <a:t> metres</a:t>
            </a:r>
          </a:p>
        </p:txBody>
      </p:sp>
      <p:sp>
        <p:nvSpPr>
          <p:cNvPr id="23" name="TextBox 22">
            <a:extLst>
              <a:ext uri="{FF2B5EF4-FFF2-40B4-BE49-F238E27FC236}">
                <a16:creationId xmlns:a16="http://schemas.microsoft.com/office/drawing/2014/main" id="{575F3532-B569-ED68-0ACC-142BF98E48FF}"/>
              </a:ext>
            </a:extLst>
          </p:cNvPr>
          <p:cNvSpPr txBox="1"/>
          <p:nvPr/>
        </p:nvSpPr>
        <p:spPr>
          <a:xfrm>
            <a:off x="7620154" y="4255647"/>
            <a:ext cx="470517" cy="369332"/>
          </a:xfrm>
          <a:prstGeom prst="rect">
            <a:avLst/>
          </a:prstGeom>
          <a:noFill/>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50</a:t>
            </a:r>
          </a:p>
        </p:txBody>
      </p:sp>
      <p:sp>
        <p:nvSpPr>
          <p:cNvPr id="24" name="TextBox 23">
            <a:extLst>
              <a:ext uri="{FF2B5EF4-FFF2-40B4-BE49-F238E27FC236}">
                <a16:creationId xmlns:a16="http://schemas.microsoft.com/office/drawing/2014/main" id="{DEF53061-D747-3129-F615-8B3D6D82090E}"/>
              </a:ext>
            </a:extLst>
          </p:cNvPr>
          <p:cNvSpPr txBox="1"/>
          <p:nvPr/>
        </p:nvSpPr>
        <p:spPr>
          <a:xfrm>
            <a:off x="7638270" y="5837857"/>
            <a:ext cx="470517" cy="369332"/>
          </a:xfrm>
          <a:prstGeom prst="rect">
            <a:avLst/>
          </a:prstGeom>
          <a:noFill/>
        </p:spPr>
        <p:txBody>
          <a:bodyPr wrap="square" rtlCol="0">
            <a:spAutoFit/>
          </a:bodyPr>
          <a:lstStyle/>
          <a:p>
            <a:r>
              <a:rPr lang="en-GB" dirty="0">
                <a:solidFill>
                  <a:srgbClr val="FF0000"/>
                </a:solidFill>
                <a:latin typeface="Arial" panose="020B0604020202020204" pitchFamily="34" charset="0"/>
                <a:cs typeface="Arial" panose="020B0604020202020204" pitchFamily="34" charset="0"/>
              </a:rPr>
              <a:t>60</a:t>
            </a:r>
          </a:p>
        </p:txBody>
      </p:sp>
    </p:spTree>
    <p:extLst>
      <p:ext uri="{BB962C8B-B14F-4D97-AF65-F5344CB8AC3E}">
        <p14:creationId xmlns:p14="http://schemas.microsoft.com/office/powerpoint/2010/main" val="1991168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9339308" y="5716491"/>
            <a:ext cx="470517" cy="369332"/>
          </a:xfrm>
          <a:prstGeom prst="rect">
            <a:avLst/>
          </a:prstGeom>
          <a:noFill/>
        </p:spPr>
        <p:txBody>
          <a:bodyPr wrap="square" rtlCol="0">
            <a:spAutoFit/>
          </a:bodyPr>
          <a:lstStyle/>
          <a:p>
            <a:r>
              <a:rPr lang="en-GB" dirty="0">
                <a:solidFill>
                  <a:srgbClr val="FF0000"/>
                </a:solidFill>
              </a:rPr>
              <a:t>80</a:t>
            </a:r>
          </a:p>
        </p:txBody>
      </p:sp>
      <p:graphicFrame>
        <p:nvGraphicFramePr>
          <p:cNvPr id="2" name="Table 1">
            <a:extLst>
              <a:ext uri="{FF2B5EF4-FFF2-40B4-BE49-F238E27FC236}">
                <a16:creationId xmlns:a16="http://schemas.microsoft.com/office/drawing/2014/main" id="{F7E87B4E-677B-88D7-C3B9-202ADF451B2B}"/>
              </a:ext>
            </a:extLst>
          </p:cNvPr>
          <p:cNvGraphicFramePr>
            <a:graphicFrameLocks noGrp="1"/>
          </p:cNvGraphicFramePr>
          <p:nvPr>
            <p:extLst>
              <p:ext uri="{D42A27DB-BD31-4B8C-83A1-F6EECF244321}">
                <p14:modId xmlns:p14="http://schemas.microsoft.com/office/powerpoint/2010/main" val="2726649424"/>
              </p:ext>
            </p:extLst>
          </p:nvPr>
        </p:nvGraphicFramePr>
        <p:xfrm>
          <a:off x="989604" y="3222040"/>
          <a:ext cx="10205139" cy="2312847"/>
        </p:xfrm>
        <a:graphic>
          <a:graphicData uri="http://schemas.openxmlformats.org/drawingml/2006/table">
            <a:tbl>
              <a:tblPr firstRow="1" firstCol="1" bandRow="1"/>
              <a:tblGrid>
                <a:gridCol w="1699719">
                  <a:extLst>
                    <a:ext uri="{9D8B030D-6E8A-4147-A177-3AD203B41FA5}">
                      <a16:colId xmlns:a16="http://schemas.microsoft.com/office/drawing/2014/main" val="2371096307"/>
                    </a:ext>
                  </a:extLst>
                </a:gridCol>
                <a:gridCol w="1701084">
                  <a:extLst>
                    <a:ext uri="{9D8B030D-6E8A-4147-A177-3AD203B41FA5}">
                      <a16:colId xmlns:a16="http://schemas.microsoft.com/office/drawing/2014/main" val="1383173120"/>
                    </a:ext>
                  </a:extLst>
                </a:gridCol>
                <a:gridCol w="1701084">
                  <a:extLst>
                    <a:ext uri="{9D8B030D-6E8A-4147-A177-3AD203B41FA5}">
                      <a16:colId xmlns:a16="http://schemas.microsoft.com/office/drawing/2014/main" val="3572599613"/>
                    </a:ext>
                  </a:extLst>
                </a:gridCol>
                <a:gridCol w="1701084">
                  <a:extLst>
                    <a:ext uri="{9D8B030D-6E8A-4147-A177-3AD203B41FA5}">
                      <a16:colId xmlns:a16="http://schemas.microsoft.com/office/drawing/2014/main" val="2322944237"/>
                    </a:ext>
                  </a:extLst>
                </a:gridCol>
                <a:gridCol w="1701084">
                  <a:extLst>
                    <a:ext uri="{9D8B030D-6E8A-4147-A177-3AD203B41FA5}">
                      <a16:colId xmlns:a16="http://schemas.microsoft.com/office/drawing/2014/main" val="521680036"/>
                    </a:ext>
                  </a:extLst>
                </a:gridCol>
                <a:gridCol w="1701084">
                  <a:extLst>
                    <a:ext uri="{9D8B030D-6E8A-4147-A177-3AD203B41FA5}">
                      <a16:colId xmlns:a16="http://schemas.microsoft.com/office/drawing/2014/main" val="3583175837"/>
                    </a:ext>
                  </a:extLst>
                </a:gridCol>
              </a:tblGrid>
              <a:tr h="1088509">
                <a:tc>
                  <a:txBody>
                    <a:bodyPr/>
                    <a:lstStyle/>
                    <a:p>
                      <a:pPr algn="ctr">
                        <a:lnSpc>
                          <a:spcPct val="150000"/>
                        </a:lnSpc>
                        <a:spcAft>
                          <a:spcPts val="800"/>
                        </a:spcAft>
                        <a:tabLst>
                          <a:tab pos="771525" algn="l"/>
                        </a:tabLst>
                      </a:pPr>
                      <a:r>
                        <a:rPr lang="en-GB" sz="4000" dirty="0">
                          <a:effectLst/>
                          <a:latin typeface="Arial" panose="020B0604020202020204" pitchFamily="34" charset="0"/>
                          <a:ea typeface="Calibri" panose="020F0502020204030204" pitchFamily="34" charset="0"/>
                          <a:cs typeface="Arial" panose="020B0604020202020204" pitchFamily="34" charset="0"/>
                        </a:rPr>
                        <a:t>m</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Arial" panose="020B0604020202020204" pitchFamily="34" charset="0"/>
                          <a:ea typeface="Calibri" panose="020F0502020204030204" pitchFamily="34" charset="0"/>
                          <a:cs typeface="Arial" panose="020B0604020202020204" pitchFamily="34" charset="0"/>
                        </a:rPr>
                        <a:t>m </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54DC9AA9-8066-B027-4FC7-EC9E1FC19161}"/>
              </a:ext>
            </a:extLst>
          </p:cNvPr>
          <p:cNvSpPr txBox="1"/>
          <p:nvPr/>
        </p:nvSpPr>
        <p:spPr>
          <a:xfrm>
            <a:off x="3660756" y="3468262"/>
            <a:ext cx="1003067" cy="707886"/>
          </a:xfrm>
          <a:prstGeom prst="rect">
            <a:avLst/>
          </a:prstGeom>
          <a:noFill/>
        </p:spPr>
        <p:txBody>
          <a:bodyPr wrap="square" rtlCol="0">
            <a:spAutoFit/>
          </a:bodyPr>
          <a:lstStyle/>
          <a:p>
            <a:r>
              <a:rPr lang="en-GB" sz="4000" dirty="0"/>
              <a:t>1</a:t>
            </a:r>
            <a:endParaRPr lang="en-US" sz="4000" dirty="0"/>
          </a:p>
        </p:txBody>
      </p:sp>
      <p:sp>
        <p:nvSpPr>
          <p:cNvPr id="4" name="TextBox 3">
            <a:extLst>
              <a:ext uri="{FF2B5EF4-FFF2-40B4-BE49-F238E27FC236}">
                <a16:creationId xmlns:a16="http://schemas.microsoft.com/office/drawing/2014/main" id="{65FC6D28-9DAE-F7BF-D978-E69A1AF42D55}"/>
              </a:ext>
            </a:extLst>
          </p:cNvPr>
          <p:cNvSpPr txBox="1"/>
          <p:nvPr/>
        </p:nvSpPr>
        <p:spPr>
          <a:xfrm>
            <a:off x="3609904" y="4490025"/>
            <a:ext cx="870653" cy="707886"/>
          </a:xfrm>
          <a:prstGeom prst="rect">
            <a:avLst/>
          </a:prstGeom>
          <a:noFill/>
        </p:spPr>
        <p:txBody>
          <a:bodyPr wrap="square" rtlCol="0">
            <a:spAutoFit/>
          </a:bodyPr>
          <a:lstStyle/>
          <a:p>
            <a:r>
              <a:rPr lang="en-US" sz="4000" dirty="0"/>
              <a:t>24</a:t>
            </a:r>
          </a:p>
        </p:txBody>
      </p:sp>
      <p:sp>
        <p:nvSpPr>
          <p:cNvPr id="10" name="TextBox 9">
            <a:extLst>
              <a:ext uri="{FF2B5EF4-FFF2-40B4-BE49-F238E27FC236}">
                <a16:creationId xmlns:a16="http://schemas.microsoft.com/office/drawing/2014/main" id="{298EB866-AF13-B4BD-3450-7919EDEB3049}"/>
              </a:ext>
            </a:extLst>
          </p:cNvPr>
          <p:cNvSpPr txBox="1"/>
          <p:nvPr/>
        </p:nvSpPr>
        <p:spPr>
          <a:xfrm>
            <a:off x="5004481" y="3468262"/>
            <a:ext cx="974434" cy="707886"/>
          </a:xfrm>
          <a:prstGeom prst="rect">
            <a:avLst/>
          </a:prstGeom>
          <a:noFill/>
        </p:spPr>
        <p:txBody>
          <a:bodyPr wrap="square" rtlCol="0">
            <a:spAutoFit/>
          </a:bodyPr>
          <a:lstStyle/>
          <a:p>
            <a:r>
              <a:rPr lang="en-GB" sz="4000" dirty="0"/>
              <a:t>0.5</a:t>
            </a:r>
            <a:endParaRPr lang="en-US" sz="4000" dirty="0"/>
          </a:p>
        </p:txBody>
      </p:sp>
      <p:sp>
        <p:nvSpPr>
          <p:cNvPr id="11" name="TextBox 10">
            <a:extLst>
              <a:ext uri="{FF2B5EF4-FFF2-40B4-BE49-F238E27FC236}">
                <a16:creationId xmlns:a16="http://schemas.microsoft.com/office/drawing/2014/main" id="{07627B67-64B7-B861-2ADF-15CD45826D83}"/>
              </a:ext>
            </a:extLst>
          </p:cNvPr>
          <p:cNvSpPr txBox="1"/>
          <p:nvPr/>
        </p:nvSpPr>
        <p:spPr>
          <a:xfrm>
            <a:off x="6438078" y="3468262"/>
            <a:ext cx="1206794" cy="707886"/>
          </a:xfrm>
          <a:prstGeom prst="rect">
            <a:avLst/>
          </a:prstGeom>
          <a:noFill/>
        </p:spPr>
        <p:txBody>
          <a:bodyPr wrap="square" rtlCol="0">
            <a:spAutoFit/>
          </a:bodyPr>
          <a:lstStyle/>
          <a:p>
            <a:r>
              <a:rPr lang="en-US" sz="4000" dirty="0"/>
              <a:t>0.05</a:t>
            </a:r>
          </a:p>
        </p:txBody>
      </p:sp>
      <p:sp>
        <p:nvSpPr>
          <p:cNvPr id="12" name="TextBox 11">
            <a:extLst>
              <a:ext uri="{FF2B5EF4-FFF2-40B4-BE49-F238E27FC236}">
                <a16:creationId xmlns:a16="http://schemas.microsoft.com/office/drawing/2014/main" id="{8C05C000-CEBF-96E8-B6BC-ABE9058F5F11}"/>
              </a:ext>
            </a:extLst>
          </p:cNvPr>
          <p:cNvSpPr txBox="1"/>
          <p:nvPr/>
        </p:nvSpPr>
        <p:spPr>
          <a:xfrm>
            <a:off x="6574905" y="4490025"/>
            <a:ext cx="974434" cy="707886"/>
          </a:xfrm>
          <a:prstGeom prst="rect">
            <a:avLst/>
          </a:prstGeom>
          <a:noFill/>
        </p:spPr>
        <p:txBody>
          <a:bodyPr wrap="square" rtlCol="0">
            <a:spAutoFit/>
          </a:bodyPr>
          <a:lstStyle/>
          <a:p>
            <a:r>
              <a:rPr lang="en-GB" sz="4000" dirty="0"/>
              <a:t>1.2</a:t>
            </a:r>
            <a:endParaRPr lang="en-US" sz="4000" dirty="0"/>
          </a:p>
        </p:txBody>
      </p:sp>
      <p:sp>
        <p:nvSpPr>
          <p:cNvPr id="14" name="TextBox 13">
            <a:extLst>
              <a:ext uri="{FF2B5EF4-FFF2-40B4-BE49-F238E27FC236}">
                <a16:creationId xmlns:a16="http://schemas.microsoft.com/office/drawing/2014/main" id="{CACFEEAD-CF7E-5587-23EF-A170455C172B}"/>
              </a:ext>
            </a:extLst>
          </p:cNvPr>
          <p:cNvSpPr txBox="1"/>
          <p:nvPr/>
        </p:nvSpPr>
        <p:spPr>
          <a:xfrm>
            <a:off x="4965260" y="4490025"/>
            <a:ext cx="1066350" cy="707886"/>
          </a:xfrm>
          <a:prstGeom prst="rect">
            <a:avLst/>
          </a:prstGeom>
          <a:noFill/>
        </p:spPr>
        <p:txBody>
          <a:bodyPr wrap="square" rtlCol="0">
            <a:spAutoFit/>
          </a:bodyPr>
          <a:lstStyle/>
          <a:p>
            <a:r>
              <a:rPr lang="en-US" sz="4000" dirty="0"/>
              <a:t>12</a:t>
            </a:r>
          </a:p>
        </p:txBody>
      </p:sp>
      <p:sp>
        <p:nvSpPr>
          <p:cNvPr id="15" name="TextBox 14">
            <a:extLst>
              <a:ext uri="{FF2B5EF4-FFF2-40B4-BE49-F238E27FC236}">
                <a16:creationId xmlns:a16="http://schemas.microsoft.com/office/drawing/2014/main" id="{6C558AE7-20D9-52F4-5B7E-8377DAB21B39}"/>
              </a:ext>
            </a:extLst>
          </p:cNvPr>
          <p:cNvSpPr txBox="1"/>
          <p:nvPr/>
        </p:nvSpPr>
        <p:spPr>
          <a:xfrm>
            <a:off x="8019856" y="3468262"/>
            <a:ext cx="1189337" cy="707886"/>
          </a:xfrm>
          <a:prstGeom prst="rect">
            <a:avLst/>
          </a:prstGeom>
          <a:noFill/>
        </p:spPr>
        <p:txBody>
          <a:bodyPr wrap="square" rtlCol="0">
            <a:spAutoFit/>
          </a:bodyPr>
          <a:lstStyle/>
          <a:p>
            <a:r>
              <a:rPr lang="en-GB" sz="4000" dirty="0"/>
              <a:t>0.25</a:t>
            </a:r>
            <a:endParaRPr lang="en-US" sz="4000" dirty="0"/>
          </a:p>
        </p:txBody>
      </p:sp>
      <p:sp>
        <p:nvSpPr>
          <p:cNvPr id="16" name="TextBox 15">
            <a:extLst>
              <a:ext uri="{FF2B5EF4-FFF2-40B4-BE49-F238E27FC236}">
                <a16:creationId xmlns:a16="http://schemas.microsoft.com/office/drawing/2014/main" id="{9D1B2007-47AC-37DC-EA96-22BD8B4E11BD}"/>
              </a:ext>
            </a:extLst>
          </p:cNvPr>
          <p:cNvSpPr txBox="1"/>
          <p:nvPr/>
        </p:nvSpPr>
        <p:spPr>
          <a:xfrm>
            <a:off x="8364874" y="4512113"/>
            <a:ext cx="974434" cy="707886"/>
          </a:xfrm>
          <a:prstGeom prst="rect">
            <a:avLst/>
          </a:prstGeom>
          <a:noFill/>
        </p:spPr>
        <p:txBody>
          <a:bodyPr wrap="square" rtlCol="0">
            <a:spAutoFit/>
          </a:bodyPr>
          <a:lstStyle/>
          <a:p>
            <a:r>
              <a:rPr lang="en-US" sz="4000" dirty="0"/>
              <a:t>6</a:t>
            </a:r>
          </a:p>
        </p:txBody>
      </p:sp>
      <p:sp>
        <p:nvSpPr>
          <p:cNvPr id="17" name="TextBox 16">
            <a:extLst>
              <a:ext uri="{FF2B5EF4-FFF2-40B4-BE49-F238E27FC236}">
                <a16:creationId xmlns:a16="http://schemas.microsoft.com/office/drawing/2014/main" id="{6E208689-CAAD-743D-266F-23E4E7BE535E}"/>
              </a:ext>
            </a:extLst>
          </p:cNvPr>
          <p:cNvSpPr txBox="1"/>
          <p:nvPr/>
        </p:nvSpPr>
        <p:spPr>
          <a:xfrm>
            <a:off x="9809825" y="4512113"/>
            <a:ext cx="1219297" cy="707886"/>
          </a:xfrm>
          <a:prstGeom prst="rect">
            <a:avLst/>
          </a:prstGeom>
          <a:noFill/>
        </p:spPr>
        <p:txBody>
          <a:bodyPr wrap="square" rtlCol="0">
            <a:spAutoFit/>
          </a:bodyPr>
          <a:lstStyle/>
          <a:p>
            <a:r>
              <a:rPr lang="en-US" sz="4000" dirty="0"/>
              <a:t>19.2</a:t>
            </a:r>
          </a:p>
        </p:txBody>
      </p:sp>
      <p:sp>
        <p:nvSpPr>
          <p:cNvPr id="18" name="TextBox 17">
            <a:extLst>
              <a:ext uri="{FF2B5EF4-FFF2-40B4-BE49-F238E27FC236}">
                <a16:creationId xmlns:a16="http://schemas.microsoft.com/office/drawing/2014/main" id="{A98B9208-5416-4837-AF87-F3FA5A03F048}"/>
              </a:ext>
            </a:extLst>
          </p:cNvPr>
          <p:cNvSpPr txBox="1"/>
          <p:nvPr/>
        </p:nvSpPr>
        <p:spPr>
          <a:xfrm>
            <a:off x="9772385" y="3480589"/>
            <a:ext cx="1189337" cy="707886"/>
          </a:xfrm>
          <a:prstGeom prst="rect">
            <a:avLst/>
          </a:prstGeom>
          <a:noFill/>
        </p:spPr>
        <p:txBody>
          <a:bodyPr wrap="square" rtlCol="0">
            <a:spAutoFit/>
          </a:bodyPr>
          <a:lstStyle/>
          <a:p>
            <a:r>
              <a:rPr lang="en-GB" sz="4000" dirty="0"/>
              <a:t>0.8</a:t>
            </a:r>
            <a:endParaRPr lang="en-US" sz="4000" dirty="0"/>
          </a:p>
        </p:txBody>
      </p:sp>
      <p:sp>
        <p:nvSpPr>
          <p:cNvPr id="19" name="Isosceles Triangle 18">
            <a:extLst>
              <a:ext uri="{FF2B5EF4-FFF2-40B4-BE49-F238E27FC236}">
                <a16:creationId xmlns:a16="http://schemas.microsoft.com/office/drawing/2014/main" id="{ED0C2B22-7E9E-A950-3C34-CB1C9DCAC7B2}"/>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a:extLst>
              <a:ext uri="{FF2B5EF4-FFF2-40B4-BE49-F238E27FC236}">
                <a16:creationId xmlns:a16="http://schemas.microsoft.com/office/drawing/2014/main" id="{CE5C8263-FF07-7C70-6803-3288B51A75C9}"/>
              </a:ext>
            </a:extLst>
          </p:cNvPr>
          <p:cNvSpPr txBox="1"/>
          <p:nvPr/>
        </p:nvSpPr>
        <p:spPr>
          <a:xfrm>
            <a:off x="147459" y="143698"/>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2" name="Title 1">
            <a:extLst>
              <a:ext uri="{FF2B5EF4-FFF2-40B4-BE49-F238E27FC236}">
                <a16:creationId xmlns:a16="http://schemas.microsoft.com/office/drawing/2014/main" id="{05FA1F91-0766-A453-463B-B1E0467B5362}"/>
              </a:ext>
            </a:extLst>
          </p:cNvPr>
          <p:cNvSpPr txBox="1">
            <a:spLocks/>
          </p:cNvSpPr>
          <p:nvPr/>
        </p:nvSpPr>
        <p:spPr>
          <a:xfrm>
            <a:off x="1275473" y="153396"/>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Exam question 2: answers</a:t>
            </a:r>
          </a:p>
        </p:txBody>
      </p:sp>
      <p:sp>
        <p:nvSpPr>
          <p:cNvPr id="5" name="TextBox 4">
            <a:extLst>
              <a:ext uri="{FF2B5EF4-FFF2-40B4-BE49-F238E27FC236}">
                <a16:creationId xmlns:a16="http://schemas.microsoft.com/office/drawing/2014/main" id="{7034DE7A-DE30-9D3B-2B80-699A44F5C171}"/>
              </a:ext>
            </a:extLst>
          </p:cNvPr>
          <p:cNvSpPr txBox="1"/>
          <p:nvPr/>
        </p:nvSpPr>
        <p:spPr>
          <a:xfrm>
            <a:off x="7549339" y="5762387"/>
            <a:ext cx="4207859" cy="369332"/>
          </a:xfrm>
          <a:prstGeom prst="rect">
            <a:avLst/>
          </a:prstGeom>
          <a:noFill/>
        </p:spPr>
        <p:txBody>
          <a:bodyPr wrap="square" rtlCol="0">
            <a:spAutoFit/>
          </a:bodyPr>
          <a:lstStyle/>
          <a:p>
            <a:r>
              <a:rPr lang="en-US" u="dotted" dirty="0"/>
              <a:t>                                                    </a:t>
            </a:r>
            <a:r>
              <a:rPr lang="en-US" dirty="0"/>
              <a:t> </a:t>
            </a:r>
            <a:r>
              <a:rPr lang="en-US" dirty="0">
                <a:latin typeface="Arial" panose="020B0604020202020204" pitchFamily="34" charset="0"/>
                <a:cs typeface="Arial" panose="020B0604020202020204" pitchFamily="34" charset="0"/>
              </a:rPr>
              <a:t>centimetres</a:t>
            </a:r>
          </a:p>
        </p:txBody>
      </p:sp>
      <p:sp>
        <p:nvSpPr>
          <p:cNvPr id="6" name="TextBox 5">
            <a:extLst>
              <a:ext uri="{FF2B5EF4-FFF2-40B4-BE49-F238E27FC236}">
                <a16:creationId xmlns:a16="http://schemas.microsoft.com/office/drawing/2014/main" id="{F801A273-DEB7-3681-FF99-19AEBE5EAFE7}"/>
              </a:ext>
            </a:extLst>
          </p:cNvPr>
          <p:cNvSpPr txBox="1"/>
          <p:nvPr/>
        </p:nvSpPr>
        <p:spPr>
          <a:xfrm>
            <a:off x="1828798" y="1067604"/>
            <a:ext cx="7062953" cy="2031325"/>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    The length of a plane is 19.2 metres.</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Lukas buys a scale model of the plane.</a:t>
            </a:r>
          </a:p>
          <a:p>
            <a:r>
              <a:rPr lang="en-US" dirty="0">
                <a:latin typeface="Arial" panose="020B0604020202020204" pitchFamily="34" charset="0"/>
                <a:cs typeface="Arial" panose="020B0604020202020204" pitchFamily="34" charset="0"/>
              </a:rPr>
              <a:t>      The scale of the model is 1:24</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      Work out the length of the scale model of the plane.</a:t>
            </a:r>
          </a:p>
          <a:p>
            <a:r>
              <a:rPr lang="en-US" dirty="0">
                <a:latin typeface="Arial" panose="020B0604020202020204" pitchFamily="34" charset="0"/>
                <a:cs typeface="Arial" panose="020B0604020202020204" pitchFamily="34" charset="0"/>
              </a:rPr>
              <a:t>      Give your answer in centimetres. </a:t>
            </a:r>
          </a:p>
        </p:txBody>
      </p:sp>
    </p:spTree>
    <p:extLst>
      <p:ext uri="{BB962C8B-B14F-4D97-AF65-F5344CB8AC3E}">
        <p14:creationId xmlns:p14="http://schemas.microsoft.com/office/powerpoint/2010/main" val="1472208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additive="base">
                                        <p:cTn id="25" dur="500" fill="hold"/>
                                        <p:tgtEl>
                                          <p:spTgt spid="12"/>
                                        </p:tgtEl>
                                        <p:attrNameLst>
                                          <p:attrName>ppt_x</p:attrName>
                                        </p:attrNameLst>
                                      </p:cBhvr>
                                      <p:tavLst>
                                        <p:tav tm="0">
                                          <p:val>
                                            <p:strVal val="#ppt_x"/>
                                          </p:val>
                                        </p:tav>
                                        <p:tav tm="100000">
                                          <p:val>
                                            <p:strVal val="#ppt_x"/>
                                          </p:val>
                                        </p:tav>
                                      </p:tavLst>
                                    </p:anim>
                                    <p:anim calcmode="lin" valueType="num">
                                      <p:cBhvr additive="base">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additive="base">
                                        <p:cTn id="37" dur="500" fill="hold"/>
                                        <p:tgtEl>
                                          <p:spTgt spid="16"/>
                                        </p:tgtEl>
                                        <p:attrNameLst>
                                          <p:attrName>ppt_x</p:attrName>
                                        </p:attrNameLst>
                                      </p:cBhvr>
                                      <p:tavLst>
                                        <p:tav tm="0">
                                          <p:val>
                                            <p:strVal val="#ppt_x"/>
                                          </p:val>
                                        </p:tav>
                                        <p:tav tm="100000">
                                          <p:val>
                                            <p:strVal val="#ppt_x"/>
                                          </p:val>
                                        </p:tav>
                                      </p:tavLst>
                                    </p:anim>
                                    <p:anim calcmode="lin" valueType="num">
                                      <p:cBhvr additive="base">
                                        <p:cTn id="3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500" fill="hold"/>
                                        <p:tgtEl>
                                          <p:spTgt spid="18"/>
                                        </p:tgtEl>
                                        <p:attrNameLst>
                                          <p:attrName>ppt_x</p:attrName>
                                        </p:attrNameLst>
                                      </p:cBhvr>
                                      <p:tavLst>
                                        <p:tav tm="0">
                                          <p:val>
                                            <p:strVal val="#ppt_x"/>
                                          </p:val>
                                        </p:tav>
                                        <p:tav tm="100000">
                                          <p:val>
                                            <p:strVal val="#ppt_x"/>
                                          </p:val>
                                        </p:tav>
                                      </p:tavLst>
                                    </p:anim>
                                    <p:anim calcmode="lin" valueType="num">
                                      <p:cBhvr additive="base">
                                        <p:cTn id="50"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4" grpId="0"/>
      <p:bldP spid="15" grpId="0"/>
      <p:bldP spid="16" grpId="0"/>
      <p:bldP spid="17" grpId="0"/>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16"/>
          <p:cNvSpPr txBox="1">
            <a:spLocks noGrp="1"/>
          </p:cNvSpPr>
          <p:nvPr>
            <p:ph type="ctrTitle"/>
          </p:nvPr>
        </p:nvSpPr>
        <p:spPr>
          <a:xfrm>
            <a:off x="1419497" y="433421"/>
            <a:ext cx="9144000" cy="1395379"/>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GB" sz="4000" b="1" dirty="0">
                <a:solidFill>
                  <a:schemeClr val="lt1"/>
                </a:solidFill>
                <a:latin typeface="Arial"/>
                <a:ea typeface="Arial"/>
                <a:cs typeface="Arial"/>
                <a:sym typeface="Arial"/>
              </a:rPr>
              <a:t>Lesson review: </a:t>
            </a:r>
            <a:br>
              <a:rPr lang="en-GB" sz="4000" b="1" dirty="0">
                <a:solidFill>
                  <a:schemeClr val="lt1"/>
                </a:solidFill>
                <a:latin typeface="Arial"/>
                <a:ea typeface="Arial"/>
                <a:cs typeface="Arial"/>
                <a:sym typeface="Arial"/>
              </a:rPr>
            </a:br>
            <a:r>
              <a:rPr lang="en-GB" sz="4000" b="1" dirty="0">
                <a:solidFill>
                  <a:schemeClr val="lt1"/>
                </a:solidFill>
                <a:latin typeface="Arial"/>
                <a:ea typeface="Arial"/>
                <a:cs typeface="Arial"/>
                <a:sym typeface="Arial"/>
              </a:rPr>
              <a:t>5 Scale, maps and units</a:t>
            </a:r>
            <a:endParaRPr sz="4000" dirty="0"/>
          </a:p>
        </p:txBody>
      </p:sp>
      <p:sp>
        <p:nvSpPr>
          <p:cNvPr id="437" name="Google Shape;43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23</a:t>
            </a:fld>
            <a:endParaRPr/>
          </a:p>
        </p:txBody>
      </p:sp>
      <p:sp>
        <p:nvSpPr>
          <p:cNvPr id="439" name="Google Shape;439;p16"/>
          <p:cNvSpPr txBox="1"/>
          <p:nvPr/>
        </p:nvSpPr>
        <p:spPr>
          <a:xfrm>
            <a:off x="1523999" y="5245915"/>
            <a:ext cx="9454433" cy="1080077"/>
          </a:xfrm>
          <a:prstGeom prst="rect">
            <a:avLst/>
          </a:prstGeom>
          <a:noFill/>
          <a:ln>
            <a:noFill/>
          </a:ln>
        </p:spPr>
        <p:txBody>
          <a:bodyPr spcFirstLastPara="1" wrap="square" lIns="91425" tIns="45700" rIns="91425" bIns="45700" anchor="t" anchorCtr="0">
            <a:normAutofit fontScale="92500" lnSpcReduction="20000"/>
          </a:bodyPr>
          <a:lstStyle/>
          <a:p>
            <a:pPr marL="0" marR="0" lvl="0" indent="0" algn="l" rtl="0">
              <a:lnSpc>
                <a:spcPct val="110714"/>
              </a:lnSpc>
              <a:spcBef>
                <a:spcPts val="0"/>
              </a:spcBef>
              <a:spcAft>
                <a:spcPts val="0"/>
              </a:spcAft>
              <a:buClr>
                <a:schemeClr val="accent1"/>
              </a:buClr>
              <a:buSzPct val="100000"/>
              <a:buFont typeface="Arial"/>
              <a:buNone/>
            </a:pPr>
            <a:r>
              <a:rPr lang="en-GB" sz="2800" b="1" dirty="0">
                <a:solidFill>
                  <a:schemeClr val="accent1"/>
                </a:solidFill>
                <a:latin typeface="Arial"/>
                <a:ea typeface="Arial"/>
                <a:cs typeface="Arial"/>
                <a:sym typeface="Arial"/>
              </a:rPr>
              <a:t>Suggested further steps/areas to work on</a:t>
            </a:r>
            <a:endParaRPr dirty="0"/>
          </a:p>
          <a:p>
            <a:pPr marL="231775" marR="0" lvl="0" indent="-231775" algn="l" rtl="0">
              <a:lnSpc>
                <a:spcPct val="110714"/>
              </a:lnSpc>
              <a:spcBef>
                <a:spcPts val="1600"/>
              </a:spcBef>
              <a:spcAft>
                <a:spcPts val="0"/>
              </a:spcAft>
              <a:buClr>
                <a:schemeClr val="accent1"/>
              </a:buClr>
              <a:buSzPct val="100000"/>
              <a:buFont typeface="Arial"/>
              <a:buChar char="•"/>
            </a:pPr>
            <a:r>
              <a:rPr lang="en-GB" sz="2800" dirty="0">
                <a:solidFill>
                  <a:schemeClr val="dk1"/>
                </a:solidFill>
                <a:latin typeface="Arial"/>
                <a:ea typeface="Arial"/>
                <a:cs typeface="Arial"/>
                <a:sym typeface="Arial"/>
              </a:rPr>
              <a:t>Converting between imperial units and metric units.</a:t>
            </a:r>
            <a:endParaRPr dirty="0"/>
          </a:p>
        </p:txBody>
      </p:sp>
      <p:sp>
        <p:nvSpPr>
          <p:cNvPr id="2" name="Subtitle 2">
            <a:extLst>
              <a:ext uri="{FF2B5EF4-FFF2-40B4-BE49-F238E27FC236}">
                <a16:creationId xmlns:a16="http://schemas.microsoft.com/office/drawing/2014/main" id="{2ECB5F0A-0AA3-883B-3A7D-23AD3408EE52}"/>
              </a:ext>
            </a:extLst>
          </p:cNvPr>
          <p:cNvSpPr txBox="1">
            <a:spLocks/>
          </p:cNvSpPr>
          <p:nvPr/>
        </p:nvSpPr>
        <p:spPr>
          <a:xfrm>
            <a:off x="1524000" y="2255568"/>
            <a:ext cx="9144000" cy="2733260"/>
          </a:xfrm>
          <a:prstGeom prst="rect">
            <a:avLst/>
          </a:prstGeom>
          <a:ln w="38100">
            <a:solidFill>
              <a:schemeClr val="accent1"/>
            </a:solid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3200" b="1" dirty="0">
                <a:solidFill>
                  <a:schemeClr val="accent1"/>
                </a:solidFill>
                <a:latin typeface="Arial" panose="020B0604020202020204" pitchFamily="34" charset="0"/>
                <a:cs typeface="Arial" panose="020B0604020202020204" pitchFamily="34" charset="0"/>
              </a:rPr>
              <a:t>Objectives</a:t>
            </a:r>
            <a:endParaRPr lang="en-GB" sz="3200" dirty="0">
              <a:solidFill>
                <a:schemeClr val="accent1"/>
              </a:solidFill>
              <a:latin typeface="Arial" panose="020B0604020202020204" pitchFamily="34" charset="0"/>
              <a:cs typeface="Arial" panose="020B0604020202020204" pitchFamily="34" charset="0"/>
            </a:endParaRP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convert metric units of measurement</a:t>
            </a:r>
          </a:p>
          <a:p>
            <a:pPr marL="231775" indent="-231775" algn="l">
              <a:lnSpc>
                <a:spcPct val="120000"/>
              </a:lnSpc>
              <a:spcBef>
                <a:spcPts val="0"/>
              </a:spcBef>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use a scale to find lengths</a:t>
            </a:r>
          </a:p>
          <a:p>
            <a:pPr marL="231775" indent="-231775" algn="l">
              <a:lnSpc>
                <a:spcPts val="3100"/>
              </a:lnSpc>
              <a:spcAft>
                <a:spcPts val="600"/>
              </a:spcAft>
              <a:buClr>
                <a:schemeClr val="accent1"/>
              </a:buClr>
              <a:buFont typeface="Arial" panose="020B0604020202020204" pitchFamily="34" charset="0"/>
              <a:buChar char="•"/>
            </a:pPr>
            <a:r>
              <a:rPr lang="en-GB" sz="2600" dirty="0">
                <a:latin typeface="Arial" panose="020B0604020202020204" pitchFamily="34" charset="0"/>
                <a:cs typeface="Arial" panose="020B0604020202020204" pitchFamily="34" charset="0"/>
              </a:rPr>
              <a:t>To be able to represent a proportional situation in a ratio table.</a:t>
            </a:r>
          </a:p>
          <a:p>
            <a:pPr algn="l"/>
            <a:endParaRPr lang="en-GB"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a:t>
            </a:r>
            <a:r>
              <a:rPr lang="en-US" sz="4000" b="1">
                <a:solidFill>
                  <a:schemeClr val="bg1"/>
                </a:solidFill>
                <a:latin typeface="Arial" panose="020B0604020202020204" pitchFamily="34" charset="0"/>
                <a:cs typeface="Arial" panose="020B0604020202020204" pitchFamily="34" charset="0"/>
              </a:rPr>
              <a:t>5: Scale, Maps and Units</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24</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3064852"/>
          </a:xfrm>
          <a:solidFill>
            <a:schemeClr val="bg1"/>
          </a:solidFill>
          <a:ln w="38100">
            <a:solidFill>
              <a:schemeClr val="accent1"/>
            </a:solidFill>
          </a:ln>
        </p:spPr>
        <p:txBody>
          <a:bodyPr>
            <a:normAutofit lnSpcReduction="10000"/>
          </a:bodyPr>
          <a:lstStyle/>
          <a:p>
            <a:pPr algn="l">
              <a:lnSpc>
                <a:spcPct val="120000"/>
              </a:lnSpc>
              <a:spcBef>
                <a:spcPts val="0"/>
              </a:spcBef>
            </a:pPr>
            <a:r>
              <a:rPr lang="en-GB" sz="21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Photos</a:t>
            </a:r>
          </a:p>
          <a:p>
            <a:pPr algn="l">
              <a:lnSpc>
                <a:spcPct val="120000"/>
              </a:lnSpc>
              <a:spcBef>
                <a:spcPts val="0"/>
              </a:spcBef>
            </a:pPr>
            <a:r>
              <a:rPr lang="en-GB" sz="2100" b="1" dirty="0">
                <a:effectLst/>
                <a:latin typeface="Arial" panose="020B0604020202020204" pitchFamily="34" charset="0"/>
                <a:ea typeface="Calibri" panose="020F0502020204030204" pitchFamily="34" charset="0"/>
                <a:cs typeface="Arial" panose="020B0604020202020204" pitchFamily="34" charset="0"/>
              </a:rPr>
              <a:t>123RF.com:  </a:t>
            </a:r>
            <a:r>
              <a:rPr lang="en-GB" sz="2100" dirty="0" err="1">
                <a:effectLst/>
                <a:latin typeface="Arial" panose="020B0604020202020204" pitchFamily="34" charset="0"/>
                <a:ea typeface="Calibri" panose="020F0502020204030204" pitchFamily="34" charset="0"/>
                <a:cs typeface="Arial" panose="020B0604020202020204" pitchFamily="34" charset="0"/>
              </a:rPr>
              <a:t>rawpixel</a:t>
            </a:r>
            <a:r>
              <a:rPr lang="en-GB" sz="2100" dirty="0">
                <a:effectLst/>
                <a:latin typeface="Arial" panose="020B0604020202020204" pitchFamily="34" charset="0"/>
                <a:ea typeface="Calibri" panose="020F0502020204030204" pitchFamily="34" charset="0"/>
                <a:cs typeface="Arial" panose="020B0604020202020204" pitchFamily="34" charset="0"/>
              </a:rPr>
              <a:t>, </a:t>
            </a:r>
            <a:r>
              <a:rPr lang="en-GB" sz="2100" dirty="0" err="1">
                <a:effectLst/>
                <a:latin typeface="Arial" panose="020B0604020202020204" pitchFamily="34" charset="0"/>
                <a:ea typeface="Calibri" panose="020F0502020204030204" pitchFamily="34" charset="0"/>
                <a:cs typeface="Arial" panose="020B0604020202020204" pitchFamily="34" charset="0"/>
              </a:rPr>
              <a:t>Shpadaruk</a:t>
            </a:r>
            <a:r>
              <a:rPr lang="en-GB" sz="2100" dirty="0">
                <a:effectLst/>
                <a:latin typeface="Arial" panose="020B0604020202020204" pitchFamily="34" charset="0"/>
                <a:ea typeface="Calibri" panose="020F0502020204030204" pitchFamily="34" charset="0"/>
                <a:cs typeface="Arial" panose="020B0604020202020204" pitchFamily="34" charset="0"/>
              </a:rPr>
              <a:t> </a:t>
            </a:r>
            <a:r>
              <a:rPr lang="en-GB" sz="2100" dirty="0" err="1">
                <a:effectLst/>
                <a:latin typeface="Arial" panose="020B0604020202020204" pitchFamily="34" charset="0"/>
                <a:ea typeface="Calibri" panose="020F0502020204030204" pitchFamily="34" charset="0"/>
                <a:cs typeface="Arial" panose="020B0604020202020204" pitchFamily="34" charset="0"/>
              </a:rPr>
              <a:t>Aleksei</a:t>
            </a:r>
            <a:r>
              <a:rPr lang="en-GB" sz="2100">
                <a:effectLst/>
                <a:latin typeface="Arial" panose="020B0604020202020204" pitchFamily="34" charset="0"/>
                <a:ea typeface="Calibri" panose="020F0502020204030204" pitchFamily="34" charset="0"/>
                <a:cs typeface="Arial" panose="020B0604020202020204" pitchFamily="34" charset="0"/>
              </a:rPr>
              <a:t> </a:t>
            </a:r>
            <a:r>
              <a:rPr lang="en-GB" sz="2100" b="1">
                <a:effectLst/>
                <a:latin typeface="Arial" panose="020B0604020202020204" pitchFamily="34" charset="0"/>
                <a:ea typeface="Calibri" panose="020F0502020204030204" pitchFamily="34" charset="0"/>
                <a:cs typeface="Arial" panose="020B0604020202020204" pitchFamily="34" charset="0"/>
              </a:rPr>
              <a:t>Shutterstock</a:t>
            </a:r>
            <a:r>
              <a:rPr lang="en-GB" sz="2100" b="1" dirty="0">
                <a:effectLst/>
                <a:latin typeface="Arial" panose="020B0604020202020204" pitchFamily="34" charset="0"/>
                <a:ea typeface="Calibri" panose="020F0502020204030204" pitchFamily="34" charset="0"/>
                <a:cs typeface="Arial" panose="020B0604020202020204" pitchFamily="34" charset="0"/>
              </a:rPr>
              <a:t>.com:  </a:t>
            </a:r>
            <a:r>
              <a:rPr lang="en-GB" sz="2100" dirty="0">
                <a:effectLst/>
                <a:latin typeface="Arial" panose="020B0604020202020204" pitchFamily="34" charset="0"/>
                <a:ea typeface="Calibri" panose="020F0502020204030204" pitchFamily="34" charset="0"/>
                <a:cs typeface="Arial" panose="020B0604020202020204" pitchFamily="34" charset="0"/>
              </a:rPr>
              <a:t>Luke Broughton, Maria </a:t>
            </a:r>
            <a:r>
              <a:rPr lang="en-GB" sz="2100" dirty="0" err="1">
                <a:effectLst/>
                <a:latin typeface="Arial" panose="020B0604020202020204" pitchFamily="34" charset="0"/>
                <a:ea typeface="Calibri" panose="020F0502020204030204" pitchFamily="34" charset="0"/>
                <a:cs typeface="Arial" panose="020B0604020202020204" pitchFamily="34" charset="0"/>
              </a:rPr>
              <a:t>Kazanova</a:t>
            </a:r>
            <a:r>
              <a:rPr lang="en-GB" sz="2100" dirty="0">
                <a:effectLst/>
                <a:latin typeface="Arial" panose="020B0604020202020204" pitchFamily="34" charset="0"/>
                <a:ea typeface="Calibri" panose="020F0502020204030204" pitchFamily="34" charset="0"/>
                <a:cs typeface="Arial" panose="020B0604020202020204" pitchFamily="34" charset="0"/>
              </a:rPr>
              <a:t>, </a:t>
            </a:r>
            <a:r>
              <a:rPr lang="en-GB" sz="2100" dirty="0" err="1">
                <a:effectLst/>
                <a:latin typeface="Arial" panose="020B0604020202020204" pitchFamily="34" charset="0"/>
                <a:ea typeface="Calibri" panose="020F0502020204030204" pitchFamily="34" charset="0"/>
                <a:cs typeface="Arial" panose="020B0604020202020204" pitchFamily="34" charset="0"/>
              </a:rPr>
              <a:t>Emin</a:t>
            </a:r>
            <a:r>
              <a:rPr lang="en-GB" sz="2100" dirty="0">
                <a:effectLst/>
                <a:latin typeface="Arial" panose="020B0604020202020204" pitchFamily="34" charset="0"/>
                <a:ea typeface="Calibri" panose="020F0502020204030204" pitchFamily="34" charset="0"/>
                <a:cs typeface="Arial" panose="020B0604020202020204" pitchFamily="34" charset="0"/>
              </a:rPr>
              <a:t> </a:t>
            </a:r>
            <a:r>
              <a:rPr lang="en-GB" sz="2100" dirty="0" err="1">
                <a:effectLst/>
                <a:latin typeface="Arial" panose="020B0604020202020204" pitchFamily="34" charset="0"/>
                <a:ea typeface="Calibri" panose="020F0502020204030204" pitchFamily="34" charset="0"/>
                <a:cs typeface="Arial" panose="020B0604020202020204" pitchFamily="34" charset="0"/>
              </a:rPr>
              <a:t>Rzayev</a:t>
            </a:r>
            <a:r>
              <a:rPr lang="en-GB" sz="2100" dirty="0">
                <a:effectLst/>
                <a:latin typeface="Arial" panose="020B0604020202020204" pitchFamily="34" charset="0"/>
                <a:ea typeface="Calibri" panose="020F0502020204030204" pitchFamily="34" charset="0"/>
                <a:cs typeface="Arial" panose="020B0604020202020204" pitchFamily="34" charset="0"/>
              </a:rPr>
              <a:t>.</a:t>
            </a:r>
          </a:p>
          <a:p>
            <a:pPr algn="l">
              <a:lnSpc>
                <a:spcPct val="120000"/>
              </a:lnSpc>
              <a:spcBef>
                <a:spcPts val="0"/>
              </a:spcBef>
            </a:pPr>
            <a:r>
              <a:rPr lang="en-GB" sz="21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Text Acknowledgements</a:t>
            </a:r>
          </a:p>
          <a:p>
            <a:pPr algn="l">
              <a:lnSpc>
                <a:spcPct val="120000"/>
              </a:lnSpc>
              <a:spcBef>
                <a:spcPts val="0"/>
              </a:spcBef>
            </a:pPr>
            <a:r>
              <a:rPr lang="en-GB" sz="2100" b="1" dirty="0">
                <a:effectLst/>
                <a:latin typeface="Arial" panose="020B0604020202020204" pitchFamily="34" charset="0"/>
                <a:ea typeface="Calibri" panose="020F0502020204030204" pitchFamily="34" charset="0"/>
                <a:cs typeface="Arial" panose="020B0604020202020204" pitchFamily="34" charset="0"/>
              </a:rPr>
              <a:t>Pearson Education Ltd: </a:t>
            </a:r>
            <a:r>
              <a:rPr lang="en-GB" sz="2100" dirty="0">
                <a:effectLst/>
                <a:latin typeface="Arial" panose="020B0604020202020204" pitchFamily="34" charset="0"/>
                <a:ea typeface="Calibri" panose="020F0502020204030204" pitchFamily="34" charset="0"/>
                <a:cs typeface="Arial" panose="020B0604020202020204" pitchFamily="34" charset="0"/>
              </a:rPr>
              <a:t>Pearson Edexcel GCSE (9-1) In Mathematics (1MA1) Foundation (Calculator) November 2021 Paper 3F </a:t>
            </a:r>
            <a:r>
              <a:rPr lang="en-GB" sz="2100" b="1" dirty="0">
                <a:effectLst/>
                <a:latin typeface="Arial" panose="020B0604020202020204" pitchFamily="34" charset="0"/>
                <a:ea typeface="Calibri" panose="020F0502020204030204" pitchFamily="34" charset="0"/>
                <a:cs typeface="Arial" panose="020B0604020202020204" pitchFamily="34" charset="0"/>
              </a:rPr>
              <a:t>Pearson Education Ltd: </a:t>
            </a:r>
            <a:r>
              <a:rPr lang="en-GB" sz="2100" dirty="0">
                <a:effectLst/>
                <a:latin typeface="Arial" panose="020B0604020202020204" pitchFamily="34" charset="0"/>
                <a:ea typeface="Calibri" panose="020F0502020204030204" pitchFamily="34" charset="0"/>
                <a:cs typeface="Arial" panose="020B0604020202020204" pitchFamily="34" charset="0"/>
              </a:rPr>
              <a:t>Pearson Edexcel GCSE (9-1) In Mathematics (1MA1) Foundation (Calculator) November 2019 Paper 2F</a:t>
            </a:r>
          </a:p>
          <a:p>
            <a:pPr algn="l">
              <a:lnSpc>
                <a:spcPct val="120000"/>
              </a:lnSpc>
              <a:spcBef>
                <a:spcPts val="0"/>
              </a:spcBef>
            </a:pPr>
            <a:endParaRPr lang="en-GB" sz="3600" i="1" dirty="0">
              <a:latin typeface="Arial" panose="020B0604020202020204" pitchFamily="34" charset="0"/>
              <a:ea typeface="Calibri" panose="020F0502020204030204" pitchFamily="34" charset="0"/>
              <a:cs typeface="Arial" panose="020B0604020202020204" pitchFamily="34" charset="0"/>
            </a:endParaRPr>
          </a:p>
          <a:p>
            <a:pPr algn="l">
              <a:lnSpc>
                <a:spcPct val="120000"/>
              </a:lnSpc>
              <a:spcBef>
                <a:spcPts val="0"/>
              </a:spcBef>
            </a:pPr>
            <a:endParaRPr lang="en-GB" sz="34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6" name="Picture 5" descr="A picture containing text, plate, tableware, dishware&#10;&#10;Description automatically generated">
            <a:extLst>
              <a:ext uri="{FF2B5EF4-FFF2-40B4-BE49-F238E27FC236}">
                <a16:creationId xmlns:a16="http://schemas.microsoft.com/office/drawing/2014/main" id="{896C2623-EE65-9EC6-737D-B1304E5B07D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0400" y="348932"/>
            <a:ext cx="3367835" cy="552688"/>
          </a:xfrm>
          <a:prstGeom prst="rect">
            <a:avLst/>
          </a:prstGeom>
        </p:spPr>
      </p:pic>
    </p:spTree>
    <p:extLst>
      <p:ext uri="{BB962C8B-B14F-4D97-AF65-F5344CB8AC3E}">
        <p14:creationId xmlns:p14="http://schemas.microsoft.com/office/powerpoint/2010/main" val="1790597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n illustration of a pale green coloured ruler showing measurements in cm from '1' to '10'. ">
            <a:extLst>
              <a:ext uri="{FF2B5EF4-FFF2-40B4-BE49-F238E27FC236}">
                <a16:creationId xmlns:a16="http://schemas.microsoft.com/office/drawing/2014/main" id="{59AACA65-756B-0918-6D2F-5F9742DD48F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79476" y="1876606"/>
            <a:ext cx="5944956" cy="1019934"/>
          </a:xfrm>
          <a:prstGeom prst="rect">
            <a:avLst/>
          </a:prstGeom>
        </p:spPr>
      </p:pic>
      <p:sp>
        <p:nvSpPr>
          <p:cNvPr id="7" name="Cloud 6"/>
          <p:cNvSpPr/>
          <p:nvPr/>
        </p:nvSpPr>
        <p:spPr>
          <a:xfrm>
            <a:off x="5675582" y="2804772"/>
            <a:ext cx="5678218" cy="1564532"/>
          </a:xfrm>
          <a:prstGeom prst="cloud">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lide Number Placeholder 11">
            <a:extLst>
              <a:ext uri="{FF2B5EF4-FFF2-40B4-BE49-F238E27FC236}">
                <a16:creationId xmlns:a16="http://schemas.microsoft.com/office/drawing/2014/main" id="{1DC912BC-8C2C-312A-BDCD-C7264D7EB88E}"/>
              </a:ext>
            </a:extLst>
          </p:cNvPr>
          <p:cNvSpPr>
            <a:spLocks noGrp="1"/>
          </p:cNvSpPr>
          <p:nvPr>
            <p:ph type="sldNum" sz="quarter" idx="12"/>
          </p:nvPr>
        </p:nvSpPr>
        <p:spPr/>
        <p:txBody>
          <a:bodyPr/>
          <a:lstStyle/>
          <a:p>
            <a:fld id="{BAB26A49-E6E2-4EC6-A6B2-9EEDEFCE8D1E}" type="slidenum">
              <a:rPr lang="en-GB" smtClean="0"/>
              <a:t>3</a:t>
            </a:fld>
            <a:endParaRPr lang="en-GB"/>
          </a:p>
        </p:txBody>
      </p:sp>
      <p:sp>
        <p:nvSpPr>
          <p:cNvPr id="3" name="Content Placeholder 2">
            <a:extLst>
              <a:ext uri="{FF2B5EF4-FFF2-40B4-BE49-F238E27FC236}">
                <a16:creationId xmlns:a16="http://schemas.microsoft.com/office/drawing/2014/main" id="{D9914CC3-9C0B-4BE0-9A17-337AB96D51CE}"/>
              </a:ext>
            </a:extLst>
          </p:cNvPr>
          <p:cNvSpPr>
            <a:spLocks noGrp="1"/>
          </p:cNvSpPr>
          <p:nvPr>
            <p:ph idx="4294967295"/>
          </p:nvPr>
        </p:nvSpPr>
        <p:spPr>
          <a:xfrm>
            <a:off x="0" y="1770063"/>
            <a:ext cx="10515600" cy="4351337"/>
          </a:xfrm>
          <a:prstGeom prst="rect">
            <a:avLst/>
          </a:prstGeom>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GB" dirty="0"/>
          </a:p>
        </p:txBody>
      </p:sp>
      <p:sp>
        <p:nvSpPr>
          <p:cNvPr id="137" name="Up Arrow 15">
            <a:extLst>
              <a:ext uri="{FF2B5EF4-FFF2-40B4-BE49-F238E27FC236}">
                <a16:creationId xmlns:a16="http://schemas.microsoft.com/office/drawing/2014/main" id="{AEF58413-160B-401B-B0A2-FA0FD6A80900}"/>
              </a:ext>
            </a:extLst>
          </p:cNvPr>
          <p:cNvSpPr/>
          <p:nvPr/>
        </p:nvSpPr>
        <p:spPr>
          <a:xfrm>
            <a:off x="2351652" y="2917581"/>
            <a:ext cx="432048" cy="56701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2" name="TextBox 141">
            <a:extLst>
              <a:ext uri="{FF2B5EF4-FFF2-40B4-BE49-F238E27FC236}">
                <a16:creationId xmlns:a16="http://schemas.microsoft.com/office/drawing/2014/main" id="{891EE3CB-EFDA-4026-80A3-7E1828F02FEC}"/>
              </a:ext>
            </a:extLst>
          </p:cNvPr>
          <p:cNvSpPr txBox="1"/>
          <p:nvPr/>
        </p:nvSpPr>
        <p:spPr>
          <a:xfrm>
            <a:off x="6831510" y="1444110"/>
            <a:ext cx="4522290"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3.9</a:t>
            </a:r>
            <a:r>
              <a:rPr lang="en-US" sz="1600" dirty="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cm  </a:t>
            </a:r>
          </a:p>
        </p:txBody>
      </p:sp>
      <p:sp>
        <p:nvSpPr>
          <p:cNvPr id="63" name="TextBox 62">
            <a:extLst>
              <a:ext uri="{FF2B5EF4-FFF2-40B4-BE49-F238E27FC236}">
                <a16:creationId xmlns:a16="http://schemas.microsoft.com/office/drawing/2014/main" id="{891EE3CB-EFDA-4026-80A3-7E1828F02FEC}"/>
              </a:ext>
            </a:extLst>
          </p:cNvPr>
          <p:cNvSpPr txBox="1"/>
          <p:nvPr/>
        </p:nvSpPr>
        <p:spPr>
          <a:xfrm>
            <a:off x="8036733" y="1449858"/>
            <a:ext cx="4522290" cy="58477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 or 39</a:t>
            </a:r>
            <a:r>
              <a:rPr lang="en-US" sz="1600" dirty="0">
                <a:solidFill>
                  <a:srgbClr val="FF0000"/>
                </a:solidFill>
                <a:latin typeface="Arial" panose="020B0604020202020204" pitchFamily="34" charset="0"/>
                <a:cs typeface="Arial" panose="020B0604020202020204" pitchFamily="34" charset="0"/>
              </a:rPr>
              <a:t> </a:t>
            </a:r>
            <a:r>
              <a:rPr lang="en-US" sz="3200" dirty="0">
                <a:solidFill>
                  <a:srgbClr val="FF0000"/>
                </a:solidFill>
                <a:latin typeface="Arial" panose="020B0604020202020204" pitchFamily="34" charset="0"/>
                <a:cs typeface="Arial" panose="020B0604020202020204" pitchFamily="34" charset="0"/>
              </a:rPr>
              <a:t>mm or 0.039</a:t>
            </a:r>
            <a:r>
              <a:rPr lang="en-US" sz="1600" dirty="0">
                <a:solidFill>
                  <a:srgbClr val="FF0000"/>
                </a:solidFill>
                <a:latin typeface="Arial" panose="020B0604020202020204" pitchFamily="34" charset="0"/>
                <a:cs typeface="Arial" panose="020B0604020202020204" pitchFamily="34" charset="0"/>
              </a:rPr>
              <a:t> </a:t>
            </a:r>
            <a:r>
              <a:rPr lang="en-US" sz="3200" dirty="0">
                <a:solidFill>
                  <a:srgbClr val="FF0000"/>
                </a:solidFill>
                <a:latin typeface="Arial" panose="020B0604020202020204" pitchFamily="34" charset="0"/>
                <a:cs typeface="Arial" panose="020B0604020202020204" pitchFamily="34" charset="0"/>
              </a:rPr>
              <a:t>m</a:t>
            </a:r>
          </a:p>
        </p:txBody>
      </p:sp>
      <p:graphicFrame>
        <p:nvGraphicFramePr>
          <p:cNvPr id="4" name="Table 3"/>
          <p:cNvGraphicFramePr>
            <a:graphicFrameLocks noGrp="1"/>
          </p:cNvGraphicFramePr>
          <p:nvPr>
            <p:extLst>
              <p:ext uri="{D42A27DB-BD31-4B8C-83A1-F6EECF244321}">
                <p14:modId xmlns:p14="http://schemas.microsoft.com/office/powerpoint/2010/main" val="6849841"/>
              </p:ext>
            </p:extLst>
          </p:nvPr>
        </p:nvGraphicFramePr>
        <p:xfrm>
          <a:off x="838200" y="5142018"/>
          <a:ext cx="4984147" cy="792480"/>
        </p:xfrm>
        <a:graphic>
          <a:graphicData uri="http://schemas.openxmlformats.org/drawingml/2006/table">
            <a:tbl>
              <a:tblPr firstRow="1" bandRow="1">
                <a:tableStyleId>{5C22544A-7EE6-4342-B048-85BDC9FD1C3A}</a:tableStyleId>
              </a:tblPr>
              <a:tblGrid>
                <a:gridCol w="1661383">
                  <a:extLst>
                    <a:ext uri="{9D8B030D-6E8A-4147-A177-3AD203B41FA5}">
                      <a16:colId xmlns:a16="http://schemas.microsoft.com/office/drawing/2014/main" val="1065758961"/>
                    </a:ext>
                  </a:extLst>
                </a:gridCol>
                <a:gridCol w="1678717">
                  <a:extLst>
                    <a:ext uri="{9D8B030D-6E8A-4147-A177-3AD203B41FA5}">
                      <a16:colId xmlns:a16="http://schemas.microsoft.com/office/drawing/2014/main" val="658924298"/>
                    </a:ext>
                  </a:extLst>
                </a:gridCol>
                <a:gridCol w="1644047">
                  <a:extLst>
                    <a:ext uri="{9D8B030D-6E8A-4147-A177-3AD203B41FA5}">
                      <a16:colId xmlns:a16="http://schemas.microsoft.com/office/drawing/2014/main" val="1790004476"/>
                    </a:ext>
                  </a:extLst>
                </a:gridCol>
              </a:tblGrid>
              <a:tr h="370840">
                <a:tc>
                  <a:txBody>
                    <a:bodyPr/>
                    <a:lstStyle/>
                    <a:p>
                      <a:r>
                        <a:rPr lang="en-GB" sz="2000" b="0" dirty="0">
                          <a:solidFill>
                            <a:schemeClr val="tx1"/>
                          </a:solidFill>
                          <a:latin typeface="Arial" panose="020B0604020202020204" pitchFamily="34" charset="0"/>
                          <a:cs typeface="Arial" panose="020B0604020202020204" pitchFamily="34" charset="0"/>
                        </a:rPr>
                        <a:t>Centimetres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latin typeface="Arial" panose="020B0604020202020204" pitchFamily="34" charset="0"/>
                          <a:cs typeface="Arial" panose="020B0604020202020204" pitchFamily="34" charset="0"/>
                        </a:rPr>
                        <a: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183735"/>
                  </a:ext>
                </a:extLst>
              </a:tr>
              <a:tr h="370840">
                <a:tc>
                  <a:txBody>
                    <a:bodyPr/>
                    <a:lstStyle/>
                    <a:p>
                      <a:r>
                        <a:rPr lang="en-GB" sz="2000" dirty="0">
                          <a:solidFill>
                            <a:schemeClr val="tx1"/>
                          </a:solidFill>
                          <a:latin typeface="Arial" panose="020B0604020202020204" pitchFamily="34" charset="0"/>
                          <a:cs typeface="Arial" panose="020B0604020202020204" pitchFamily="34" charset="0"/>
                        </a:rPr>
                        <a:t>Millimetres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tx1"/>
                          </a:solidFill>
                          <a:latin typeface="Arial" panose="020B0604020202020204" pitchFamily="34" charset="0"/>
                          <a:cs typeface="Arial" panose="020B0604020202020204" pitchFamily="34" charset="0"/>
                        </a:rPr>
                        <a:t>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0627"/>
                  </a:ext>
                </a:extLst>
              </a:tr>
            </a:tbl>
          </a:graphicData>
        </a:graphic>
      </p:graphicFrame>
      <p:sp>
        <p:nvSpPr>
          <p:cNvPr id="65" name="TextBox 64">
            <a:extLst>
              <a:ext uri="{FF2B5EF4-FFF2-40B4-BE49-F238E27FC236}">
                <a16:creationId xmlns:a16="http://schemas.microsoft.com/office/drawing/2014/main" id="{891EE3CB-EFDA-4026-80A3-7E1828F02FEC}"/>
              </a:ext>
            </a:extLst>
          </p:cNvPr>
          <p:cNvSpPr txBox="1"/>
          <p:nvPr/>
        </p:nvSpPr>
        <p:spPr>
          <a:xfrm>
            <a:off x="4870548" y="5161606"/>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a:t>
            </a:r>
          </a:p>
        </p:txBody>
      </p:sp>
      <p:sp>
        <p:nvSpPr>
          <p:cNvPr id="66" name="TextBox 65">
            <a:extLst>
              <a:ext uri="{FF2B5EF4-FFF2-40B4-BE49-F238E27FC236}">
                <a16:creationId xmlns:a16="http://schemas.microsoft.com/office/drawing/2014/main" id="{891EE3CB-EFDA-4026-80A3-7E1828F02FEC}"/>
              </a:ext>
            </a:extLst>
          </p:cNvPr>
          <p:cNvSpPr txBox="1"/>
          <p:nvPr/>
        </p:nvSpPr>
        <p:spPr>
          <a:xfrm>
            <a:off x="4776196" y="5534388"/>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39.0</a:t>
            </a:r>
          </a:p>
        </p:txBody>
      </p:sp>
      <p:sp>
        <p:nvSpPr>
          <p:cNvPr id="5" name="Curved Right Arrow 4"/>
          <p:cNvSpPr/>
          <p:nvPr/>
        </p:nvSpPr>
        <p:spPr>
          <a:xfrm>
            <a:off x="3016335" y="5348352"/>
            <a:ext cx="193430" cy="420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68" name="TextBox 67">
            <a:extLst>
              <a:ext uri="{FF2B5EF4-FFF2-40B4-BE49-F238E27FC236}">
                <a16:creationId xmlns:a16="http://schemas.microsoft.com/office/drawing/2014/main" id="{891EE3CB-EFDA-4026-80A3-7E1828F02FEC}"/>
              </a:ext>
            </a:extLst>
          </p:cNvPr>
          <p:cNvSpPr txBox="1"/>
          <p:nvPr/>
        </p:nvSpPr>
        <p:spPr>
          <a:xfrm>
            <a:off x="2541228" y="5195834"/>
            <a:ext cx="57908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x10</a:t>
            </a:r>
          </a:p>
        </p:txBody>
      </p:sp>
      <p:graphicFrame>
        <p:nvGraphicFramePr>
          <p:cNvPr id="69" name="Table 68"/>
          <p:cNvGraphicFramePr>
            <a:graphicFrameLocks noGrp="1"/>
          </p:cNvGraphicFramePr>
          <p:nvPr>
            <p:extLst>
              <p:ext uri="{D42A27DB-BD31-4B8C-83A1-F6EECF244321}">
                <p14:modId xmlns:p14="http://schemas.microsoft.com/office/powerpoint/2010/main" val="444788392"/>
              </p:ext>
            </p:extLst>
          </p:nvPr>
        </p:nvGraphicFramePr>
        <p:xfrm>
          <a:off x="6443157" y="5142018"/>
          <a:ext cx="4984147" cy="792480"/>
        </p:xfrm>
        <a:graphic>
          <a:graphicData uri="http://schemas.openxmlformats.org/drawingml/2006/table">
            <a:tbl>
              <a:tblPr firstRow="1" bandRow="1">
                <a:tableStyleId>{5C22544A-7EE6-4342-B048-85BDC9FD1C3A}</a:tableStyleId>
              </a:tblPr>
              <a:tblGrid>
                <a:gridCol w="1661383">
                  <a:extLst>
                    <a:ext uri="{9D8B030D-6E8A-4147-A177-3AD203B41FA5}">
                      <a16:colId xmlns:a16="http://schemas.microsoft.com/office/drawing/2014/main" val="1065758961"/>
                    </a:ext>
                  </a:extLst>
                </a:gridCol>
                <a:gridCol w="1678717">
                  <a:extLst>
                    <a:ext uri="{9D8B030D-6E8A-4147-A177-3AD203B41FA5}">
                      <a16:colId xmlns:a16="http://schemas.microsoft.com/office/drawing/2014/main" val="658924298"/>
                    </a:ext>
                  </a:extLst>
                </a:gridCol>
                <a:gridCol w="1644047">
                  <a:extLst>
                    <a:ext uri="{9D8B030D-6E8A-4147-A177-3AD203B41FA5}">
                      <a16:colId xmlns:a16="http://schemas.microsoft.com/office/drawing/2014/main" val="1790004476"/>
                    </a:ext>
                  </a:extLst>
                </a:gridCol>
              </a:tblGrid>
              <a:tr h="370840">
                <a:tc>
                  <a:txBody>
                    <a:bodyPr/>
                    <a:lstStyle/>
                    <a:p>
                      <a:r>
                        <a:rPr lang="en-GB" sz="2000" b="0" dirty="0">
                          <a:solidFill>
                            <a:schemeClr val="tx1"/>
                          </a:solidFill>
                          <a:latin typeface="Arial" panose="020B0604020202020204" pitchFamily="34" charset="0"/>
                          <a:cs typeface="Arial" panose="020B0604020202020204" pitchFamily="34" charset="0"/>
                        </a:rPr>
                        <a:t>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latin typeface="Arial" panose="020B0604020202020204" pitchFamily="34" charset="0"/>
                          <a:cs typeface="Arial" panose="020B0604020202020204" pitchFamily="34" charset="0"/>
                        </a:rPr>
                        <a: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1837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cs typeface="Arial" panose="020B0604020202020204" pitchFamily="34" charset="0"/>
                        </a:rPr>
                        <a:t>Centimetres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tx1"/>
                          </a:solidFill>
                          <a:latin typeface="Arial" panose="020B0604020202020204" pitchFamily="34" charset="0"/>
                          <a:cs typeface="Arial" panose="020B0604020202020204" pitchFamily="34" charset="0"/>
                        </a:rPr>
                        <a:t>   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0627"/>
                  </a:ext>
                </a:extLst>
              </a:tr>
            </a:tbl>
          </a:graphicData>
        </a:graphic>
      </p:graphicFrame>
      <p:sp>
        <p:nvSpPr>
          <p:cNvPr id="70" name="TextBox 69">
            <a:extLst>
              <a:ext uri="{FF2B5EF4-FFF2-40B4-BE49-F238E27FC236}">
                <a16:creationId xmlns:a16="http://schemas.microsoft.com/office/drawing/2014/main" id="{891EE3CB-EFDA-4026-80A3-7E1828F02FEC}"/>
              </a:ext>
            </a:extLst>
          </p:cNvPr>
          <p:cNvSpPr txBox="1"/>
          <p:nvPr/>
        </p:nvSpPr>
        <p:spPr>
          <a:xfrm>
            <a:off x="10369996" y="5138148"/>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0.039</a:t>
            </a:r>
          </a:p>
        </p:txBody>
      </p:sp>
      <p:sp>
        <p:nvSpPr>
          <p:cNvPr id="71" name="TextBox 70">
            <a:extLst>
              <a:ext uri="{FF2B5EF4-FFF2-40B4-BE49-F238E27FC236}">
                <a16:creationId xmlns:a16="http://schemas.microsoft.com/office/drawing/2014/main" id="{891EE3CB-EFDA-4026-80A3-7E1828F02FEC}"/>
              </a:ext>
            </a:extLst>
          </p:cNvPr>
          <p:cNvSpPr txBox="1"/>
          <p:nvPr/>
        </p:nvSpPr>
        <p:spPr>
          <a:xfrm>
            <a:off x="10380441" y="5534388"/>
            <a:ext cx="137757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3.9</a:t>
            </a:r>
          </a:p>
        </p:txBody>
      </p:sp>
      <p:sp>
        <p:nvSpPr>
          <p:cNvPr id="72" name="Curved Right Arrow 71"/>
          <p:cNvSpPr/>
          <p:nvPr/>
        </p:nvSpPr>
        <p:spPr>
          <a:xfrm flipV="1">
            <a:off x="8640616" y="5335030"/>
            <a:ext cx="167688" cy="46114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73" name="TextBox 72">
            <a:extLst>
              <a:ext uri="{FF2B5EF4-FFF2-40B4-BE49-F238E27FC236}">
                <a16:creationId xmlns:a16="http://schemas.microsoft.com/office/drawing/2014/main" id="{891EE3CB-EFDA-4026-80A3-7E1828F02FEC}"/>
              </a:ext>
            </a:extLst>
          </p:cNvPr>
          <p:cNvSpPr txBox="1"/>
          <p:nvPr/>
        </p:nvSpPr>
        <p:spPr>
          <a:xfrm>
            <a:off x="8092215" y="5147438"/>
            <a:ext cx="65694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÷100</a:t>
            </a:r>
          </a:p>
        </p:txBody>
      </p:sp>
      <p:sp>
        <p:nvSpPr>
          <p:cNvPr id="6" name="TextBox 5"/>
          <p:cNvSpPr txBox="1"/>
          <p:nvPr/>
        </p:nvSpPr>
        <p:spPr>
          <a:xfrm>
            <a:off x="6371729" y="3139195"/>
            <a:ext cx="4081550" cy="830997"/>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Convert this measurement to millimetres and to metres</a:t>
            </a:r>
          </a:p>
        </p:txBody>
      </p:sp>
      <p:sp>
        <p:nvSpPr>
          <p:cNvPr id="25" name="Curved Right Arrow 24"/>
          <p:cNvSpPr/>
          <p:nvPr/>
        </p:nvSpPr>
        <p:spPr>
          <a:xfrm>
            <a:off x="4629918" y="5335030"/>
            <a:ext cx="193430" cy="42040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Box 25">
            <a:extLst>
              <a:ext uri="{FF2B5EF4-FFF2-40B4-BE49-F238E27FC236}">
                <a16:creationId xmlns:a16="http://schemas.microsoft.com/office/drawing/2014/main" id="{891EE3CB-EFDA-4026-80A3-7E1828F02FEC}"/>
              </a:ext>
            </a:extLst>
          </p:cNvPr>
          <p:cNvSpPr txBox="1"/>
          <p:nvPr/>
        </p:nvSpPr>
        <p:spPr>
          <a:xfrm>
            <a:off x="4154880" y="5195834"/>
            <a:ext cx="579083"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x10</a:t>
            </a:r>
          </a:p>
        </p:txBody>
      </p:sp>
      <p:sp>
        <p:nvSpPr>
          <p:cNvPr id="27" name="Curved Right Arrow 26"/>
          <p:cNvSpPr/>
          <p:nvPr/>
        </p:nvSpPr>
        <p:spPr>
          <a:xfrm flipV="1">
            <a:off x="10214034" y="5303816"/>
            <a:ext cx="167688" cy="461144"/>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TextBox 27">
            <a:extLst>
              <a:ext uri="{FF2B5EF4-FFF2-40B4-BE49-F238E27FC236}">
                <a16:creationId xmlns:a16="http://schemas.microsoft.com/office/drawing/2014/main" id="{891EE3CB-EFDA-4026-80A3-7E1828F02FEC}"/>
              </a:ext>
            </a:extLst>
          </p:cNvPr>
          <p:cNvSpPr txBox="1"/>
          <p:nvPr/>
        </p:nvSpPr>
        <p:spPr>
          <a:xfrm>
            <a:off x="9720644" y="5165753"/>
            <a:ext cx="656947" cy="338554"/>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÷100</a:t>
            </a:r>
          </a:p>
        </p:txBody>
      </p:sp>
      <p:sp>
        <p:nvSpPr>
          <p:cNvPr id="8" name="Title 1">
            <a:extLst>
              <a:ext uri="{FF2B5EF4-FFF2-40B4-BE49-F238E27FC236}">
                <a16:creationId xmlns:a16="http://schemas.microsoft.com/office/drawing/2014/main" id="{8A746F7B-1AEE-B86F-9656-0D0CB37389AF}"/>
              </a:ext>
            </a:extLst>
          </p:cNvPr>
          <p:cNvSpPr txBox="1">
            <a:spLocks/>
          </p:cNvSpPr>
          <p:nvPr/>
        </p:nvSpPr>
        <p:spPr>
          <a:xfrm>
            <a:off x="1870507" y="224591"/>
            <a:ext cx="9887509"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Reading scales and converting metric units</a:t>
            </a:r>
          </a:p>
        </p:txBody>
      </p:sp>
      <p:sp>
        <p:nvSpPr>
          <p:cNvPr id="9" name="Isosceles Triangle 8">
            <a:extLst>
              <a:ext uri="{FF2B5EF4-FFF2-40B4-BE49-F238E27FC236}">
                <a16:creationId xmlns:a16="http://schemas.microsoft.com/office/drawing/2014/main" id="{963E037B-88E5-593C-0968-BB7F8F07F09C}"/>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0F82D19D-1FB9-47B5-A87D-36C07F3B87C2}"/>
              </a:ext>
            </a:extLst>
          </p:cNvPr>
          <p:cNvSpPr txBox="1"/>
          <p:nvPr/>
        </p:nvSpPr>
        <p:spPr>
          <a:xfrm>
            <a:off x="0" y="0"/>
            <a:ext cx="1427026"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MODEL</a:t>
            </a:r>
            <a:endParaRPr lang="en-GB"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2973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6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2" grpId="0"/>
      <p:bldP spid="63" grpId="0"/>
      <p:bldP spid="65" grpId="0"/>
      <p:bldP spid="66" grpId="0"/>
      <p:bldP spid="5" grpId="0" animBg="1"/>
      <p:bldP spid="68" grpId="0"/>
      <p:bldP spid="70" grpId="0"/>
      <p:bldP spid="71" grpId="0"/>
      <p:bldP spid="72" grpId="0" animBg="1"/>
      <p:bldP spid="73" grpId="0"/>
      <p:bldP spid="6" grpId="0"/>
      <p:bldP spid="25" grpId="0" animBg="1"/>
      <p:bldP spid="26" grpId="0"/>
      <p:bldP spid="27" grpId="0" animBg="1"/>
      <p:bldP spid="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47119" y="1275216"/>
            <a:ext cx="5726119" cy="444677"/>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1) Write these in cm, mm and m.</a:t>
            </a:r>
          </a:p>
        </p:txBody>
      </p:sp>
      <p:sp>
        <p:nvSpPr>
          <p:cNvPr id="28" name="TextBox 27"/>
          <p:cNvSpPr txBox="1"/>
          <p:nvPr/>
        </p:nvSpPr>
        <p:spPr>
          <a:xfrm>
            <a:off x="6971916" y="3567711"/>
            <a:ext cx="4526978" cy="444677"/>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2) Write these in mm and cm.</a:t>
            </a:r>
          </a:p>
        </p:txBody>
      </p:sp>
      <p:sp>
        <p:nvSpPr>
          <p:cNvPr id="29" name="TextBox 28"/>
          <p:cNvSpPr txBox="1"/>
          <p:nvPr/>
        </p:nvSpPr>
        <p:spPr>
          <a:xfrm>
            <a:off x="6971915" y="5513000"/>
            <a:ext cx="4945679" cy="444677"/>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3) Write these in m and cm.</a:t>
            </a:r>
          </a:p>
        </p:txBody>
      </p:sp>
      <p:pic>
        <p:nvPicPr>
          <p:cNvPr id="22" name="Picture 21">
            <a:extLst>
              <a:ext uri="{FF2B5EF4-FFF2-40B4-BE49-F238E27FC236}">
                <a16:creationId xmlns:a16="http://schemas.microsoft.com/office/drawing/2014/main" id="{5B3785C0-E3F9-20A7-573D-681794F19506}"/>
              </a:ext>
            </a:extLst>
          </p:cNvPr>
          <p:cNvPicPr>
            <a:picLocks noChangeAspect="1"/>
          </p:cNvPicPr>
          <p:nvPr/>
        </p:nvPicPr>
        <p:blipFill>
          <a:blip r:embed="rId3"/>
          <a:stretch>
            <a:fillRect/>
          </a:stretch>
        </p:blipFill>
        <p:spPr>
          <a:xfrm>
            <a:off x="9956063" y="11397"/>
            <a:ext cx="2176461" cy="847417"/>
          </a:xfrm>
          <a:prstGeom prst="rect">
            <a:avLst/>
          </a:prstGeom>
        </p:spPr>
      </p:pic>
      <p:grpSp>
        <p:nvGrpSpPr>
          <p:cNvPr id="2" name="Group 1">
            <a:extLst>
              <a:ext uri="{FF2B5EF4-FFF2-40B4-BE49-F238E27FC236}">
                <a16:creationId xmlns:a16="http://schemas.microsoft.com/office/drawing/2014/main" id="{92FC7CBB-8B5E-9917-26F0-6070642D1D36}"/>
              </a:ext>
            </a:extLst>
          </p:cNvPr>
          <p:cNvGrpSpPr/>
          <p:nvPr/>
        </p:nvGrpSpPr>
        <p:grpSpPr>
          <a:xfrm>
            <a:off x="6344944" y="1158806"/>
            <a:ext cx="5787580" cy="1901564"/>
            <a:chOff x="5788600" y="1029526"/>
            <a:chExt cx="6343695" cy="2279931"/>
          </a:xfrm>
        </p:grpSpPr>
        <p:pic>
          <p:nvPicPr>
            <p:cNvPr id="13" name="Picture 12" descr="An illustration of a cream coloured ruler showing measurements from '88' to '93'. The numbers are all in black except for '99' which is red.">
              <a:extLst>
                <a:ext uri="{FF2B5EF4-FFF2-40B4-BE49-F238E27FC236}">
                  <a16:creationId xmlns:a16="http://schemas.microsoft.com/office/drawing/2014/main" id="{AFAD26F7-AD3C-A30D-AF42-6B3459A50733}"/>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788600" y="1582550"/>
              <a:ext cx="6343695" cy="1161384"/>
            </a:xfrm>
            <a:prstGeom prst="rect">
              <a:avLst/>
            </a:prstGeom>
          </p:spPr>
        </p:pic>
        <p:sp>
          <p:nvSpPr>
            <p:cNvPr id="17" name="Up Arrow 16"/>
            <p:cNvSpPr/>
            <p:nvPr/>
          </p:nvSpPr>
          <p:spPr>
            <a:xfrm rot="10800000">
              <a:off x="7459179" y="1088904"/>
              <a:ext cx="384239" cy="44467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Up Arrow 17"/>
            <p:cNvSpPr/>
            <p:nvPr/>
          </p:nvSpPr>
          <p:spPr>
            <a:xfrm>
              <a:off x="9295666" y="2774787"/>
              <a:ext cx="368181" cy="466149"/>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8" name="TextBox 7"/>
            <p:cNvSpPr txBox="1"/>
            <p:nvPr/>
          </p:nvSpPr>
          <p:spPr>
            <a:xfrm>
              <a:off x="6799214" y="1029526"/>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4" name="TextBox 33"/>
            <p:cNvSpPr txBox="1"/>
            <p:nvPr/>
          </p:nvSpPr>
          <p:spPr>
            <a:xfrm>
              <a:off x="8616158" y="2940125"/>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grpSp>
      <p:grpSp>
        <p:nvGrpSpPr>
          <p:cNvPr id="4" name="Group 3">
            <a:extLst>
              <a:ext uri="{FF2B5EF4-FFF2-40B4-BE49-F238E27FC236}">
                <a16:creationId xmlns:a16="http://schemas.microsoft.com/office/drawing/2014/main" id="{AD70712B-4AD3-5464-7730-519120060D06}"/>
              </a:ext>
            </a:extLst>
          </p:cNvPr>
          <p:cNvGrpSpPr/>
          <p:nvPr/>
        </p:nvGrpSpPr>
        <p:grpSpPr>
          <a:xfrm>
            <a:off x="274406" y="2588532"/>
            <a:ext cx="5472154" cy="1680935"/>
            <a:chOff x="252241" y="2731139"/>
            <a:chExt cx="5536359" cy="1888150"/>
          </a:xfrm>
        </p:grpSpPr>
        <p:sp>
          <p:nvSpPr>
            <p:cNvPr id="31" name="Up Arrow 30"/>
            <p:cNvSpPr/>
            <p:nvPr/>
          </p:nvSpPr>
          <p:spPr>
            <a:xfrm>
              <a:off x="2615911" y="4159735"/>
              <a:ext cx="396115" cy="32663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2" name="Up Arrow 31"/>
            <p:cNvSpPr/>
            <p:nvPr/>
          </p:nvSpPr>
          <p:spPr>
            <a:xfrm>
              <a:off x="5107807" y="4158151"/>
              <a:ext cx="396115" cy="32663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7" name="Picture 6" descr="An illustration of a white coloured ruler showing measurements from '0mm' to '50'. The numbers are all in black."/>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52241" y="2731139"/>
              <a:ext cx="5536359" cy="1369987"/>
            </a:xfrm>
            <a:prstGeom prst="rect">
              <a:avLst/>
            </a:prstGeom>
          </p:spPr>
        </p:pic>
        <p:sp>
          <p:nvSpPr>
            <p:cNvPr id="30" name="Up Arrow 29"/>
            <p:cNvSpPr/>
            <p:nvPr/>
          </p:nvSpPr>
          <p:spPr>
            <a:xfrm>
              <a:off x="1369963" y="4158151"/>
              <a:ext cx="396115" cy="326631"/>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994198" y="4249957"/>
              <a:ext cx="50439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6" name="TextBox 35"/>
            <p:cNvSpPr txBox="1"/>
            <p:nvPr/>
          </p:nvSpPr>
          <p:spPr>
            <a:xfrm>
              <a:off x="2174642" y="4229502"/>
              <a:ext cx="50439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37" name="TextBox 36"/>
            <p:cNvSpPr txBox="1"/>
            <p:nvPr/>
          </p:nvSpPr>
          <p:spPr>
            <a:xfrm>
              <a:off x="4744195" y="4210740"/>
              <a:ext cx="50439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grpSp>
        <p:nvGrpSpPr>
          <p:cNvPr id="5" name="Group 4">
            <a:extLst>
              <a:ext uri="{FF2B5EF4-FFF2-40B4-BE49-F238E27FC236}">
                <a16:creationId xmlns:a16="http://schemas.microsoft.com/office/drawing/2014/main" id="{F18AEC17-6C63-4322-B818-B76166A03685}"/>
              </a:ext>
            </a:extLst>
          </p:cNvPr>
          <p:cNvGrpSpPr/>
          <p:nvPr/>
        </p:nvGrpSpPr>
        <p:grpSpPr>
          <a:xfrm>
            <a:off x="274406" y="4920499"/>
            <a:ext cx="6126394" cy="1324569"/>
            <a:chOff x="274406" y="5000249"/>
            <a:chExt cx="6126394" cy="1324569"/>
          </a:xfrm>
        </p:grpSpPr>
        <p:grpSp>
          <p:nvGrpSpPr>
            <p:cNvPr id="24" name="Group 23"/>
            <p:cNvGrpSpPr/>
            <p:nvPr/>
          </p:nvGrpSpPr>
          <p:grpSpPr>
            <a:xfrm>
              <a:off x="274406" y="5065805"/>
              <a:ext cx="6126394" cy="1259013"/>
              <a:chOff x="736261" y="5229200"/>
              <a:chExt cx="6120680" cy="1451023"/>
            </a:xfrm>
          </p:grpSpPr>
          <p:pic>
            <p:nvPicPr>
              <p:cNvPr id="25" name="Picture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36261" y="5229200"/>
                <a:ext cx="6120680" cy="14510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6" name="TextBox 25"/>
              <p:cNvSpPr txBox="1"/>
              <p:nvPr/>
            </p:nvSpPr>
            <p:spPr>
              <a:xfrm>
                <a:off x="6423882" y="6283434"/>
                <a:ext cx="37702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m</a:t>
                </a:r>
              </a:p>
            </p:txBody>
          </p:sp>
        </p:grpSp>
        <p:sp>
          <p:nvSpPr>
            <p:cNvPr id="38" name="TextBox 37"/>
            <p:cNvSpPr txBox="1"/>
            <p:nvPr/>
          </p:nvSpPr>
          <p:spPr>
            <a:xfrm>
              <a:off x="4784744" y="5018172"/>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9" name="TextBox 38"/>
            <p:cNvSpPr txBox="1"/>
            <p:nvPr/>
          </p:nvSpPr>
          <p:spPr>
            <a:xfrm>
              <a:off x="2028660" y="5000249"/>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40" name="TextBox 39"/>
            <p:cNvSpPr txBox="1"/>
            <p:nvPr/>
          </p:nvSpPr>
          <p:spPr>
            <a:xfrm>
              <a:off x="2332916" y="5000249"/>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9" name="Isosceles Triangle 8">
            <a:extLst>
              <a:ext uri="{FF2B5EF4-FFF2-40B4-BE49-F238E27FC236}">
                <a16:creationId xmlns:a16="http://schemas.microsoft.com/office/drawing/2014/main" id="{61BE984E-E33C-9823-927E-CDC23FA6F731}"/>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0" name="Title 1">
            <a:extLst>
              <a:ext uri="{FF2B5EF4-FFF2-40B4-BE49-F238E27FC236}">
                <a16:creationId xmlns:a16="http://schemas.microsoft.com/office/drawing/2014/main" id="{C42AAB2C-FF51-C27D-4F4D-E7183F6D691C}"/>
              </a:ext>
            </a:extLst>
          </p:cNvPr>
          <p:cNvSpPr txBox="1">
            <a:spLocks/>
          </p:cNvSpPr>
          <p:nvPr/>
        </p:nvSpPr>
        <p:spPr>
          <a:xfrm>
            <a:off x="1900674" y="50162"/>
            <a:ext cx="7610248"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400" b="1" dirty="0">
                <a:solidFill>
                  <a:schemeClr val="accent1"/>
                </a:solidFill>
                <a:latin typeface="Arial" panose="020B0604020202020204" pitchFamily="34" charset="0"/>
                <a:cs typeface="Arial" panose="020B0604020202020204" pitchFamily="34" charset="0"/>
              </a:rPr>
              <a:t>Reading scales and converting metric units</a:t>
            </a:r>
          </a:p>
        </p:txBody>
      </p:sp>
      <p:sp>
        <p:nvSpPr>
          <p:cNvPr id="11" name="Slide Number Placeholder 10">
            <a:extLst>
              <a:ext uri="{FF2B5EF4-FFF2-40B4-BE49-F238E27FC236}">
                <a16:creationId xmlns:a16="http://schemas.microsoft.com/office/drawing/2014/main" id="{15B1564C-9367-ECEB-B132-628251AB389A}"/>
              </a:ext>
            </a:extLst>
          </p:cNvPr>
          <p:cNvSpPr>
            <a:spLocks noGrp="1"/>
          </p:cNvSpPr>
          <p:nvPr>
            <p:ph type="sldNum" sz="quarter" idx="12"/>
          </p:nvPr>
        </p:nvSpPr>
        <p:spPr/>
        <p:txBody>
          <a:bodyPr/>
          <a:lstStyle/>
          <a:p>
            <a:fld id="{BAB26A49-E6E2-4EC6-A6B2-9EEDEFCE8D1E}" type="slidenum">
              <a:rPr lang="en-GB" smtClean="0"/>
              <a:t>4</a:t>
            </a:fld>
            <a:endParaRPr lang="en-GB"/>
          </a:p>
        </p:txBody>
      </p:sp>
      <p:sp>
        <p:nvSpPr>
          <p:cNvPr id="21" name="TextBox 20">
            <a:extLst>
              <a:ext uri="{FF2B5EF4-FFF2-40B4-BE49-F238E27FC236}">
                <a16:creationId xmlns:a16="http://schemas.microsoft.com/office/drawing/2014/main" id="{0F82D19D-1FB9-47B5-A87D-36C07F3B87C2}"/>
              </a:ext>
            </a:extLst>
          </p:cNvPr>
          <p:cNvSpPr txBox="1"/>
          <p:nvPr/>
        </p:nvSpPr>
        <p:spPr>
          <a:xfrm>
            <a:off x="41782" y="28581"/>
            <a:ext cx="1628306"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EXPLORE 1</a:t>
            </a:r>
          </a:p>
        </p:txBody>
      </p:sp>
    </p:spTree>
    <p:extLst>
      <p:ext uri="{BB962C8B-B14F-4D97-AF65-F5344CB8AC3E}">
        <p14:creationId xmlns:p14="http://schemas.microsoft.com/office/powerpoint/2010/main" val="12421313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11">
            <a:extLst>
              <a:ext uri="{FF2B5EF4-FFF2-40B4-BE49-F238E27FC236}">
                <a16:creationId xmlns:a16="http://schemas.microsoft.com/office/drawing/2014/main" id="{754A2DD8-77BB-A64D-EFE0-A836DB591372}"/>
              </a:ext>
            </a:extLst>
          </p:cNvPr>
          <p:cNvSpPr>
            <a:spLocks noGrp="1"/>
          </p:cNvSpPr>
          <p:nvPr>
            <p:ph type="sldNum" sz="quarter" idx="12"/>
          </p:nvPr>
        </p:nvSpPr>
        <p:spPr>
          <a:xfrm>
            <a:off x="8621707" y="5906078"/>
            <a:ext cx="2623442" cy="365125"/>
          </a:xfrm>
        </p:spPr>
        <p:txBody>
          <a:bodyPr/>
          <a:lstStyle/>
          <a:p>
            <a:fld id="{BAB26A49-E6E2-4EC6-A6B2-9EEDEFCE8D1E}" type="slidenum">
              <a:rPr lang="en-GB" smtClean="0"/>
              <a:t>5</a:t>
            </a:fld>
            <a:endParaRPr lang="en-GB" dirty="0"/>
          </a:p>
        </p:txBody>
      </p:sp>
      <p:sp>
        <p:nvSpPr>
          <p:cNvPr id="3" name="TextBox 2"/>
          <p:cNvSpPr txBox="1"/>
          <p:nvPr/>
        </p:nvSpPr>
        <p:spPr>
          <a:xfrm>
            <a:off x="947119" y="1275216"/>
            <a:ext cx="5726119" cy="383121"/>
          </a:xfrm>
          <a:prstGeom prst="rect">
            <a:avLst/>
          </a:prstGeom>
          <a:noFill/>
        </p:spPr>
        <p:txBody>
          <a:bodyPr vert="horz" wrap="square" lIns="74615" tIns="37308" rIns="74615" bIns="37308" rtlCol="0">
            <a:spAutoFit/>
          </a:bodyPr>
          <a:lstStyle/>
          <a:p>
            <a:r>
              <a:rPr lang="en-GB" sz="2000" dirty="0">
                <a:solidFill>
                  <a:srgbClr val="000000"/>
                </a:solidFill>
                <a:latin typeface="Arial" panose="020B0604020202020204" pitchFamily="34" charset="0"/>
                <a:cs typeface="Arial" panose="020B0604020202020204" pitchFamily="34" charset="0"/>
              </a:rPr>
              <a:t>1) Write these in cm, mm and m.</a:t>
            </a:r>
          </a:p>
        </p:txBody>
      </p:sp>
      <p:sp>
        <p:nvSpPr>
          <p:cNvPr id="28" name="TextBox 27"/>
          <p:cNvSpPr txBox="1"/>
          <p:nvPr/>
        </p:nvSpPr>
        <p:spPr>
          <a:xfrm>
            <a:off x="6983023" y="3117439"/>
            <a:ext cx="4549741" cy="444677"/>
          </a:xfrm>
          <a:prstGeom prst="rect">
            <a:avLst/>
          </a:prstGeom>
          <a:noFill/>
        </p:spPr>
        <p:txBody>
          <a:bodyPr vert="horz" wrap="square" lIns="74615" tIns="37308" rIns="74615" bIns="37308" rtlCol="0">
            <a:spAutoFit/>
          </a:bodyPr>
          <a:lstStyle/>
          <a:p>
            <a:r>
              <a:rPr lang="en-GB" sz="2400" dirty="0">
                <a:solidFill>
                  <a:srgbClr val="000000"/>
                </a:solidFill>
              </a:rPr>
              <a:t>2) Write these in mm and cm.</a:t>
            </a:r>
          </a:p>
        </p:txBody>
      </p:sp>
      <p:sp>
        <p:nvSpPr>
          <p:cNvPr id="29" name="TextBox 28"/>
          <p:cNvSpPr txBox="1"/>
          <p:nvPr/>
        </p:nvSpPr>
        <p:spPr>
          <a:xfrm>
            <a:off x="6983023" y="4858895"/>
            <a:ext cx="3899285" cy="444677"/>
          </a:xfrm>
          <a:prstGeom prst="rect">
            <a:avLst/>
          </a:prstGeom>
          <a:noFill/>
        </p:spPr>
        <p:txBody>
          <a:bodyPr vert="horz" wrap="square" lIns="74615" tIns="37308" rIns="74615" bIns="37308" rtlCol="0">
            <a:spAutoFit/>
          </a:bodyPr>
          <a:lstStyle/>
          <a:p>
            <a:r>
              <a:rPr lang="en-GB" sz="2400" dirty="0">
                <a:solidFill>
                  <a:srgbClr val="000000"/>
                </a:solidFill>
              </a:rPr>
              <a:t>3) Write these in m and cm.</a:t>
            </a:r>
          </a:p>
        </p:txBody>
      </p:sp>
      <p:pic>
        <p:nvPicPr>
          <p:cNvPr id="22" name="Picture 21">
            <a:extLst>
              <a:ext uri="{FF2B5EF4-FFF2-40B4-BE49-F238E27FC236}">
                <a16:creationId xmlns:a16="http://schemas.microsoft.com/office/drawing/2014/main" id="{5B3785C0-E3F9-20A7-573D-681794F1950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045832" y="84954"/>
            <a:ext cx="2081445" cy="847417"/>
          </a:xfrm>
          <a:prstGeom prst="rect">
            <a:avLst/>
          </a:prstGeom>
        </p:spPr>
      </p:pic>
      <p:grpSp>
        <p:nvGrpSpPr>
          <p:cNvPr id="6" name="Group 5" descr="An illustration of a cream coloured ruler showing measurements from '88' to '93'. The numbers are all in black except for '99' which is red.">
            <a:extLst>
              <a:ext uri="{FF2B5EF4-FFF2-40B4-BE49-F238E27FC236}">
                <a16:creationId xmlns:a16="http://schemas.microsoft.com/office/drawing/2014/main" id="{7AEAF0B2-FB99-8217-F5AA-EFE6013EBF5B}"/>
              </a:ext>
            </a:extLst>
          </p:cNvPr>
          <p:cNvGrpSpPr/>
          <p:nvPr/>
        </p:nvGrpSpPr>
        <p:grpSpPr>
          <a:xfrm>
            <a:off x="5910430" y="1118077"/>
            <a:ext cx="5918563" cy="1825044"/>
            <a:chOff x="5183379" y="729972"/>
            <a:chExt cx="6680897" cy="2395341"/>
          </a:xfrm>
        </p:grpSpPr>
        <p:pic>
          <p:nvPicPr>
            <p:cNvPr id="14" name="Picture 13">
              <a:extLst>
                <a:ext uri="{FF2B5EF4-FFF2-40B4-BE49-F238E27FC236}">
                  <a16:creationId xmlns:a16="http://schemas.microsoft.com/office/drawing/2014/main" id="{9A0042FD-4958-582F-5C5B-4C543B27860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183379" y="1282995"/>
              <a:ext cx="6680897" cy="1223118"/>
            </a:xfrm>
            <a:prstGeom prst="rect">
              <a:avLst/>
            </a:prstGeom>
          </p:spPr>
        </p:pic>
        <p:sp>
          <p:nvSpPr>
            <p:cNvPr id="17" name="Up Arrow 16"/>
            <p:cNvSpPr/>
            <p:nvPr/>
          </p:nvSpPr>
          <p:spPr>
            <a:xfrm rot="10800000">
              <a:off x="6971915" y="729972"/>
              <a:ext cx="432048" cy="5040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18" name="Up Arrow 17"/>
            <p:cNvSpPr/>
            <p:nvPr/>
          </p:nvSpPr>
          <p:spPr>
            <a:xfrm>
              <a:off x="8856936" y="2558622"/>
              <a:ext cx="432048" cy="5040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8" name="TextBox 7"/>
            <p:cNvSpPr txBox="1"/>
            <p:nvPr/>
          </p:nvSpPr>
          <p:spPr>
            <a:xfrm>
              <a:off x="6531195" y="729972"/>
              <a:ext cx="586664" cy="48474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4" name="TextBox 33"/>
            <p:cNvSpPr txBox="1"/>
            <p:nvPr/>
          </p:nvSpPr>
          <p:spPr>
            <a:xfrm>
              <a:off x="8348139" y="2640571"/>
              <a:ext cx="654979" cy="48474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grpSp>
      <p:grpSp>
        <p:nvGrpSpPr>
          <p:cNvPr id="5" name="Group 4" descr="An illustration of a white coloured ruler showing measurements from '0mm' to '50'. The numbers are all in black.">
            <a:extLst>
              <a:ext uri="{FF2B5EF4-FFF2-40B4-BE49-F238E27FC236}">
                <a16:creationId xmlns:a16="http://schemas.microsoft.com/office/drawing/2014/main" id="{5F981C6E-4F8A-0C61-8273-21D9AA2048FC}"/>
              </a:ext>
            </a:extLst>
          </p:cNvPr>
          <p:cNvGrpSpPr/>
          <p:nvPr/>
        </p:nvGrpSpPr>
        <p:grpSpPr>
          <a:xfrm>
            <a:off x="280349" y="2803634"/>
            <a:ext cx="5531728" cy="1832491"/>
            <a:chOff x="280349" y="2798005"/>
            <a:chExt cx="5584709" cy="1845218"/>
          </a:xfrm>
        </p:grpSpPr>
        <p:sp>
          <p:nvSpPr>
            <p:cNvPr id="31" name="Up Arrow 30"/>
            <p:cNvSpPr/>
            <p:nvPr/>
          </p:nvSpPr>
          <p:spPr>
            <a:xfrm>
              <a:off x="2688911" y="4181541"/>
              <a:ext cx="399574" cy="3836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2" name="Up Arrow 31"/>
            <p:cNvSpPr/>
            <p:nvPr/>
          </p:nvSpPr>
          <p:spPr>
            <a:xfrm>
              <a:off x="5180807" y="4179957"/>
              <a:ext cx="399574" cy="3836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pic>
          <p:nvPicPr>
            <p:cNvPr id="7" name="Picture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280349" y="2798005"/>
              <a:ext cx="5584709" cy="1381952"/>
            </a:xfrm>
            <a:prstGeom prst="rect">
              <a:avLst/>
            </a:prstGeom>
          </p:spPr>
        </p:pic>
        <p:sp>
          <p:nvSpPr>
            <p:cNvPr id="30" name="Up Arrow 29"/>
            <p:cNvSpPr/>
            <p:nvPr/>
          </p:nvSpPr>
          <p:spPr>
            <a:xfrm>
              <a:off x="1442963" y="4179957"/>
              <a:ext cx="399574" cy="383656"/>
            </a:xfrm>
            <a:prstGeom prst="upArrow">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5" name="TextBox 34"/>
            <p:cNvSpPr txBox="1"/>
            <p:nvPr/>
          </p:nvSpPr>
          <p:spPr>
            <a:xfrm>
              <a:off x="1066251" y="4273891"/>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6" name="TextBox 35"/>
            <p:cNvSpPr txBox="1"/>
            <p:nvPr/>
          </p:nvSpPr>
          <p:spPr>
            <a:xfrm>
              <a:off x="2246695" y="4253436"/>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37" name="TextBox 36"/>
            <p:cNvSpPr txBox="1"/>
            <p:nvPr/>
          </p:nvSpPr>
          <p:spPr>
            <a:xfrm>
              <a:off x="4816248" y="4234674"/>
              <a:ext cx="50879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grpSp>
        <p:nvGrpSpPr>
          <p:cNvPr id="4" name="Group 3">
            <a:extLst>
              <a:ext uri="{FF2B5EF4-FFF2-40B4-BE49-F238E27FC236}">
                <a16:creationId xmlns:a16="http://schemas.microsoft.com/office/drawing/2014/main" id="{D2084DAC-250A-F39D-18A2-A8A29F1D764A}"/>
              </a:ext>
            </a:extLst>
          </p:cNvPr>
          <p:cNvGrpSpPr/>
          <p:nvPr/>
        </p:nvGrpSpPr>
        <p:grpSpPr>
          <a:xfrm>
            <a:off x="177437" y="5031782"/>
            <a:ext cx="5918563" cy="1271345"/>
            <a:chOff x="177437" y="5031781"/>
            <a:chExt cx="6120680" cy="1571001"/>
          </a:xfrm>
        </p:grpSpPr>
        <p:grpSp>
          <p:nvGrpSpPr>
            <p:cNvPr id="24" name="Group 23"/>
            <p:cNvGrpSpPr/>
            <p:nvPr/>
          </p:nvGrpSpPr>
          <p:grpSpPr>
            <a:xfrm>
              <a:off x="177437" y="5092165"/>
              <a:ext cx="6120680" cy="1510617"/>
              <a:chOff x="736261" y="5229200"/>
              <a:chExt cx="6120680" cy="1510617"/>
            </a:xfrm>
          </p:grpSpPr>
          <p:pic>
            <p:nvPicPr>
              <p:cNvPr id="25" name="Picture 2"/>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36261" y="5229200"/>
                <a:ext cx="6120680" cy="1451023"/>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6" name="TextBox 25"/>
              <p:cNvSpPr txBox="1"/>
              <p:nvPr/>
            </p:nvSpPr>
            <p:spPr>
              <a:xfrm>
                <a:off x="6423882" y="6283434"/>
                <a:ext cx="389901" cy="456383"/>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m</a:t>
                </a:r>
              </a:p>
            </p:txBody>
          </p:sp>
        </p:grpSp>
        <p:sp>
          <p:nvSpPr>
            <p:cNvPr id="38" name="TextBox 37"/>
            <p:cNvSpPr txBox="1"/>
            <p:nvPr/>
          </p:nvSpPr>
          <p:spPr>
            <a:xfrm>
              <a:off x="4672010" y="5049704"/>
              <a:ext cx="508798" cy="45638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a:t>
              </a:r>
            </a:p>
          </p:txBody>
        </p:sp>
        <p:sp>
          <p:nvSpPr>
            <p:cNvPr id="39" name="TextBox 38"/>
            <p:cNvSpPr txBox="1"/>
            <p:nvPr/>
          </p:nvSpPr>
          <p:spPr>
            <a:xfrm>
              <a:off x="1915926" y="5031781"/>
              <a:ext cx="508798" cy="45638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(b)</a:t>
              </a:r>
            </a:p>
          </p:txBody>
        </p:sp>
        <p:sp>
          <p:nvSpPr>
            <p:cNvPr id="40" name="TextBox 39"/>
            <p:cNvSpPr txBox="1"/>
            <p:nvPr/>
          </p:nvSpPr>
          <p:spPr>
            <a:xfrm>
              <a:off x="2220183" y="5031781"/>
              <a:ext cx="508798" cy="45638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a:t>
              </a:r>
            </a:p>
          </p:txBody>
        </p:sp>
      </p:grpSp>
      <p:sp>
        <p:nvSpPr>
          <p:cNvPr id="2" name="TextBox 1"/>
          <p:cNvSpPr txBox="1"/>
          <p:nvPr/>
        </p:nvSpPr>
        <p:spPr>
          <a:xfrm>
            <a:off x="870012" y="1810512"/>
            <a:ext cx="3914732" cy="646331"/>
          </a:xfrm>
          <a:prstGeom prst="rect">
            <a:avLst/>
          </a:prstGeom>
          <a:noFill/>
        </p:spPr>
        <p:txBody>
          <a:bodyPr wrap="square" rtlCol="0">
            <a:spAutoFit/>
          </a:bodyPr>
          <a:lstStyle/>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89.3</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 893</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0.893</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a:t>
            </a:r>
          </a:p>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91.0</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 910</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0.91</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a:t>
            </a:r>
          </a:p>
        </p:txBody>
      </p:sp>
      <p:sp>
        <p:nvSpPr>
          <p:cNvPr id="33" name="TextBox 32"/>
          <p:cNvSpPr txBox="1"/>
          <p:nvPr/>
        </p:nvSpPr>
        <p:spPr>
          <a:xfrm>
            <a:off x="7342725" y="3598347"/>
            <a:ext cx="3743830" cy="923330"/>
          </a:xfrm>
          <a:prstGeom prst="rect">
            <a:avLst/>
          </a:prstGeom>
          <a:noFill/>
        </p:spPr>
        <p:txBody>
          <a:bodyPr wrap="square" rtlCol="0">
            <a:spAutoFit/>
          </a:bodyPr>
          <a:lstStyle/>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12</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1.2</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a:t>
            </a:r>
          </a:p>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24</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2.4</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a:t>
            </a:r>
          </a:p>
          <a:p>
            <a:pPr marL="342900" indent="-342900">
              <a:buAutoNum type="alphaLcParenBoth"/>
            </a:pPr>
            <a:r>
              <a:rPr lang="en-GB" dirty="0">
                <a:solidFill>
                  <a:srgbClr val="FF0000"/>
                </a:solidFill>
                <a:latin typeface="Arial" panose="020B0604020202020204" pitchFamily="34" charset="0"/>
                <a:cs typeface="Arial" panose="020B0604020202020204" pitchFamily="34" charset="0"/>
              </a:rPr>
              <a:t>48</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mm, 4.8</a:t>
            </a:r>
            <a:r>
              <a:rPr lang="en-GB" sz="900" dirty="0">
                <a:solidFill>
                  <a:srgbClr val="FF0000"/>
                </a:solidFill>
                <a:latin typeface="Arial" panose="020B0604020202020204" pitchFamily="34" charset="0"/>
                <a:cs typeface="Arial" panose="020B0604020202020204" pitchFamily="34" charset="0"/>
              </a:rPr>
              <a:t> </a:t>
            </a:r>
            <a:r>
              <a:rPr lang="en-GB" dirty="0">
                <a:solidFill>
                  <a:srgbClr val="FF0000"/>
                </a:solidFill>
                <a:latin typeface="Arial" panose="020B0604020202020204" pitchFamily="34" charset="0"/>
                <a:cs typeface="Arial" panose="020B0604020202020204" pitchFamily="34" charset="0"/>
              </a:rPr>
              <a:t>cm</a:t>
            </a:r>
          </a:p>
        </p:txBody>
      </p:sp>
      <p:sp>
        <p:nvSpPr>
          <p:cNvPr id="41" name="TextBox 40"/>
          <p:cNvSpPr txBox="1"/>
          <p:nvPr/>
        </p:nvSpPr>
        <p:spPr>
          <a:xfrm>
            <a:off x="7342725" y="5282013"/>
            <a:ext cx="3743830" cy="923330"/>
          </a:xfrm>
          <a:prstGeom prst="rect">
            <a:avLst/>
          </a:prstGeom>
          <a:noFill/>
        </p:spPr>
        <p:txBody>
          <a:bodyPr wrap="square" rtlCol="0">
            <a:spAutoFit/>
          </a:bodyPr>
          <a:lstStyle/>
          <a:p>
            <a:pPr marL="342900" indent="-342900">
              <a:buAutoNum type="alphaLcParenBoth"/>
            </a:pPr>
            <a:r>
              <a:rPr lang="en-GB" dirty="0">
                <a:solidFill>
                  <a:srgbClr val="FF0000"/>
                </a:solidFill>
              </a:rPr>
              <a:t>0.5</a:t>
            </a:r>
            <a:r>
              <a:rPr lang="en-GB" sz="900" dirty="0">
                <a:solidFill>
                  <a:srgbClr val="FF0000"/>
                </a:solidFill>
              </a:rPr>
              <a:t> </a:t>
            </a:r>
            <a:r>
              <a:rPr lang="en-GB" dirty="0">
                <a:solidFill>
                  <a:srgbClr val="FF0000"/>
                </a:solidFill>
              </a:rPr>
              <a:t>m, 50</a:t>
            </a:r>
            <a:r>
              <a:rPr lang="en-GB" sz="900" dirty="0">
                <a:solidFill>
                  <a:srgbClr val="FF0000"/>
                </a:solidFill>
              </a:rPr>
              <a:t> </a:t>
            </a:r>
            <a:r>
              <a:rPr lang="en-GB" dirty="0">
                <a:solidFill>
                  <a:srgbClr val="FF0000"/>
                </a:solidFill>
              </a:rPr>
              <a:t>cm</a:t>
            </a:r>
          </a:p>
          <a:p>
            <a:pPr marL="342900" indent="-342900">
              <a:buAutoNum type="alphaLcParenBoth"/>
            </a:pPr>
            <a:r>
              <a:rPr lang="en-GB" dirty="0">
                <a:solidFill>
                  <a:srgbClr val="FF0000"/>
                </a:solidFill>
              </a:rPr>
              <a:t>0.25</a:t>
            </a:r>
            <a:r>
              <a:rPr lang="en-GB" sz="900" dirty="0">
                <a:solidFill>
                  <a:srgbClr val="FF0000"/>
                </a:solidFill>
              </a:rPr>
              <a:t> </a:t>
            </a:r>
            <a:r>
              <a:rPr lang="en-GB" dirty="0">
                <a:solidFill>
                  <a:srgbClr val="FF0000"/>
                </a:solidFill>
              </a:rPr>
              <a:t>m, 25</a:t>
            </a:r>
            <a:r>
              <a:rPr lang="en-GB" sz="900" dirty="0">
                <a:solidFill>
                  <a:srgbClr val="FF0000"/>
                </a:solidFill>
              </a:rPr>
              <a:t> </a:t>
            </a:r>
            <a:r>
              <a:rPr lang="en-GB" dirty="0">
                <a:solidFill>
                  <a:srgbClr val="FF0000"/>
                </a:solidFill>
              </a:rPr>
              <a:t>cm</a:t>
            </a:r>
          </a:p>
          <a:p>
            <a:pPr marL="342900" indent="-342900">
              <a:buAutoNum type="alphaLcParenBoth"/>
            </a:pPr>
            <a:r>
              <a:rPr lang="en-GB" dirty="0">
                <a:solidFill>
                  <a:srgbClr val="FF0000"/>
                </a:solidFill>
              </a:rPr>
              <a:t>0.275</a:t>
            </a:r>
            <a:r>
              <a:rPr lang="en-GB" sz="900" dirty="0">
                <a:solidFill>
                  <a:srgbClr val="FF0000"/>
                </a:solidFill>
              </a:rPr>
              <a:t> </a:t>
            </a:r>
            <a:r>
              <a:rPr lang="en-GB" dirty="0">
                <a:solidFill>
                  <a:srgbClr val="FF0000"/>
                </a:solidFill>
              </a:rPr>
              <a:t>m, 27.5</a:t>
            </a:r>
            <a:r>
              <a:rPr lang="en-GB" sz="900" dirty="0">
                <a:solidFill>
                  <a:srgbClr val="FF0000"/>
                </a:solidFill>
              </a:rPr>
              <a:t> </a:t>
            </a:r>
            <a:r>
              <a:rPr lang="en-GB" dirty="0">
                <a:solidFill>
                  <a:srgbClr val="FF0000"/>
                </a:solidFill>
              </a:rPr>
              <a:t>cm</a:t>
            </a:r>
          </a:p>
        </p:txBody>
      </p:sp>
      <p:sp>
        <p:nvSpPr>
          <p:cNvPr id="10" name="Isosceles Triangle 9">
            <a:extLst>
              <a:ext uri="{FF2B5EF4-FFF2-40B4-BE49-F238E27FC236}">
                <a16:creationId xmlns:a16="http://schemas.microsoft.com/office/drawing/2014/main" id="{C219A399-5FA6-B1B4-794C-B0FA0F918057}"/>
              </a:ext>
              <a:ext uri="{C183D7F6-B498-43B3-948B-1728B52AA6E4}">
                <adec:decorative xmlns:adec="http://schemas.microsoft.com/office/drawing/2017/decorative" val="1"/>
              </a:ext>
            </a:extLst>
          </p:cNvPr>
          <p:cNvSpPr/>
          <p:nvPr/>
        </p:nvSpPr>
        <p:spPr>
          <a:xfrm flipV="1">
            <a:off x="-3816" y="-2241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Title 1">
            <a:extLst>
              <a:ext uri="{FF2B5EF4-FFF2-40B4-BE49-F238E27FC236}">
                <a16:creationId xmlns:a16="http://schemas.microsoft.com/office/drawing/2014/main" id="{ACE9943C-B718-BA48-2457-0F10B5BBD9BC}"/>
              </a:ext>
            </a:extLst>
          </p:cNvPr>
          <p:cNvSpPr txBox="1">
            <a:spLocks/>
          </p:cNvSpPr>
          <p:nvPr/>
        </p:nvSpPr>
        <p:spPr>
          <a:xfrm>
            <a:off x="1765660" y="6880"/>
            <a:ext cx="8092835"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2400" b="1" dirty="0">
                <a:solidFill>
                  <a:schemeClr val="accent1"/>
                </a:solidFill>
                <a:latin typeface="Arial" panose="020B0604020202020204" pitchFamily="34" charset="0"/>
                <a:cs typeface="Arial" panose="020B0604020202020204" pitchFamily="34" charset="0"/>
              </a:rPr>
              <a:t>Reading scales and converting metric units: answers</a:t>
            </a:r>
          </a:p>
        </p:txBody>
      </p:sp>
      <p:sp>
        <p:nvSpPr>
          <p:cNvPr id="9" name="TextBox 8">
            <a:extLst>
              <a:ext uri="{FF2B5EF4-FFF2-40B4-BE49-F238E27FC236}">
                <a16:creationId xmlns:a16="http://schemas.microsoft.com/office/drawing/2014/main" id="{5842DFDD-A3E3-6542-E340-708E7F751D8A}"/>
              </a:ext>
            </a:extLst>
          </p:cNvPr>
          <p:cNvSpPr txBox="1"/>
          <p:nvPr/>
        </p:nvSpPr>
        <p:spPr>
          <a:xfrm>
            <a:off x="17102" y="43627"/>
            <a:ext cx="1406193"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REVIEW</a:t>
            </a:r>
            <a:endParaRPr lang="en-GB" sz="24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3885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3">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black and white line drawing of a stick person. This image portrays the character of Rahima. She is wearing a hijab to cover her head and she is smiling.">
            <a:extLst>
              <a:ext uri="{FF2B5EF4-FFF2-40B4-BE49-F238E27FC236}">
                <a16:creationId xmlns:a16="http://schemas.microsoft.com/office/drawing/2014/main" id="{4A22FCA8-84FA-D161-438E-09D59BA28BD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011361" y="3643049"/>
            <a:ext cx="849151" cy="2236458"/>
          </a:xfrm>
          <a:prstGeom prst="rect">
            <a:avLst/>
          </a:prstGeom>
        </p:spPr>
      </p:pic>
      <p:sp>
        <p:nvSpPr>
          <p:cNvPr id="4" name="Rounded Rectangular Callout 3"/>
          <p:cNvSpPr/>
          <p:nvPr/>
        </p:nvSpPr>
        <p:spPr>
          <a:xfrm flipH="1">
            <a:off x="4879609" y="2137751"/>
            <a:ext cx="6135625" cy="1205345"/>
          </a:xfrm>
          <a:prstGeom prst="wedgeRoundRectCallout">
            <a:avLst>
              <a:gd name="adj1" fmla="val -48318"/>
              <a:gd name="adj2" fmla="val 123052"/>
              <a:gd name="adj3" fmla="val 16667"/>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6" name="TextBox 695"/>
          <p:cNvSpPr txBox="1"/>
          <p:nvPr/>
        </p:nvSpPr>
        <p:spPr>
          <a:xfrm>
            <a:off x="688806" y="1643430"/>
            <a:ext cx="6026695" cy="3399332"/>
          </a:xfrm>
          <a:prstGeom prst="rect">
            <a:avLst/>
          </a:prstGeom>
          <a:noFill/>
        </p:spPr>
        <p:txBody>
          <a:bodyPr vert="horz" wrap="square" lIns="74615" tIns="37308" rIns="74615" bIns="37308" rtlCol="0">
            <a:spAutoFit/>
          </a:bodyPr>
          <a:lstStyle/>
          <a:p>
            <a:r>
              <a:rPr lang="en-GB" sz="2400" dirty="0">
                <a:solidFill>
                  <a:srgbClr val="000000"/>
                </a:solidFill>
                <a:latin typeface="Arial" panose="020B0604020202020204" pitchFamily="34" charset="0"/>
                <a:cs typeface="Arial" panose="020B0604020202020204" pitchFamily="34" charset="0"/>
              </a:rPr>
              <a:t>Rahima is doing a metric conversion.</a:t>
            </a: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endParaRPr lang="en-GB" sz="2400" dirty="0">
              <a:solidFill>
                <a:srgbClr val="000000"/>
              </a:solidFill>
              <a:latin typeface="Arial" panose="020B0604020202020204" pitchFamily="34" charset="0"/>
              <a:cs typeface="Arial" panose="020B0604020202020204" pitchFamily="34" charset="0"/>
            </a:endParaRPr>
          </a:p>
          <a:p>
            <a:r>
              <a:rPr lang="en-GB" sz="2400" dirty="0">
                <a:solidFill>
                  <a:srgbClr val="000000"/>
                </a:solidFill>
                <a:latin typeface="Arial" panose="020B0604020202020204" pitchFamily="34" charset="0"/>
                <a:cs typeface="Arial" panose="020B0604020202020204" pitchFamily="34" charset="0"/>
              </a:rPr>
              <a:t>Rahima is not correct?</a:t>
            </a:r>
          </a:p>
          <a:p>
            <a:r>
              <a:rPr lang="en-GB" sz="2400" dirty="0">
                <a:solidFill>
                  <a:srgbClr val="000000"/>
                </a:solidFill>
                <a:latin typeface="Arial" panose="020B0604020202020204" pitchFamily="34" charset="0"/>
                <a:cs typeface="Arial" panose="020B0604020202020204" pitchFamily="34" charset="0"/>
              </a:rPr>
              <a:t>Can you explain why with a ratio table?</a:t>
            </a:r>
          </a:p>
        </p:txBody>
      </p:sp>
      <p:sp>
        <p:nvSpPr>
          <p:cNvPr id="5" name="TextBox 4"/>
          <p:cNvSpPr txBox="1"/>
          <p:nvPr/>
        </p:nvSpPr>
        <p:spPr>
          <a:xfrm>
            <a:off x="4989337" y="2324924"/>
            <a:ext cx="6022024" cy="830997"/>
          </a:xfrm>
          <a:prstGeom prst="rect">
            <a:avLst/>
          </a:prstGeom>
          <a:noFill/>
        </p:spPr>
        <p:txBody>
          <a:bodyPr wrap="square" rtlCol="0">
            <a:spAutoFit/>
          </a:bodyPr>
          <a:lstStyle/>
          <a:p>
            <a:r>
              <a:rPr lang="en-GB" sz="2400" dirty="0">
                <a:solidFill>
                  <a:srgbClr val="000000"/>
                </a:solidFill>
                <a:latin typeface="Arial" panose="020B0604020202020204" pitchFamily="34" charset="0"/>
                <a:cs typeface="Arial" panose="020B0604020202020204" pitchFamily="34" charset="0"/>
              </a:rPr>
              <a:t>‘0.3</a:t>
            </a:r>
            <a:r>
              <a:rPr lang="en-GB" sz="1200" dirty="0">
                <a:solidFill>
                  <a:srgbClr val="000000"/>
                </a:solidFill>
                <a:latin typeface="Arial" panose="020B0604020202020204" pitchFamily="34" charset="0"/>
                <a:cs typeface="Arial" panose="020B0604020202020204" pitchFamily="34" charset="0"/>
              </a:rPr>
              <a:t> </a:t>
            </a:r>
            <a:r>
              <a:rPr lang="en-GB" sz="2400" dirty="0">
                <a:solidFill>
                  <a:srgbClr val="000000"/>
                </a:solidFill>
                <a:latin typeface="Arial" panose="020B0604020202020204" pitchFamily="34" charset="0"/>
                <a:cs typeface="Arial" panose="020B0604020202020204" pitchFamily="34" charset="0"/>
              </a:rPr>
              <a:t>m is the same as 0.003</a:t>
            </a:r>
            <a:r>
              <a:rPr lang="en-GB" sz="1200" dirty="0">
                <a:solidFill>
                  <a:srgbClr val="000000"/>
                </a:solidFill>
                <a:latin typeface="Arial" panose="020B0604020202020204" pitchFamily="34" charset="0"/>
                <a:cs typeface="Arial" panose="020B0604020202020204" pitchFamily="34" charset="0"/>
              </a:rPr>
              <a:t> </a:t>
            </a:r>
            <a:r>
              <a:rPr lang="en-GB" sz="2400" dirty="0">
                <a:solidFill>
                  <a:srgbClr val="000000"/>
                </a:solidFill>
                <a:latin typeface="Arial" panose="020B0604020202020204" pitchFamily="34" charset="0"/>
                <a:cs typeface="Arial" panose="020B0604020202020204" pitchFamily="34" charset="0"/>
              </a:rPr>
              <a:t>cm because </a:t>
            </a:r>
          </a:p>
          <a:p>
            <a:r>
              <a:rPr lang="en-GB" sz="2400" dirty="0">
                <a:solidFill>
                  <a:srgbClr val="000000"/>
                </a:solidFill>
                <a:latin typeface="Arial" panose="020B0604020202020204" pitchFamily="34" charset="0"/>
                <a:cs typeface="Arial" panose="020B0604020202020204" pitchFamily="34" charset="0"/>
              </a:rPr>
              <a:t>you divide by 100 to change from m to cm.’</a:t>
            </a:r>
            <a:endParaRPr lang="en-GB" sz="2400" dirty="0"/>
          </a:p>
        </p:txBody>
      </p:sp>
      <p:pic>
        <p:nvPicPr>
          <p:cNvPr id="2" name="Picture 1">
            <a:extLst>
              <a:ext uri="{FF2B5EF4-FFF2-40B4-BE49-F238E27FC236}">
                <a16:creationId xmlns:a16="http://schemas.microsoft.com/office/drawing/2014/main" id="{104643F9-450D-DA01-EC25-89CAC28C4AEC}"/>
              </a:ext>
            </a:extLst>
          </p:cNvPr>
          <p:cNvPicPr>
            <a:picLocks noChangeAspect="1"/>
          </p:cNvPicPr>
          <p:nvPr/>
        </p:nvPicPr>
        <p:blipFill>
          <a:blip r:embed="rId4"/>
          <a:stretch>
            <a:fillRect/>
          </a:stretch>
        </p:blipFill>
        <p:spPr>
          <a:xfrm>
            <a:off x="9817274" y="48082"/>
            <a:ext cx="2176461" cy="847417"/>
          </a:xfrm>
          <a:prstGeom prst="rect">
            <a:avLst/>
          </a:prstGeom>
        </p:spPr>
      </p:pic>
      <p:sp>
        <p:nvSpPr>
          <p:cNvPr id="6" name="Title 1">
            <a:extLst>
              <a:ext uri="{FF2B5EF4-FFF2-40B4-BE49-F238E27FC236}">
                <a16:creationId xmlns:a16="http://schemas.microsoft.com/office/drawing/2014/main" id="{CEFF81F6-3D73-EC7D-C63D-14384FF44475}"/>
              </a:ext>
            </a:extLst>
          </p:cNvPr>
          <p:cNvSpPr txBox="1">
            <a:spLocks/>
          </p:cNvSpPr>
          <p:nvPr/>
        </p:nvSpPr>
        <p:spPr>
          <a:xfrm>
            <a:off x="2291937" y="23825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err="1">
                <a:solidFill>
                  <a:schemeClr val="accent1"/>
                </a:solidFill>
                <a:latin typeface="Arial" panose="020B0604020202020204" pitchFamily="34" charset="0"/>
                <a:cs typeface="Arial" panose="020B0604020202020204" pitchFamily="34" charset="0"/>
              </a:rPr>
              <a:t>Rahima’s</a:t>
            </a:r>
            <a:r>
              <a:rPr lang="en-US" sz="3600" b="1" dirty="0">
                <a:solidFill>
                  <a:schemeClr val="accent1"/>
                </a:solidFill>
                <a:latin typeface="Arial" panose="020B0604020202020204" pitchFamily="34" charset="0"/>
                <a:cs typeface="Arial" panose="020B0604020202020204" pitchFamily="34" charset="0"/>
              </a:rPr>
              <a:t> mistake</a:t>
            </a:r>
          </a:p>
        </p:txBody>
      </p:sp>
      <p:sp>
        <p:nvSpPr>
          <p:cNvPr id="8" name="Isosceles Triangle 7">
            <a:extLst>
              <a:ext uri="{FF2B5EF4-FFF2-40B4-BE49-F238E27FC236}">
                <a16:creationId xmlns:a16="http://schemas.microsoft.com/office/drawing/2014/main" id="{98400752-F0EC-9154-EF39-94CAACBC28A8}"/>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a:extLst>
              <a:ext uri="{FF2B5EF4-FFF2-40B4-BE49-F238E27FC236}">
                <a16:creationId xmlns:a16="http://schemas.microsoft.com/office/drawing/2014/main" id="{22912019-683D-3B47-E58D-EE672ED1FF23}"/>
              </a:ext>
            </a:extLst>
          </p:cNvPr>
          <p:cNvSpPr txBox="1"/>
          <p:nvPr/>
        </p:nvSpPr>
        <p:spPr>
          <a:xfrm>
            <a:off x="0" y="-9891"/>
            <a:ext cx="1756683" cy="400110"/>
          </a:xfrm>
          <a:prstGeom prst="rect">
            <a:avLst/>
          </a:prstGeom>
          <a:solidFill>
            <a:schemeClr val="accent1"/>
          </a:solidFill>
          <a:ln>
            <a:solidFill>
              <a:schemeClr val="accent1"/>
            </a:solidFill>
          </a:ln>
          <a:effectLst/>
        </p:spPr>
        <p:txBody>
          <a:bodyPr wrap="square" rtlCol="0">
            <a:spAutoFit/>
          </a:bodyPr>
          <a:lstStyle/>
          <a:p>
            <a:pPr algn="ctr"/>
            <a:r>
              <a:rPr lang="en-GB" sz="2000" b="1" dirty="0">
                <a:solidFill>
                  <a:schemeClr val="bg1"/>
                </a:solidFill>
                <a:latin typeface="Arial" panose="020B0604020202020204" pitchFamily="34" charset="0"/>
                <a:cs typeface="Arial" panose="020B0604020202020204" pitchFamily="34" charset="0"/>
              </a:rPr>
              <a:t>EXPLORE 1</a:t>
            </a:r>
          </a:p>
        </p:txBody>
      </p:sp>
      <p:sp>
        <p:nvSpPr>
          <p:cNvPr id="9" name="Slide Number Placeholder 8">
            <a:extLst>
              <a:ext uri="{FF2B5EF4-FFF2-40B4-BE49-F238E27FC236}">
                <a16:creationId xmlns:a16="http://schemas.microsoft.com/office/drawing/2014/main" id="{0DA09612-FB80-4335-D6D9-342D7E634CCF}"/>
              </a:ext>
            </a:extLst>
          </p:cNvPr>
          <p:cNvSpPr>
            <a:spLocks noGrp="1"/>
          </p:cNvSpPr>
          <p:nvPr>
            <p:ph type="sldNum" sz="quarter" idx="12"/>
          </p:nvPr>
        </p:nvSpPr>
        <p:spPr/>
        <p:txBody>
          <a:bodyPr/>
          <a:lstStyle/>
          <a:p>
            <a:fld id="{BAB26A49-E6E2-4EC6-A6B2-9EEDEFCE8D1E}" type="slidenum">
              <a:rPr lang="en-GB" smtClean="0"/>
              <a:t>6</a:t>
            </a:fld>
            <a:endParaRPr lang="en-GB"/>
          </a:p>
        </p:txBody>
      </p:sp>
    </p:spTree>
    <p:extLst>
      <p:ext uri="{BB962C8B-B14F-4D97-AF65-F5344CB8AC3E}">
        <p14:creationId xmlns:p14="http://schemas.microsoft.com/office/powerpoint/2010/main" val="1846196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graphicFrame>
        <p:nvGraphicFramePr>
          <p:cNvPr id="2" name="Table 1">
            <a:extLst>
              <a:ext uri="{FF2B5EF4-FFF2-40B4-BE49-F238E27FC236}">
                <a16:creationId xmlns:a16="http://schemas.microsoft.com/office/drawing/2014/main" id="{69A6D8A5-58B2-8F11-05F3-185527E9888A}"/>
              </a:ext>
            </a:extLst>
          </p:cNvPr>
          <p:cNvGraphicFramePr>
            <a:graphicFrameLocks noGrp="1"/>
          </p:cNvGraphicFramePr>
          <p:nvPr>
            <p:extLst>
              <p:ext uri="{D42A27DB-BD31-4B8C-83A1-F6EECF244321}">
                <p14:modId xmlns:p14="http://schemas.microsoft.com/office/powerpoint/2010/main" val="1419126306"/>
              </p:ext>
            </p:extLst>
          </p:nvPr>
        </p:nvGraphicFramePr>
        <p:xfrm>
          <a:off x="993431" y="2011294"/>
          <a:ext cx="10205137" cy="2312847"/>
        </p:xfrm>
        <a:graphic>
          <a:graphicData uri="http://schemas.openxmlformats.org/drawingml/2006/table">
            <a:tbl>
              <a:tblPr firstRow="1" firstCol="1" bandRow="1"/>
              <a:tblGrid>
                <a:gridCol w="2039717">
                  <a:extLst>
                    <a:ext uri="{9D8B030D-6E8A-4147-A177-3AD203B41FA5}">
                      <a16:colId xmlns:a16="http://schemas.microsoft.com/office/drawing/2014/main" val="2371096307"/>
                    </a:ext>
                  </a:extLst>
                </a:gridCol>
                <a:gridCol w="2041355">
                  <a:extLst>
                    <a:ext uri="{9D8B030D-6E8A-4147-A177-3AD203B41FA5}">
                      <a16:colId xmlns:a16="http://schemas.microsoft.com/office/drawing/2014/main" val="1383173120"/>
                    </a:ext>
                  </a:extLst>
                </a:gridCol>
                <a:gridCol w="2041355">
                  <a:extLst>
                    <a:ext uri="{9D8B030D-6E8A-4147-A177-3AD203B41FA5}">
                      <a16:colId xmlns:a16="http://schemas.microsoft.com/office/drawing/2014/main" val="3572599613"/>
                    </a:ext>
                  </a:extLst>
                </a:gridCol>
                <a:gridCol w="2041355">
                  <a:extLst>
                    <a:ext uri="{9D8B030D-6E8A-4147-A177-3AD203B41FA5}">
                      <a16:colId xmlns:a16="http://schemas.microsoft.com/office/drawing/2014/main" val="2322944237"/>
                    </a:ext>
                  </a:extLst>
                </a:gridCol>
                <a:gridCol w="2041355">
                  <a:extLst>
                    <a:ext uri="{9D8B030D-6E8A-4147-A177-3AD203B41FA5}">
                      <a16:colId xmlns:a16="http://schemas.microsoft.com/office/drawing/2014/main" val="521680036"/>
                    </a:ext>
                  </a:extLst>
                </a:gridCol>
              </a:tblGrid>
              <a:tr h="1088509">
                <a:tc>
                  <a:txBody>
                    <a:bodyPr/>
                    <a:lstStyle/>
                    <a:p>
                      <a:pPr algn="ctr">
                        <a:lnSpc>
                          <a:spcPct val="150000"/>
                        </a:lnSpc>
                        <a:spcAft>
                          <a:spcPts val="800"/>
                        </a:spcAft>
                        <a:tabLst>
                          <a:tab pos="771525" algn="l"/>
                        </a:tabLst>
                      </a:pPr>
                      <a:r>
                        <a:rPr lang="en-GB" sz="4000" dirty="0">
                          <a:effectLst/>
                          <a:latin typeface="Arial" panose="020B0604020202020204" pitchFamily="34" charset="0"/>
                          <a:ea typeface="Calibri" panose="020F0502020204030204" pitchFamily="34" charset="0"/>
                          <a:cs typeface="Arial" panose="020B0604020202020204" pitchFamily="34" charset="0"/>
                        </a:rPr>
                        <a:t>cm</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99202239"/>
                  </a:ext>
                </a:extLst>
              </a:tr>
              <a:tr h="1224338">
                <a:tc>
                  <a:txBody>
                    <a:bodyPr/>
                    <a:lstStyle/>
                    <a:p>
                      <a:pPr algn="ctr">
                        <a:lnSpc>
                          <a:spcPct val="150000"/>
                        </a:lnSpc>
                        <a:spcAft>
                          <a:spcPts val="800"/>
                        </a:spcAft>
                        <a:tabLst>
                          <a:tab pos="771525" algn="l"/>
                        </a:tabLst>
                      </a:pPr>
                      <a:r>
                        <a:rPr lang="en-GB" sz="4000" dirty="0">
                          <a:effectLst/>
                          <a:latin typeface="Arial" panose="020B0604020202020204" pitchFamily="34" charset="0"/>
                          <a:ea typeface="Calibri" panose="020F0502020204030204" pitchFamily="34" charset="0"/>
                          <a:cs typeface="Arial" panose="020B0604020202020204" pitchFamily="34" charset="0"/>
                        </a:rPr>
                        <a:t>metres </a:t>
                      </a:r>
                      <a:endParaRPr lang="en-US" sz="40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800"/>
                        </a:spcAft>
                        <a:tabLst>
                          <a:tab pos="771525" algn="l"/>
                        </a:tabLst>
                      </a:pPr>
                      <a:endParaRPr lang="en-US" sz="4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07326368"/>
                  </a:ext>
                </a:extLst>
              </a:tr>
            </a:tbl>
          </a:graphicData>
        </a:graphic>
      </p:graphicFrame>
      <p:sp>
        <p:nvSpPr>
          <p:cNvPr id="3" name="TextBox 2">
            <a:extLst>
              <a:ext uri="{FF2B5EF4-FFF2-40B4-BE49-F238E27FC236}">
                <a16:creationId xmlns:a16="http://schemas.microsoft.com/office/drawing/2014/main" id="{DA756EF4-C7AD-D59F-F8A2-9233AE564DEB}"/>
              </a:ext>
            </a:extLst>
          </p:cNvPr>
          <p:cNvSpPr txBox="1"/>
          <p:nvPr/>
        </p:nvSpPr>
        <p:spPr>
          <a:xfrm>
            <a:off x="3547525" y="2234417"/>
            <a:ext cx="1003067" cy="707886"/>
          </a:xfrm>
          <a:prstGeom prst="rect">
            <a:avLst/>
          </a:prstGeom>
          <a:noFill/>
        </p:spPr>
        <p:txBody>
          <a:bodyPr wrap="square" rtlCol="0">
            <a:spAutoFit/>
          </a:bodyPr>
          <a:lstStyle/>
          <a:p>
            <a:r>
              <a:rPr lang="en-GB" sz="4000" dirty="0"/>
              <a:t>100</a:t>
            </a:r>
            <a:endParaRPr lang="en-US" sz="4000" dirty="0"/>
          </a:p>
        </p:txBody>
      </p:sp>
      <p:sp>
        <p:nvSpPr>
          <p:cNvPr id="5" name="TextBox 4">
            <a:extLst>
              <a:ext uri="{FF2B5EF4-FFF2-40B4-BE49-F238E27FC236}">
                <a16:creationId xmlns:a16="http://schemas.microsoft.com/office/drawing/2014/main" id="{F4B9B36E-36A7-7489-6251-E732D6E861EC}"/>
              </a:ext>
            </a:extLst>
          </p:cNvPr>
          <p:cNvSpPr txBox="1"/>
          <p:nvPr/>
        </p:nvSpPr>
        <p:spPr>
          <a:xfrm>
            <a:off x="3783246" y="3279279"/>
            <a:ext cx="531627" cy="707886"/>
          </a:xfrm>
          <a:prstGeom prst="rect">
            <a:avLst/>
          </a:prstGeom>
          <a:noFill/>
        </p:spPr>
        <p:txBody>
          <a:bodyPr wrap="square" rtlCol="0">
            <a:spAutoFit/>
          </a:bodyPr>
          <a:lstStyle/>
          <a:p>
            <a:r>
              <a:rPr lang="en-US" sz="4000" dirty="0"/>
              <a:t>1</a:t>
            </a:r>
          </a:p>
        </p:txBody>
      </p:sp>
      <p:sp>
        <p:nvSpPr>
          <p:cNvPr id="6" name="TextBox 5">
            <a:extLst>
              <a:ext uri="{FF2B5EF4-FFF2-40B4-BE49-F238E27FC236}">
                <a16:creationId xmlns:a16="http://schemas.microsoft.com/office/drawing/2014/main" id="{FA2F0EEE-4B07-0021-250B-F66E1F2111CF}"/>
              </a:ext>
            </a:extLst>
          </p:cNvPr>
          <p:cNvSpPr txBox="1"/>
          <p:nvPr/>
        </p:nvSpPr>
        <p:spPr>
          <a:xfrm>
            <a:off x="5830185" y="2234417"/>
            <a:ext cx="721587" cy="707886"/>
          </a:xfrm>
          <a:prstGeom prst="rect">
            <a:avLst/>
          </a:prstGeom>
          <a:noFill/>
        </p:spPr>
        <p:txBody>
          <a:bodyPr wrap="square" rtlCol="0">
            <a:spAutoFit/>
          </a:bodyPr>
          <a:lstStyle/>
          <a:p>
            <a:r>
              <a:rPr lang="en-GB" sz="4000" dirty="0"/>
              <a:t>10</a:t>
            </a:r>
            <a:endParaRPr lang="en-US" sz="4000" dirty="0"/>
          </a:p>
        </p:txBody>
      </p:sp>
      <p:sp>
        <p:nvSpPr>
          <p:cNvPr id="7" name="TextBox 6">
            <a:extLst>
              <a:ext uri="{FF2B5EF4-FFF2-40B4-BE49-F238E27FC236}">
                <a16:creationId xmlns:a16="http://schemas.microsoft.com/office/drawing/2014/main" id="{C3DF951B-5D7F-F7D1-DFA8-3FB232ED8F0D}"/>
              </a:ext>
            </a:extLst>
          </p:cNvPr>
          <p:cNvSpPr txBox="1"/>
          <p:nvPr/>
        </p:nvSpPr>
        <p:spPr>
          <a:xfrm>
            <a:off x="7873775" y="2234417"/>
            <a:ext cx="721587" cy="707886"/>
          </a:xfrm>
          <a:prstGeom prst="rect">
            <a:avLst/>
          </a:prstGeom>
          <a:noFill/>
        </p:spPr>
        <p:txBody>
          <a:bodyPr wrap="square" rtlCol="0">
            <a:spAutoFit/>
          </a:bodyPr>
          <a:lstStyle/>
          <a:p>
            <a:r>
              <a:rPr lang="en-GB" sz="4000" dirty="0"/>
              <a:t>30</a:t>
            </a:r>
            <a:endParaRPr lang="en-US" sz="4000" dirty="0"/>
          </a:p>
        </p:txBody>
      </p:sp>
      <p:sp>
        <p:nvSpPr>
          <p:cNvPr id="9" name="TextBox 8">
            <a:extLst>
              <a:ext uri="{FF2B5EF4-FFF2-40B4-BE49-F238E27FC236}">
                <a16:creationId xmlns:a16="http://schemas.microsoft.com/office/drawing/2014/main" id="{3B0233C9-043F-D541-D982-53CB01A5823A}"/>
              </a:ext>
            </a:extLst>
          </p:cNvPr>
          <p:cNvSpPr txBox="1"/>
          <p:nvPr/>
        </p:nvSpPr>
        <p:spPr>
          <a:xfrm>
            <a:off x="7869529" y="3264328"/>
            <a:ext cx="974434" cy="707886"/>
          </a:xfrm>
          <a:prstGeom prst="rect">
            <a:avLst/>
          </a:prstGeom>
          <a:noFill/>
        </p:spPr>
        <p:txBody>
          <a:bodyPr wrap="square" rtlCol="0">
            <a:spAutoFit/>
          </a:bodyPr>
          <a:lstStyle/>
          <a:p>
            <a:r>
              <a:rPr lang="en-GB" sz="4000" dirty="0"/>
              <a:t>0.3</a:t>
            </a:r>
            <a:endParaRPr lang="en-US" sz="4000" dirty="0"/>
          </a:p>
        </p:txBody>
      </p:sp>
      <p:sp>
        <p:nvSpPr>
          <p:cNvPr id="10" name="TextBox 9">
            <a:extLst>
              <a:ext uri="{FF2B5EF4-FFF2-40B4-BE49-F238E27FC236}">
                <a16:creationId xmlns:a16="http://schemas.microsoft.com/office/drawing/2014/main" id="{7290C202-6099-9706-2BC0-C1B3A2A04DF3}"/>
              </a:ext>
            </a:extLst>
          </p:cNvPr>
          <p:cNvSpPr txBox="1"/>
          <p:nvPr/>
        </p:nvSpPr>
        <p:spPr>
          <a:xfrm>
            <a:off x="5830185" y="3279279"/>
            <a:ext cx="870653" cy="707886"/>
          </a:xfrm>
          <a:prstGeom prst="rect">
            <a:avLst/>
          </a:prstGeom>
          <a:noFill/>
        </p:spPr>
        <p:txBody>
          <a:bodyPr wrap="square" rtlCol="0">
            <a:spAutoFit/>
          </a:bodyPr>
          <a:lstStyle/>
          <a:p>
            <a:r>
              <a:rPr lang="en-GB" sz="4000" dirty="0"/>
              <a:t>0.1</a:t>
            </a:r>
            <a:endParaRPr lang="en-US" sz="4000" dirty="0"/>
          </a:p>
        </p:txBody>
      </p:sp>
      <p:sp>
        <p:nvSpPr>
          <p:cNvPr id="14" name="TextBox 13">
            <a:extLst>
              <a:ext uri="{FF2B5EF4-FFF2-40B4-BE49-F238E27FC236}">
                <a16:creationId xmlns:a16="http://schemas.microsoft.com/office/drawing/2014/main" id="{66FAB947-6028-9D8A-6709-F95D416563E7}"/>
              </a:ext>
            </a:extLst>
          </p:cNvPr>
          <p:cNvSpPr txBox="1"/>
          <p:nvPr/>
        </p:nvSpPr>
        <p:spPr>
          <a:xfrm>
            <a:off x="993429" y="4991961"/>
            <a:ext cx="10205137" cy="646331"/>
          </a:xfrm>
          <a:prstGeom prst="rect">
            <a:avLst/>
          </a:prstGeom>
          <a:noFill/>
        </p:spPr>
        <p:txBody>
          <a:bodyPr wrap="square" rtlCol="0">
            <a:spAutoFit/>
          </a:bodyPr>
          <a:lstStyle/>
          <a:p>
            <a:r>
              <a:rPr lang="en-GB" sz="3600" dirty="0">
                <a:latin typeface="Arial" panose="020B0604020202020204" pitchFamily="34" charset="0"/>
                <a:cs typeface="Arial" panose="020B0604020202020204" pitchFamily="34" charset="0"/>
              </a:rPr>
              <a:t>So, 0.3</a:t>
            </a:r>
            <a:r>
              <a:rPr lang="en-GB"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m is 30</a:t>
            </a:r>
            <a:r>
              <a:rPr lang="en-GB" dirty="0">
                <a:latin typeface="Arial" panose="020B0604020202020204" pitchFamily="34" charset="0"/>
                <a:cs typeface="Arial" panose="020B0604020202020204" pitchFamily="34" charset="0"/>
              </a:rPr>
              <a:t> </a:t>
            </a:r>
            <a:r>
              <a:rPr lang="en-GB" sz="3600" dirty="0">
                <a:latin typeface="Arial" panose="020B0604020202020204" pitchFamily="34" charset="0"/>
                <a:cs typeface="Arial" panose="020B0604020202020204" pitchFamily="34" charset="0"/>
              </a:rPr>
              <a:t>cm.</a:t>
            </a:r>
          </a:p>
        </p:txBody>
      </p:sp>
      <p:sp>
        <p:nvSpPr>
          <p:cNvPr id="8" name="Isosceles Triangle 7">
            <a:extLst>
              <a:ext uri="{FF2B5EF4-FFF2-40B4-BE49-F238E27FC236}">
                <a16:creationId xmlns:a16="http://schemas.microsoft.com/office/drawing/2014/main" id="{60FCC650-CE91-92AF-C51D-273E64B71A24}"/>
              </a:ext>
              <a:ext uri="{C183D7F6-B498-43B3-948B-1728B52AA6E4}">
                <adec:decorative xmlns:adec="http://schemas.microsoft.com/office/drawing/2017/decorative" val="1"/>
              </a:ext>
            </a:extLst>
          </p:cNvPr>
          <p:cNvSpPr/>
          <p:nvPr/>
        </p:nvSpPr>
        <p:spPr>
          <a:xfrm flipV="1">
            <a:off x="-3816" y="-9890"/>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a:extLst>
              <a:ext uri="{FF2B5EF4-FFF2-40B4-BE49-F238E27FC236}">
                <a16:creationId xmlns:a16="http://schemas.microsoft.com/office/drawing/2014/main" id="{0F82D19D-1FB9-47B5-A87D-36C07F3B87C2}"/>
              </a:ext>
            </a:extLst>
          </p:cNvPr>
          <p:cNvSpPr txBox="1"/>
          <p:nvPr/>
        </p:nvSpPr>
        <p:spPr>
          <a:xfrm>
            <a:off x="0" y="106681"/>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3" name="Title 1">
            <a:extLst>
              <a:ext uri="{FF2B5EF4-FFF2-40B4-BE49-F238E27FC236}">
                <a16:creationId xmlns:a16="http://schemas.microsoft.com/office/drawing/2014/main" id="{137594C1-8479-3797-E831-EA874632F414}"/>
              </a:ext>
            </a:extLst>
          </p:cNvPr>
          <p:cNvSpPr txBox="1">
            <a:spLocks/>
          </p:cNvSpPr>
          <p:nvPr/>
        </p:nvSpPr>
        <p:spPr>
          <a:xfrm>
            <a:off x="2291937" y="128265"/>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err="1">
                <a:solidFill>
                  <a:schemeClr val="accent1"/>
                </a:solidFill>
                <a:latin typeface="Arial" panose="020B0604020202020204" pitchFamily="34" charset="0"/>
                <a:cs typeface="Arial" panose="020B0604020202020204" pitchFamily="34" charset="0"/>
              </a:rPr>
              <a:t>Rahima’s</a:t>
            </a:r>
            <a:r>
              <a:rPr lang="en-US" sz="3600" b="1" dirty="0">
                <a:solidFill>
                  <a:schemeClr val="accent1"/>
                </a:solidFill>
                <a:latin typeface="Arial" panose="020B0604020202020204" pitchFamily="34" charset="0"/>
                <a:cs typeface="Arial" panose="020B0604020202020204" pitchFamily="34" charset="0"/>
              </a:rPr>
              <a:t> mistake: using ratio tables</a:t>
            </a:r>
          </a:p>
        </p:txBody>
      </p:sp>
    </p:spTree>
    <p:extLst>
      <p:ext uri="{BB962C8B-B14F-4D97-AF65-F5344CB8AC3E}">
        <p14:creationId xmlns:p14="http://schemas.microsoft.com/office/powerpoint/2010/main" val="2137719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barn(inVertical)">
                                      <p:cBhvr>
                                        <p:cTn id="31"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descr="An illustration of a map for a local park featuring a range of leisure facilities. These include some open areas of grass, football pitches, gardens, a stream and two lakes. Some facilities are labelled from 1–5. These are: 1 – Visitor centre; 2 – Boathouse; 3– Garden café; 4 – Playground; 5– Lakeside café.">
            <a:extLst>
              <a:ext uri="{FF2B5EF4-FFF2-40B4-BE49-F238E27FC236}">
                <a16:creationId xmlns:a16="http://schemas.microsoft.com/office/drawing/2014/main" id="{C4CE5CB8-61DA-A6F1-E689-36D3D7F7D519}"/>
              </a:ext>
            </a:extLst>
          </p:cNvPr>
          <p:cNvGrpSpPr/>
          <p:nvPr/>
        </p:nvGrpSpPr>
        <p:grpSpPr>
          <a:xfrm>
            <a:off x="986227" y="1155500"/>
            <a:ext cx="6230250" cy="4198283"/>
            <a:chOff x="5526698" y="1517491"/>
            <a:chExt cx="6230250" cy="4198283"/>
          </a:xfrm>
        </p:grpSpPr>
        <p:pic>
          <p:nvPicPr>
            <p:cNvPr id="18" name="Picture 1">
              <a:extLst>
                <a:ext uri="{FF2B5EF4-FFF2-40B4-BE49-F238E27FC236}">
                  <a16:creationId xmlns:a16="http://schemas.microsoft.com/office/drawing/2014/main" id="{3829BE62-1AAD-8CA2-2E21-5F6D4156B397}"/>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5526698" y="1517491"/>
              <a:ext cx="6230250" cy="4198283"/>
            </a:xfrm>
            <a:prstGeom prst="rect">
              <a:avLst/>
            </a:prstGeom>
            <a:noFill/>
            <a:extLst>
              <a:ext uri="{909E8E84-426E-40DD-AFC4-6F175D3DCCD1}">
                <a14:hiddenFill xmlns:a14="http://schemas.microsoft.com/office/drawing/2010/main">
                  <a:solidFill>
                    <a:srgbClr val="FFFFFF"/>
                  </a:solidFill>
                </a14:hiddenFill>
              </a:ext>
            </a:extLst>
          </p:spPr>
        </p:pic>
        <p:grpSp>
          <p:nvGrpSpPr>
            <p:cNvPr id="20" name="Group 19">
              <a:extLst>
                <a:ext uri="{FF2B5EF4-FFF2-40B4-BE49-F238E27FC236}">
                  <a16:creationId xmlns:a16="http://schemas.microsoft.com/office/drawing/2014/main" id="{B2294720-686E-C962-0180-2CCB35F22E52}"/>
                </a:ext>
              </a:extLst>
            </p:cNvPr>
            <p:cNvGrpSpPr/>
            <p:nvPr/>
          </p:nvGrpSpPr>
          <p:grpSpPr>
            <a:xfrm>
              <a:off x="6462942" y="1651532"/>
              <a:ext cx="4976515" cy="3803588"/>
              <a:chOff x="6462942" y="1651532"/>
              <a:chExt cx="4976515" cy="3803588"/>
            </a:xfrm>
          </p:grpSpPr>
          <p:sp>
            <p:nvSpPr>
              <p:cNvPr id="22" name="TextBox 4">
                <a:extLst>
                  <a:ext uri="{FF2B5EF4-FFF2-40B4-BE49-F238E27FC236}">
                    <a16:creationId xmlns:a16="http://schemas.microsoft.com/office/drawing/2014/main" id="{7F3CC852-BAE0-0F9D-BB1C-BADD3FB1BCBC}"/>
                  </a:ext>
                </a:extLst>
              </p:cNvPr>
              <p:cNvSpPr txBox="1"/>
              <p:nvPr/>
            </p:nvSpPr>
            <p:spPr>
              <a:xfrm>
                <a:off x="6462942" y="5008715"/>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a:t>
                </a:r>
                <a:endParaRPr lang="en-GB" sz="1200" dirty="0">
                  <a:effectLst/>
                  <a:latin typeface="Arial" panose="020B0604020202020204" pitchFamily="34" charset="0"/>
                  <a:ea typeface="Calibri" panose="020F0502020204030204" pitchFamily="34" charset="0"/>
                </a:endParaRPr>
              </a:p>
            </p:txBody>
          </p:sp>
          <p:sp>
            <p:nvSpPr>
              <p:cNvPr id="23" name="TextBox 4">
                <a:extLst>
                  <a:ext uri="{FF2B5EF4-FFF2-40B4-BE49-F238E27FC236}">
                    <a16:creationId xmlns:a16="http://schemas.microsoft.com/office/drawing/2014/main" id="{01464EFF-551B-1F9E-57A0-D76F8E411460}"/>
                  </a:ext>
                </a:extLst>
              </p:cNvPr>
              <p:cNvSpPr txBox="1"/>
              <p:nvPr/>
            </p:nvSpPr>
            <p:spPr>
              <a:xfrm>
                <a:off x="7877409" y="3798273"/>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5</a:t>
                </a:r>
                <a:endParaRPr lang="en-GB" sz="1200" dirty="0">
                  <a:effectLst/>
                  <a:latin typeface="Arial" panose="020B0604020202020204" pitchFamily="34" charset="0"/>
                  <a:ea typeface="Calibri" panose="020F0502020204030204" pitchFamily="34" charset="0"/>
                </a:endParaRPr>
              </a:p>
            </p:txBody>
          </p:sp>
          <p:sp>
            <p:nvSpPr>
              <p:cNvPr id="25" name="TextBox 4">
                <a:extLst>
                  <a:ext uri="{FF2B5EF4-FFF2-40B4-BE49-F238E27FC236}">
                    <a16:creationId xmlns:a16="http://schemas.microsoft.com/office/drawing/2014/main" id="{D406D42F-3732-339C-95AF-FDCBA4BD0C69}"/>
                  </a:ext>
                </a:extLst>
              </p:cNvPr>
              <p:cNvSpPr txBox="1"/>
              <p:nvPr/>
            </p:nvSpPr>
            <p:spPr>
              <a:xfrm>
                <a:off x="11008786" y="1651532"/>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a:t>
                </a:r>
                <a:endParaRPr lang="en-GB" sz="1200" dirty="0">
                  <a:effectLst/>
                  <a:latin typeface="Arial" panose="020B0604020202020204" pitchFamily="34" charset="0"/>
                  <a:ea typeface="Calibri" panose="020F0502020204030204" pitchFamily="34" charset="0"/>
                </a:endParaRPr>
              </a:p>
            </p:txBody>
          </p:sp>
          <p:sp>
            <p:nvSpPr>
              <p:cNvPr id="26" name="TextBox 4">
                <a:extLst>
                  <a:ext uri="{FF2B5EF4-FFF2-40B4-BE49-F238E27FC236}">
                    <a16:creationId xmlns:a16="http://schemas.microsoft.com/office/drawing/2014/main" id="{2511BF5C-C6E3-A705-9A6E-23FBE901A802}"/>
                  </a:ext>
                </a:extLst>
              </p:cNvPr>
              <p:cNvSpPr txBox="1"/>
              <p:nvPr/>
            </p:nvSpPr>
            <p:spPr>
              <a:xfrm>
                <a:off x="11140372" y="3775305"/>
                <a:ext cx="299085" cy="446405"/>
              </a:xfrm>
              <a:prstGeom prst="rect">
                <a:avLst/>
              </a:prstGeom>
              <a:noFill/>
            </p:spPr>
            <p:txBody>
              <a:bodyPr wrap="none" rtlCol="0">
                <a:spAutoFit/>
              </a:bodyPr>
              <a:lstStyle/>
              <a:p>
                <a:pPr>
                  <a:spcAft>
                    <a:spcPts val="600"/>
                  </a:spcAft>
                </a:pPr>
                <a:r>
                  <a:rPr lang="en-GB" sz="18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3</a:t>
                </a:r>
                <a:endParaRPr lang="en-GB" sz="1200">
                  <a:effectLst/>
                  <a:latin typeface="Arial" panose="020B0604020202020204" pitchFamily="34" charset="0"/>
                  <a:ea typeface="Calibri" panose="020F0502020204030204" pitchFamily="34" charset="0"/>
                </a:endParaRPr>
              </a:p>
            </p:txBody>
          </p:sp>
          <p:sp>
            <p:nvSpPr>
              <p:cNvPr id="27" name="TextBox 4">
                <a:extLst>
                  <a:ext uri="{FF2B5EF4-FFF2-40B4-BE49-F238E27FC236}">
                    <a16:creationId xmlns:a16="http://schemas.microsoft.com/office/drawing/2014/main" id="{0AE09840-95AE-2E7E-56D6-869BA2161CC4}"/>
                  </a:ext>
                </a:extLst>
              </p:cNvPr>
              <p:cNvSpPr txBox="1"/>
              <p:nvPr/>
            </p:nvSpPr>
            <p:spPr>
              <a:xfrm>
                <a:off x="7968796" y="2487653"/>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4</a:t>
                </a:r>
                <a:endParaRPr lang="en-GB" sz="1200" dirty="0">
                  <a:effectLst/>
                  <a:latin typeface="Arial" panose="020B0604020202020204" pitchFamily="34" charset="0"/>
                  <a:ea typeface="Calibri" panose="020F0502020204030204" pitchFamily="34" charset="0"/>
                </a:endParaRPr>
              </a:p>
            </p:txBody>
          </p:sp>
        </p:grpSp>
      </p:grpSp>
      <p:sp>
        <p:nvSpPr>
          <p:cNvPr id="4" name="TextBox 3">
            <a:extLst>
              <a:ext uri="{FF2B5EF4-FFF2-40B4-BE49-F238E27FC236}">
                <a16:creationId xmlns:a16="http://schemas.microsoft.com/office/drawing/2014/main" id="{A26B4B5C-4C59-45D1-B4BA-10F47CC2D2A6}"/>
              </a:ext>
            </a:extLst>
          </p:cNvPr>
          <p:cNvSpPr txBox="1"/>
          <p:nvPr/>
        </p:nvSpPr>
        <p:spPr>
          <a:xfrm>
            <a:off x="7459886" y="1634061"/>
            <a:ext cx="4587735" cy="3252328"/>
          </a:xfrm>
          <a:prstGeom prst="rect">
            <a:avLst/>
          </a:prstGeom>
        </p:spPr>
        <p:txBody>
          <a:bodyPr vert="horz" lIns="91440" tIns="45720" rIns="91440" bIns="45720" rtlCol="0">
            <a:noAutofit/>
          </a:bodyPr>
          <a:lstStyle/>
          <a:p>
            <a:pPr>
              <a:lnSpc>
                <a:spcPct val="90000"/>
              </a:lnSpc>
              <a:spcAft>
                <a:spcPts val="600"/>
              </a:spcAft>
            </a:pPr>
            <a:r>
              <a:rPr lang="en-US" sz="2000" dirty="0">
                <a:latin typeface="Arial" panose="020B0604020202020204" pitchFamily="34" charset="0"/>
                <a:cs typeface="Arial" panose="020B0604020202020204" pitchFamily="34" charset="0"/>
              </a:rPr>
              <a:t>A ranger based in the visitor </a:t>
            </a:r>
            <a:r>
              <a:rPr lang="en-US" sz="2000" dirty="0" err="1">
                <a:latin typeface="Arial" panose="020B0604020202020204" pitchFamily="34" charset="0"/>
                <a:cs typeface="Arial" panose="020B0604020202020204" pitchFamily="34" charset="0"/>
              </a:rPr>
              <a:t>centre</a:t>
            </a:r>
            <a:r>
              <a:rPr lang="en-US" sz="2000" dirty="0">
                <a:latin typeface="Arial" panose="020B0604020202020204" pitchFamily="34" charset="0"/>
                <a:cs typeface="Arial" panose="020B0604020202020204" pitchFamily="34" charset="0"/>
              </a:rPr>
              <a:t> in a local park receives a message that a dog has been sighted wandering without its owner on the football pitch. They suspect it is probably lost. </a:t>
            </a:r>
          </a:p>
          <a:p>
            <a:pPr>
              <a:lnSpc>
                <a:spcPct val="90000"/>
              </a:lnSpc>
              <a:spcAft>
                <a:spcPts val="600"/>
              </a:spcAft>
            </a:pPr>
            <a:endParaRPr lang="en-US" sz="2000" dirty="0">
              <a:latin typeface="Arial" panose="020B0604020202020204" pitchFamily="34" charset="0"/>
              <a:cs typeface="Arial" panose="020B0604020202020204" pitchFamily="34" charset="0"/>
            </a:endParaRPr>
          </a:p>
          <a:p>
            <a:pPr>
              <a:lnSpc>
                <a:spcPct val="90000"/>
              </a:lnSpc>
              <a:spcAft>
                <a:spcPts val="600"/>
              </a:spcAft>
            </a:pPr>
            <a:r>
              <a:rPr lang="en-US" sz="2000" dirty="0">
                <a:latin typeface="Arial" panose="020B0604020202020204" pitchFamily="34" charset="0"/>
                <a:cs typeface="Arial" panose="020B0604020202020204" pitchFamily="34" charset="0"/>
              </a:rPr>
              <a:t>Can you find out how far away the dog is in a direct straight line in </a:t>
            </a:r>
            <a:r>
              <a:rPr lang="en-US" sz="2000" b="1" dirty="0" err="1">
                <a:solidFill>
                  <a:schemeClr val="accent1"/>
                </a:solidFill>
                <a:latin typeface="Arial" panose="020B0604020202020204" pitchFamily="34" charset="0"/>
                <a:cs typeface="Arial" panose="020B0604020202020204" pitchFamily="34" charset="0"/>
              </a:rPr>
              <a:t>metres</a:t>
            </a:r>
            <a:r>
              <a:rPr lang="en-US" sz="2000" dirty="0">
                <a:latin typeface="Arial" panose="020B0604020202020204" pitchFamily="34" charset="0"/>
                <a:cs typeface="Arial" panose="020B0604020202020204" pitchFamily="34" charset="0"/>
              </a:rPr>
              <a:t>?</a:t>
            </a:r>
          </a:p>
          <a:p>
            <a:pPr>
              <a:lnSpc>
                <a:spcPct val="90000"/>
              </a:lnSpc>
              <a:spcAft>
                <a:spcPts val="600"/>
              </a:spcAft>
            </a:pPr>
            <a:endParaRPr lang="en-US" dirty="0"/>
          </a:p>
        </p:txBody>
      </p:sp>
      <p:sp>
        <p:nvSpPr>
          <p:cNvPr id="3" name="TextBox 2"/>
          <p:cNvSpPr txBox="1"/>
          <p:nvPr/>
        </p:nvSpPr>
        <p:spPr>
          <a:xfrm>
            <a:off x="742818" y="5267191"/>
            <a:ext cx="1479666" cy="646331"/>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Scale   1:5000</a:t>
            </a:r>
          </a:p>
        </p:txBody>
      </p:sp>
      <p:graphicFrame>
        <p:nvGraphicFramePr>
          <p:cNvPr id="8" name="Table 7"/>
          <p:cNvGraphicFramePr>
            <a:graphicFrameLocks noGrp="1"/>
          </p:cNvGraphicFramePr>
          <p:nvPr>
            <p:extLst>
              <p:ext uri="{D42A27DB-BD31-4B8C-83A1-F6EECF244321}">
                <p14:modId xmlns:p14="http://schemas.microsoft.com/office/powerpoint/2010/main" val="2610743394"/>
              </p:ext>
            </p:extLst>
          </p:nvPr>
        </p:nvGraphicFramePr>
        <p:xfrm>
          <a:off x="2628308" y="5407085"/>
          <a:ext cx="5661257" cy="792480"/>
        </p:xfrm>
        <a:graphic>
          <a:graphicData uri="http://schemas.openxmlformats.org/drawingml/2006/table">
            <a:tbl>
              <a:tblPr firstRow="1" bandRow="1">
                <a:tableStyleId>{5C22544A-7EE6-4342-B048-85BDC9FD1C3A}</a:tableStyleId>
              </a:tblPr>
              <a:tblGrid>
                <a:gridCol w="2312422">
                  <a:extLst>
                    <a:ext uri="{9D8B030D-6E8A-4147-A177-3AD203B41FA5}">
                      <a16:colId xmlns:a16="http://schemas.microsoft.com/office/drawing/2014/main" val="1065758961"/>
                    </a:ext>
                  </a:extLst>
                </a:gridCol>
                <a:gridCol w="1653199">
                  <a:extLst>
                    <a:ext uri="{9D8B030D-6E8A-4147-A177-3AD203B41FA5}">
                      <a16:colId xmlns:a16="http://schemas.microsoft.com/office/drawing/2014/main" val="658924298"/>
                    </a:ext>
                  </a:extLst>
                </a:gridCol>
                <a:gridCol w="1695636">
                  <a:extLst>
                    <a:ext uri="{9D8B030D-6E8A-4147-A177-3AD203B41FA5}">
                      <a16:colId xmlns:a16="http://schemas.microsoft.com/office/drawing/2014/main" val="1790004476"/>
                    </a:ext>
                  </a:extLst>
                </a:gridCol>
              </a:tblGrid>
              <a:tr h="384253">
                <a:tc>
                  <a:txBody>
                    <a:bodyPr/>
                    <a:lstStyle/>
                    <a:p>
                      <a:r>
                        <a:rPr lang="en-GB" sz="2000" b="0" dirty="0">
                          <a:solidFill>
                            <a:schemeClr val="tx1"/>
                          </a:solidFill>
                          <a:latin typeface="Arial" panose="020B0604020202020204" pitchFamily="34" charset="0"/>
                          <a:cs typeface="Arial" panose="020B0604020202020204" pitchFamily="34" charset="0"/>
                        </a:rPr>
                        <a:t>Map distance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latin typeface="Arial" panose="020B0604020202020204" pitchFamily="34" charset="0"/>
                          <a:cs typeface="Arial" panose="020B0604020202020204" pitchFamily="34" charset="0"/>
                        </a:rPr>
                        <a: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000" b="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183735"/>
                  </a:ext>
                </a:extLst>
              </a:tr>
              <a:tr h="384253">
                <a:tc>
                  <a:txBody>
                    <a:bodyPr/>
                    <a:lstStyle/>
                    <a:p>
                      <a:r>
                        <a:rPr lang="en-GB" sz="2000" dirty="0">
                          <a:solidFill>
                            <a:schemeClr val="tx1"/>
                          </a:solidFill>
                          <a:latin typeface="Arial" panose="020B0604020202020204" pitchFamily="34" charset="0"/>
                          <a:cs typeface="Arial" panose="020B0604020202020204" pitchFamily="34" charset="0"/>
                        </a:rPr>
                        <a:t>Real distance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tx1"/>
                          </a:solidFill>
                          <a:latin typeface="Arial" panose="020B0604020202020204" pitchFamily="34" charset="0"/>
                          <a:cs typeface="Arial" panose="020B0604020202020204" pitchFamily="34" charset="0"/>
                        </a:rPr>
                        <a:t>  5000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0627"/>
                  </a:ext>
                </a:extLst>
              </a:tr>
            </a:tbl>
          </a:graphicData>
        </a:graphic>
      </p:graphicFrame>
      <p:sp>
        <p:nvSpPr>
          <p:cNvPr id="7" name="TextBox 6"/>
          <p:cNvSpPr txBox="1"/>
          <p:nvPr/>
        </p:nvSpPr>
        <p:spPr>
          <a:xfrm>
            <a:off x="7097353" y="5433993"/>
            <a:ext cx="11292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11.5</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a:t>
            </a:r>
          </a:p>
        </p:txBody>
      </p:sp>
      <p:sp>
        <p:nvSpPr>
          <p:cNvPr id="10" name="TextBox 9"/>
          <p:cNvSpPr txBox="1"/>
          <p:nvPr/>
        </p:nvSpPr>
        <p:spPr>
          <a:xfrm>
            <a:off x="6936641" y="5803325"/>
            <a:ext cx="1437713"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57 500</a:t>
            </a:r>
            <a:r>
              <a:rPr lang="en-GB" sz="9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cm</a:t>
            </a:r>
          </a:p>
        </p:txBody>
      </p:sp>
      <p:graphicFrame>
        <p:nvGraphicFramePr>
          <p:cNvPr id="11" name="Table 10"/>
          <p:cNvGraphicFramePr>
            <a:graphicFrameLocks noGrp="1"/>
          </p:cNvGraphicFramePr>
          <p:nvPr>
            <p:extLst>
              <p:ext uri="{D42A27DB-BD31-4B8C-83A1-F6EECF244321}">
                <p14:modId xmlns:p14="http://schemas.microsoft.com/office/powerpoint/2010/main" val="2857970419"/>
              </p:ext>
            </p:extLst>
          </p:nvPr>
        </p:nvGraphicFramePr>
        <p:xfrm>
          <a:off x="8695389" y="5380177"/>
          <a:ext cx="3042458" cy="792480"/>
        </p:xfrm>
        <a:graphic>
          <a:graphicData uri="http://schemas.openxmlformats.org/drawingml/2006/table">
            <a:tbl>
              <a:tblPr firstRow="1" bandRow="1">
                <a:tableStyleId>{5C22544A-7EE6-4342-B048-85BDC9FD1C3A}</a:tableStyleId>
              </a:tblPr>
              <a:tblGrid>
                <a:gridCol w="1014153">
                  <a:extLst>
                    <a:ext uri="{9D8B030D-6E8A-4147-A177-3AD203B41FA5}">
                      <a16:colId xmlns:a16="http://schemas.microsoft.com/office/drawing/2014/main" val="1065758961"/>
                    </a:ext>
                  </a:extLst>
                </a:gridCol>
                <a:gridCol w="1024734">
                  <a:extLst>
                    <a:ext uri="{9D8B030D-6E8A-4147-A177-3AD203B41FA5}">
                      <a16:colId xmlns:a16="http://schemas.microsoft.com/office/drawing/2014/main" val="658924298"/>
                    </a:ext>
                  </a:extLst>
                </a:gridCol>
                <a:gridCol w="1003571">
                  <a:extLst>
                    <a:ext uri="{9D8B030D-6E8A-4147-A177-3AD203B41FA5}">
                      <a16:colId xmlns:a16="http://schemas.microsoft.com/office/drawing/2014/main" val="1790004476"/>
                    </a:ext>
                  </a:extLst>
                </a:gridCol>
              </a:tblGrid>
              <a:tr h="384253">
                <a:tc>
                  <a:txBody>
                    <a:bodyPr/>
                    <a:lstStyle/>
                    <a:p>
                      <a:r>
                        <a:rPr lang="en-GB" sz="2000" b="0" dirty="0">
                          <a:solidFill>
                            <a:schemeClr val="tx1"/>
                          </a:solidFill>
                          <a:latin typeface="Arial" panose="020B0604020202020204" pitchFamily="34" charset="0"/>
                          <a:cs typeface="Arial" panose="020B0604020202020204" pitchFamily="34" charset="0"/>
                        </a:rPr>
                        <a:t>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b="0" dirty="0">
                          <a:solidFill>
                            <a:schemeClr val="tx1"/>
                          </a:solidFill>
                          <a:latin typeface="Arial" panose="020B0604020202020204" pitchFamily="34" charset="0"/>
                          <a:cs typeface="Arial" panose="020B0604020202020204" pitchFamily="34" charset="0"/>
                        </a:rPr>
                        <a:t>    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sz="20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36183735"/>
                  </a:ext>
                </a:extLst>
              </a:tr>
              <a:tr h="3842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b="0" dirty="0">
                          <a:solidFill>
                            <a:schemeClr val="tx1"/>
                          </a:solidFill>
                          <a:latin typeface="Arial" panose="020B0604020202020204" pitchFamily="34" charset="0"/>
                          <a:cs typeface="Arial" panose="020B0604020202020204" pitchFamily="34" charset="0"/>
                        </a:rPr>
                        <a:t>cm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2000" dirty="0">
                          <a:solidFill>
                            <a:schemeClr val="tx1"/>
                          </a:solidFill>
                          <a:latin typeface="Arial" panose="020B0604020202020204" pitchFamily="34" charset="0"/>
                          <a:cs typeface="Arial" panose="020B0604020202020204" pitchFamily="34" charset="0"/>
                        </a:rPr>
                        <a:t>   100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000" dirty="0">
                          <a:solidFill>
                            <a:schemeClr val="tx1"/>
                          </a:solidFill>
                          <a:latin typeface="Arial" panose="020B0604020202020204" pitchFamily="34" charset="0"/>
                          <a:cs typeface="Arial" panose="020B0604020202020204" pitchFamily="34" charset="0"/>
                        </a:rPr>
                        <a:t>57 500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5910627"/>
                  </a:ext>
                </a:extLst>
              </a:tr>
            </a:tbl>
          </a:graphicData>
        </a:graphic>
      </p:graphicFrame>
      <p:sp>
        <p:nvSpPr>
          <p:cNvPr id="12" name="TextBox 11"/>
          <p:cNvSpPr txBox="1"/>
          <p:nvPr/>
        </p:nvSpPr>
        <p:spPr>
          <a:xfrm>
            <a:off x="10931512" y="5384077"/>
            <a:ext cx="806335"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575</a:t>
            </a:r>
          </a:p>
        </p:txBody>
      </p:sp>
      <p:sp>
        <p:nvSpPr>
          <p:cNvPr id="13" name="TextBox 12"/>
          <p:cNvSpPr txBox="1"/>
          <p:nvPr/>
        </p:nvSpPr>
        <p:spPr>
          <a:xfrm>
            <a:off x="9108687" y="4408869"/>
            <a:ext cx="1464920" cy="400110"/>
          </a:xfrm>
          <a:prstGeom prst="rect">
            <a:avLst/>
          </a:prstGeom>
          <a:noFill/>
        </p:spPr>
        <p:txBody>
          <a:bodyPr wrap="square" rtlCol="0">
            <a:spAutoFit/>
          </a:bodyPr>
          <a:lstStyle/>
          <a:p>
            <a:r>
              <a:rPr lang="en-GB" sz="2000" dirty="0">
                <a:solidFill>
                  <a:srgbClr val="FF0000"/>
                </a:solidFill>
                <a:latin typeface="Arial" panose="020B0604020202020204" pitchFamily="34" charset="0"/>
                <a:cs typeface="Arial" panose="020B0604020202020204" pitchFamily="34" charset="0"/>
              </a:rPr>
              <a:t>575</a:t>
            </a:r>
            <a:r>
              <a:rPr lang="en-GB" sz="1000" dirty="0">
                <a:solidFill>
                  <a:srgbClr val="FF0000"/>
                </a:solidFill>
                <a:latin typeface="Arial" panose="020B0604020202020204" pitchFamily="34" charset="0"/>
                <a:cs typeface="Arial" panose="020B0604020202020204" pitchFamily="34" charset="0"/>
              </a:rPr>
              <a:t> </a:t>
            </a:r>
            <a:r>
              <a:rPr lang="en-GB" sz="2000" dirty="0">
                <a:solidFill>
                  <a:srgbClr val="FF0000"/>
                </a:solidFill>
                <a:latin typeface="Arial" panose="020B0604020202020204" pitchFamily="34" charset="0"/>
                <a:cs typeface="Arial" panose="020B0604020202020204" pitchFamily="34" charset="0"/>
              </a:rPr>
              <a:t>metres</a:t>
            </a:r>
          </a:p>
        </p:txBody>
      </p:sp>
      <p:sp>
        <p:nvSpPr>
          <p:cNvPr id="9" name="Isosceles Triangle 8">
            <a:extLst>
              <a:ext uri="{FF2B5EF4-FFF2-40B4-BE49-F238E27FC236}">
                <a16:creationId xmlns:a16="http://schemas.microsoft.com/office/drawing/2014/main" id="{E2BE6D55-003C-7FF3-CA4E-B4D6E519CE67}"/>
              </a:ext>
              <a:ext uri="{C183D7F6-B498-43B3-948B-1728B52AA6E4}">
                <adec:decorative xmlns:adec="http://schemas.microsoft.com/office/drawing/2017/decorative" val="1"/>
              </a:ext>
            </a:extLst>
          </p:cNvPr>
          <p:cNvSpPr/>
          <p:nvPr/>
        </p:nvSpPr>
        <p:spPr>
          <a:xfrm flipV="1">
            <a:off x="1" y="1531"/>
            <a:ext cx="2221556" cy="1987918"/>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a:extLst>
              <a:ext uri="{FF2B5EF4-FFF2-40B4-BE49-F238E27FC236}">
                <a16:creationId xmlns:a16="http://schemas.microsoft.com/office/drawing/2014/main" id="{B9EF7D7B-4885-A709-CB2F-AE6C59E2D87A}"/>
              </a:ext>
            </a:extLst>
          </p:cNvPr>
          <p:cNvSpPr txBox="1"/>
          <p:nvPr/>
        </p:nvSpPr>
        <p:spPr>
          <a:xfrm>
            <a:off x="0" y="72088"/>
            <a:ext cx="1427026" cy="400110"/>
          </a:xfrm>
          <a:prstGeom prst="rect">
            <a:avLst/>
          </a:prstGeom>
          <a:solidFill>
            <a:schemeClr val="accent1"/>
          </a:solidFill>
          <a:ln>
            <a:solidFill>
              <a:schemeClr val="accent1"/>
            </a:solidFill>
          </a:ln>
          <a:effectLst/>
        </p:spPr>
        <p:txBody>
          <a:bodyPr wrap="square" rtlCol="0">
            <a:spAutoFit/>
          </a:bodyPr>
          <a:lstStyle/>
          <a:p>
            <a:r>
              <a:rPr lang="en-GB" sz="2000" b="1" dirty="0">
                <a:solidFill>
                  <a:schemeClr val="bg1"/>
                </a:solidFill>
                <a:latin typeface="Arial" panose="020B0604020202020204" pitchFamily="34" charset="0"/>
                <a:cs typeface="Arial" panose="020B0604020202020204" pitchFamily="34" charset="0"/>
              </a:rPr>
              <a:t>MODEL</a:t>
            </a:r>
            <a:endParaRPr lang="en-GB" sz="2400" b="1" dirty="0">
              <a:solidFill>
                <a:schemeClr val="bg1"/>
              </a:solidFill>
              <a:latin typeface="Arial" panose="020B0604020202020204" pitchFamily="34" charset="0"/>
              <a:cs typeface="Arial" panose="020B0604020202020204" pitchFamily="34" charset="0"/>
            </a:endParaRPr>
          </a:p>
        </p:txBody>
      </p:sp>
      <p:sp>
        <p:nvSpPr>
          <p:cNvPr id="16" name="Title 1">
            <a:extLst>
              <a:ext uri="{FF2B5EF4-FFF2-40B4-BE49-F238E27FC236}">
                <a16:creationId xmlns:a16="http://schemas.microsoft.com/office/drawing/2014/main" id="{F950DA6E-CE7D-9305-B09E-B290387AF397}"/>
              </a:ext>
            </a:extLst>
          </p:cNvPr>
          <p:cNvSpPr txBox="1">
            <a:spLocks/>
          </p:cNvSpPr>
          <p:nvPr/>
        </p:nvSpPr>
        <p:spPr>
          <a:xfrm>
            <a:off x="3132483" y="72088"/>
            <a:ext cx="4745962"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b="1" dirty="0">
                <a:solidFill>
                  <a:schemeClr val="accent1"/>
                </a:solidFill>
                <a:latin typeface="Arial" panose="020B0604020202020204" pitchFamily="34" charset="0"/>
                <a:cs typeface="Arial" panose="020B0604020202020204" pitchFamily="34" charset="0"/>
              </a:rPr>
              <a:t>Using a 1:</a:t>
            </a:r>
            <a:r>
              <a:rPr lang="en-US" sz="3600" b="1" i="1" dirty="0">
                <a:solidFill>
                  <a:schemeClr val="accent1"/>
                </a:solidFill>
                <a:latin typeface="Arial" panose="020B0604020202020204" pitchFamily="34" charset="0"/>
                <a:cs typeface="Arial" panose="020B0604020202020204" pitchFamily="34" charset="0"/>
              </a:rPr>
              <a:t>n </a:t>
            </a:r>
            <a:r>
              <a:rPr lang="en-US" sz="3600" b="1" dirty="0">
                <a:solidFill>
                  <a:schemeClr val="accent1"/>
                </a:solidFill>
                <a:latin typeface="Arial" panose="020B0604020202020204" pitchFamily="34" charset="0"/>
                <a:cs typeface="Arial" panose="020B0604020202020204" pitchFamily="34" charset="0"/>
              </a:rPr>
              <a:t>scale</a:t>
            </a:r>
          </a:p>
        </p:txBody>
      </p:sp>
      <p:sp>
        <p:nvSpPr>
          <p:cNvPr id="17" name="Rectangle 2">
            <a:extLst>
              <a:ext uri="{FF2B5EF4-FFF2-40B4-BE49-F238E27FC236}">
                <a16:creationId xmlns:a16="http://schemas.microsoft.com/office/drawing/2014/main" id="{181A0266-4A83-22C6-BC6D-E7A05419FD38}"/>
              </a:ext>
            </a:extLst>
          </p:cNvPr>
          <p:cNvSpPr>
            <a:spLocks noChangeArrowheads="1"/>
          </p:cNvSpPr>
          <p:nvPr/>
        </p:nvSpPr>
        <p:spPr bwMode="auto">
          <a:xfrm>
            <a:off x="609589" y="1198696"/>
            <a:ext cx="3027021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2" name="TextBox 1">
            <a:extLst>
              <a:ext uri="{FF2B5EF4-FFF2-40B4-BE49-F238E27FC236}">
                <a16:creationId xmlns:a16="http://schemas.microsoft.com/office/drawing/2014/main" id="{2B75FDDA-4A2B-D57C-C423-8EDB26644733}"/>
              </a:ext>
            </a:extLst>
          </p:cNvPr>
          <p:cNvSpPr txBox="1"/>
          <p:nvPr/>
        </p:nvSpPr>
        <p:spPr>
          <a:xfrm>
            <a:off x="1301867" y="4096615"/>
            <a:ext cx="1633781" cy="369332"/>
          </a:xfrm>
          <a:prstGeom prst="rect">
            <a:avLst/>
          </a:prstGeom>
          <a:noFill/>
        </p:spPr>
        <p:txBody>
          <a:bodyPr wrap="none" rtlCol="0">
            <a:spAutoFit/>
          </a:bodyPr>
          <a:lstStyle/>
          <a:p>
            <a:r>
              <a:rPr lang="en-GB" b="1" dirty="0">
                <a:solidFill>
                  <a:schemeClr val="bg1"/>
                </a:solidFill>
                <a:latin typeface="Arial" panose="020B0604020202020204" pitchFamily="34" charset="0"/>
                <a:cs typeface="Arial" panose="020B0604020202020204" pitchFamily="34" charset="0"/>
              </a:rPr>
              <a:t>visitor centre</a:t>
            </a:r>
          </a:p>
        </p:txBody>
      </p:sp>
      <p:sp>
        <p:nvSpPr>
          <p:cNvPr id="5" name="TextBox 4">
            <a:extLst>
              <a:ext uri="{FF2B5EF4-FFF2-40B4-BE49-F238E27FC236}">
                <a16:creationId xmlns:a16="http://schemas.microsoft.com/office/drawing/2014/main" id="{E5913DB7-C325-9BBA-D0F3-DC2077F9C4EB}"/>
              </a:ext>
            </a:extLst>
          </p:cNvPr>
          <p:cNvSpPr txBox="1"/>
          <p:nvPr/>
        </p:nvSpPr>
        <p:spPr>
          <a:xfrm>
            <a:off x="5291676" y="2231690"/>
            <a:ext cx="1633781" cy="369332"/>
          </a:xfrm>
          <a:prstGeom prst="rect">
            <a:avLst/>
          </a:prstGeom>
          <a:noFill/>
        </p:spPr>
        <p:txBody>
          <a:bodyPr wrap="none" rtlCol="0">
            <a:spAutoFit/>
          </a:bodyPr>
          <a:lstStyle/>
          <a:p>
            <a:r>
              <a:rPr lang="en-GB" b="1" dirty="0">
                <a:solidFill>
                  <a:schemeClr val="bg1"/>
                </a:solidFill>
                <a:latin typeface="Arial" panose="020B0604020202020204" pitchFamily="34" charset="0"/>
                <a:cs typeface="Arial" panose="020B0604020202020204" pitchFamily="34" charset="0"/>
              </a:rPr>
              <a:t>football pitch</a:t>
            </a:r>
          </a:p>
        </p:txBody>
      </p:sp>
      <p:cxnSp>
        <p:nvCxnSpPr>
          <p:cNvPr id="21" name="Straight Arrow Connector 20">
            <a:extLst>
              <a:ext uri="{FF2B5EF4-FFF2-40B4-BE49-F238E27FC236}">
                <a16:creationId xmlns:a16="http://schemas.microsoft.com/office/drawing/2014/main" id="{165B3B04-B26D-36C8-6C31-478546F28E34}"/>
              </a:ext>
            </a:extLst>
          </p:cNvPr>
          <p:cNvCxnSpPr>
            <a:cxnSpLocks/>
          </p:cNvCxnSpPr>
          <p:nvPr/>
        </p:nvCxnSpPr>
        <p:spPr>
          <a:xfrm>
            <a:off x="2010074" y="4408869"/>
            <a:ext cx="254000" cy="32616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4" name="Straight Arrow Connector 23">
            <a:extLst>
              <a:ext uri="{FF2B5EF4-FFF2-40B4-BE49-F238E27FC236}">
                <a16:creationId xmlns:a16="http://schemas.microsoft.com/office/drawing/2014/main" id="{A398D54C-B42F-B8B5-2748-73E1C12F300B}"/>
              </a:ext>
            </a:extLst>
          </p:cNvPr>
          <p:cNvCxnSpPr>
            <a:cxnSpLocks/>
          </p:cNvCxnSpPr>
          <p:nvPr/>
        </p:nvCxnSpPr>
        <p:spPr>
          <a:xfrm>
            <a:off x="5812075" y="2526944"/>
            <a:ext cx="0" cy="39800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29" name="Picture 28" descr="An illustration of a ruler showing measurements in cm from '1' to '15'. ">
            <a:extLst>
              <a:ext uri="{FF2B5EF4-FFF2-40B4-BE49-F238E27FC236}">
                <a16:creationId xmlns:a16="http://schemas.microsoft.com/office/drawing/2014/main" id="{52D7238E-2CA1-C780-F073-106D0F8AD8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017587">
            <a:off x="1919505" y="3688951"/>
            <a:ext cx="5259352" cy="545658"/>
          </a:xfrm>
          <a:prstGeom prst="rect">
            <a:avLst/>
          </a:prstGeom>
        </p:spPr>
      </p:pic>
    </p:spTree>
    <p:extLst>
      <p:ext uri="{BB962C8B-B14F-4D97-AF65-F5344CB8AC3E}">
        <p14:creationId xmlns:p14="http://schemas.microsoft.com/office/powerpoint/2010/main" val="3395410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9946712" y="78231"/>
            <a:ext cx="2176461" cy="847417"/>
          </a:xfrm>
          <a:prstGeom prst="rect">
            <a:avLst/>
          </a:prstGeom>
        </p:spPr>
      </p:pic>
      <p:sp>
        <p:nvSpPr>
          <p:cNvPr id="4" name="Isosceles Triangle 3">
            <a:extLst>
              <a:ext uri="{FF2B5EF4-FFF2-40B4-BE49-F238E27FC236}">
                <a16:creationId xmlns:a16="http://schemas.microsoft.com/office/drawing/2014/main" id="{6DB0C00F-64C5-481A-8DB0-C06347C3FF3C}"/>
              </a:ext>
              <a:ext uri="{C183D7F6-B498-43B3-948B-1728B52AA6E4}">
                <adec:decorative xmlns:adec="http://schemas.microsoft.com/office/drawing/2017/decorative" val="1"/>
              </a:ext>
            </a:extLst>
          </p:cNvPr>
          <p:cNvSpPr/>
          <p:nvPr/>
        </p:nvSpPr>
        <p:spPr>
          <a:xfrm flipV="1">
            <a:off x="-3816" y="-15936"/>
            <a:ext cx="2295753" cy="2078377"/>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Slide Number Placeholder 5">
            <a:extLst>
              <a:ext uri="{FF2B5EF4-FFF2-40B4-BE49-F238E27FC236}">
                <a16:creationId xmlns:a16="http://schemas.microsoft.com/office/drawing/2014/main" id="{18DD00EC-5EF5-8123-B03F-89BD9FDC359C}"/>
              </a:ext>
            </a:extLst>
          </p:cNvPr>
          <p:cNvSpPr>
            <a:spLocks noGrp="1"/>
          </p:cNvSpPr>
          <p:nvPr>
            <p:ph type="sldNum" sz="quarter" idx="12"/>
          </p:nvPr>
        </p:nvSpPr>
        <p:spPr/>
        <p:txBody>
          <a:bodyPr/>
          <a:lstStyle/>
          <a:p>
            <a:fld id="{BAB26A49-E6E2-4EC6-A6B2-9EEDEFCE8D1E}" type="slidenum">
              <a:rPr lang="en-GB" smtClean="0"/>
              <a:t>9</a:t>
            </a:fld>
            <a:endParaRPr lang="en-GB"/>
          </a:p>
        </p:txBody>
      </p:sp>
      <p:sp>
        <p:nvSpPr>
          <p:cNvPr id="9" name="Title 1">
            <a:extLst>
              <a:ext uri="{FF2B5EF4-FFF2-40B4-BE49-F238E27FC236}">
                <a16:creationId xmlns:a16="http://schemas.microsoft.com/office/drawing/2014/main" id="{BC0EA151-E34F-5BE7-3296-DD71270C8C9F}"/>
              </a:ext>
            </a:extLst>
          </p:cNvPr>
          <p:cNvSpPr txBox="1">
            <a:spLocks/>
          </p:cNvSpPr>
          <p:nvPr/>
        </p:nvSpPr>
        <p:spPr>
          <a:xfrm>
            <a:off x="1890942" y="78230"/>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3600" b="1" dirty="0">
                <a:solidFill>
                  <a:schemeClr val="accent1"/>
                </a:solidFill>
                <a:latin typeface="Arial" panose="020B0604020202020204" pitchFamily="34" charset="0"/>
                <a:cs typeface="Arial" panose="020B0604020202020204" pitchFamily="34" charset="0"/>
              </a:rPr>
              <a:t>Park ranger</a:t>
            </a:r>
          </a:p>
        </p:txBody>
      </p:sp>
      <p:sp>
        <p:nvSpPr>
          <p:cNvPr id="8" name="TextBox 7">
            <a:extLst>
              <a:ext uri="{FF2B5EF4-FFF2-40B4-BE49-F238E27FC236}">
                <a16:creationId xmlns:a16="http://schemas.microsoft.com/office/drawing/2014/main" id="{D02C3B2C-F106-5FF1-56B3-05BDB85428CB}"/>
              </a:ext>
            </a:extLst>
          </p:cNvPr>
          <p:cNvSpPr txBox="1"/>
          <p:nvPr/>
        </p:nvSpPr>
        <p:spPr>
          <a:xfrm>
            <a:off x="-3816" y="23799"/>
            <a:ext cx="1894757"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 4</a:t>
            </a:r>
          </a:p>
        </p:txBody>
      </p:sp>
      <p:sp>
        <p:nvSpPr>
          <p:cNvPr id="7" name="Rectangle 2">
            <a:extLst>
              <a:ext uri="{FF2B5EF4-FFF2-40B4-BE49-F238E27FC236}">
                <a16:creationId xmlns:a16="http://schemas.microsoft.com/office/drawing/2014/main" id="{BA7E692D-4D8E-7213-ED1D-290AAFF8E363}"/>
              </a:ext>
            </a:extLst>
          </p:cNvPr>
          <p:cNvSpPr>
            <a:spLocks noChangeArrowheads="1"/>
          </p:cNvSpPr>
          <p:nvPr/>
        </p:nvSpPr>
        <p:spPr bwMode="auto">
          <a:xfrm>
            <a:off x="5811985" y="1987296"/>
            <a:ext cx="30838560"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sp>
        <p:nvSpPr>
          <p:cNvPr id="14" name="TextBox 13">
            <a:extLst>
              <a:ext uri="{FF2B5EF4-FFF2-40B4-BE49-F238E27FC236}">
                <a16:creationId xmlns:a16="http://schemas.microsoft.com/office/drawing/2014/main" id="{1AA361B0-1091-2D62-4E08-861337894B7F}"/>
              </a:ext>
            </a:extLst>
          </p:cNvPr>
          <p:cNvSpPr txBox="1"/>
          <p:nvPr/>
        </p:nvSpPr>
        <p:spPr>
          <a:xfrm>
            <a:off x="223943" y="1551569"/>
            <a:ext cx="5197374" cy="4662815"/>
          </a:xfrm>
          <a:prstGeom prst="rect">
            <a:avLst/>
          </a:prstGeom>
          <a:noFill/>
        </p:spPr>
        <p:txBody>
          <a:bodyPr wrap="square">
            <a:spAutoFit/>
          </a:bodyPr>
          <a:lstStyle/>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The ranger must do a check of the facilities every afternoon.</a:t>
            </a: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They need to visit these places before returning to the visitor centre:</a:t>
            </a:r>
          </a:p>
          <a:p>
            <a:pPr marL="285750" indent="-285750">
              <a:spcAft>
                <a:spcPts val="600"/>
              </a:spcAft>
              <a:buFontTx/>
              <a:buChar char="-"/>
            </a:pPr>
            <a:r>
              <a:rPr lang="en-GB" dirty="0">
                <a:latin typeface="Arial" panose="020B0604020202020204" pitchFamily="34" charset="0"/>
                <a:ea typeface="Calibri" panose="020F0502020204030204" pitchFamily="34" charset="0"/>
                <a:cs typeface="Arial" panose="020B0604020202020204" pitchFamily="34" charset="0"/>
              </a:rPr>
              <a:t>Boathouse</a:t>
            </a:r>
          </a:p>
          <a:p>
            <a:pPr marL="285750" indent="-285750">
              <a:spcAft>
                <a:spcPts val="600"/>
              </a:spcAft>
              <a:buFontTx/>
              <a:buChar char="-"/>
            </a:pPr>
            <a:r>
              <a:rPr lang="en-GB" sz="1800" dirty="0">
                <a:effectLst/>
                <a:latin typeface="Arial" panose="020B0604020202020204" pitchFamily="34" charset="0"/>
                <a:ea typeface="Calibri" panose="020F0502020204030204" pitchFamily="34" charset="0"/>
                <a:cs typeface="Arial" panose="020B0604020202020204" pitchFamily="34" charset="0"/>
              </a:rPr>
              <a:t>Garden café</a:t>
            </a:r>
          </a:p>
          <a:p>
            <a:pPr marL="285750" indent="-285750">
              <a:spcAft>
                <a:spcPts val="600"/>
              </a:spcAft>
              <a:buFontTx/>
              <a:buChar char="-"/>
            </a:pPr>
            <a:r>
              <a:rPr lang="en-GB" dirty="0">
                <a:latin typeface="Arial" panose="020B0604020202020204" pitchFamily="34" charset="0"/>
                <a:ea typeface="Calibri" panose="020F0502020204030204" pitchFamily="34" charset="0"/>
                <a:cs typeface="Arial" panose="020B0604020202020204" pitchFamily="34" charset="0"/>
              </a:rPr>
              <a:t>Playground</a:t>
            </a:r>
          </a:p>
          <a:p>
            <a:pPr marL="285750" indent="-285750">
              <a:spcAft>
                <a:spcPts val="600"/>
              </a:spcAft>
              <a:buFontTx/>
              <a:buChar char="-"/>
            </a:pPr>
            <a:r>
              <a:rPr lang="en-GB" sz="1800" dirty="0">
                <a:effectLst/>
                <a:latin typeface="Arial" panose="020B0604020202020204" pitchFamily="34" charset="0"/>
                <a:ea typeface="Calibri" panose="020F0502020204030204" pitchFamily="34" charset="0"/>
                <a:cs typeface="Arial" panose="020B0604020202020204" pitchFamily="34" charset="0"/>
              </a:rPr>
              <a:t>Lakeside café</a:t>
            </a:r>
          </a:p>
          <a:p>
            <a:pPr>
              <a:spcAft>
                <a:spcPts val="600"/>
              </a:spcAft>
            </a:pPr>
            <a:endParaRPr lang="en-GB" dirty="0">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Which order should the Park Ranger visit them in? </a:t>
            </a: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How far will they have to travel between each place? What is their total journey distance? </a:t>
            </a:r>
            <a:endParaRPr lang="en-GB" sz="1800" dirty="0">
              <a:effectLst/>
              <a:latin typeface="Arial" panose="020B0604020202020204" pitchFamily="34" charset="0"/>
              <a:ea typeface="Calibri" panose="020F0502020204030204" pitchFamily="34" charset="0"/>
            </a:endParaRPr>
          </a:p>
          <a:p>
            <a:pPr>
              <a:spcAft>
                <a:spcPts val="600"/>
              </a:spcAft>
            </a:pPr>
            <a:endParaRPr lang="en-GB" dirty="0">
              <a:latin typeface="Arial" panose="020B0604020202020204" pitchFamily="34" charset="0"/>
              <a:ea typeface="Calibri" panose="020F0502020204030204" pitchFamily="34" charset="0"/>
              <a:cs typeface="Arial" panose="020B0604020202020204" pitchFamily="34" charset="0"/>
            </a:endParaRPr>
          </a:p>
        </p:txBody>
      </p:sp>
      <p:grpSp>
        <p:nvGrpSpPr>
          <p:cNvPr id="3" name="Group 2" descr="An illustration of a map for a local park featuring a range of leisure facilities. These include some open areas of grass, football pitches, gardens, a stream and two lakes. Some facilities are labelled from 1–5. These are: 1 – Visitor centre; 2 – Boathouse; 3– Garden café; 4 – Playground; 5– Lakeside café.">
            <a:extLst>
              <a:ext uri="{FF2B5EF4-FFF2-40B4-BE49-F238E27FC236}">
                <a16:creationId xmlns:a16="http://schemas.microsoft.com/office/drawing/2014/main" id="{713C1320-0F0F-2B1F-7297-938B7F4C3775}"/>
              </a:ext>
            </a:extLst>
          </p:cNvPr>
          <p:cNvGrpSpPr/>
          <p:nvPr/>
        </p:nvGrpSpPr>
        <p:grpSpPr>
          <a:xfrm>
            <a:off x="5649076" y="1148661"/>
            <a:ext cx="6232814" cy="4200378"/>
            <a:chOff x="5501985" y="1503731"/>
            <a:chExt cx="6232814" cy="4200378"/>
          </a:xfrm>
        </p:grpSpPr>
        <p:pic>
          <p:nvPicPr>
            <p:cNvPr id="2049" name="Picture 1">
              <a:extLst>
                <a:ext uri="{FF2B5EF4-FFF2-40B4-BE49-F238E27FC236}">
                  <a16:creationId xmlns:a16="http://schemas.microsoft.com/office/drawing/2014/main" id="{ACD797E1-2BD1-7A08-D437-B9CAF5DF8F42}"/>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501985" y="1503731"/>
              <a:ext cx="6232814" cy="4200378"/>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BF684740-D85E-C398-A837-45A2AE29CEDB}"/>
                </a:ext>
              </a:extLst>
            </p:cNvPr>
            <p:cNvGrpSpPr/>
            <p:nvPr/>
          </p:nvGrpSpPr>
          <p:grpSpPr>
            <a:xfrm>
              <a:off x="6462942" y="1651532"/>
              <a:ext cx="4976515" cy="3803588"/>
              <a:chOff x="6462942" y="1651532"/>
              <a:chExt cx="4976515" cy="3803588"/>
            </a:xfrm>
          </p:grpSpPr>
          <p:sp>
            <p:nvSpPr>
              <p:cNvPr id="17" name="TextBox 4">
                <a:extLst>
                  <a:ext uri="{FF2B5EF4-FFF2-40B4-BE49-F238E27FC236}">
                    <a16:creationId xmlns:a16="http://schemas.microsoft.com/office/drawing/2014/main" id="{0E9380CC-0C44-4F79-4E2C-3527C1EB9AE5}"/>
                  </a:ext>
                </a:extLst>
              </p:cNvPr>
              <p:cNvSpPr txBox="1"/>
              <p:nvPr/>
            </p:nvSpPr>
            <p:spPr>
              <a:xfrm>
                <a:off x="6462942" y="5008715"/>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1</a:t>
                </a:r>
                <a:endParaRPr lang="en-GB" sz="1200" dirty="0">
                  <a:effectLst/>
                  <a:latin typeface="Arial" panose="020B0604020202020204" pitchFamily="34" charset="0"/>
                  <a:ea typeface="Calibri" panose="020F0502020204030204" pitchFamily="34" charset="0"/>
                </a:endParaRPr>
              </a:p>
            </p:txBody>
          </p:sp>
          <p:sp>
            <p:nvSpPr>
              <p:cNvPr id="18" name="TextBox 4">
                <a:extLst>
                  <a:ext uri="{FF2B5EF4-FFF2-40B4-BE49-F238E27FC236}">
                    <a16:creationId xmlns:a16="http://schemas.microsoft.com/office/drawing/2014/main" id="{B14EAFAD-CEA4-6014-62A9-A42A19440B4D}"/>
                  </a:ext>
                </a:extLst>
              </p:cNvPr>
              <p:cNvSpPr txBox="1"/>
              <p:nvPr/>
            </p:nvSpPr>
            <p:spPr>
              <a:xfrm>
                <a:off x="7877409" y="3798273"/>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5</a:t>
                </a:r>
                <a:endParaRPr lang="en-GB" sz="1200" dirty="0">
                  <a:effectLst/>
                  <a:latin typeface="Arial" panose="020B0604020202020204" pitchFamily="34" charset="0"/>
                  <a:ea typeface="Calibri" panose="020F0502020204030204" pitchFamily="34" charset="0"/>
                </a:endParaRPr>
              </a:p>
            </p:txBody>
          </p:sp>
          <p:sp>
            <p:nvSpPr>
              <p:cNvPr id="19" name="TextBox 4">
                <a:extLst>
                  <a:ext uri="{FF2B5EF4-FFF2-40B4-BE49-F238E27FC236}">
                    <a16:creationId xmlns:a16="http://schemas.microsoft.com/office/drawing/2014/main" id="{ED51738B-797F-748B-2756-A182E1C5AB95}"/>
                  </a:ext>
                </a:extLst>
              </p:cNvPr>
              <p:cNvSpPr txBox="1"/>
              <p:nvPr/>
            </p:nvSpPr>
            <p:spPr>
              <a:xfrm>
                <a:off x="11008786" y="1651532"/>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2</a:t>
                </a:r>
                <a:endParaRPr lang="en-GB" sz="1200" dirty="0">
                  <a:effectLst/>
                  <a:latin typeface="Arial" panose="020B0604020202020204" pitchFamily="34" charset="0"/>
                  <a:ea typeface="Calibri" panose="020F0502020204030204" pitchFamily="34" charset="0"/>
                </a:endParaRPr>
              </a:p>
            </p:txBody>
          </p:sp>
          <p:sp>
            <p:nvSpPr>
              <p:cNvPr id="20" name="TextBox 4">
                <a:extLst>
                  <a:ext uri="{FF2B5EF4-FFF2-40B4-BE49-F238E27FC236}">
                    <a16:creationId xmlns:a16="http://schemas.microsoft.com/office/drawing/2014/main" id="{0FDD446E-14D2-CA16-2EEA-D8F095701997}"/>
                  </a:ext>
                </a:extLst>
              </p:cNvPr>
              <p:cNvSpPr txBox="1"/>
              <p:nvPr/>
            </p:nvSpPr>
            <p:spPr>
              <a:xfrm>
                <a:off x="11140372" y="3775305"/>
                <a:ext cx="299085" cy="446405"/>
              </a:xfrm>
              <a:prstGeom prst="rect">
                <a:avLst/>
              </a:prstGeom>
              <a:noFill/>
            </p:spPr>
            <p:txBody>
              <a:bodyPr wrap="none" rtlCol="0">
                <a:spAutoFit/>
              </a:bodyPr>
              <a:lstStyle/>
              <a:p>
                <a:pPr>
                  <a:spcAft>
                    <a:spcPts val="600"/>
                  </a:spcAft>
                </a:pPr>
                <a:r>
                  <a:rPr lang="en-GB" sz="1800" kern="1200">
                    <a:solidFill>
                      <a:srgbClr val="000000"/>
                    </a:solidFill>
                    <a:effectLst/>
                    <a:latin typeface="Calibri" panose="020F0502020204030204" pitchFamily="34" charset="0"/>
                    <a:ea typeface="Calibri" panose="020F0502020204030204" pitchFamily="34" charset="0"/>
                    <a:cs typeface="Arial" panose="020B0604020202020204" pitchFamily="34" charset="0"/>
                  </a:rPr>
                  <a:t>3</a:t>
                </a:r>
                <a:endParaRPr lang="en-GB" sz="1200">
                  <a:effectLst/>
                  <a:latin typeface="Arial" panose="020B0604020202020204" pitchFamily="34" charset="0"/>
                  <a:ea typeface="Calibri" panose="020F0502020204030204" pitchFamily="34" charset="0"/>
                </a:endParaRPr>
              </a:p>
            </p:txBody>
          </p:sp>
          <p:sp>
            <p:nvSpPr>
              <p:cNvPr id="21" name="TextBox 4">
                <a:extLst>
                  <a:ext uri="{FF2B5EF4-FFF2-40B4-BE49-F238E27FC236}">
                    <a16:creationId xmlns:a16="http://schemas.microsoft.com/office/drawing/2014/main" id="{0D1B71C2-E7E6-E96D-BDEC-A99005213F1A}"/>
                  </a:ext>
                </a:extLst>
              </p:cNvPr>
              <p:cNvSpPr txBox="1"/>
              <p:nvPr/>
            </p:nvSpPr>
            <p:spPr>
              <a:xfrm>
                <a:off x="7968796" y="2487653"/>
                <a:ext cx="299085" cy="446405"/>
              </a:xfrm>
              <a:prstGeom prst="rect">
                <a:avLst/>
              </a:prstGeom>
              <a:noFill/>
            </p:spPr>
            <p:txBody>
              <a:bodyPr wrap="none" rtlCol="0">
                <a:spAutoFit/>
              </a:bodyPr>
              <a:lstStyle/>
              <a:p>
                <a:pPr>
                  <a:spcAft>
                    <a:spcPts val="600"/>
                  </a:spcAft>
                </a:pPr>
                <a:r>
                  <a:rPr lang="en-GB" sz="1800" kern="1200" dirty="0">
                    <a:solidFill>
                      <a:srgbClr val="000000"/>
                    </a:solidFill>
                    <a:effectLst/>
                    <a:latin typeface="Calibri" panose="020F0502020204030204" pitchFamily="34" charset="0"/>
                    <a:ea typeface="Calibri" panose="020F0502020204030204" pitchFamily="34" charset="0"/>
                    <a:cs typeface="Arial" panose="020B0604020202020204" pitchFamily="34" charset="0"/>
                  </a:rPr>
                  <a:t>4</a:t>
                </a:r>
                <a:endParaRPr lang="en-GB" sz="1200" dirty="0">
                  <a:effectLst/>
                  <a:latin typeface="Arial" panose="020B0604020202020204" pitchFamily="34" charset="0"/>
                  <a:ea typeface="Calibri" panose="020F0502020204030204" pitchFamily="34" charset="0"/>
                </a:endParaRPr>
              </a:p>
            </p:txBody>
          </p:sp>
        </p:grpSp>
      </p:grpSp>
      <p:graphicFrame>
        <p:nvGraphicFramePr>
          <p:cNvPr id="16" name="Table 15">
            <a:extLst>
              <a:ext uri="{FF2B5EF4-FFF2-40B4-BE49-F238E27FC236}">
                <a16:creationId xmlns:a16="http://schemas.microsoft.com/office/drawing/2014/main" id="{58203DC3-3CA1-5F3E-973B-D5A49EBDD0E9}"/>
              </a:ext>
            </a:extLst>
          </p:cNvPr>
          <p:cNvGraphicFramePr>
            <a:graphicFrameLocks noGrp="1"/>
          </p:cNvGraphicFramePr>
          <p:nvPr>
            <p:extLst>
              <p:ext uri="{D42A27DB-BD31-4B8C-83A1-F6EECF244321}">
                <p14:modId xmlns:p14="http://schemas.microsoft.com/office/powerpoint/2010/main" val="2970937186"/>
              </p:ext>
            </p:extLst>
          </p:nvPr>
        </p:nvGraphicFramePr>
        <p:xfrm>
          <a:off x="9982200" y="4953388"/>
          <a:ext cx="1788088" cy="1280160"/>
        </p:xfrm>
        <a:graphic>
          <a:graphicData uri="http://schemas.openxmlformats.org/drawingml/2006/table">
            <a:tbl>
              <a:tblPr firstRow="1" firstCol="1" bandRow="1">
                <a:tableStyleId>{5C22544A-7EE6-4342-B048-85BDC9FD1C3A}</a:tableStyleId>
              </a:tblPr>
              <a:tblGrid>
                <a:gridCol w="1788088">
                  <a:extLst>
                    <a:ext uri="{9D8B030D-6E8A-4147-A177-3AD203B41FA5}">
                      <a16:colId xmlns:a16="http://schemas.microsoft.com/office/drawing/2014/main" val="762049143"/>
                    </a:ext>
                  </a:extLst>
                </a:gridCol>
              </a:tblGrid>
              <a:tr h="90805">
                <a:tc>
                  <a:txBody>
                    <a:bodyPr/>
                    <a:lstStyle/>
                    <a:p>
                      <a:pPr algn="ctr">
                        <a:spcAft>
                          <a:spcPts val="600"/>
                        </a:spcAft>
                      </a:pPr>
                      <a:r>
                        <a:rPr lang="en-GB" sz="1400" dirty="0">
                          <a:solidFill>
                            <a:schemeClr val="tx1"/>
                          </a:solidFill>
                          <a:effectLst/>
                          <a:latin typeface="Arial" panose="020B0604020202020204" pitchFamily="34" charset="0"/>
                          <a:cs typeface="Arial" panose="020B0604020202020204" pitchFamily="34" charset="0"/>
                        </a:rPr>
                        <a:t>Key</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38461887"/>
                  </a:ext>
                </a:extLst>
              </a:tr>
              <a:tr h="0">
                <a:tc>
                  <a:txBody>
                    <a:bodyPr/>
                    <a:lstStyle/>
                    <a:p>
                      <a:pPr algn="ctr">
                        <a:spcAft>
                          <a:spcPts val="600"/>
                        </a:spcAft>
                      </a:pPr>
                      <a:r>
                        <a:rPr lang="en-GB" sz="1400" dirty="0">
                          <a:solidFill>
                            <a:schemeClr val="tx1"/>
                          </a:solidFill>
                          <a:effectLst/>
                          <a:latin typeface="Arial" panose="020B0604020202020204" pitchFamily="34" charset="0"/>
                          <a:cs typeface="Arial" panose="020B0604020202020204" pitchFamily="34" charset="0"/>
                        </a:rPr>
                        <a:t>1 – Visitors centre</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2370566042"/>
                  </a:ext>
                </a:extLst>
              </a:tr>
              <a:tr h="90805">
                <a:tc>
                  <a:txBody>
                    <a:bodyPr/>
                    <a:lstStyle/>
                    <a:p>
                      <a:pPr algn="ctr">
                        <a:spcAft>
                          <a:spcPts val="600"/>
                        </a:spcAft>
                      </a:pPr>
                      <a:r>
                        <a:rPr lang="en-GB" sz="1400" dirty="0">
                          <a:solidFill>
                            <a:schemeClr val="tx1"/>
                          </a:solidFill>
                          <a:effectLst/>
                          <a:latin typeface="Arial" panose="020B0604020202020204" pitchFamily="34" charset="0"/>
                          <a:cs typeface="Arial" panose="020B0604020202020204" pitchFamily="34" charset="0"/>
                        </a:rPr>
                        <a:t>2 – Boathouse</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4174434360"/>
                  </a:ext>
                </a:extLst>
              </a:tr>
              <a:tr h="90805">
                <a:tc>
                  <a:txBody>
                    <a:bodyPr/>
                    <a:lstStyle/>
                    <a:p>
                      <a:pPr algn="ctr">
                        <a:spcAft>
                          <a:spcPts val="600"/>
                        </a:spcAft>
                      </a:pPr>
                      <a:r>
                        <a:rPr lang="en-GB" sz="1400" dirty="0">
                          <a:solidFill>
                            <a:schemeClr val="tx1"/>
                          </a:solidFill>
                          <a:effectLst/>
                          <a:latin typeface="Arial" panose="020B0604020202020204" pitchFamily="34" charset="0"/>
                          <a:cs typeface="Arial" panose="020B0604020202020204" pitchFamily="34" charset="0"/>
                        </a:rPr>
                        <a:t>3 – Garden cafe</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3184942694"/>
                  </a:ext>
                </a:extLst>
              </a:tr>
              <a:tr h="90805">
                <a:tc>
                  <a:txBody>
                    <a:bodyPr/>
                    <a:lstStyle/>
                    <a:p>
                      <a:pPr algn="ctr">
                        <a:spcAft>
                          <a:spcPts val="600"/>
                        </a:spcAft>
                      </a:pPr>
                      <a:r>
                        <a:rPr lang="en-GB" sz="1400" dirty="0">
                          <a:solidFill>
                            <a:schemeClr val="tx1"/>
                          </a:solidFill>
                          <a:effectLst/>
                          <a:latin typeface="Arial" panose="020B0604020202020204" pitchFamily="34" charset="0"/>
                          <a:cs typeface="Arial" panose="020B0604020202020204" pitchFamily="34" charset="0"/>
                        </a:rPr>
                        <a:t>4 – Playground </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227863353"/>
                  </a:ext>
                </a:extLst>
              </a:tr>
              <a:tr h="0">
                <a:tc>
                  <a:txBody>
                    <a:bodyPr/>
                    <a:lstStyle/>
                    <a:p>
                      <a:pPr algn="ctr">
                        <a:spcAft>
                          <a:spcPts val="600"/>
                        </a:spcAft>
                      </a:pPr>
                      <a:r>
                        <a:rPr lang="en-GB" sz="1400" dirty="0">
                          <a:solidFill>
                            <a:schemeClr val="tx1"/>
                          </a:solidFill>
                          <a:effectLst/>
                          <a:latin typeface="Arial" panose="020B0604020202020204" pitchFamily="34" charset="0"/>
                          <a:cs typeface="Arial" panose="020B0604020202020204" pitchFamily="34" charset="0"/>
                        </a:rPr>
                        <a:t>5 – Lakeside cafe</a:t>
                      </a:r>
                      <a:endParaRPr lang="en-GB" sz="14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37942643"/>
                  </a:ext>
                </a:extLst>
              </a:tr>
            </a:tbl>
          </a:graphicData>
        </a:graphic>
      </p:graphicFrame>
    </p:spTree>
    <p:extLst>
      <p:ext uri="{BB962C8B-B14F-4D97-AF65-F5344CB8AC3E}">
        <p14:creationId xmlns:p14="http://schemas.microsoft.com/office/powerpoint/2010/main" val="2585498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321BCF3-16B7-4084-BA6A-34EF86D39230}"/>
</file>

<file path=customXml/itemProps2.xml><?xml version="1.0" encoding="utf-8"?>
<ds:datastoreItem xmlns:ds="http://schemas.openxmlformats.org/officeDocument/2006/customXml" ds:itemID="{2EE7FB60-E098-4C09-A607-2152BB9385AE}">
  <ds:schemaRefs>
    <ds:schemaRef ds:uri="http://schemas.microsoft.com/office/infopath/2007/PartnerControls"/>
    <ds:schemaRef ds:uri="http://purl.org/dc/terms/"/>
    <ds:schemaRef ds:uri="http://purl.org/dc/elements/1.1/"/>
    <ds:schemaRef ds:uri="http://www.w3.org/XML/1998/namespace"/>
    <ds:schemaRef ds:uri="http://schemas.microsoft.com/office/2006/metadata/properties"/>
    <ds:schemaRef ds:uri="http://schemas.microsoft.com/office/2006/documentManagement/types"/>
    <ds:schemaRef ds:uri="http://schemas.openxmlformats.org/package/2006/metadata/core-properties"/>
    <ds:schemaRef ds:uri="c5cf19a6-e467-491d-9af0-5a70f09a6a41"/>
    <ds:schemaRef ds:uri="a943fffa-545b-4eca-b17d-5f9a138dda08"/>
    <ds:schemaRef ds:uri="http://purl.org/dc/dcmitype/"/>
  </ds:schemaRefs>
</ds:datastoreItem>
</file>

<file path=customXml/itemProps3.xml><?xml version="1.0" encoding="utf-8"?>
<ds:datastoreItem xmlns:ds="http://schemas.openxmlformats.org/officeDocument/2006/customXml" ds:itemID="{1D01AD7C-BC23-4EF3-B5E9-804B0A00F6E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7031</TotalTime>
  <Words>2886</Words>
  <Application>Microsoft Macintosh PowerPoint</Application>
  <PresentationFormat>Widescreen</PresentationFormat>
  <Paragraphs>509</Paragraphs>
  <Slides>24</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24</vt:i4>
      </vt:variant>
    </vt:vector>
  </HeadingPairs>
  <TitlesOfParts>
    <vt:vector size="30" baseType="lpstr">
      <vt:lpstr>Arial</vt:lpstr>
      <vt:lpstr>ArialMT</vt:lpstr>
      <vt:lpstr>Calibri</vt:lpstr>
      <vt:lpstr>Calibri Light</vt:lpstr>
      <vt:lpstr>Office Theme</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Lesson review:  5 Scale, maps and units</vt:lpstr>
      <vt:lpstr>Lesson 5: Scale, Maps and Units Credits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Shobhna Fletcher</dc:creator>
  <cp:lastModifiedBy>Steve Pardoe</cp:lastModifiedBy>
  <cp:revision>96</cp:revision>
  <dcterms:created xsi:type="dcterms:W3CDTF">2022-12-12T09:44:01Z</dcterms:created>
  <dcterms:modified xsi:type="dcterms:W3CDTF">2023-04-05T11:18:19Z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