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 id="2147483672" r:id="rId5"/>
    <p:sldMasterId id="2147483684" r:id="rId6"/>
  </p:sldMasterIdLst>
  <p:notesMasterIdLst>
    <p:notesMasterId r:id="rId31"/>
  </p:notesMasterIdLst>
  <p:sldIdLst>
    <p:sldId id="261" r:id="rId7"/>
    <p:sldId id="264" r:id="rId8"/>
    <p:sldId id="335" r:id="rId9"/>
    <p:sldId id="316" r:id="rId10"/>
    <p:sldId id="307" r:id="rId11"/>
    <p:sldId id="305" r:id="rId12"/>
    <p:sldId id="615" r:id="rId13"/>
    <p:sldId id="614" r:id="rId14"/>
    <p:sldId id="616" r:id="rId15"/>
    <p:sldId id="327" r:id="rId16"/>
    <p:sldId id="328" r:id="rId17"/>
    <p:sldId id="329" r:id="rId18"/>
    <p:sldId id="330" r:id="rId19"/>
    <p:sldId id="332" r:id="rId20"/>
    <p:sldId id="625" r:id="rId21"/>
    <p:sldId id="626" r:id="rId22"/>
    <p:sldId id="627" r:id="rId23"/>
    <p:sldId id="628" r:id="rId24"/>
    <p:sldId id="629" r:id="rId25"/>
    <p:sldId id="630" r:id="rId26"/>
    <p:sldId id="631" r:id="rId27"/>
    <p:sldId id="295" r:id="rId28"/>
    <p:sldId id="266" r:id="rId29"/>
    <p:sldId id="334" r:id="rId3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B812517-30C0-1F99-55F1-F1E082E4307F}" name="Nicola Twining" initials="NT" userId="S::nicola.twining@pearson.com::05b3df68-12d1-4bf9-a4d8-0ea790d8435a" providerId="AD"/>
  <p188:author id="{A38CE21D-A44F-DFDE-2216-6A83308448DE}" name="PR" initials="WRG" userId="PR" providerId="None"/>
  <p188:author id="{DB168830-51D4-4CC1-7858-D21AD9F13162}" name="Sarah Stafford" initials="SS" userId="Sarah Stafford" providerId="None"/>
  <p188:author id="{DEDC1C44-8BBF-B382-5329-523553A782EE}" name="Jan Schubert" initials="JS" userId="Jan Schubert" providerId="None"/>
  <p188:author id="{6EAC9880-9F95-82CD-7BDE-5A307FA106F4}" name="Sarah" initials="S" userId="Sarah" providerId="None"/>
  <p188:author id="{6C085DBD-E017-59BB-A493-C212501941EA}" name="Elizabeth Parker" initials="EP" userId="S::elizabeth.parker@newgenpublishing.co.uk::48ed7c66-aa06-4dbb-a923-e20f8fac5870"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Collett, Clare" initials="CC" lastIdx="18" clrIdx="0">
    <p:extLst>
      <p:ext uri="{19B8F6BF-5375-455C-9EA6-DF929625EA0E}">
        <p15:presenceInfo xmlns:p15="http://schemas.microsoft.com/office/powerpoint/2012/main" userId="S::Clare.Collett@Pearson.com::a376c1f8-5148-4d55-9c90-6113c98c8476" providerId="AD"/>
      </p:ext>
    </p:extLst>
  </p:cmAuthor>
  <p:cmAuthor id="2" name="Veronica Wastell" initials="VW" lastIdx="3" clrIdx="1">
    <p:extLst>
      <p:ext uri="{19B8F6BF-5375-455C-9EA6-DF929625EA0E}">
        <p15:presenceInfo xmlns:p15="http://schemas.microsoft.com/office/powerpoint/2012/main" userId="Veronica Wastell" providerId="None"/>
      </p:ext>
    </p:extLst>
  </p:cmAuthor>
  <p:cmAuthor id="3" name="Marie Joubert" initials="MJ" lastIdx="6" clrIdx="2">
    <p:extLst>
      <p:ext uri="{19B8F6BF-5375-455C-9EA6-DF929625EA0E}">
        <p15:presenceInfo xmlns:p15="http://schemas.microsoft.com/office/powerpoint/2012/main" userId="S::marie.joubert1@nottingham.ac.uk::8784a254-284d-4fcc-ace7-66743a42585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6C8D9"/>
    <a:srgbClr val="BE0064"/>
    <a:srgbClr val="0071F8"/>
    <a:srgbClr val="9BC8FF"/>
    <a:srgbClr val="008FC9"/>
    <a:srgbClr val="DD3D4C"/>
    <a:srgbClr val="F9D09E"/>
    <a:srgbClr val="C96035"/>
    <a:srgbClr val="DDB172"/>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8168391-62AD-284B-8257-F0571665621A}" v="22" dt="2023-03-26T14:33:37.43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7739" autoAdjust="0"/>
    <p:restoredTop sz="66531" autoAdjust="0"/>
  </p:normalViewPr>
  <p:slideViewPr>
    <p:cSldViewPr snapToGrid="0" snapToObjects="1">
      <p:cViewPr varScale="1">
        <p:scale>
          <a:sx n="83" d="100"/>
          <a:sy n="83" d="100"/>
        </p:scale>
        <p:origin x="576" y="184"/>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microsoft.com/office/2018/10/relationships/authors" Target="authors.xml"/><Relationship Id="rId21" Type="http://schemas.openxmlformats.org/officeDocument/2006/relationships/slide" Target="slides/slide15.xml"/><Relationship Id="rId34" Type="http://schemas.openxmlformats.org/officeDocument/2006/relationships/viewProps" Target="viewProp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presProps" Target="presProps.xml"/><Relationship Id="rId38"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commentAuthors" Target="commentAuthors.xml"/><Relationship Id="rId37" Type="http://schemas.microsoft.com/office/2016/11/relationships/changesInfo" Target="changesInfos/changesInfo1.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tableStyles" Target="tableStyles.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theme" Target="theme/theme1.xml"/><Relationship Id="rId8" Type="http://schemas.openxmlformats.org/officeDocument/2006/relationships/slide" Target="slides/slide2.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teve Pardoe" userId="6fa2db72-1fdb-41be-8a25-f49a2205c689" providerId="ADAL" clId="{58168391-62AD-284B-8257-F0571665621A}"/>
    <pc:docChg chg="custSel addSld delSld modSld">
      <pc:chgData name="Steve Pardoe" userId="6fa2db72-1fdb-41be-8a25-f49a2205c689" providerId="ADAL" clId="{58168391-62AD-284B-8257-F0571665621A}" dt="2023-03-26T14:33:37.434" v="332" actId="20577"/>
      <pc:docMkLst>
        <pc:docMk/>
      </pc:docMkLst>
      <pc:sldChg chg="modSp add mod modNotesTx">
        <pc:chgData name="Steve Pardoe" userId="6fa2db72-1fdb-41be-8a25-f49a2205c689" providerId="ADAL" clId="{58168391-62AD-284B-8257-F0571665621A}" dt="2023-03-26T11:12:02.504" v="103" actId="1076"/>
        <pc:sldMkLst>
          <pc:docMk/>
          <pc:sldMk cId="1126760419" sldId="295"/>
        </pc:sldMkLst>
        <pc:spChg chg="mod">
          <ac:chgData name="Steve Pardoe" userId="6fa2db72-1fdb-41be-8a25-f49a2205c689" providerId="ADAL" clId="{58168391-62AD-284B-8257-F0571665621A}" dt="2023-03-26T11:12:02.504" v="103" actId="1076"/>
          <ac:spMkLst>
            <pc:docMk/>
            <pc:sldMk cId="1126760419" sldId="295"/>
            <ac:spMk id="21" creationId="{4D970DDE-3331-43C7-8808-F643520183D1}"/>
          </ac:spMkLst>
        </pc:spChg>
      </pc:sldChg>
      <pc:sldChg chg="del">
        <pc:chgData name="Steve Pardoe" userId="6fa2db72-1fdb-41be-8a25-f49a2205c689" providerId="ADAL" clId="{58168391-62AD-284B-8257-F0571665621A}" dt="2023-03-26T10:58:48.563" v="0" actId="2696"/>
        <pc:sldMkLst>
          <pc:docMk/>
          <pc:sldMk cId="2492550608" sldId="295"/>
        </pc:sldMkLst>
      </pc:sldChg>
      <pc:sldChg chg="modNotesTx">
        <pc:chgData name="Steve Pardoe" userId="6fa2db72-1fdb-41be-8a25-f49a2205c689" providerId="ADAL" clId="{58168391-62AD-284B-8257-F0571665621A}" dt="2023-03-26T11:07:20.137" v="83" actId="20577"/>
        <pc:sldMkLst>
          <pc:docMk/>
          <pc:sldMk cId="1183814239" sldId="316"/>
        </pc:sldMkLst>
      </pc:sldChg>
      <pc:sldChg chg="addSp delSp modSp mod">
        <pc:chgData name="Steve Pardoe" userId="6fa2db72-1fdb-41be-8a25-f49a2205c689" providerId="ADAL" clId="{58168391-62AD-284B-8257-F0571665621A}" dt="2023-03-26T14:31:47.302" v="316" actId="1076"/>
        <pc:sldMkLst>
          <pc:docMk/>
          <pc:sldMk cId="431902163" sldId="332"/>
        </pc:sldMkLst>
        <pc:spChg chg="mod">
          <ac:chgData name="Steve Pardoe" userId="6fa2db72-1fdb-41be-8a25-f49a2205c689" providerId="ADAL" clId="{58168391-62AD-284B-8257-F0571665621A}" dt="2023-03-26T14:31:47.302" v="316" actId="1076"/>
          <ac:spMkLst>
            <pc:docMk/>
            <pc:sldMk cId="431902163" sldId="332"/>
            <ac:spMk id="6" creationId="{00000000-0000-0000-0000-000000000000}"/>
          </ac:spMkLst>
        </pc:spChg>
        <pc:graphicFrameChg chg="del mod modGraphic">
          <ac:chgData name="Steve Pardoe" userId="6fa2db72-1fdb-41be-8a25-f49a2205c689" providerId="ADAL" clId="{58168391-62AD-284B-8257-F0571665621A}" dt="2023-03-26T14:28:32.245" v="271" actId="21"/>
          <ac:graphicFrameMkLst>
            <pc:docMk/>
            <pc:sldMk cId="431902163" sldId="332"/>
            <ac:graphicFrameMk id="3" creationId="{00000000-0000-0000-0000-000000000000}"/>
          </ac:graphicFrameMkLst>
        </pc:graphicFrameChg>
        <pc:picChg chg="add mod">
          <ac:chgData name="Steve Pardoe" userId="6fa2db72-1fdb-41be-8a25-f49a2205c689" providerId="ADAL" clId="{58168391-62AD-284B-8257-F0571665621A}" dt="2023-03-26T14:29:23.661" v="276" actId="1076"/>
          <ac:picMkLst>
            <pc:docMk/>
            <pc:sldMk cId="431902163" sldId="332"/>
            <ac:picMk id="5" creationId="{2CB05332-9D45-DC86-F128-AA96C8BB124F}"/>
          </ac:picMkLst>
        </pc:picChg>
      </pc:sldChg>
      <pc:sldChg chg="addSp delSp modSp mod">
        <pc:chgData name="Steve Pardoe" userId="6fa2db72-1fdb-41be-8a25-f49a2205c689" providerId="ADAL" clId="{58168391-62AD-284B-8257-F0571665621A}" dt="2023-03-26T11:10:20.892" v="88"/>
        <pc:sldMkLst>
          <pc:docMk/>
          <pc:sldMk cId="4210829465" sldId="614"/>
        </pc:sldMkLst>
        <pc:spChg chg="add mod">
          <ac:chgData name="Steve Pardoe" userId="6fa2db72-1fdb-41be-8a25-f49a2205c689" providerId="ADAL" clId="{58168391-62AD-284B-8257-F0571665621A}" dt="2023-03-26T11:10:20.892" v="88"/>
          <ac:spMkLst>
            <pc:docMk/>
            <pc:sldMk cId="4210829465" sldId="614"/>
            <ac:spMk id="4" creationId="{2C1036EB-6C2F-D6B7-1254-4FEB36C07334}"/>
          </ac:spMkLst>
        </pc:spChg>
        <pc:spChg chg="del">
          <ac:chgData name="Steve Pardoe" userId="6fa2db72-1fdb-41be-8a25-f49a2205c689" providerId="ADAL" clId="{58168391-62AD-284B-8257-F0571665621A}" dt="2023-03-26T11:09:59.663" v="85" actId="478"/>
          <ac:spMkLst>
            <pc:docMk/>
            <pc:sldMk cId="4210829465" sldId="614"/>
            <ac:spMk id="10" creationId="{E91B888E-8AD6-4ABB-40E7-65945982B5D3}"/>
          </ac:spMkLst>
        </pc:spChg>
      </pc:sldChg>
      <pc:sldChg chg="addSp delSp modSp mod">
        <pc:chgData name="Steve Pardoe" userId="6fa2db72-1fdb-41be-8a25-f49a2205c689" providerId="ADAL" clId="{58168391-62AD-284B-8257-F0571665621A}" dt="2023-03-26T11:10:23.671" v="89"/>
        <pc:sldMkLst>
          <pc:docMk/>
          <pc:sldMk cId="3214614923" sldId="615"/>
        </pc:sldMkLst>
        <pc:spChg chg="add mod">
          <ac:chgData name="Steve Pardoe" userId="6fa2db72-1fdb-41be-8a25-f49a2205c689" providerId="ADAL" clId="{58168391-62AD-284B-8257-F0571665621A}" dt="2023-03-26T11:10:23.671" v="89"/>
          <ac:spMkLst>
            <pc:docMk/>
            <pc:sldMk cId="3214614923" sldId="615"/>
            <ac:spMk id="4" creationId="{16742E42-CB61-514D-303B-09CE4A86955F}"/>
          </ac:spMkLst>
        </pc:spChg>
        <pc:spChg chg="del">
          <ac:chgData name="Steve Pardoe" userId="6fa2db72-1fdb-41be-8a25-f49a2205c689" providerId="ADAL" clId="{58168391-62AD-284B-8257-F0571665621A}" dt="2023-03-26T11:09:55.789" v="84" actId="478"/>
          <ac:spMkLst>
            <pc:docMk/>
            <pc:sldMk cId="3214614923" sldId="615"/>
            <ac:spMk id="10" creationId="{70B2C75D-13C2-BBD8-075F-A38EA9544782}"/>
          </ac:spMkLst>
        </pc:spChg>
      </pc:sldChg>
      <pc:sldChg chg="addSp delSp modSp mod">
        <pc:chgData name="Steve Pardoe" userId="6fa2db72-1fdb-41be-8a25-f49a2205c689" providerId="ADAL" clId="{58168391-62AD-284B-8257-F0571665621A}" dt="2023-03-26T14:33:37.434" v="332" actId="20577"/>
        <pc:sldMkLst>
          <pc:docMk/>
          <pc:sldMk cId="617275275" sldId="616"/>
        </pc:sldMkLst>
        <pc:spChg chg="add mod">
          <ac:chgData name="Steve Pardoe" userId="6fa2db72-1fdb-41be-8a25-f49a2205c689" providerId="ADAL" clId="{58168391-62AD-284B-8257-F0571665621A}" dt="2023-03-26T11:10:17.685" v="87"/>
          <ac:spMkLst>
            <pc:docMk/>
            <pc:sldMk cId="617275275" sldId="616"/>
            <ac:spMk id="3" creationId="{FB086E19-4438-8C97-D35F-5E30ED7D2CF4}"/>
          </ac:spMkLst>
        </pc:spChg>
        <pc:spChg chg="del">
          <ac:chgData name="Steve Pardoe" userId="6fa2db72-1fdb-41be-8a25-f49a2205c689" providerId="ADAL" clId="{58168391-62AD-284B-8257-F0571665621A}" dt="2023-03-26T11:10:06.610" v="86" actId="478"/>
          <ac:spMkLst>
            <pc:docMk/>
            <pc:sldMk cId="617275275" sldId="616"/>
            <ac:spMk id="10" creationId="{0776944F-64ED-262E-EA58-55CE3C931F8A}"/>
          </ac:spMkLst>
        </pc:spChg>
        <pc:spChg chg="mod">
          <ac:chgData name="Steve Pardoe" userId="6fa2db72-1fdb-41be-8a25-f49a2205c689" providerId="ADAL" clId="{58168391-62AD-284B-8257-F0571665621A}" dt="2023-03-26T14:33:37.434" v="332" actId="20577"/>
          <ac:spMkLst>
            <pc:docMk/>
            <pc:sldMk cId="617275275" sldId="616"/>
            <ac:spMk id="14" creationId="{1B68AEDF-F4B9-B92A-3FA1-DF27F5AC442B}"/>
          </ac:spMkLst>
        </pc:spChg>
      </pc:sldChg>
      <pc:sldChg chg="modNotesTx">
        <pc:chgData name="Steve Pardoe" userId="6fa2db72-1fdb-41be-8a25-f49a2205c689" providerId="ADAL" clId="{58168391-62AD-284B-8257-F0571665621A}" dt="2023-03-26T11:14:37.130" v="166" actId="20577"/>
        <pc:sldMkLst>
          <pc:docMk/>
          <pc:sldMk cId="1627172536" sldId="625"/>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525C08C-1EE7-2E4B-BEDD-2CD36E772CA0}" type="datetimeFigureOut">
              <a:rPr lang="en-US" smtClean="0"/>
              <a:t>3/26/23</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30292A9-7A47-3844-B146-D6E152DCFCB4}" type="slidenum">
              <a:rPr lang="en-US" smtClean="0"/>
              <a:t>‹#›</a:t>
            </a:fld>
            <a:endParaRPr lang="en-US" dirty="0"/>
          </a:p>
        </p:txBody>
      </p:sp>
    </p:spTree>
    <p:extLst>
      <p:ext uri="{BB962C8B-B14F-4D97-AF65-F5344CB8AC3E}">
        <p14:creationId xmlns:p14="http://schemas.microsoft.com/office/powerpoint/2010/main" val="39117000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30292A9-7A47-3844-B146-D6E152DCFCB4}" type="slidenum">
              <a:rPr lang="en-US" smtClean="0"/>
              <a:t>1</a:t>
            </a:fld>
            <a:endParaRPr lang="en-US"/>
          </a:p>
        </p:txBody>
      </p:sp>
    </p:spTree>
    <p:extLst>
      <p:ext uri="{BB962C8B-B14F-4D97-AF65-F5344CB8AC3E}">
        <p14:creationId xmlns:p14="http://schemas.microsoft.com/office/powerpoint/2010/main" val="47017200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Use this slide to summarise what was demonstrated in the previous slides.</a:t>
            </a:r>
          </a:p>
          <a:p>
            <a:r>
              <a:rPr lang="en-GB" baseline="0" dirty="0"/>
              <a:t>Establish through discussion and questioning that:</a:t>
            </a:r>
          </a:p>
          <a:p>
            <a:pPr marL="171450" indent="-171450">
              <a:buFont typeface="Arial" panose="020B0604020202020204" pitchFamily="34" charset="0"/>
              <a:buChar char="•"/>
            </a:pPr>
            <a:r>
              <a:rPr lang="en-GB" baseline="0" dirty="0"/>
              <a:t>the new (common) denominator is 2 × 3, a multiple of the denominators 2 and 3</a:t>
            </a:r>
          </a:p>
          <a:p>
            <a:pPr marL="171450" indent="-171450">
              <a:buFont typeface="Arial" panose="020B0604020202020204" pitchFamily="34" charset="0"/>
              <a:buChar char="•"/>
            </a:pPr>
            <a:r>
              <a:rPr lang="en-GB" baseline="0" dirty="0"/>
              <a:t>equivalent fractions have been used</a:t>
            </a:r>
          </a:p>
          <a:p>
            <a:pPr marL="171450" indent="-171450">
              <a:buFont typeface="Arial" panose="020B0604020202020204" pitchFamily="34" charset="0"/>
              <a:buChar char="•"/>
            </a:pPr>
            <a:r>
              <a:rPr lang="en-GB" baseline="0" dirty="0"/>
              <a:t>the new numerators have been multiplied by the same multiplier as their respective denominator.</a:t>
            </a:r>
          </a:p>
          <a:p>
            <a:pPr marL="0" indent="0">
              <a:buFont typeface="Arial" panose="020B0604020202020204" pitchFamily="34" charset="0"/>
              <a:buNone/>
            </a:pPr>
            <a:endParaRPr lang="en-GB" baseline="0" dirty="0"/>
          </a:p>
          <a:p>
            <a:r>
              <a:rPr lang="en-GB" baseline="0" dirty="0"/>
              <a:t>Question learners:</a:t>
            </a:r>
          </a:p>
          <a:p>
            <a:pPr marL="171450" indent="-171450">
              <a:buFont typeface="Arial" panose="020B0604020202020204" pitchFamily="34" charset="0"/>
              <a:buChar char="•"/>
            </a:pPr>
            <a:r>
              <a:rPr lang="en-GB" baseline="0" dirty="0"/>
              <a:t>What do you notice about the new denominator?</a:t>
            </a:r>
          </a:p>
          <a:p>
            <a:pPr marL="171450" indent="-171450">
              <a:buFont typeface="Arial" panose="020B0604020202020204" pitchFamily="34" charset="0"/>
              <a:buChar char="•"/>
            </a:pPr>
            <a:r>
              <a:rPr lang="en-GB" baseline="0" dirty="0"/>
              <a:t>What do you notice about the new numerator?</a:t>
            </a:r>
          </a:p>
          <a:p>
            <a:pPr marL="171450" indent="-171450">
              <a:buFont typeface="Arial" panose="020B0604020202020204" pitchFamily="34" charset="0"/>
              <a:buChar char="•"/>
            </a:pPr>
            <a:r>
              <a:rPr lang="en-GB" baseline="0" dirty="0"/>
              <a:t>Can this fraction be simplified?</a:t>
            </a:r>
          </a:p>
          <a:p>
            <a:pPr marL="171450" indent="-171450">
              <a:buFont typeface="Arial" panose="020B0604020202020204" pitchFamily="34" charset="0"/>
              <a:buChar char="•"/>
            </a:pPr>
            <a:r>
              <a:rPr lang="en-GB" sz="1800" dirty="0">
                <a:effectLst/>
                <a:latin typeface="Arial" panose="020B0604020202020204" pitchFamily="34" charset="0"/>
                <a:ea typeface="Calibri" panose="020F0502020204030204" pitchFamily="34" charset="0"/>
                <a:cs typeface="Times New Roman" panose="02020603050405020304" pitchFamily="18" charset="0"/>
              </a:rPr>
              <a:t>Did learners notice the third denominator is a multiple of each of the first two?</a:t>
            </a:r>
          </a:p>
        </p:txBody>
      </p:sp>
      <p:sp>
        <p:nvSpPr>
          <p:cNvPr id="4" name="Slide Number Placeholder 3"/>
          <p:cNvSpPr>
            <a:spLocks noGrp="1"/>
          </p:cNvSpPr>
          <p:nvPr>
            <p:ph type="sldNum" sz="quarter" idx="10"/>
          </p:nvPr>
        </p:nvSpPr>
        <p:spPr/>
        <p:txBody>
          <a:bodyPr/>
          <a:lstStyle/>
          <a:p>
            <a:fld id="{C30292A9-7A47-3844-B146-D6E152DCFCB4}" type="slidenum">
              <a:rPr lang="en-US" smtClean="0"/>
              <a:t>10</a:t>
            </a:fld>
            <a:endParaRPr lang="en-US" dirty="0"/>
          </a:p>
        </p:txBody>
      </p:sp>
    </p:spTree>
    <p:extLst>
      <p:ext uri="{BB962C8B-B14F-4D97-AF65-F5344CB8AC3E}">
        <p14:creationId xmlns:p14="http://schemas.microsoft.com/office/powerpoint/2010/main" val="208471284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Clarify understanding of these key ideas.</a:t>
            </a:r>
          </a:p>
          <a:p>
            <a:r>
              <a:rPr lang="en-US" dirty="0"/>
              <a:t>Learners record these key ideas in their workbooks</a:t>
            </a:r>
          </a:p>
          <a:p>
            <a:r>
              <a:rPr lang="en-US" dirty="0"/>
              <a:t>If appropriate,</a:t>
            </a:r>
            <a:r>
              <a:rPr lang="en-US" baseline="0" dirty="0"/>
              <a:t> tutors should draw attention to the LCM e.g., the LCM of 2 and 3 is 6.</a:t>
            </a:r>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11</a:t>
            </a:fld>
            <a:endParaRPr lang="en-US" dirty="0"/>
          </a:p>
        </p:txBody>
      </p:sp>
    </p:spTree>
    <p:extLst>
      <p:ext uri="{BB962C8B-B14F-4D97-AF65-F5344CB8AC3E}">
        <p14:creationId xmlns:p14="http://schemas.microsoft.com/office/powerpoint/2010/main" val="98650948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Tutor models a subtraction using two 3 × 4 arrays to solve 2/3 – 1/4.</a:t>
            </a:r>
          </a:p>
          <a:p>
            <a:endParaRPr lang="en-GB" dirty="0"/>
          </a:p>
          <a:p>
            <a:endParaRPr lang="en-GB" dirty="0"/>
          </a:p>
        </p:txBody>
      </p:sp>
      <p:sp>
        <p:nvSpPr>
          <p:cNvPr id="4" name="Slide Number Placeholder 3"/>
          <p:cNvSpPr>
            <a:spLocks noGrp="1"/>
          </p:cNvSpPr>
          <p:nvPr>
            <p:ph type="sldNum" sz="quarter" idx="10"/>
          </p:nvPr>
        </p:nvSpPr>
        <p:spPr/>
        <p:txBody>
          <a:bodyPr/>
          <a:lstStyle/>
          <a:p>
            <a:fld id="{C30292A9-7A47-3844-B146-D6E152DCFCB4}" type="slidenum">
              <a:rPr lang="en-US" smtClean="0"/>
              <a:t>12</a:t>
            </a:fld>
            <a:endParaRPr lang="en-US" dirty="0"/>
          </a:p>
        </p:txBody>
      </p:sp>
    </p:spTree>
    <p:extLst>
      <p:ext uri="{BB962C8B-B14F-4D97-AF65-F5344CB8AC3E}">
        <p14:creationId xmlns:p14="http://schemas.microsoft.com/office/powerpoint/2010/main" val="113649737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Draw out the term equivalent. Why is 8/12 equivalent to 2/3? Why is 3/12 equivalent to 1/4?</a:t>
            </a:r>
          </a:p>
          <a:p>
            <a:pPr marL="0" indent="0">
              <a:buFont typeface="Arial" panose="020B0604020202020204" pitchFamily="34" charset="0"/>
              <a:buNone/>
            </a:pPr>
            <a:r>
              <a:rPr lang="en-GB" baseline="0" dirty="0"/>
              <a:t>Reiterate the key ideas.</a:t>
            </a:r>
          </a:p>
          <a:p>
            <a:endParaRPr lang="en-GB" baseline="0" dirty="0"/>
          </a:p>
          <a:p>
            <a:r>
              <a:rPr lang="en-GB" baseline="0" dirty="0"/>
              <a:t>Question learners :</a:t>
            </a:r>
          </a:p>
          <a:p>
            <a:pPr marL="171450" indent="-171450">
              <a:buFont typeface="Arial" panose="020B0604020202020204" pitchFamily="34" charset="0"/>
              <a:buChar char="•"/>
            </a:pPr>
            <a:r>
              <a:rPr lang="en-GB" baseline="0" dirty="0"/>
              <a:t>Why are these equivalent fractions?</a:t>
            </a:r>
          </a:p>
          <a:p>
            <a:pPr marL="171450" indent="-171450">
              <a:buFont typeface="Arial" panose="020B0604020202020204" pitchFamily="34" charset="0"/>
              <a:buChar char="•"/>
            </a:pPr>
            <a:r>
              <a:rPr lang="en-GB" baseline="0" dirty="0"/>
              <a:t>Can the answer be simplified?</a:t>
            </a:r>
          </a:p>
          <a:p>
            <a:pPr marL="171450" indent="-171450">
              <a:buFont typeface="Arial" panose="020B0604020202020204" pitchFamily="34" charset="0"/>
              <a:buChar char="•"/>
            </a:pPr>
            <a:r>
              <a:rPr lang="en-GB" baseline="0" dirty="0"/>
              <a:t>If not, why not? – prime number</a:t>
            </a:r>
          </a:p>
          <a:p>
            <a:pPr marL="0" indent="0">
              <a:buFont typeface="Arial" panose="020B0604020202020204" pitchFamily="34" charset="0"/>
              <a:buNone/>
            </a:pPr>
            <a:endParaRPr lang="en-GB" baseline="0" dirty="0"/>
          </a:p>
          <a:p>
            <a:pPr marL="0" indent="0">
              <a:buFont typeface="Arial" panose="020B0604020202020204" pitchFamily="34" charset="0"/>
              <a:buNone/>
            </a:pPr>
            <a:r>
              <a:rPr lang="en-GB" baseline="0" dirty="0"/>
              <a:t>Encourage learners to draw array representations of these fractions.</a:t>
            </a:r>
          </a:p>
          <a:p>
            <a:pPr marL="0" indent="0">
              <a:buFont typeface="Arial" panose="020B0604020202020204" pitchFamily="34" charset="0"/>
              <a:buNone/>
            </a:pPr>
            <a:r>
              <a:rPr lang="en-GB" baseline="0" dirty="0"/>
              <a:t>Words: ratio, multiplier, divide</a:t>
            </a:r>
          </a:p>
          <a:p>
            <a:pPr marL="171450" indent="-171450">
              <a:buFont typeface="Arial" panose="020B0604020202020204" pitchFamily="34" charset="0"/>
              <a:buChar char="•"/>
            </a:pPr>
            <a:endParaRPr lang="en-GB" baseline="0" dirty="0"/>
          </a:p>
          <a:p>
            <a:endParaRPr lang="en-GB" dirty="0"/>
          </a:p>
        </p:txBody>
      </p:sp>
      <p:sp>
        <p:nvSpPr>
          <p:cNvPr id="4" name="Slide Number Placeholder 3"/>
          <p:cNvSpPr>
            <a:spLocks noGrp="1"/>
          </p:cNvSpPr>
          <p:nvPr>
            <p:ph type="sldNum" sz="quarter" idx="10"/>
          </p:nvPr>
        </p:nvSpPr>
        <p:spPr/>
        <p:txBody>
          <a:bodyPr/>
          <a:lstStyle/>
          <a:p>
            <a:fld id="{C30292A9-7A47-3844-B146-D6E152DCFCB4}" type="slidenum">
              <a:rPr lang="en-US" smtClean="0"/>
              <a:t>13</a:t>
            </a:fld>
            <a:endParaRPr lang="en-US" dirty="0"/>
          </a:p>
        </p:txBody>
      </p:sp>
    </p:spTree>
    <p:extLst>
      <p:ext uri="{BB962C8B-B14F-4D97-AF65-F5344CB8AC3E}">
        <p14:creationId xmlns:p14="http://schemas.microsoft.com/office/powerpoint/2010/main" val="365556745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aseline="0" dirty="0"/>
              <a:t>Learners to work in pairs.</a:t>
            </a:r>
          </a:p>
          <a:p>
            <a:r>
              <a:rPr lang="en-GB" dirty="0"/>
              <a:t>Learners</a:t>
            </a:r>
            <a:r>
              <a:rPr lang="en-GB" baseline="0" dirty="0"/>
              <a:t> </a:t>
            </a:r>
            <a:r>
              <a:rPr lang="en-GB" dirty="0"/>
              <a:t>to be given the incomplete</a:t>
            </a:r>
            <a:r>
              <a:rPr lang="en-GB" baseline="0" dirty="0"/>
              <a:t> fractions grid. This can be on A3 and laminated.</a:t>
            </a:r>
          </a:p>
          <a:p>
            <a:endParaRPr lang="en-GB" baseline="0" dirty="0"/>
          </a:p>
          <a:p>
            <a:r>
              <a:rPr lang="en-GB" b="1" baseline="0" dirty="0"/>
              <a:t>The purpose of this activity is to:</a:t>
            </a:r>
          </a:p>
          <a:p>
            <a:pPr marL="171450" indent="-171450">
              <a:buFont typeface="Arial" panose="020B0604020202020204" pitchFamily="34" charset="0"/>
              <a:buChar char="•"/>
            </a:pPr>
            <a:r>
              <a:rPr lang="en-GB" baseline="0" dirty="0"/>
              <a:t>provide an opportunity for procedural variation</a:t>
            </a:r>
          </a:p>
          <a:p>
            <a:pPr marL="171450" indent="-171450">
              <a:buFont typeface="Arial" panose="020B0604020202020204" pitchFamily="34" charset="0"/>
              <a:buChar char="•"/>
            </a:pPr>
            <a:r>
              <a:rPr lang="en-GB" baseline="0" dirty="0"/>
              <a:t>expose misconceptions</a:t>
            </a:r>
          </a:p>
          <a:p>
            <a:pPr marL="171450" indent="-171450">
              <a:buFont typeface="Arial" panose="020B0604020202020204" pitchFamily="34" charset="0"/>
              <a:buChar char="•"/>
            </a:pPr>
            <a:r>
              <a:rPr lang="en-GB" baseline="0" dirty="0"/>
              <a:t>show connections with percentages	</a:t>
            </a:r>
          </a:p>
          <a:p>
            <a:pPr marL="171450" indent="-171450">
              <a:buFont typeface="Arial" panose="020B0604020202020204" pitchFamily="34" charset="0"/>
              <a:buChar char="•"/>
            </a:pPr>
            <a:r>
              <a:rPr lang="en-GB" baseline="0" dirty="0"/>
              <a:t>encourage discussion and understanding</a:t>
            </a:r>
          </a:p>
          <a:p>
            <a:pPr marL="171450" indent="-171450">
              <a:buFont typeface="Arial" panose="020B0604020202020204" pitchFamily="34" charset="0"/>
              <a:buChar char="•"/>
            </a:pPr>
            <a:r>
              <a:rPr lang="en-GB" baseline="0" dirty="0"/>
              <a:t>use array representation to provide insight into the new denominators and numerators</a:t>
            </a:r>
          </a:p>
          <a:p>
            <a:endParaRPr lang="en-GB" baseline="0" dirty="0"/>
          </a:p>
          <a:p>
            <a:r>
              <a:rPr kumimoji="0" lang="en-GB" sz="1200" b="1" i="0" u="none" strike="noStrike" kern="1200" cap="none" spc="0" normalizeH="0" baseline="0" noProof="0" dirty="0">
                <a:ln>
                  <a:noFill/>
                </a:ln>
                <a:solidFill>
                  <a:prstClr val="black"/>
                </a:solidFill>
                <a:effectLst/>
                <a:uLnTx/>
                <a:uFillTx/>
                <a:latin typeface="+mn-lt"/>
                <a:ea typeface="+mn-ea"/>
                <a:cs typeface="+mn-cs"/>
              </a:rPr>
              <a:t>Common misconceptions:</a:t>
            </a:r>
          </a:p>
          <a:p>
            <a:pPr marL="171450" indent="-171450">
              <a:buFont typeface="Arial" panose="020B0604020202020204" pitchFamily="34" charset="0"/>
              <a:buChar char="•"/>
            </a:pPr>
            <a:r>
              <a:rPr lang="en-GB" sz="1200" b="0" kern="1200" dirty="0">
                <a:solidFill>
                  <a:schemeClr val="tx1"/>
                </a:solidFill>
                <a:effectLst/>
                <a:latin typeface="+mn-lt"/>
                <a:ea typeface="+mn-ea"/>
                <a:cs typeface="+mn-cs"/>
              </a:rPr>
              <a:t>Adding or subtracting fractions as they are.</a:t>
            </a:r>
          </a:p>
          <a:p>
            <a:pPr marL="171450" indent="-171450">
              <a:buFont typeface="Arial" panose="020B0604020202020204" pitchFamily="34" charset="0"/>
              <a:buChar char="•"/>
            </a:pPr>
            <a:r>
              <a:rPr lang="en-GB" sz="1200" b="0" kern="1200" dirty="0">
                <a:solidFill>
                  <a:schemeClr val="tx1"/>
                </a:solidFill>
                <a:effectLst/>
                <a:latin typeface="+mn-lt"/>
                <a:ea typeface="+mn-ea"/>
                <a:cs typeface="+mn-cs"/>
              </a:rPr>
              <a:t>Changing the denominators and not the numerators.</a:t>
            </a:r>
          </a:p>
          <a:p>
            <a:pPr marL="171450" indent="-171450">
              <a:buFont typeface="Arial" panose="020B0604020202020204" pitchFamily="34" charset="0"/>
              <a:buChar char="•"/>
            </a:pPr>
            <a:r>
              <a:rPr lang="en-GB" sz="1200" b="0" kern="1200" dirty="0">
                <a:solidFill>
                  <a:schemeClr val="tx1"/>
                </a:solidFill>
                <a:effectLst/>
                <a:latin typeface="+mn-lt"/>
                <a:ea typeface="+mn-ea"/>
                <a:cs typeface="+mn-cs"/>
              </a:rPr>
              <a:t>Using a multiplication to calculate a new denominator, but an additive approach to the numerator.</a:t>
            </a:r>
          </a:p>
          <a:p>
            <a:endParaRPr lang="en-GB" sz="1200" kern="1200" dirty="0">
              <a:solidFill>
                <a:schemeClr val="tx1"/>
              </a:solidFill>
              <a:effectLst/>
              <a:latin typeface="+mn-lt"/>
              <a:ea typeface="+mn-ea"/>
              <a:cs typeface="+mn-cs"/>
            </a:endParaRPr>
          </a:p>
          <a:p>
            <a:r>
              <a:rPr lang="en-GB" sz="1200" b="0" kern="1200" dirty="0">
                <a:solidFill>
                  <a:schemeClr val="tx1"/>
                </a:solidFill>
                <a:effectLst/>
                <a:latin typeface="+mn-lt"/>
                <a:ea typeface="+mn-ea"/>
                <a:cs typeface="+mn-cs"/>
              </a:rPr>
              <a:t>1. First, learners</a:t>
            </a:r>
            <a:r>
              <a:rPr lang="en-GB" sz="1200" b="0" kern="1200" baseline="0" dirty="0">
                <a:solidFill>
                  <a:schemeClr val="tx1"/>
                </a:solidFill>
                <a:effectLst/>
                <a:latin typeface="+mn-lt"/>
                <a:ea typeface="+mn-ea"/>
                <a:cs typeface="+mn-cs"/>
              </a:rPr>
              <a:t> </a:t>
            </a:r>
            <a:r>
              <a:rPr lang="en-GB" sz="1200" b="0" kern="1200" dirty="0">
                <a:solidFill>
                  <a:schemeClr val="tx1"/>
                </a:solidFill>
                <a:effectLst/>
                <a:latin typeface="+mn-lt"/>
                <a:ea typeface="+mn-ea"/>
                <a:cs typeface="+mn-cs"/>
              </a:rPr>
              <a:t>match the fraction answers (fraction cards provided).</a:t>
            </a:r>
          </a:p>
          <a:p>
            <a:r>
              <a:rPr lang="en-GB" sz="1200" b="0" kern="1200" dirty="0">
                <a:solidFill>
                  <a:schemeClr val="tx1"/>
                </a:solidFill>
                <a:effectLst/>
                <a:latin typeface="+mn-lt"/>
                <a:ea typeface="+mn-ea"/>
                <a:cs typeface="+mn-cs"/>
              </a:rPr>
              <a:t>    Correct answers provided, as well as possible misconceptions.</a:t>
            </a:r>
          </a:p>
          <a:p>
            <a:r>
              <a:rPr lang="en-GB" sz="1200" b="0" kern="1200" dirty="0">
                <a:solidFill>
                  <a:schemeClr val="tx1"/>
                </a:solidFill>
                <a:effectLst/>
                <a:latin typeface="+mn-lt"/>
                <a:ea typeface="+mn-ea"/>
                <a:cs typeface="+mn-cs"/>
              </a:rPr>
              <a:t>    Allow for any misconceptions.</a:t>
            </a:r>
          </a:p>
          <a:p>
            <a:endParaRPr lang="en-GB" sz="1200" b="0" kern="1200" dirty="0">
              <a:solidFill>
                <a:schemeClr val="tx1"/>
              </a:solidFill>
              <a:effectLst/>
              <a:latin typeface="+mn-lt"/>
              <a:ea typeface="+mn-ea"/>
              <a:cs typeface="+mn-cs"/>
            </a:endParaRPr>
          </a:p>
          <a:p>
            <a:r>
              <a:rPr lang="en-GB" sz="1200" b="0" kern="1200" dirty="0">
                <a:solidFill>
                  <a:schemeClr val="tx1"/>
                </a:solidFill>
                <a:effectLst/>
                <a:latin typeface="+mn-lt"/>
                <a:ea typeface="+mn-ea"/>
                <a:cs typeface="+mn-cs"/>
              </a:rPr>
              <a:t>2.  Second, leaners</a:t>
            </a:r>
            <a:r>
              <a:rPr lang="en-GB" sz="1200" b="0" kern="1200" baseline="0" dirty="0">
                <a:solidFill>
                  <a:schemeClr val="tx1"/>
                </a:solidFill>
                <a:effectLst/>
                <a:latin typeface="+mn-lt"/>
                <a:ea typeface="+mn-ea"/>
                <a:cs typeface="+mn-cs"/>
              </a:rPr>
              <a:t> </a:t>
            </a:r>
            <a:r>
              <a:rPr lang="en-GB" sz="1200" b="0" kern="1200" dirty="0">
                <a:solidFill>
                  <a:schemeClr val="tx1"/>
                </a:solidFill>
                <a:effectLst/>
                <a:latin typeface="+mn-lt"/>
                <a:ea typeface="+mn-ea"/>
                <a:cs typeface="+mn-cs"/>
              </a:rPr>
              <a:t>match the fraction array representations to the calculations. </a:t>
            </a:r>
          </a:p>
          <a:p>
            <a:r>
              <a:rPr lang="en-GB" sz="1200" b="0" kern="1200" dirty="0">
                <a:solidFill>
                  <a:schemeClr val="tx1"/>
                </a:solidFill>
                <a:effectLst/>
                <a:latin typeface="+mn-lt"/>
                <a:ea typeface="+mn-ea"/>
                <a:cs typeface="+mn-cs"/>
              </a:rPr>
              <a:t> </a:t>
            </a:r>
          </a:p>
          <a:p>
            <a:r>
              <a:rPr lang="en-GB" sz="1200" b="0" kern="1200" dirty="0">
                <a:solidFill>
                  <a:schemeClr val="tx1"/>
                </a:solidFill>
                <a:effectLst/>
                <a:latin typeface="+mn-lt"/>
                <a:ea typeface="+mn-ea"/>
                <a:cs typeface="+mn-cs"/>
              </a:rPr>
              <a:t>3. Third, learners</a:t>
            </a:r>
            <a:r>
              <a:rPr lang="en-GB" sz="1200" b="0" kern="1200" baseline="0" dirty="0">
                <a:solidFill>
                  <a:schemeClr val="tx1"/>
                </a:solidFill>
                <a:effectLst/>
                <a:latin typeface="+mn-lt"/>
                <a:ea typeface="+mn-ea"/>
                <a:cs typeface="+mn-cs"/>
              </a:rPr>
              <a:t> </a:t>
            </a:r>
            <a:r>
              <a:rPr lang="en-GB" sz="1200" b="0" kern="1200" dirty="0">
                <a:solidFill>
                  <a:schemeClr val="tx1"/>
                </a:solidFill>
                <a:effectLst/>
                <a:latin typeface="+mn-lt"/>
                <a:ea typeface="+mn-ea"/>
                <a:cs typeface="+mn-cs"/>
              </a:rPr>
              <a:t>can lay the percentage cards alongside their respective common fraction answers.</a:t>
            </a:r>
          </a:p>
          <a:p>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mn-lt"/>
                <a:ea typeface="+mn-ea"/>
                <a:cs typeface="+mn-cs"/>
              </a:rPr>
              <a:t>Make sure that learners explain their approach to their partner, working together to agree on a solution and develop their own understanding. If you notice that one learner is answering all the questions, or they are not working collaboratively, ask a learner to explain a question that has been answered by their partner.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mn-lt"/>
                <a:ea typeface="+mn-ea"/>
                <a:cs typeface="+mn-cs"/>
              </a:rPr>
              <a:t>Observe learners as they complete this task but do not intervene unless necessary. As learners work on the task, notice how they illustrate their strategy. As you observe them, identify those with different approaches. You can call them on to explain their thinking in the next part of the lesson. </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30292A9-7A47-3844-B146-D6E152DCFCB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436405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Use slides 15-21 to discuss learners’ responses to the card match activity.  Animation will reveal the answer and percentage equivalent.</a:t>
            </a:r>
          </a:p>
          <a:p>
            <a:pPr algn="l"/>
            <a:r>
              <a:rPr lang="en-GB" sz="1800" dirty="0">
                <a:effectLst/>
                <a:latin typeface="Arial" panose="020B0604020202020204" pitchFamily="34" charset="0"/>
                <a:ea typeface="Calibri" panose="020F0502020204030204" pitchFamily="34" charset="0"/>
                <a:cs typeface="Times New Roman" panose="02020603050405020304" pitchFamily="18" charset="0"/>
              </a:rPr>
              <a:t>What did learners notice – equivalent/simplified fractions.</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gn="l"/>
            <a:r>
              <a:rPr lang="en-GB" sz="1800" dirty="0">
                <a:effectLst/>
                <a:latin typeface="Arial" panose="020B0604020202020204" pitchFamily="34" charset="0"/>
                <a:ea typeface="Calibri" panose="020F0502020204030204" pitchFamily="34" charset="0"/>
                <a:cs typeface="Times New Roman" panose="02020603050405020304" pitchFamily="18" charset="0"/>
              </a:rPr>
              <a:t>Did learners complete calculations without the arrays?</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r>
              <a:rPr lang="en-GB" sz="1800" dirty="0">
                <a:effectLst/>
                <a:latin typeface="Arial" panose="020B0604020202020204" pitchFamily="34" charset="0"/>
                <a:ea typeface="Calibri" panose="020F0502020204030204" pitchFamily="34" charset="0"/>
              </a:rPr>
              <a:t>How easily did the learners match the percentage cards?</a:t>
            </a:r>
            <a:r>
              <a:rPr lang="en-GB" dirty="0">
                <a:effectLst/>
              </a:rPr>
              <a:t> </a:t>
            </a:r>
            <a:endParaRPr lang="en-GB" dirty="0"/>
          </a:p>
        </p:txBody>
      </p:sp>
      <p:sp>
        <p:nvSpPr>
          <p:cNvPr id="4" name="Slide Number Placeholder 3"/>
          <p:cNvSpPr>
            <a:spLocks noGrp="1"/>
          </p:cNvSpPr>
          <p:nvPr>
            <p:ph type="sldNum" sz="quarter" idx="5"/>
          </p:nvPr>
        </p:nvSpPr>
        <p:spPr/>
        <p:txBody>
          <a:bodyPr/>
          <a:lstStyle/>
          <a:p>
            <a:fld id="{C30292A9-7A47-3844-B146-D6E152DCFCB4}" type="slidenum">
              <a:rPr lang="en-US" smtClean="0"/>
              <a:t>15</a:t>
            </a:fld>
            <a:endParaRPr lang="en-US" dirty="0"/>
          </a:p>
        </p:txBody>
      </p:sp>
    </p:spTree>
    <p:extLst>
      <p:ext uri="{BB962C8B-B14F-4D97-AF65-F5344CB8AC3E}">
        <p14:creationId xmlns:p14="http://schemas.microsoft.com/office/powerpoint/2010/main" val="165213142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Ask learners whether they have used a different approach to that used prior to the lesson when adding</a:t>
            </a:r>
            <a:r>
              <a:rPr lang="en-GB" sz="1200" kern="1200" baseline="0" dirty="0">
                <a:solidFill>
                  <a:schemeClr val="tx1"/>
                </a:solidFill>
                <a:effectLst/>
                <a:latin typeface="+mn-lt"/>
                <a:ea typeface="+mn-ea"/>
                <a:cs typeface="+mn-cs"/>
              </a:rPr>
              <a:t> or subtracting fractions</a:t>
            </a:r>
            <a:r>
              <a:rPr lang="en-GB" sz="1200" kern="1200" dirty="0">
                <a:solidFill>
                  <a:schemeClr val="tx1"/>
                </a:solidFill>
                <a:effectLst/>
                <a:latin typeface="+mn-lt"/>
                <a:ea typeface="+mn-ea"/>
                <a:cs typeface="+mn-cs"/>
              </a:rPr>
              <a:t>. How has their thinking changed? What have they learned about adding</a:t>
            </a:r>
            <a:r>
              <a:rPr lang="en-GB" sz="1200" kern="1200" baseline="0" dirty="0">
                <a:solidFill>
                  <a:schemeClr val="tx1"/>
                </a:solidFill>
                <a:effectLst/>
                <a:latin typeface="+mn-lt"/>
                <a:ea typeface="+mn-ea"/>
                <a:cs typeface="+mn-cs"/>
              </a:rPr>
              <a:t> and subtracting fractions?</a:t>
            </a:r>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22</a:t>
            </a:fld>
            <a:endParaRPr lang="en-US" dirty="0"/>
          </a:p>
        </p:txBody>
      </p:sp>
    </p:spTree>
    <p:extLst>
      <p:ext uri="{BB962C8B-B14F-4D97-AF65-F5344CB8AC3E}">
        <p14:creationId xmlns:p14="http://schemas.microsoft.com/office/powerpoint/2010/main" val="31063530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30292A9-7A47-3844-B146-D6E152DCFCB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65894604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30292A9-7A47-3844-B146-D6E152DCFCB4}" type="slidenum">
              <a:rPr lang="en-US" smtClean="0"/>
              <a:t>24</a:t>
            </a:fld>
            <a:endParaRPr lang="en-US"/>
          </a:p>
        </p:txBody>
      </p:sp>
    </p:spTree>
    <p:extLst>
      <p:ext uri="{BB962C8B-B14F-4D97-AF65-F5344CB8AC3E}">
        <p14:creationId xmlns:p14="http://schemas.microsoft.com/office/powerpoint/2010/main" val="14644550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Tutor guidance is given for the lesson introduction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effectLst/>
                <a:latin typeface="Calibri" panose="020F0502020204030204" pitchFamily="34" charset="0"/>
                <a:ea typeface="Calibri" panose="020F0502020204030204" pitchFamily="34" charset="0"/>
                <a:cs typeface="Times New Roman" panose="02020603050405020304" pitchFamily="18" charset="0"/>
              </a:rPr>
              <a:t>Learners draw representations of both trays. Encourage discussion. If five pieces are sold from </a:t>
            </a:r>
            <a:r>
              <a:rPr lang="en-GB" sz="1800" b="1" dirty="0">
                <a:effectLst/>
                <a:latin typeface="Calibri" panose="020F0502020204030204" pitchFamily="34" charset="0"/>
                <a:ea typeface="Calibri" panose="020F0502020204030204" pitchFamily="34" charset="0"/>
                <a:cs typeface="Times New Roman" panose="02020603050405020304" pitchFamily="18" charset="0"/>
              </a:rPr>
              <a:t>one</a:t>
            </a:r>
            <a:r>
              <a:rPr lang="en-GB" sz="1800" dirty="0">
                <a:effectLst/>
                <a:latin typeface="Calibri" panose="020F0502020204030204" pitchFamily="34" charset="0"/>
                <a:ea typeface="Calibri" panose="020F0502020204030204" pitchFamily="34" charset="0"/>
                <a:cs typeface="Times New Roman" panose="02020603050405020304" pitchFamily="18" charset="0"/>
              </a:rPr>
              <a:t> tray, what fraction of flapjack is left in the tray? Show animation of five pieces being sold and one piece left i.e., 1/6.</a:t>
            </a:r>
          </a:p>
          <a:p>
            <a:r>
              <a:rPr lang="en-GB" sz="1200" kern="1200" dirty="0">
                <a:solidFill>
                  <a:schemeClr val="tx1"/>
                </a:solidFill>
                <a:effectLst/>
                <a:latin typeface="+mn-lt"/>
                <a:ea typeface="+mn-ea"/>
                <a:cs typeface="+mn-cs"/>
              </a:rPr>
              <a:t>Establish that learners understand the mathematical language that will be helpful to them in the following activities</a:t>
            </a:r>
          </a:p>
          <a:p>
            <a:r>
              <a:rPr lang="en-GB" sz="1200" b="1" kern="1200" dirty="0">
                <a:solidFill>
                  <a:schemeClr val="tx1"/>
                </a:solidFill>
                <a:effectLst/>
                <a:latin typeface="+mn-lt"/>
                <a:ea typeface="+mn-ea"/>
                <a:cs typeface="+mn-cs"/>
              </a:rPr>
              <a:t>Key words</a:t>
            </a:r>
            <a:r>
              <a:rPr lang="en-GB" sz="1200" kern="1200" dirty="0">
                <a:solidFill>
                  <a:schemeClr val="tx1"/>
                </a:solidFill>
                <a:effectLst/>
                <a:latin typeface="+mn-lt"/>
                <a:ea typeface="+mn-ea"/>
                <a:cs typeface="+mn-cs"/>
              </a:rPr>
              <a:t>: Numerator, denominator, factors, multiples, sum, horizontal and vertical. </a:t>
            </a:r>
          </a:p>
          <a:p>
            <a:r>
              <a:rPr lang="en-GB" sz="1200" kern="1200" dirty="0">
                <a:solidFill>
                  <a:schemeClr val="tx1"/>
                </a:solidFill>
                <a:effectLst/>
                <a:latin typeface="+mn-lt"/>
                <a:ea typeface="+mn-ea"/>
                <a:cs typeface="+mn-cs"/>
              </a:rPr>
              <a:t>If appropriate, draw attention to other areas of maths where this language is also used – make connections. Notice how learners engage with the language of fractions and how easily they relate to fractions.</a:t>
            </a:r>
          </a:p>
          <a:p>
            <a:r>
              <a:rPr lang="en-US" b="1" dirty="0"/>
              <a:t>The objectives of this slide are:</a:t>
            </a:r>
          </a:p>
          <a:p>
            <a:pPr marL="171450" indent="-171450">
              <a:buFont typeface="Arial" panose="020B0604020202020204" pitchFamily="34" charset="0"/>
              <a:buChar char="•"/>
            </a:pPr>
            <a:r>
              <a:rPr lang="en-US" dirty="0"/>
              <a:t>to set  the context</a:t>
            </a:r>
          </a:p>
          <a:p>
            <a:pPr marL="171450" indent="-171450">
              <a:buFont typeface="Arial" panose="020B0604020202020204" pitchFamily="34" charset="0"/>
              <a:buChar char="•"/>
            </a:pPr>
            <a:r>
              <a:rPr lang="en-US" dirty="0"/>
              <a:t>to establish prior learning</a:t>
            </a:r>
          </a:p>
          <a:p>
            <a:pPr marL="171450" indent="-171450">
              <a:buFont typeface="Arial" panose="020B0604020202020204" pitchFamily="34" charset="0"/>
              <a:buChar char="•"/>
            </a:pPr>
            <a:r>
              <a:rPr lang="en-US" dirty="0"/>
              <a:t>to encourage discussion</a:t>
            </a:r>
          </a:p>
          <a:p>
            <a:pPr marL="171450" indent="-171450">
              <a:buFont typeface="Arial" panose="020B0604020202020204" pitchFamily="34" charset="0"/>
              <a:buChar char="•"/>
            </a:pPr>
            <a:r>
              <a:rPr lang="en-US" dirty="0"/>
              <a:t>to initiate the understanding of arrays and their relationship with the fraction denominator and numerator</a:t>
            </a:r>
          </a:p>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2</a:t>
            </a:fld>
            <a:endParaRPr lang="en-US" dirty="0"/>
          </a:p>
        </p:txBody>
      </p:sp>
    </p:spTree>
    <p:extLst>
      <p:ext uri="{BB962C8B-B14F-4D97-AF65-F5344CB8AC3E}">
        <p14:creationId xmlns:p14="http://schemas.microsoft.com/office/powerpoint/2010/main" val="15478769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Tutor guidance for the lesson introduction:</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effectLst/>
                <a:latin typeface="Calibri" panose="020F0502020204030204" pitchFamily="34" charset="0"/>
                <a:ea typeface="Calibri" panose="020F0502020204030204" pitchFamily="34" charset="0"/>
                <a:cs typeface="Times New Roman" panose="02020603050405020304" pitchFamily="18" charset="0"/>
              </a:rPr>
              <a:t>Learners draw representations of both trays. Encourage discussion. If five pieces are sold from </a:t>
            </a:r>
            <a:r>
              <a:rPr lang="en-GB" sz="1800" b="1" dirty="0">
                <a:effectLst/>
                <a:latin typeface="Calibri" panose="020F0502020204030204" pitchFamily="34" charset="0"/>
                <a:ea typeface="Calibri" panose="020F0502020204030204" pitchFamily="34" charset="0"/>
                <a:cs typeface="Times New Roman" panose="02020603050405020304" pitchFamily="18" charset="0"/>
              </a:rPr>
              <a:t>one</a:t>
            </a:r>
            <a:r>
              <a:rPr lang="en-GB" sz="1800" dirty="0">
                <a:effectLst/>
                <a:latin typeface="Calibri" panose="020F0502020204030204" pitchFamily="34" charset="0"/>
                <a:ea typeface="Calibri" panose="020F0502020204030204" pitchFamily="34" charset="0"/>
                <a:cs typeface="Times New Roman" panose="02020603050405020304" pitchFamily="18" charset="0"/>
              </a:rPr>
              <a:t> tray, what fraction of flapjack is left in the tray? Show animation of five pieces being sold, and one piece left i.e., 1/6.</a:t>
            </a:r>
          </a:p>
          <a:p>
            <a:r>
              <a:rPr lang="en-GB" sz="1200" kern="1200" dirty="0">
                <a:solidFill>
                  <a:schemeClr val="tx1"/>
                </a:solidFill>
                <a:effectLst/>
                <a:latin typeface="+mn-lt"/>
                <a:ea typeface="+mn-ea"/>
                <a:cs typeface="+mn-cs"/>
              </a:rPr>
              <a:t>Establish that learners understand the mathematical language that will be helpful to them in the following activities</a:t>
            </a:r>
          </a:p>
          <a:p>
            <a:r>
              <a:rPr lang="en-GB" sz="1200" b="1" kern="1200" dirty="0">
                <a:solidFill>
                  <a:schemeClr val="tx1"/>
                </a:solidFill>
                <a:effectLst/>
                <a:latin typeface="+mn-lt"/>
                <a:ea typeface="+mn-ea"/>
                <a:cs typeface="+mn-cs"/>
              </a:rPr>
              <a:t>Key words</a:t>
            </a:r>
            <a:r>
              <a:rPr lang="en-GB" sz="1200" kern="1200" dirty="0">
                <a:solidFill>
                  <a:schemeClr val="tx1"/>
                </a:solidFill>
                <a:effectLst/>
                <a:latin typeface="+mn-lt"/>
                <a:ea typeface="+mn-ea"/>
                <a:cs typeface="+mn-cs"/>
              </a:rPr>
              <a:t>: Numerator, denominator, factors, multiples, sum, horizontal and vertical. </a:t>
            </a:r>
          </a:p>
          <a:p>
            <a:r>
              <a:rPr lang="en-GB" sz="1200" kern="1200" dirty="0">
                <a:solidFill>
                  <a:schemeClr val="tx1"/>
                </a:solidFill>
                <a:effectLst/>
                <a:latin typeface="+mn-lt"/>
                <a:ea typeface="+mn-ea"/>
                <a:cs typeface="+mn-cs"/>
              </a:rPr>
              <a:t>If appropriate, draw attention to other areas of maths where this language is also used – make connections,. Notice how learners engage with the language of fractions and how easily they relate to fractions.</a:t>
            </a:r>
          </a:p>
          <a:p>
            <a:r>
              <a:rPr lang="en-US" b="1" dirty="0"/>
              <a:t>The objectives of this slide are:</a:t>
            </a:r>
          </a:p>
          <a:p>
            <a:pPr marL="171450" indent="-171450">
              <a:buFont typeface="Arial" panose="020B0604020202020204" pitchFamily="34" charset="0"/>
              <a:buChar char="•"/>
            </a:pPr>
            <a:r>
              <a:rPr lang="en-US" dirty="0"/>
              <a:t>to set  the context</a:t>
            </a:r>
          </a:p>
          <a:p>
            <a:pPr marL="171450" indent="-171450">
              <a:buFont typeface="Arial" panose="020B0604020202020204" pitchFamily="34" charset="0"/>
              <a:buChar char="•"/>
            </a:pPr>
            <a:r>
              <a:rPr lang="en-US" dirty="0"/>
              <a:t>to establish prior learning</a:t>
            </a:r>
          </a:p>
          <a:p>
            <a:pPr marL="171450" indent="-171450">
              <a:buFont typeface="Arial" panose="020B0604020202020204" pitchFamily="34" charset="0"/>
              <a:buChar char="•"/>
            </a:pPr>
            <a:r>
              <a:rPr lang="en-US" dirty="0"/>
              <a:t>To encourage discussion</a:t>
            </a:r>
          </a:p>
          <a:p>
            <a:pPr marL="171450" indent="-171450">
              <a:buFont typeface="Arial" panose="020B0604020202020204" pitchFamily="34" charset="0"/>
              <a:buChar char="•"/>
            </a:pPr>
            <a:r>
              <a:rPr lang="en-US" dirty="0"/>
              <a:t>to initiate the understanding of arrays and their relationship with the fraction denominator and numerator</a:t>
            </a:r>
          </a:p>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3</a:t>
            </a:fld>
            <a:endParaRPr lang="en-US" dirty="0"/>
          </a:p>
        </p:txBody>
      </p:sp>
    </p:spTree>
    <p:extLst>
      <p:ext uri="{BB962C8B-B14F-4D97-AF65-F5344CB8AC3E}">
        <p14:creationId xmlns:p14="http://schemas.microsoft.com/office/powerpoint/2010/main" val="15478769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Finally, tutor can show the PowerPoint  array representations.</a:t>
            </a:r>
          </a:p>
          <a:p>
            <a:r>
              <a:rPr lang="en-GB" sz="1200" kern="1200" dirty="0">
                <a:solidFill>
                  <a:schemeClr val="tx1"/>
                </a:solidFill>
                <a:effectLst/>
                <a:latin typeface="+mn-lt"/>
                <a:ea typeface="+mn-ea"/>
                <a:cs typeface="+mn-cs"/>
              </a:rPr>
              <a:t>Learners record their work in their workbooks.</a:t>
            </a:r>
          </a:p>
          <a:p>
            <a:r>
              <a:rPr lang="en-GB" sz="1200" b="1" kern="1200" dirty="0">
                <a:solidFill>
                  <a:schemeClr val="tx1"/>
                </a:solidFill>
                <a:effectLst/>
                <a:latin typeface="+mn-lt"/>
                <a:ea typeface="+mn-ea"/>
                <a:cs typeface="+mn-cs"/>
              </a:rPr>
              <a:t>Questions</a:t>
            </a:r>
          </a:p>
          <a:p>
            <a:r>
              <a:rPr lang="en-GB" dirty="0"/>
              <a:t>What is the total number of pieces of flapjack a tray will contain? – the denominator</a:t>
            </a:r>
          </a:p>
          <a:p>
            <a:r>
              <a:rPr lang="en-GB" dirty="0"/>
              <a:t>How many pieces of flapjack do we have  in the tray? – the numerator</a:t>
            </a:r>
          </a:p>
          <a:p>
            <a:r>
              <a:rPr lang="en-GB" dirty="0"/>
              <a:t>When the pieces from the two trays are added to one tray, what fraction of that tray contains flapjack?</a:t>
            </a:r>
          </a:p>
          <a:p>
            <a:r>
              <a:rPr lang="en-GB" dirty="0"/>
              <a:t>If 2/6 has been left in one tray, how much has been eaten from that tray? Learners can work backwards and assemble a whole tray.</a:t>
            </a:r>
          </a:p>
          <a:p>
            <a:r>
              <a:rPr lang="en-GB" dirty="0"/>
              <a:t>6/6 pieces in one tray is a whole tray.</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How many sixths have been eaten in total?</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4</a:t>
            </a:fld>
            <a:endParaRPr lang="en-US" dirty="0"/>
          </a:p>
        </p:txBody>
      </p:sp>
    </p:spTree>
    <p:extLst>
      <p:ext uri="{BB962C8B-B14F-4D97-AF65-F5344CB8AC3E}">
        <p14:creationId xmlns:p14="http://schemas.microsoft.com/office/powerpoint/2010/main" val="15478769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Clarify understanding of these key ideas.</a:t>
            </a:r>
          </a:p>
          <a:p>
            <a:r>
              <a:rPr lang="en-US" dirty="0"/>
              <a:t>Learners record these key ideas in their workbooks.</a:t>
            </a:r>
          </a:p>
        </p:txBody>
      </p:sp>
      <p:sp>
        <p:nvSpPr>
          <p:cNvPr id="4" name="Slide Number Placeholder 3"/>
          <p:cNvSpPr>
            <a:spLocks noGrp="1"/>
          </p:cNvSpPr>
          <p:nvPr>
            <p:ph type="sldNum" sz="quarter" idx="10"/>
          </p:nvPr>
        </p:nvSpPr>
        <p:spPr/>
        <p:txBody>
          <a:bodyPr/>
          <a:lstStyle/>
          <a:p>
            <a:fld id="{C30292A9-7A47-3844-B146-D6E152DCFCB4}" type="slidenum">
              <a:rPr lang="en-US" smtClean="0"/>
              <a:t>5</a:t>
            </a:fld>
            <a:endParaRPr lang="en-US" dirty="0"/>
          </a:p>
        </p:txBody>
      </p:sp>
    </p:spTree>
    <p:extLst>
      <p:ext uri="{BB962C8B-B14F-4D97-AF65-F5344CB8AC3E}">
        <p14:creationId xmlns:p14="http://schemas.microsoft.com/office/powerpoint/2010/main" val="154787693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In this activity we:</a:t>
            </a:r>
          </a:p>
          <a:p>
            <a:pPr marL="171450" indent="-171450">
              <a:buFont typeface="Arial" panose="020B0604020202020204" pitchFamily="34" charset="0"/>
              <a:buChar char="•"/>
            </a:pPr>
            <a:r>
              <a:rPr lang="en-GB" sz="1200" kern="1200" dirty="0">
                <a:solidFill>
                  <a:schemeClr val="tx1"/>
                </a:solidFill>
                <a:effectLst/>
                <a:latin typeface="+mn-lt"/>
                <a:ea typeface="+mn-ea"/>
                <a:cs typeface="+mn-cs"/>
              </a:rPr>
              <a:t>are working</a:t>
            </a:r>
            <a:r>
              <a:rPr lang="en-GB" sz="1200" kern="1200" baseline="0" dirty="0">
                <a:solidFill>
                  <a:schemeClr val="tx1"/>
                </a:solidFill>
                <a:effectLst/>
                <a:latin typeface="+mn-lt"/>
                <a:ea typeface="+mn-ea"/>
                <a:cs typeface="+mn-cs"/>
              </a:rPr>
              <a:t> with fractions that have different denominators</a:t>
            </a:r>
          </a:p>
          <a:p>
            <a:pPr marL="171450" indent="-171450">
              <a:buFont typeface="Arial" panose="020B0604020202020204" pitchFamily="34" charset="0"/>
              <a:buChar char="•"/>
            </a:pPr>
            <a:r>
              <a:rPr lang="en-GB" sz="1200" kern="1200" baseline="0" dirty="0">
                <a:solidFill>
                  <a:schemeClr val="tx1"/>
                </a:solidFill>
                <a:effectLst/>
                <a:latin typeface="+mn-lt"/>
                <a:ea typeface="+mn-ea"/>
                <a:cs typeface="+mn-cs"/>
              </a:rPr>
              <a:t>are using arrays to represent these two different fractions and their respective denominators</a:t>
            </a:r>
          </a:p>
          <a:p>
            <a:pPr marL="171450" indent="-171450">
              <a:buFont typeface="Arial" panose="020B0604020202020204" pitchFamily="34" charset="0"/>
              <a:buChar char="•"/>
            </a:pPr>
            <a:r>
              <a:rPr lang="en-GB" sz="1200" kern="1200" baseline="0" dirty="0">
                <a:solidFill>
                  <a:schemeClr val="tx1"/>
                </a:solidFill>
                <a:effectLst/>
                <a:latin typeface="+mn-lt"/>
                <a:ea typeface="+mn-ea"/>
                <a:cs typeface="+mn-cs"/>
              </a:rPr>
              <a:t>are introducing these fraction representations with either vertical or horizontal lines.</a:t>
            </a:r>
          </a:p>
          <a:p>
            <a:pPr marL="171450" indent="-171450">
              <a:buFont typeface="Arial" panose="020B0604020202020204" pitchFamily="34" charset="0"/>
              <a:buChar char="•"/>
            </a:pPr>
            <a:r>
              <a:rPr lang="en-GB" sz="1200" kern="1200" baseline="0" dirty="0">
                <a:solidFill>
                  <a:schemeClr val="tx1"/>
                </a:solidFill>
                <a:effectLst/>
                <a:latin typeface="+mn-lt"/>
                <a:ea typeface="+mn-ea"/>
                <a:cs typeface="+mn-cs"/>
              </a:rPr>
              <a:t>aim to expose a common misconception – adding the numerators together and denominators together</a:t>
            </a:r>
          </a:p>
          <a:p>
            <a:pPr marL="171450" indent="-171450">
              <a:buFont typeface="Arial" panose="020B0604020202020204" pitchFamily="34" charset="0"/>
              <a:buChar char="•"/>
            </a:pPr>
            <a:r>
              <a:rPr lang="en-GB" sz="1200" kern="1200" baseline="0" dirty="0">
                <a:solidFill>
                  <a:schemeClr val="tx1"/>
                </a:solidFill>
                <a:effectLst/>
                <a:latin typeface="+mn-lt"/>
                <a:ea typeface="+mn-ea"/>
                <a:cs typeface="+mn-cs"/>
              </a:rPr>
              <a:t>introduce a method of finding a new denominator that is the same for both fractions</a:t>
            </a:r>
            <a:endParaRPr lang="en-GB" sz="1200" kern="1200" dirty="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Ask learners to work in pairs and give each pair a copy of Handout 2: Jeremy’s flapjacks.  </a:t>
            </a:r>
            <a:r>
              <a:rPr lang="en-GB" sz="1800" dirty="0">
                <a:effectLst/>
                <a:latin typeface="Calibri" panose="020F0502020204030204" pitchFamily="34" charset="0"/>
                <a:ea typeface="Calibri" panose="020F0502020204030204" pitchFamily="34" charset="0"/>
                <a:cs typeface="Times New Roman" panose="02020603050405020304" pitchFamily="18" charset="0"/>
              </a:rPr>
              <a:t>If learners jump to the abstract to find the LCM, ask them to explain why this works using the array representation.</a:t>
            </a:r>
          </a:p>
          <a:p>
            <a:r>
              <a:rPr lang="en-GB" sz="1200" kern="1200" dirty="0">
                <a:solidFill>
                  <a:schemeClr val="tx1"/>
                </a:solidFill>
                <a:effectLst/>
                <a:latin typeface="+mn-lt"/>
                <a:ea typeface="+mn-ea"/>
                <a:cs typeface="+mn-cs"/>
              </a:rPr>
              <a:t>Make sure that learners explain their approach to their partner, working together to agree on a solution and each developing their own understanding. If you notice that one learner is answering all the questions, or they are not working collaboratively, ask a learner to explain a question that has been answered by their partner.</a:t>
            </a:r>
          </a:p>
          <a:p>
            <a:r>
              <a:rPr lang="en-GB" sz="1200" kern="1200" dirty="0">
                <a:solidFill>
                  <a:schemeClr val="tx1"/>
                </a:solidFill>
                <a:effectLst/>
                <a:latin typeface="+mn-lt"/>
                <a:ea typeface="+mn-ea"/>
                <a:cs typeface="+mn-cs"/>
              </a:rPr>
              <a:t>Observe learners as they complete this task but do not intervene unless necessary. As learners work on the task, notice how they illustrate their strategy. As you observe them, identify those with different approaches. </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After learners have had time to attempt the activity, ask learners to hold up their mini-whiteboards showing their reasoning.  Select one or two pairs with different approaches to explain their thinking to the whole class and check if other learners agree or disagree with the explanation.  Discuss and resolve any errors or misconceptions that arise.</a:t>
            </a:r>
          </a:p>
          <a:p>
            <a:endParaRPr lang="en-US" b="0" dirty="0"/>
          </a:p>
        </p:txBody>
      </p:sp>
      <p:sp>
        <p:nvSpPr>
          <p:cNvPr id="4" name="Slide Number Placeholder 3"/>
          <p:cNvSpPr>
            <a:spLocks noGrp="1"/>
          </p:cNvSpPr>
          <p:nvPr>
            <p:ph type="sldNum" sz="quarter" idx="10"/>
          </p:nvPr>
        </p:nvSpPr>
        <p:spPr/>
        <p:txBody>
          <a:bodyPr/>
          <a:lstStyle/>
          <a:p>
            <a:fld id="{C30292A9-7A47-3844-B146-D6E152DCFCB4}" type="slidenum">
              <a:rPr lang="en-US" smtClean="0"/>
              <a:t>6</a:t>
            </a:fld>
            <a:endParaRPr lang="en-US" dirty="0"/>
          </a:p>
        </p:txBody>
      </p:sp>
    </p:spTree>
    <p:extLst>
      <p:ext uri="{BB962C8B-B14F-4D97-AF65-F5344CB8AC3E}">
        <p14:creationId xmlns:p14="http://schemas.microsoft.com/office/powerpoint/2010/main" val="264607665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Use slides 7-9, as required, to consolidate learner explanations and understanding.</a:t>
            </a:r>
          </a:p>
          <a:p>
            <a:endParaRPr lang="en-GB" dirty="0"/>
          </a:p>
          <a:p>
            <a:r>
              <a:rPr lang="en-GB" dirty="0"/>
              <a:t>First of all reveal one tray cut into </a:t>
            </a:r>
            <a:r>
              <a:rPr lang="en-GB" b="1" dirty="0"/>
              <a:t>halves</a:t>
            </a:r>
            <a:r>
              <a:rPr lang="en-GB" dirty="0"/>
              <a:t> (i.e. two pieces).</a:t>
            </a:r>
          </a:p>
          <a:p>
            <a:r>
              <a:rPr lang="en-GB" dirty="0"/>
              <a:t>Check understanding that Jeremy’s friends have eaten one of these two pieces.</a:t>
            </a:r>
          </a:p>
        </p:txBody>
      </p:sp>
      <p:sp>
        <p:nvSpPr>
          <p:cNvPr id="4" name="Slide Number Placeholder 3"/>
          <p:cNvSpPr>
            <a:spLocks noGrp="1"/>
          </p:cNvSpPr>
          <p:nvPr>
            <p:ph type="sldNum" sz="quarter" idx="5"/>
          </p:nvPr>
        </p:nvSpPr>
        <p:spPr/>
        <p:txBody>
          <a:bodyPr/>
          <a:lstStyle/>
          <a:p>
            <a:fld id="{C30292A9-7A47-3844-B146-D6E152DCFCB4}" type="slidenum">
              <a:rPr lang="en-US" smtClean="0"/>
              <a:t>7</a:t>
            </a:fld>
            <a:endParaRPr lang="en-US" dirty="0"/>
          </a:p>
        </p:txBody>
      </p:sp>
    </p:spTree>
    <p:extLst>
      <p:ext uri="{BB962C8B-B14F-4D97-AF65-F5344CB8AC3E}">
        <p14:creationId xmlns:p14="http://schemas.microsoft.com/office/powerpoint/2010/main" val="315142540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Reveal the other tray cut into </a:t>
            </a:r>
            <a:r>
              <a:rPr lang="en-GB" b="1" dirty="0"/>
              <a:t>thirds</a:t>
            </a:r>
            <a:r>
              <a:rPr lang="en-GB" dirty="0"/>
              <a:t> (i.e. three pieces).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Check understanding that Jeremy’s family have eaten one of these three pieces.</a:t>
            </a:r>
          </a:p>
          <a:p>
            <a:endParaRPr lang="en-GB" dirty="0"/>
          </a:p>
        </p:txBody>
      </p:sp>
      <p:sp>
        <p:nvSpPr>
          <p:cNvPr id="4" name="Slide Number Placeholder 3"/>
          <p:cNvSpPr>
            <a:spLocks noGrp="1"/>
          </p:cNvSpPr>
          <p:nvPr>
            <p:ph type="sldNum" sz="quarter" idx="5"/>
          </p:nvPr>
        </p:nvSpPr>
        <p:spPr/>
        <p:txBody>
          <a:bodyPr/>
          <a:lstStyle/>
          <a:p>
            <a:fld id="{C30292A9-7A47-3844-B146-D6E152DCFCB4}" type="slidenum">
              <a:rPr lang="en-US" smtClean="0"/>
              <a:t>8</a:t>
            </a:fld>
            <a:endParaRPr lang="en-US"/>
          </a:p>
        </p:txBody>
      </p:sp>
    </p:spTree>
    <p:extLst>
      <p:ext uri="{BB962C8B-B14F-4D97-AF65-F5344CB8AC3E}">
        <p14:creationId xmlns:p14="http://schemas.microsoft.com/office/powerpoint/2010/main" val="186739556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Reveal a tray with both the horizontal cut (halves) and vertical cut (thirds).</a:t>
            </a:r>
          </a:p>
          <a:p>
            <a:r>
              <a:rPr lang="en-GB" dirty="0"/>
              <a:t>Ask how many pieces there are now &amp; what fraction of the whole tray each piece represents (i.e. 1/6)</a:t>
            </a:r>
          </a:p>
          <a:p>
            <a:r>
              <a:rPr lang="en-GB" dirty="0"/>
              <a:t>Remind learners that 6 is the </a:t>
            </a:r>
            <a:r>
              <a:rPr lang="en-GB" b="1" dirty="0"/>
              <a:t>denominator</a:t>
            </a:r>
            <a:r>
              <a:rPr lang="en-GB" dirty="0"/>
              <a:t> of the fraction, so this means the </a:t>
            </a:r>
            <a:r>
              <a:rPr lang="en-GB" b="1" dirty="0"/>
              <a:t>common denominator of 2 and 3 is 6. </a:t>
            </a:r>
          </a:p>
          <a:p>
            <a:endParaRPr lang="en-GB" b="1" dirty="0"/>
          </a:p>
          <a:p>
            <a:r>
              <a:rPr lang="en-GB" b="0" dirty="0"/>
              <a:t>Check that learners understand what has been said, and ask:</a:t>
            </a:r>
          </a:p>
          <a:p>
            <a:pPr marL="171450" indent="-171450">
              <a:buFont typeface="Arial" panose="020B0604020202020204" pitchFamily="34" charset="0"/>
              <a:buChar char="•"/>
            </a:pPr>
            <a:r>
              <a:rPr lang="en-GB" b="0" dirty="0"/>
              <a:t>Can you see the half eaten by Jeremy friends?  Where?</a:t>
            </a:r>
          </a:p>
          <a:p>
            <a:pPr marL="171450" indent="-171450">
              <a:buFont typeface="Arial" panose="020B0604020202020204" pitchFamily="34" charset="0"/>
              <a:buChar char="•"/>
            </a:pPr>
            <a:r>
              <a:rPr lang="en-GB" b="0" dirty="0"/>
              <a:t>Can you see the third eaten by Jeremy’s family?  Where?</a:t>
            </a:r>
          </a:p>
          <a:p>
            <a:pPr marL="171450" indent="-171450">
              <a:buFont typeface="Arial" panose="020B0604020202020204" pitchFamily="34" charset="0"/>
              <a:buChar char="•"/>
            </a:pPr>
            <a:r>
              <a:rPr lang="en-GB" b="0" dirty="0"/>
              <a:t>So how many pieces have they eaten between them?</a:t>
            </a:r>
          </a:p>
          <a:p>
            <a:pPr marL="171450" indent="-171450">
              <a:buFont typeface="Arial" panose="020B0604020202020204" pitchFamily="34" charset="0"/>
              <a:buChar char="•"/>
            </a:pPr>
            <a:r>
              <a:rPr lang="en-GB" b="0" dirty="0"/>
              <a:t>What is this as a fraction of the whole tray?</a:t>
            </a:r>
          </a:p>
          <a:p>
            <a:pPr marL="171450" indent="-171450">
              <a:buFont typeface="Arial" panose="020B0604020202020204" pitchFamily="34" charset="0"/>
              <a:buChar char="•"/>
            </a:pPr>
            <a:endParaRPr lang="en-GB" b="0" dirty="0"/>
          </a:p>
          <a:p>
            <a:pPr marL="0" indent="0">
              <a:buFont typeface="Arial" panose="020B0604020202020204" pitchFamily="34" charset="0"/>
              <a:buNone/>
            </a:pPr>
            <a:endParaRPr lang="en-GB" b="0" dirty="0"/>
          </a:p>
          <a:p>
            <a:endParaRPr lang="en-GB" b="1" dirty="0"/>
          </a:p>
          <a:p>
            <a:endParaRPr lang="en-GB" b="1" dirty="0"/>
          </a:p>
        </p:txBody>
      </p:sp>
      <p:sp>
        <p:nvSpPr>
          <p:cNvPr id="4" name="Slide Number Placeholder 3"/>
          <p:cNvSpPr>
            <a:spLocks noGrp="1"/>
          </p:cNvSpPr>
          <p:nvPr>
            <p:ph type="sldNum" sz="quarter" idx="5"/>
          </p:nvPr>
        </p:nvSpPr>
        <p:spPr/>
        <p:txBody>
          <a:bodyPr/>
          <a:lstStyle/>
          <a:p>
            <a:fld id="{C30292A9-7A47-3844-B146-D6E152DCFCB4}" type="slidenum">
              <a:rPr lang="en-US" smtClean="0"/>
              <a:t>9</a:t>
            </a:fld>
            <a:endParaRPr lang="en-US" dirty="0"/>
          </a:p>
        </p:txBody>
      </p:sp>
    </p:spTree>
    <p:extLst>
      <p:ext uri="{BB962C8B-B14F-4D97-AF65-F5344CB8AC3E}">
        <p14:creationId xmlns:p14="http://schemas.microsoft.com/office/powerpoint/2010/main" val="4908279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78013A-3248-CD49-A89C-46D39D7FD820}"/>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FDCBD20-65C8-604B-8223-E04FB69451F9}"/>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FC0A9B5-C2E7-2449-9E0E-F6AFDCAEDA4A}"/>
              </a:ext>
            </a:extLst>
          </p:cNvPr>
          <p:cNvSpPr>
            <a:spLocks noGrp="1"/>
          </p:cNvSpPr>
          <p:nvPr>
            <p:ph type="dt" sz="half" idx="10"/>
          </p:nvPr>
        </p:nvSpPr>
        <p:spPr/>
        <p:txBody>
          <a:bodyPr/>
          <a:lstStyle/>
          <a:p>
            <a:fld id="{05A9E283-DB39-F44B-AFA4-F687808D57BF}" type="datetime1">
              <a:rPr lang="en-US" smtClean="0"/>
              <a:t>3/26/23</a:t>
            </a:fld>
            <a:endParaRPr lang="en-US" dirty="0"/>
          </a:p>
        </p:txBody>
      </p:sp>
      <p:sp>
        <p:nvSpPr>
          <p:cNvPr id="5" name="Footer Placeholder 4">
            <a:extLst>
              <a:ext uri="{FF2B5EF4-FFF2-40B4-BE49-F238E27FC236}">
                <a16:creationId xmlns:a16="http://schemas.microsoft.com/office/drawing/2014/main" id="{1594118D-3C70-8A41-907B-A497C920D46E}"/>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A03E65BC-C24D-2D45-B0BB-EF6D1D635B1A}"/>
              </a:ext>
            </a:extLst>
          </p:cNvPr>
          <p:cNvSpPr>
            <a:spLocks noGrp="1"/>
          </p:cNvSpPr>
          <p:nvPr>
            <p:ph type="sldNum" sz="quarter" idx="12"/>
          </p:nvPr>
        </p:nvSpPr>
        <p:spPr/>
        <p:txBody>
          <a:bodyPr/>
          <a:lstStyle/>
          <a:p>
            <a:fld id="{892959B6-490E-A144-8C7C-88267F972F69}" type="slidenum">
              <a:rPr lang="en-US" smtClean="0"/>
              <a:t>‹#›</a:t>
            </a:fld>
            <a:endParaRPr lang="en-US" dirty="0"/>
          </a:p>
        </p:txBody>
      </p:sp>
    </p:spTree>
    <p:extLst>
      <p:ext uri="{BB962C8B-B14F-4D97-AF65-F5344CB8AC3E}">
        <p14:creationId xmlns:p14="http://schemas.microsoft.com/office/powerpoint/2010/main" val="41318013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646885-65B4-5E40-98D6-F8377F61FE4C}"/>
              </a:ext>
            </a:extLst>
          </p:cNvPr>
          <p:cNvSpPr>
            <a:spLocks noGrp="1"/>
          </p:cNvSpPr>
          <p:nvPr>
            <p:ph type="title"/>
          </p:nvPr>
        </p:nvSpPr>
        <p:spPr>
          <a:xfrm>
            <a:off x="838200"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Vertical Text Placeholder 2">
            <a:extLst>
              <a:ext uri="{FF2B5EF4-FFF2-40B4-BE49-F238E27FC236}">
                <a16:creationId xmlns:a16="http://schemas.microsoft.com/office/drawing/2014/main" id="{878FAB7D-778E-B443-9C49-CA14C625F51E}"/>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A7EFCAC-9FC8-2F43-B14F-0289E67FAC64}"/>
              </a:ext>
            </a:extLst>
          </p:cNvPr>
          <p:cNvSpPr>
            <a:spLocks noGrp="1"/>
          </p:cNvSpPr>
          <p:nvPr>
            <p:ph type="dt" sz="half" idx="10"/>
          </p:nvPr>
        </p:nvSpPr>
        <p:spPr/>
        <p:txBody>
          <a:bodyPr/>
          <a:lstStyle/>
          <a:p>
            <a:fld id="{A6E590D3-6790-B348-A017-66135251B151}" type="datetime1">
              <a:rPr lang="en-US" smtClean="0"/>
              <a:t>3/26/23</a:t>
            </a:fld>
            <a:endParaRPr lang="en-US" dirty="0"/>
          </a:p>
        </p:txBody>
      </p:sp>
      <p:sp>
        <p:nvSpPr>
          <p:cNvPr id="5" name="Footer Placeholder 4">
            <a:extLst>
              <a:ext uri="{FF2B5EF4-FFF2-40B4-BE49-F238E27FC236}">
                <a16:creationId xmlns:a16="http://schemas.microsoft.com/office/drawing/2014/main" id="{5CE52450-DA91-344A-BF3A-87DC3B688808}"/>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90F1BD14-FC3F-A248-8687-C4A0071B9788}"/>
              </a:ext>
            </a:extLst>
          </p:cNvPr>
          <p:cNvSpPr>
            <a:spLocks noGrp="1"/>
          </p:cNvSpPr>
          <p:nvPr>
            <p:ph type="sldNum" sz="quarter" idx="12"/>
          </p:nvPr>
        </p:nvSpPr>
        <p:spPr/>
        <p:txBody>
          <a:bodyPr/>
          <a:lstStyle/>
          <a:p>
            <a:fld id="{892959B6-490E-A144-8C7C-88267F972F69}" type="slidenum">
              <a:rPr lang="en-US" smtClean="0"/>
              <a:t>‹#›</a:t>
            </a:fld>
            <a:endParaRPr lang="en-US" dirty="0"/>
          </a:p>
        </p:txBody>
      </p:sp>
    </p:spTree>
    <p:extLst>
      <p:ext uri="{BB962C8B-B14F-4D97-AF65-F5344CB8AC3E}">
        <p14:creationId xmlns:p14="http://schemas.microsoft.com/office/powerpoint/2010/main" val="27426640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50E8DF8-B610-594D-8FBB-72CC98FFF8AF}"/>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93443CC-1F93-D948-A9E8-C3289413EB37}"/>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647C0B7-1831-2841-9DC9-AA89688565C7}"/>
              </a:ext>
            </a:extLst>
          </p:cNvPr>
          <p:cNvSpPr>
            <a:spLocks noGrp="1"/>
          </p:cNvSpPr>
          <p:nvPr>
            <p:ph type="dt" sz="half" idx="10"/>
          </p:nvPr>
        </p:nvSpPr>
        <p:spPr/>
        <p:txBody>
          <a:bodyPr/>
          <a:lstStyle/>
          <a:p>
            <a:fld id="{FC356D6D-65C6-8E4B-9F66-DF088DE91A33}" type="datetime1">
              <a:rPr lang="en-US" smtClean="0"/>
              <a:t>3/26/23</a:t>
            </a:fld>
            <a:endParaRPr lang="en-US" dirty="0"/>
          </a:p>
        </p:txBody>
      </p:sp>
      <p:sp>
        <p:nvSpPr>
          <p:cNvPr id="5" name="Footer Placeholder 4">
            <a:extLst>
              <a:ext uri="{FF2B5EF4-FFF2-40B4-BE49-F238E27FC236}">
                <a16:creationId xmlns:a16="http://schemas.microsoft.com/office/drawing/2014/main" id="{63A52383-7CA5-AF44-8E5C-A339198E5CEB}"/>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5BA34063-8A2B-F44D-A1D5-B7566A1DA9B2}"/>
              </a:ext>
            </a:extLst>
          </p:cNvPr>
          <p:cNvSpPr>
            <a:spLocks noGrp="1"/>
          </p:cNvSpPr>
          <p:nvPr>
            <p:ph type="sldNum" sz="quarter" idx="12"/>
          </p:nvPr>
        </p:nvSpPr>
        <p:spPr/>
        <p:txBody>
          <a:bodyPr/>
          <a:lstStyle/>
          <a:p>
            <a:fld id="{892959B6-490E-A144-8C7C-88267F972F69}" type="slidenum">
              <a:rPr lang="en-US" smtClean="0"/>
              <a:t>‹#›</a:t>
            </a:fld>
            <a:endParaRPr lang="en-US" dirty="0"/>
          </a:p>
        </p:txBody>
      </p:sp>
    </p:spTree>
    <p:extLst>
      <p:ext uri="{BB962C8B-B14F-4D97-AF65-F5344CB8AC3E}">
        <p14:creationId xmlns:p14="http://schemas.microsoft.com/office/powerpoint/2010/main" val="300423927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78013A-3248-CD49-A89C-46D39D7FD820}"/>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FDCBD20-65C8-604B-8223-E04FB69451F9}"/>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FC0A9B5-C2E7-2449-9E0E-F6AFDCAEDA4A}"/>
              </a:ext>
            </a:extLst>
          </p:cNvPr>
          <p:cNvSpPr>
            <a:spLocks noGrp="1"/>
          </p:cNvSpPr>
          <p:nvPr>
            <p:ph type="dt" sz="half" idx="10"/>
          </p:nvPr>
        </p:nvSpPr>
        <p:spPr/>
        <p:txBody>
          <a:bodyPr/>
          <a:lstStyle/>
          <a:p>
            <a:fld id="{05A9E283-DB39-F44B-AFA4-F687808D57BF}" type="datetime1">
              <a:rPr lang="en-US" smtClean="0"/>
              <a:t>3/26/23</a:t>
            </a:fld>
            <a:endParaRPr lang="en-US"/>
          </a:p>
        </p:txBody>
      </p:sp>
      <p:sp>
        <p:nvSpPr>
          <p:cNvPr id="5" name="Footer Placeholder 4">
            <a:extLst>
              <a:ext uri="{FF2B5EF4-FFF2-40B4-BE49-F238E27FC236}">
                <a16:creationId xmlns:a16="http://schemas.microsoft.com/office/drawing/2014/main" id="{1594118D-3C70-8A41-907B-A497C920D46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03E65BC-C24D-2D45-B0BB-EF6D1D635B1A}"/>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393945952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5F5B31-45EB-C24F-9E36-7D17E6430751}"/>
              </a:ext>
            </a:extLst>
          </p:cNvPr>
          <p:cNvSpPr>
            <a:spLocks noGrp="1"/>
          </p:cNvSpPr>
          <p:nvPr>
            <p:ph type="title"/>
          </p:nvPr>
        </p:nvSpPr>
        <p:spPr>
          <a:xfrm>
            <a:off x="838200"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D0A11802-820E-BE41-8BBE-378F5DAB03AA}"/>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DBE6C28-AC16-BF48-AC5A-1EE1FE1277E8}"/>
              </a:ext>
            </a:extLst>
          </p:cNvPr>
          <p:cNvSpPr>
            <a:spLocks noGrp="1"/>
          </p:cNvSpPr>
          <p:nvPr>
            <p:ph type="dt" sz="half" idx="10"/>
          </p:nvPr>
        </p:nvSpPr>
        <p:spPr/>
        <p:txBody>
          <a:bodyPr/>
          <a:lstStyle/>
          <a:p>
            <a:fld id="{848144BD-0A74-C343-84B2-D8F01B20524B}" type="datetime1">
              <a:rPr lang="en-US" smtClean="0"/>
              <a:t>3/26/23</a:t>
            </a:fld>
            <a:endParaRPr lang="en-US"/>
          </a:p>
        </p:txBody>
      </p:sp>
      <p:sp>
        <p:nvSpPr>
          <p:cNvPr id="5" name="Footer Placeholder 4">
            <a:extLst>
              <a:ext uri="{FF2B5EF4-FFF2-40B4-BE49-F238E27FC236}">
                <a16:creationId xmlns:a16="http://schemas.microsoft.com/office/drawing/2014/main" id="{A5BAF1AC-29AF-9D4C-8C91-291F1E15356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4C52D71-6938-9944-BD93-B364434160E6}"/>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115130333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B7B0C8-8BEE-7D47-9B4D-F905347D6719}"/>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5A075DF-6830-994F-930B-9A7111A974C6}"/>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DED8FDA-DE34-D64E-841A-686C4CAF4B21}"/>
              </a:ext>
            </a:extLst>
          </p:cNvPr>
          <p:cNvSpPr>
            <a:spLocks noGrp="1"/>
          </p:cNvSpPr>
          <p:nvPr>
            <p:ph type="dt" sz="half" idx="10"/>
          </p:nvPr>
        </p:nvSpPr>
        <p:spPr/>
        <p:txBody>
          <a:bodyPr/>
          <a:lstStyle/>
          <a:p>
            <a:fld id="{50B8A290-B8B3-DF49-A0D1-C9992EDB112D}" type="datetime1">
              <a:rPr lang="en-US" smtClean="0"/>
              <a:t>3/26/23</a:t>
            </a:fld>
            <a:endParaRPr lang="en-US"/>
          </a:p>
        </p:txBody>
      </p:sp>
      <p:sp>
        <p:nvSpPr>
          <p:cNvPr id="5" name="Footer Placeholder 4">
            <a:extLst>
              <a:ext uri="{FF2B5EF4-FFF2-40B4-BE49-F238E27FC236}">
                <a16:creationId xmlns:a16="http://schemas.microsoft.com/office/drawing/2014/main" id="{096AFB61-A685-5B49-BBC3-4550598B60D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30F3E9B-8688-3246-A29D-CA93D76DB8E7}"/>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7991829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4CC053-5046-384A-AF29-B8F5FDD138EC}"/>
              </a:ext>
            </a:extLst>
          </p:cNvPr>
          <p:cNvSpPr>
            <a:spLocks noGrp="1"/>
          </p:cNvSpPr>
          <p:nvPr>
            <p:ph type="title"/>
          </p:nvPr>
        </p:nvSpPr>
        <p:spPr>
          <a:xfrm>
            <a:off x="838200"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6BA91068-C6AE-6C41-9AF4-DEBE37FE87AB}"/>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CFF627F-C7DA-E143-AECD-24BC99F64E55}"/>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5E8725F-1BFE-884A-8C48-257026E836C3}"/>
              </a:ext>
            </a:extLst>
          </p:cNvPr>
          <p:cNvSpPr>
            <a:spLocks noGrp="1"/>
          </p:cNvSpPr>
          <p:nvPr>
            <p:ph type="dt" sz="half" idx="10"/>
          </p:nvPr>
        </p:nvSpPr>
        <p:spPr/>
        <p:txBody>
          <a:bodyPr/>
          <a:lstStyle/>
          <a:p>
            <a:fld id="{C57218E9-7F47-C044-907D-624F6064ACA4}" type="datetime1">
              <a:rPr lang="en-US" smtClean="0"/>
              <a:t>3/26/23</a:t>
            </a:fld>
            <a:endParaRPr lang="en-US"/>
          </a:p>
        </p:txBody>
      </p:sp>
      <p:sp>
        <p:nvSpPr>
          <p:cNvPr id="6" name="Footer Placeholder 5">
            <a:extLst>
              <a:ext uri="{FF2B5EF4-FFF2-40B4-BE49-F238E27FC236}">
                <a16:creationId xmlns:a16="http://schemas.microsoft.com/office/drawing/2014/main" id="{7D5F0B32-AB7B-C348-A61C-205DC7F22F0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CDEADAC-0764-DF4B-8EEF-D609EADF616B}"/>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296066507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B5EFE7-41F6-D845-AD97-74826EFC6B2F}"/>
              </a:ext>
            </a:extLst>
          </p:cNvPr>
          <p:cNvSpPr>
            <a:spLocks noGrp="1"/>
          </p:cNvSpPr>
          <p:nvPr>
            <p:ph type="title"/>
          </p:nvPr>
        </p:nvSpPr>
        <p:spPr>
          <a:xfrm>
            <a:off x="839788"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Text Placeholder 2">
            <a:extLst>
              <a:ext uri="{FF2B5EF4-FFF2-40B4-BE49-F238E27FC236}">
                <a16:creationId xmlns:a16="http://schemas.microsoft.com/office/drawing/2014/main" id="{48635AB2-5796-944C-B5A8-95A3957468B5}"/>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7A04CAB-CE95-6A4A-BC48-A5A6E28BC0F4}"/>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C7A78F3-DBCE-BB4E-8AE5-1F978F3D02A5}"/>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799B274-DA5D-AF45-A15B-FCD0600286CA}"/>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0A64DE8-F42B-F140-88D7-B915772859AC}"/>
              </a:ext>
            </a:extLst>
          </p:cNvPr>
          <p:cNvSpPr>
            <a:spLocks noGrp="1"/>
          </p:cNvSpPr>
          <p:nvPr>
            <p:ph type="dt" sz="half" idx="10"/>
          </p:nvPr>
        </p:nvSpPr>
        <p:spPr/>
        <p:txBody>
          <a:bodyPr/>
          <a:lstStyle/>
          <a:p>
            <a:fld id="{F400DCB8-AD22-A54F-9910-29E01F6E01AB}" type="datetime1">
              <a:rPr lang="en-US" smtClean="0"/>
              <a:t>3/26/23</a:t>
            </a:fld>
            <a:endParaRPr lang="en-US"/>
          </a:p>
        </p:txBody>
      </p:sp>
      <p:sp>
        <p:nvSpPr>
          <p:cNvPr id="8" name="Footer Placeholder 7">
            <a:extLst>
              <a:ext uri="{FF2B5EF4-FFF2-40B4-BE49-F238E27FC236}">
                <a16:creationId xmlns:a16="http://schemas.microsoft.com/office/drawing/2014/main" id="{5F55894D-314E-2248-8372-3ACCB8E33AF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76AF1A3-8C35-6444-880B-489D3E3BDB17}"/>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94089834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7D6E35-E288-6E46-8AE2-C620DACF8532}"/>
              </a:ext>
            </a:extLst>
          </p:cNvPr>
          <p:cNvSpPr>
            <a:spLocks noGrp="1"/>
          </p:cNvSpPr>
          <p:nvPr>
            <p:ph type="title"/>
          </p:nvPr>
        </p:nvSpPr>
        <p:spPr>
          <a:xfrm>
            <a:off x="838200"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Date Placeholder 2">
            <a:extLst>
              <a:ext uri="{FF2B5EF4-FFF2-40B4-BE49-F238E27FC236}">
                <a16:creationId xmlns:a16="http://schemas.microsoft.com/office/drawing/2014/main" id="{2A909971-F513-8245-B1F9-9A705DE1F26E}"/>
              </a:ext>
            </a:extLst>
          </p:cNvPr>
          <p:cNvSpPr>
            <a:spLocks noGrp="1"/>
          </p:cNvSpPr>
          <p:nvPr>
            <p:ph type="dt" sz="half" idx="10"/>
          </p:nvPr>
        </p:nvSpPr>
        <p:spPr/>
        <p:txBody>
          <a:bodyPr/>
          <a:lstStyle/>
          <a:p>
            <a:fld id="{D5B38A18-D63C-654F-A494-634F276E3E8E}" type="datetime1">
              <a:rPr lang="en-US" smtClean="0"/>
              <a:t>3/26/23</a:t>
            </a:fld>
            <a:endParaRPr lang="en-US"/>
          </a:p>
        </p:txBody>
      </p:sp>
      <p:sp>
        <p:nvSpPr>
          <p:cNvPr id="4" name="Footer Placeholder 3">
            <a:extLst>
              <a:ext uri="{FF2B5EF4-FFF2-40B4-BE49-F238E27FC236}">
                <a16:creationId xmlns:a16="http://schemas.microsoft.com/office/drawing/2014/main" id="{552AA84A-0BFD-AF4D-9F99-6584F52DF8A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5770928-A687-0F40-B8F0-2D6BD37CAE39}"/>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323790646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5080357-36FF-4C49-B3FF-1542030E0175}"/>
              </a:ext>
            </a:extLst>
          </p:cNvPr>
          <p:cNvSpPr>
            <a:spLocks noGrp="1"/>
          </p:cNvSpPr>
          <p:nvPr>
            <p:ph type="dt" sz="half" idx="10"/>
          </p:nvPr>
        </p:nvSpPr>
        <p:spPr/>
        <p:txBody>
          <a:bodyPr/>
          <a:lstStyle/>
          <a:p>
            <a:fld id="{4C329174-E8AA-2147-9375-45B31203D791}" type="datetime1">
              <a:rPr lang="en-US" smtClean="0"/>
              <a:t>3/26/23</a:t>
            </a:fld>
            <a:endParaRPr lang="en-US"/>
          </a:p>
        </p:txBody>
      </p:sp>
      <p:sp>
        <p:nvSpPr>
          <p:cNvPr id="3" name="Footer Placeholder 2">
            <a:extLst>
              <a:ext uri="{FF2B5EF4-FFF2-40B4-BE49-F238E27FC236}">
                <a16:creationId xmlns:a16="http://schemas.microsoft.com/office/drawing/2014/main" id="{2C532AE4-F24A-A649-9728-E49CB5FE98A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464B81A-0898-824E-86F6-312F2B037E32}"/>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298671019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0F9C27-E5B0-3345-A4AB-CFB2F6835849}"/>
              </a:ext>
            </a:extLst>
          </p:cNvPr>
          <p:cNvSpPr>
            <a:spLocks noGrp="1"/>
          </p:cNvSpPr>
          <p:nvPr>
            <p:ph type="title"/>
          </p:nvPr>
        </p:nvSpPr>
        <p:spPr>
          <a:xfrm>
            <a:off x="839788" y="457200"/>
            <a:ext cx="3932237" cy="1600200"/>
          </a:xfrm>
          <a:prstGeom prst="rect">
            <a:avLst/>
          </a:prstGeom>
        </p:spPr>
        <p:txBody>
          <a:bodyPr anchor="b"/>
          <a:lstStyle>
            <a:lvl1pPr>
              <a:defRPr sz="3200"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3224FF64-A4EF-874D-8148-B50CAAACD892}"/>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B450630-1DFB-8040-B781-5D0E3233E901}"/>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F0DDAF7-3456-A247-8D5C-0A8EBD0B4DE9}"/>
              </a:ext>
            </a:extLst>
          </p:cNvPr>
          <p:cNvSpPr>
            <a:spLocks noGrp="1"/>
          </p:cNvSpPr>
          <p:nvPr>
            <p:ph type="dt" sz="half" idx="10"/>
          </p:nvPr>
        </p:nvSpPr>
        <p:spPr/>
        <p:txBody>
          <a:bodyPr/>
          <a:lstStyle/>
          <a:p>
            <a:fld id="{899A88EE-9189-5A4E-9528-35D4F42BEA3C}" type="datetime1">
              <a:rPr lang="en-US" smtClean="0"/>
              <a:t>3/26/23</a:t>
            </a:fld>
            <a:endParaRPr lang="en-US"/>
          </a:p>
        </p:txBody>
      </p:sp>
      <p:sp>
        <p:nvSpPr>
          <p:cNvPr id="6" name="Footer Placeholder 5">
            <a:extLst>
              <a:ext uri="{FF2B5EF4-FFF2-40B4-BE49-F238E27FC236}">
                <a16:creationId xmlns:a16="http://schemas.microsoft.com/office/drawing/2014/main" id="{240FA3EF-BB27-4142-A314-3F13BEB8F80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6573FCC-E67D-914C-8071-528E22BB0760}"/>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6833996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5F5B31-45EB-C24F-9E36-7D17E6430751}"/>
              </a:ext>
            </a:extLst>
          </p:cNvPr>
          <p:cNvSpPr>
            <a:spLocks noGrp="1"/>
          </p:cNvSpPr>
          <p:nvPr>
            <p:ph type="title"/>
          </p:nvPr>
        </p:nvSpPr>
        <p:spPr>
          <a:xfrm>
            <a:off x="838200"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D0A11802-820E-BE41-8BBE-378F5DAB03AA}"/>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DBE6C28-AC16-BF48-AC5A-1EE1FE1277E8}"/>
              </a:ext>
            </a:extLst>
          </p:cNvPr>
          <p:cNvSpPr>
            <a:spLocks noGrp="1"/>
          </p:cNvSpPr>
          <p:nvPr>
            <p:ph type="dt" sz="half" idx="10"/>
          </p:nvPr>
        </p:nvSpPr>
        <p:spPr/>
        <p:txBody>
          <a:bodyPr/>
          <a:lstStyle/>
          <a:p>
            <a:fld id="{848144BD-0A74-C343-84B2-D8F01B20524B}" type="datetime1">
              <a:rPr lang="en-US" smtClean="0"/>
              <a:t>3/26/23</a:t>
            </a:fld>
            <a:endParaRPr lang="en-US" dirty="0"/>
          </a:p>
        </p:txBody>
      </p:sp>
      <p:sp>
        <p:nvSpPr>
          <p:cNvPr id="5" name="Footer Placeholder 4">
            <a:extLst>
              <a:ext uri="{FF2B5EF4-FFF2-40B4-BE49-F238E27FC236}">
                <a16:creationId xmlns:a16="http://schemas.microsoft.com/office/drawing/2014/main" id="{A5BAF1AC-29AF-9D4C-8C91-291F1E15356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24C52D71-6938-9944-BD93-B364434160E6}"/>
              </a:ext>
            </a:extLst>
          </p:cNvPr>
          <p:cNvSpPr>
            <a:spLocks noGrp="1"/>
          </p:cNvSpPr>
          <p:nvPr>
            <p:ph type="sldNum" sz="quarter" idx="12"/>
          </p:nvPr>
        </p:nvSpPr>
        <p:spPr/>
        <p:txBody>
          <a:bodyPr/>
          <a:lstStyle/>
          <a:p>
            <a:fld id="{892959B6-490E-A144-8C7C-88267F972F69}" type="slidenum">
              <a:rPr lang="en-US" smtClean="0"/>
              <a:t>‹#›</a:t>
            </a:fld>
            <a:endParaRPr lang="en-US" dirty="0"/>
          </a:p>
        </p:txBody>
      </p:sp>
    </p:spTree>
    <p:extLst>
      <p:ext uri="{BB962C8B-B14F-4D97-AF65-F5344CB8AC3E}">
        <p14:creationId xmlns:p14="http://schemas.microsoft.com/office/powerpoint/2010/main" val="420932956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D23CFB-F218-FE4B-8BB7-6CC1B13A9D3A}"/>
              </a:ext>
            </a:extLst>
          </p:cNvPr>
          <p:cNvSpPr>
            <a:spLocks noGrp="1"/>
          </p:cNvSpPr>
          <p:nvPr>
            <p:ph type="title"/>
          </p:nvPr>
        </p:nvSpPr>
        <p:spPr>
          <a:xfrm>
            <a:off x="839788" y="457200"/>
            <a:ext cx="3932237" cy="1600200"/>
          </a:xfrm>
          <a:prstGeom prst="rect">
            <a:avLst/>
          </a:prstGeom>
        </p:spPr>
        <p:txBody>
          <a:bodyPr anchor="b"/>
          <a:lstStyle>
            <a:lvl1pPr>
              <a:defRPr sz="3200"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Picture Placeholder 2">
            <a:extLst>
              <a:ext uri="{FF2B5EF4-FFF2-40B4-BE49-F238E27FC236}">
                <a16:creationId xmlns:a16="http://schemas.microsoft.com/office/drawing/2014/main" id="{889AFFD7-11D4-1746-B361-401D1D238FFE}"/>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EB5B14A-7DB4-694D-AD86-D834B1CDFE4F}"/>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148DFDA-9439-DD43-9821-1A465EA8636E}"/>
              </a:ext>
            </a:extLst>
          </p:cNvPr>
          <p:cNvSpPr>
            <a:spLocks noGrp="1"/>
          </p:cNvSpPr>
          <p:nvPr>
            <p:ph type="dt" sz="half" idx="10"/>
          </p:nvPr>
        </p:nvSpPr>
        <p:spPr/>
        <p:txBody>
          <a:bodyPr/>
          <a:lstStyle/>
          <a:p>
            <a:fld id="{7032B1FB-8BFA-A84E-B83A-BE54B3EA6B17}" type="datetime1">
              <a:rPr lang="en-US" smtClean="0"/>
              <a:t>3/26/23</a:t>
            </a:fld>
            <a:endParaRPr lang="en-US"/>
          </a:p>
        </p:txBody>
      </p:sp>
      <p:sp>
        <p:nvSpPr>
          <p:cNvPr id="6" name="Footer Placeholder 5">
            <a:extLst>
              <a:ext uri="{FF2B5EF4-FFF2-40B4-BE49-F238E27FC236}">
                <a16:creationId xmlns:a16="http://schemas.microsoft.com/office/drawing/2014/main" id="{8B526C68-32CC-CA45-B6C3-50708575428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BE5578E-F248-B144-AD91-40F0E6F90C5A}"/>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64235837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646885-65B4-5E40-98D6-F8377F61FE4C}"/>
              </a:ext>
            </a:extLst>
          </p:cNvPr>
          <p:cNvSpPr>
            <a:spLocks noGrp="1"/>
          </p:cNvSpPr>
          <p:nvPr>
            <p:ph type="title"/>
          </p:nvPr>
        </p:nvSpPr>
        <p:spPr>
          <a:xfrm>
            <a:off x="838200"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Vertical Text Placeholder 2">
            <a:extLst>
              <a:ext uri="{FF2B5EF4-FFF2-40B4-BE49-F238E27FC236}">
                <a16:creationId xmlns:a16="http://schemas.microsoft.com/office/drawing/2014/main" id="{878FAB7D-778E-B443-9C49-CA14C625F51E}"/>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A7EFCAC-9FC8-2F43-B14F-0289E67FAC64}"/>
              </a:ext>
            </a:extLst>
          </p:cNvPr>
          <p:cNvSpPr>
            <a:spLocks noGrp="1"/>
          </p:cNvSpPr>
          <p:nvPr>
            <p:ph type="dt" sz="half" idx="10"/>
          </p:nvPr>
        </p:nvSpPr>
        <p:spPr/>
        <p:txBody>
          <a:bodyPr/>
          <a:lstStyle/>
          <a:p>
            <a:fld id="{A6E590D3-6790-B348-A017-66135251B151}" type="datetime1">
              <a:rPr lang="en-US" smtClean="0"/>
              <a:t>3/26/23</a:t>
            </a:fld>
            <a:endParaRPr lang="en-US"/>
          </a:p>
        </p:txBody>
      </p:sp>
      <p:sp>
        <p:nvSpPr>
          <p:cNvPr id="5" name="Footer Placeholder 4">
            <a:extLst>
              <a:ext uri="{FF2B5EF4-FFF2-40B4-BE49-F238E27FC236}">
                <a16:creationId xmlns:a16="http://schemas.microsoft.com/office/drawing/2014/main" id="{5CE52450-DA91-344A-BF3A-87DC3B68880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F1BD14-FC3F-A248-8687-C4A0071B9788}"/>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149286860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50E8DF8-B610-594D-8FBB-72CC98FFF8AF}"/>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93443CC-1F93-D948-A9E8-C3289413EB37}"/>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647C0B7-1831-2841-9DC9-AA89688565C7}"/>
              </a:ext>
            </a:extLst>
          </p:cNvPr>
          <p:cNvSpPr>
            <a:spLocks noGrp="1"/>
          </p:cNvSpPr>
          <p:nvPr>
            <p:ph type="dt" sz="half" idx="10"/>
          </p:nvPr>
        </p:nvSpPr>
        <p:spPr/>
        <p:txBody>
          <a:bodyPr/>
          <a:lstStyle/>
          <a:p>
            <a:fld id="{FC356D6D-65C6-8E4B-9F66-DF088DE91A33}" type="datetime1">
              <a:rPr lang="en-US" smtClean="0"/>
              <a:t>3/26/23</a:t>
            </a:fld>
            <a:endParaRPr lang="en-US"/>
          </a:p>
        </p:txBody>
      </p:sp>
      <p:sp>
        <p:nvSpPr>
          <p:cNvPr id="5" name="Footer Placeholder 4">
            <a:extLst>
              <a:ext uri="{FF2B5EF4-FFF2-40B4-BE49-F238E27FC236}">
                <a16:creationId xmlns:a16="http://schemas.microsoft.com/office/drawing/2014/main" id="{63A52383-7CA5-AF44-8E5C-A339198E5CE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BA34063-8A2B-F44D-A1D5-B7566A1DA9B2}"/>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291043262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6E9299-7A4A-CF4C-8CAB-26B755E61A8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5D758C2-1153-B944-8767-1B9FC695E29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F295346-481B-9148-9F45-047F4B17DC95}"/>
              </a:ext>
            </a:extLst>
          </p:cNvPr>
          <p:cNvSpPr>
            <a:spLocks noGrp="1"/>
          </p:cNvSpPr>
          <p:nvPr>
            <p:ph type="dt" sz="half" idx="10"/>
          </p:nvPr>
        </p:nvSpPr>
        <p:spPr/>
        <p:txBody>
          <a:bodyPr/>
          <a:lstStyle/>
          <a:p>
            <a:fld id="{FC300532-AFFC-6B4B-A157-C5716CAB66AF}" type="datetime1">
              <a:rPr lang="en-US" smtClean="0"/>
              <a:t>3/26/23</a:t>
            </a:fld>
            <a:endParaRPr lang="en-US"/>
          </a:p>
        </p:txBody>
      </p:sp>
      <p:sp>
        <p:nvSpPr>
          <p:cNvPr id="5" name="Footer Placeholder 4">
            <a:extLst>
              <a:ext uri="{FF2B5EF4-FFF2-40B4-BE49-F238E27FC236}">
                <a16:creationId xmlns:a16="http://schemas.microsoft.com/office/drawing/2014/main" id="{614CA7E3-54F5-CE4C-A0C9-173A337E03F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A58FADA-7263-6346-880C-D8050662ABCF}"/>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235084853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39BBF6-712C-894B-B338-770EE55BCDD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DFE58E9-0799-7844-87FB-63296043F8E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0A0A057-D11A-AF46-A095-382D89609D75}"/>
              </a:ext>
            </a:extLst>
          </p:cNvPr>
          <p:cNvSpPr>
            <a:spLocks noGrp="1"/>
          </p:cNvSpPr>
          <p:nvPr>
            <p:ph type="dt" sz="half" idx="10"/>
          </p:nvPr>
        </p:nvSpPr>
        <p:spPr/>
        <p:txBody>
          <a:bodyPr/>
          <a:lstStyle/>
          <a:p>
            <a:fld id="{490D23E7-40F4-C14B-965A-8AC6D86EFD48}" type="datetime1">
              <a:rPr lang="en-US" smtClean="0"/>
              <a:t>3/26/23</a:t>
            </a:fld>
            <a:endParaRPr lang="en-US"/>
          </a:p>
        </p:txBody>
      </p:sp>
      <p:sp>
        <p:nvSpPr>
          <p:cNvPr id="5" name="Footer Placeholder 4">
            <a:extLst>
              <a:ext uri="{FF2B5EF4-FFF2-40B4-BE49-F238E27FC236}">
                <a16:creationId xmlns:a16="http://schemas.microsoft.com/office/drawing/2014/main" id="{071B5B23-F3DA-BA40-BDB9-E14D617B76C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793DFE2-06A3-8A4B-A944-ECD3E22A4A0A}"/>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366824340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0DB25C-5BC8-5741-96E2-575DEB0A005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87A4623-1CC0-D846-B84F-4C72F5F1336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B7FA13E-7A12-1042-9D21-E96427238DD3}"/>
              </a:ext>
            </a:extLst>
          </p:cNvPr>
          <p:cNvSpPr>
            <a:spLocks noGrp="1"/>
          </p:cNvSpPr>
          <p:nvPr>
            <p:ph type="dt" sz="half" idx="10"/>
          </p:nvPr>
        </p:nvSpPr>
        <p:spPr/>
        <p:txBody>
          <a:bodyPr/>
          <a:lstStyle/>
          <a:p>
            <a:fld id="{7A1AC4B9-12C9-FB44-AC9D-ED994028918A}" type="datetime1">
              <a:rPr lang="en-US" smtClean="0"/>
              <a:t>3/26/23</a:t>
            </a:fld>
            <a:endParaRPr lang="en-US"/>
          </a:p>
        </p:txBody>
      </p:sp>
      <p:sp>
        <p:nvSpPr>
          <p:cNvPr id="5" name="Footer Placeholder 4">
            <a:extLst>
              <a:ext uri="{FF2B5EF4-FFF2-40B4-BE49-F238E27FC236}">
                <a16:creationId xmlns:a16="http://schemas.microsoft.com/office/drawing/2014/main" id="{5400A479-4CBC-5B4D-8D62-578763717E2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A8F5A7C-FA91-BE4F-A72B-317008C8822D}"/>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426157503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5571B6-3CF8-454F-AAA8-40717B48C20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DFEDA33-B84D-6F4D-A145-D2B700B5F55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4DF14CB-76BE-E74C-B7EB-9E852837436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6BDD26B-D800-9244-BC67-6035178ABCAB}"/>
              </a:ext>
            </a:extLst>
          </p:cNvPr>
          <p:cNvSpPr>
            <a:spLocks noGrp="1"/>
          </p:cNvSpPr>
          <p:nvPr>
            <p:ph type="dt" sz="half" idx="10"/>
          </p:nvPr>
        </p:nvSpPr>
        <p:spPr/>
        <p:txBody>
          <a:bodyPr/>
          <a:lstStyle/>
          <a:p>
            <a:fld id="{1101DFF8-D00C-FB44-B806-B6B270705AEB}" type="datetime1">
              <a:rPr lang="en-US" smtClean="0"/>
              <a:t>3/26/23</a:t>
            </a:fld>
            <a:endParaRPr lang="en-US"/>
          </a:p>
        </p:txBody>
      </p:sp>
      <p:sp>
        <p:nvSpPr>
          <p:cNvPr id="6" name="Footer Placeholder 5">
            <a:extLst>
              <a:ext uri="{FF2B5EF4-FFF2-40B4-BE49-F238E27FC236}">
                <a16:creationId xmlns:a16="http://schemas.microsoft.com/office/drawing/2014/main" id="{80FA71B0-1356-CE44-839D-14B49C3AC0F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93BD825-FDD3-AE47-868C-0405C300388F}"/>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181550795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E1DBAD-EF53-8641-957C-47C8A0CF618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E338973-FBEB-0B45-8B22-E682B777556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9504063-3ECF-2A40-B4B2-D798607021B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9E6B636-F832-FE46-AFAC-A6551544828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86203D1-709A-F440-A2B2-2354D0328C1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8105BDA-E7DE-A54B-A53D-AA1179002A8E}"/>
              </a:ext>
            </a:extLst>
          </p:cNvPr>
          <p:cNvSpPr>
            <a:spLocks noGrp="1"/>
          </p:cNvSpPr>
          <p:nvPr>
            <p:ph type="dt" sz="half" idx="10"/>
          </p:nvPr>
        </p:nvSpPr>
        <p:spPr/>
        <p:txBody>
          <a:bodyPr/>
          <a:lstStyle/>
          <a:p>
            <a:fld id="{F58EA0CC-CB2D-324E-AC2B-9E0B7B128A47}" type="datetime1">
              <a:rPr lang="en-US" smtClean="0"/>
              <a:t>3/26/23</a:t>
            </a:fld>
            <a:endParaRPr lang="en-US"/>
          </a:p>
        </p:txBody>
      </p:sp>
      <p:sp>
        <p:nvSpPr>
          <p:cNvPr id="8" name="Footer Placeholder 7">
            <a:extLst>
              <a:ext uri="{FF2B5EF4-FFF2-40B4-BE49-F238E27FC236}">
                <a16:creationId xmlns:a16="http://schemas.microsoft.com/office/drawing/2014/main" id="{F763DB5F-F468-FE46-A96D-BDEFCD3C69B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EF046405-2AE0-C14B-8959-4DBC7D1B1D47}"/>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236821946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FE6E30-01CA-B54F-A141-0B9C6CC42A1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47C3E65-99BB-E540-A491-F9EE12CBA358}"/>
              </a:ext>
            </a:extLst>
          </p:cNvPr>
          <p:cNvSpPr>
            <a:spLocks noGrp="1"/>
          </p:cNvSpPr>
          <p:nvPr>
            <p:ph type="dt" sz="half" idx="10"/>
          </p:nvPr>
        </p:nvSpPr>
        <p:spPr/>
        <p:txBody>
          <a:bodyPr/>
          <a:lstStyle/>
          <a:p>
            <a:fld id="{15D9A89F-5B75-E346-8D1C-51D16750FD93}" type="datetime1">
              <a:rPr lang="en-US" smtClean="0"/>
              <a:t>3/26/23</a:t>
            </a:fld>
            <a:endParaRPr lang="en-US"/>
          </a:p>
        </p:txBody>
      </p:sp>
      <p:sp>
        <p:nvSpPr>
          <p:cNvPr id="4" name="Footer Placeholder 3">
            <a:extLst>
              <a:ext uri="{FF2B5EF4-FFF2-40B4-BE49-F238E27FC236}">
                <a16:creationId xmlns:a16="http://schemas.microsoft.com/office/drawing/2014/main" id="{87000866-511C-3941-A764-EBB155AE57D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FC9C672-EE08-4046-BB96-26736A94282F}"/>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140575532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2C9E546-42AD-D14C-9301-45E199364AE9}"/>
              </a:ext>
            </a:extLst>
          </p:cNvPr>
          <p:cNvSpPr>
            <a:spLocks noGrp="1"/>
          </p:cNvSpPr>
          <p:nvPr>
            <p:ph type="dt" sz="half" idx="10"/>
          </p:nvPr>
        </p:nvSpPr>
        <p:spPr/>
        <p:txBody>
          <a:bodyPr/>
          <a:lstStyle/>
          <a:p>
            <a:fld id="{F13AE772-966B-1946-9ABE-AC27881A4A01}" type="datetime1">
              <a:rPr lang="en-US" smtClean="0"/>
              <a:t>3/26/23</a:t>
            </a:fld>
            <a:endParaRPr lang="en-US"/>
          </a:p>
        </p:txBody>
      </p:sp>
      <p:sp>
        <p:nvSpPr>
          <p:cNvPr id="3" name="Footer Placeholder 2">
            <a:extLst>
              <a:ext uri="{FF2B5EF4-FFF2-40B4-BE49-F238E27FC236}">
                <a16:creationId xmlns:a16="http://schemas.microsoft.com/office/drawing/2014/main" id="{9615A7F6-2EC6-B54D-8FA8-D9EF76EC539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3D52C0A-9B3B-624B-A092-B4A616BDE35F}"/>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27875348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B7B0C8-8BEE-7D47-9B4D-F905347D6719}"/>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5A075DF-6830-994F-930B-9A7111A974C6}"/>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DED8FDA-DE34-D64E-841A-686C4CAF4B21}"/>
              </a:ext>
            </a:extLst>
          </p:cNvPr>
          <p:cNvSpPr>
            <a:spLocks noGrp="1"/>
          </p:cNvSpPr>
          <p:nvPr>
            <p:ph type="dt" sz="half" idx="10"/>
          </p:nvPr>
        </p:nvSpPr>
        <p:spPr/>
        <p:txBody>
          <a:bodyPr/>
          <a:lstStyle/>
          <a:p>
            <a:fld id="{50B8A290-B8B3-DF49-A0D1-C9992EDB112D}" type="datetime1">
              <a:rPr lang="en-US" smtClean="0"/>
              <a:t>3/26/23</a:t>
            </a:fld>
            <a:endParaRPr lang="en-US" dirty="0"/>
          </a:p>
        </p:txBody>
      </p:sp>
      <p:sp>
        <p:nvSpPr>
          <p:cNvPr id="5" name="Footer Placeholder 4">
            <a:extLst>
              <a:ext uri="{FF2B5EF4-FFF2-40B4-BE49-F238E27FC236}">
                <a16:creationId xmlns:a16="http://schemas.microsoft.com/office/drawing/2014/main" id="{096AFB61-A685-5B49-BBC3-4550598B60D2}"/>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A30F3E9B-8688-3246-A29D-CA93D76DB8E7}"/>
              </a:ext>
            </a:extLst>
          </p:cNvPr>
          <p:cNvSpPr>
            <a:spLocks noGrp="1"/>
          </p:cNvSpPr>
          <p:nvPr>
            <p:ph type="sldNum" sz="quarter" idx="12"/>
          </p:nvPr>
        </p:nvSpPr>
        <p:spPr/>
        <p:txBody>
          <a:bodyPr/>
          <a:lstStyle/>
          <a:p>
            <a:fld id="{892959B6-490E-A144-8C7C-88267F972F69}" type="slidenum">
              <a:rPr lang="en-US" smtClean="0"/>
              <a:t>‹#›</a:t>
            </a:fld>
            <a:endParaRPr lang="en-US" dirty="0"/>
          </a:p>
        </p:txBody>
      </p:sp>
    </p:spTree>
    <p:extLst>
      <p:ext uri="{BB962C8B-B14F-4D97-AF65-F5344CB8AC3E}">
        <p14:creationId xmlns:p14="http://schemas.microsoft.com/office/powerpoint/2010/main" val="130516295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A0682B-29D1-9B46-A84B-E30E72B0F82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14C740C-FBAA-6C4B-A863-5BBBA5CBC5F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831B158-757E-AE41-B565-37ED88B1A27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2865F3C-6C02-BB45-8932-C69F3CAAFBCB}"/>
              </a:ext>
            </a:extLst>
          </p:cNvPr>
          <p:cNvSpPr>
            <a:spLocks noGrp="1"/>
          </p:cNvSpPr>
          <p:nvPr>
            <p:ph type="dt" sz="half" idx="10"/>
          </p:nvPr>
        </p:nvSpPr>
        <p:spPr/>
        <p:txBody>
          <a:bodyPr/>
          <a:lstStyle/>
          <a:p>
            <a:fld id="{726698A7-B758-DD40-8590-83E3E30C99FC}" type="datetime1">
              <a:rPr lang="en-US" smtClean="0"/>
              <a:t>3/26/23</a:t>
            </a:fld>
            <a:endParaRPr lang="en-US"/>
          </a:p>
        </p:txBody>
      </p:sp>
      <p:sp>
        <p:nvSpPr>
          <p:cNvPr id="6" name="Footer Placeholder 5">
            <a:extLst>
              <a:ext uri="{FF2B5EF4-FFF2-40B4-BE49-F238E27FC236}">
                <a16:creationId xmlns:a16="http://schemas.microsoft.com/office/drawing/2014/main" id="{92C2AC59-F5EC-594E-9C3B-39CA8EF72DD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941DF19-4F9F-5340-B271-B255C0A916D7}"/>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271115625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E9186C-FEC9-2943-96A2-78568536FD0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62AED95-B008-8747-B10E-38272F70FC4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0E3CE7C-B467-854B-B6A6-FB7EC70DF13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D6A31EA-73C9-F847-BC58-915C2EFC2DF6}"/>
              </a:ext>
            </a:extLst>
          </p:cNvPr>
          <p:cNvSpPr>
            <a:spLocks noGrp="1"/>
          </p:cNvSpPr>
          <p:nvPr>
            <p:ph type="dt" sz="half" idx="10"/>
          </p:nvPr>
        </p:nvSpPr>
        <p:spPr/>
        <p:txBody>
          <a:bodyPr/>
          <a:lstStyle/>
          <a:p>
            <a:fld id="{2E405BBD-3E32-C644-8DE8-2C42C7A22893}" type="datetime1">
              <a:rPr lang="en-US" smtClean="0"/>
              <a:t>3/26/23</a:t>
            </a:fld>
            <a:endParaRPr lang="en-US"/>
          </a:p>
        </p:txBody>
      </p:sp>
      <p:sp>
        <p:nvSpPr>
          <p:cNvPr id="6" name="Footer Placeholder 5">
            <a:extLst>
              <a:ext uri="{FF2B5EF4-FFF2-40B4-BE49-F238E27FC236}">
                <a16:creationId xmlns:a16="http://schemas.microsoft.com/office/drawing/2014/main" id="{4975143B-FCE1-B642-A9D9-CA2BA603978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76B9DFA-1F03-D14A-88EF-5089C19F4D7A}"/>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189634771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266B33-5A5D-9340-BCC9-7C2AC9BE895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E2C00CF-AFD8-BF4A-A0BA-E817DCCDFCC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7CB277A-C330-5846-877B-A41F5A6FD899}"/>
              </a:ext>
            </a:extLst>
          </p:cNvPr>
          <p:cNvSpPr>
            <a:spLocks noGrp="1"/>
          </p:cNvSpPr>
          <p:nvPr>
            <p:ph type="dt" sz="half" idx="10"/>
          </p:nvPr>
        </p:nvSpPr>
        <p:spPr/>
        <p:txBody>
          <a:bodyPr/>
          <a:lstStyle/>
          <a:p>
            <a:fld id="{2C6AB177-FA41-CE43-A4F3-2784EC194D6E}" type="datetime1">
              <a:rPr lang="en-US" smtClean="0"/>
              <a:t>3/26/23</a:t>
            </a:fld>
            <a:endParaRPr lang="en-US"/>
          </a:p>
        </p:txBody>
      </p:sp>
      <p:sp>
        <p:nvSpPr>
          <p:cNvPr id="5" name="Footer Placeholder 4">
            <a:extLst>
              <a:ext uri="{FF2B5EF4-FFF2-40B4-BE49-F238E27FC236}">
                <a16:creationId xmlns:a16="http://schemas.microsoft.com/office/drawing/2014/main" id="{F1DDB542-32A0-B041-ABC1-F2BF9E7F78F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AFB01DE-E4A2-9E4A-9F5E-920011075211}"/>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329101818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5888DED-5D49-0D49-9626-848FD149FA1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5705394-05C5-2442-AEE2-630A13F3B73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7A01C0A-FBB6-AF43-BCEF-0A9F36242D25}"/>
              </a:ext>
            </a:extLst>
          </p:cNvPr>
          <p:cNvSpPr>
            <a:spLocks noGrp="1"/>
          </p:cNvSpPr>
          <p:nvPr>
            <p:ph type="dt" sz="half" idx="10"/>
          </p:nvPr>
        </p:nvSpPr>
        <p:spPr/>
        <p:txBody>
          <a:bodyPr/>
          <a:lstStyle/>
          <a:p>
            <a:fld id="{7D578521-1942-204E-9D75-7B1AB6186D23}" type="datetime1">
              <a:rPr lang="en-US" smtClean="0"/>
              <a:t>3/26/23</a:t>
            </a:fld>
            <a:endParaRPr lang="en-US"/>
          </a:p>
        </p:txBody>
      </p:sp>
      <p:sp>
        <p:nvSpPr>
          <p:cNvPr id="5" name="Footer Placeholder 4">
            <a:extLst>
              <a:ext uri="{FF2B5EF4-FFF2-40B4-BE49-F238E27FC236}">
                <a16:creationId xmlns:a16="http://schemas.microsoft.com/office/drawing/2014/main" id="{5FE63140-48CF-E94E-B47A-EB7847D178F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34FDEEE-7B90-9644-8191-DDC372D97522}"/>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17473084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4CC053-5046-384A-AF29-B8F5FDD138EC}"/>
              </a:ext>
            </a:extLst>
          </p:cNvPr>
          <p:cNvSpPr>
            <a:spLocks noGrp="1"/>
          </p:cNvSpPr>
          <p:nvPr>
            <p:ph type="title"/>
          </p:nvPr>
        </p:nvSpPr>
        <p:spPr>
          <a:xfrm>
            <a:off x="838200"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6BA91068-C6AE-6C41-9AF4-DEBE37FE87AB}"/>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CFF627F-C7DA-E143-AECD-24BC99F64E55}"/>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5E8725F-1BFE-884A-8C48-257026E836C3}"/>
              </a:ext>
            </a:extLst>
          </p:cNvPr>
          <p:cNvSpPr>
            <a:spLocks noGrp="1"/>
          </p:cNvSpPr>
          <p:nvPr>
            <p:ph type="dt" sz="half" idx="10"/>
          </p:nvPr>
        </p:nvSpPr>
        <p:spPr/>
        <p:txBody>
          <a:bodyPr/>
          <a:lstStyle/>
          <a:p>
            <a:fld id="{C57218E9-7F47-C044-907D-624F6064ACA4}" type="datetime1">
              <a:rPr lang="en-US" smtClean="0"/>
              <a:t>3/26/23</a:t>
            </a:fld>
            <a:endParaRPr lang="en-US" dirty="0"/>
          </a:p>
        </p:txBody>
      </p:sp>
      <p:sp>
        <p:nvSpPr>
          <p:cNvPr id="6" name="Footer Placeholder 5">
            <a:extLst>
              <a:ext uri="{FF2B5EF4-FFF2-40B4-BE49-F238E27FC236}">
                <a16:creationId xmlns:a16="http://schemas.microsoft.com/office/drawing/2014/main" id="{7D5F0B32-AB7B-C348-A61C-205DC7F22F0E}"/>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ACDEADAC-0764-DF4B-8EEF-D609EADF616B}"/>
              </a:ext>
            </a:extLst>
          </p:cNvPr>
          <p:cNvSpPr>
            <a:spLocks noGrp="1"/>
          </p:cNvSpPr>
          <p:nvPr>
            <p:ph type="sldNum" sz="quarter" idx="12"/>
          </p:nvPr>
        </p:nvSpPr>
        <p:spPr/>
        <p:txBody>
          <a:bodyPr/>
          <a:lstStyle/>
          <a:p>
            <a:fld id="{892959B6-490E-A144-8C7C-88267F972F69}" type="slidenum">
              <a:rPr lang="en-US" smtClean="0"/>
              <a:t>‹#›</a:t>
            </a:fld>
            <a:endParaRPr lang="en-US" dirty="0"/>
          </a:p>
        </p:txBody>
      </p:sp>
    </p:spTree>
    <p:extLst>
      <p:ext uri="{BB962C8B-B14F-4D97-AF65-F5344CB8AC3E}">
        <p14:creationId xmlns:p14="http://schemas.microsoft.com/office/powerpoint/2010/main" val="13321094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B5EFE7-41F6-D845-AD97-74826EFC6B2F}"/>
              </a:ext>
            </a:extLst>
          </p:cNvPr>
          <p:cNvSpPr>
            <a:spLocks noGrp="1"/>
          </p:cNvSpPr>
          <p:nvPr>
            <p:ph type="title"/>
          </p:nvPr>
        </p:nvSpPr>
        <p:spPr>
          <a:xfrm>
            <a:off x="839788"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Text Placeholder 2">
            <a:extLst>
              <a:ext uri="{FF2B5EF4-FFF2-40B4-BE49-F238E27FC236}">
                <a16:creationId xmlns:a16="http://schemas.microsoft.com/office/drawing/2014/main" id="{48635AB2-5796-944C-B5A8-95A3957468B5}"/>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7A04CAB-CE95-6A4A-BC48-A5A6E28BC0F4}"/>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C7A78F3-DBCE-BB4E-8AE5-1F978F3D02A5}"/>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799B274-DA5D-AF45-A15B-FCD0600286CA}"/>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0A64DE8-F42B-F140-88D7-B915772859AC}"/>
              </a:ext>
            </a:extLst>
          </p:cNvPr>
          <p:cNvSpPr>
            <a:spLocks noGrp="1"/>
          </p:cNvSpPr>
          <p:nvPr>
            <p:ph type="dt" sz="half" idx="10"/>
          </p:nvPr>
        </p:nvSpPr>
        <p:spPr/>
        <p:txBody>
          <a:bodyPr/>
          <a:lstStyle/>
          <a:p>
            <a:fld id="{F400DCB8-AD22-A54F-9910-29E01F6E01AB}" type="datetime1">
              <a:rPr lang="en-US" smtClean="0"/>
              <a:t>3/26/23</a:t>
            </a:fld>
            <a:endParaRPr lang="en-US" dirty="0"/>
          </a:p>
        </p:txBody>
      </p:sp>
      <p:sp>
        <p:nvSpPr>
          <p:cNvPr id="8" name="Footer Placeholder 7">
            <a:extLst>
              <a:ext uri="{FF2B5EF4-FFF2-40B4-BE49-F238E27FC236}">
                <a16:creationId xmlns:a16="http://schemas.microsoft.com/office/drawing/2014/main" id="{5F55894D-314E-2248-8372-3ACCB8E33AF8}"/>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176AF1A3-8C35-6444-880B-489D3E3BDB17}"/>
              </a:ext>
            </a:extLst>
          </p:cNvPr>
          <p:cNvSpPr>
            <a:spLocks noGrp="1"/>
          </p:cNvSpPr>
          <p:nvPr>
            <p:ph type="sldNum" sz="quarter" idx="12"/>
          </p:nvPr>
        </p:nvSpPr>
        <p:spPr/>
        <p:txBody>
          <a:bodyPr/>
          <a:lstStyle/>
          <a:p>
            <a:fld id="{892959B6-490E-A144-8C7C-88267F972F69}" type="slidenum">
              <a:rPr lang="en-US" smtClean="0"/>
              <a:t>‹#›</a:t>
            </a:fld>
            <a:endParaRPr lang="en-US" dirty="0"/>
          </a:p>
        </p:txBody>
      </p:sp>
    </p:spTree>
    <p:extLst>
      <p:ext uri="{BB962C8B-B14F-4D97-AF65-F5344CB8AC3E}">
        <p14:creationId xmlns:p14="http://schemas.microsoft.com/office/powerpoint/2010/main" val="36375700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7D6E35-E288-6E46-8AE2-C620DACF8532}"/>
              </a:ext>
            </a:extLst>
          </p:cNvPr>
          <p:cNvSpPr>
            <a:spLocks noGrp="1"/>
          </p:cNvSpPr>
          <p:nvPr>
            <p:ph type="title"/>
          </p:nvPr>
        </p:nvSpPr>
        <p:spPr>
          <a:xfrm>
            <a:off x="838200"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Date Placeholder 2">
            <a:extLst>
              <a:ext uri="{FF2B5EF4-FFF2-40B4-BE49-F238E27FC236}">
                <a16:creationId xmlns:a16="http://schemas.microsoft.com/office/drawing/2014/main" id="{2A909971-F513-8245-B1F9-9A705DE1F26E}"/>
              </a:ext>
            </a:extLst>
          </p:cNvPr>
          <p:cNvSpPr>
            <a:spLocks noGrp="1"/>
          </p:cNvSpPr>
          <p:nvPr>
            <p:ph type="dt" sz="half" idx="10"/>
          </p:nvPr>
        </p:nvSpPr>
        <p:spPr/>
        <p:txBody>
          <a:bodyPr/>
          <a:lstStyle/>
          <a:p>
            <a:fld id="{D5B38A18-D63C-654F-A494-634F276E3E8E}" type="datetime1">
              <a:rPr lang="en-US" smtClean="0"/>
              <a:t>3/26/23</a:t>
            </a:fld>
            <a:endParaRPr lang="en-US" dirty="0"/>
          </a:p>
        </p:txBody>
      </p:sp>
      <p:sp>
        <p:nvSpPr>
          <p:cNvPr id="4" name="Footer Placeholder 3">
            <a:extLst>
              <a:ext uri="{FF2B5EF4-FFF2-40B4-BE49-F238E27FC236}">
                <a16:creationId xmlns:a16="http://schemas.microsoft.com/office/drawing/2014/main" id="{552AA84A-0BFD-AF4D-9F99-6584F52DF8AD}"/>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25770928-A687-0F40-B8F0-2D6BD37CAE39}"/>
              </a:ext>
            </a:extLst>
          </p:cNvPr>
          <p:cNvSpPr>
            <a:spLocks noGrp="1"/>
          </p:cNvSpPr>
          <p:nvPr>
            <p:ph type="sldNum" sz="quarter" idx="12"/>
          </p:nvPr>
        </p:nvSpPr>
        <p:spPr/>
        <p:txBody>
          <a:bodyPr/>
          <a:lstStyle/>
          <a:p>
            <a:fld id="{892959B6-490E-A144-8C7C-88267F972F69}" type="slidenum">
              <a:rPr lang="en-US" smtClean="0"/>
              <a:t>‹#›</a:t>
            </a:fld>
            <a:endParaRPr lang="en-US" dirty="0"/>
          </a:p>
        </p:txBody>
      </p:sp>
    </p:spTree>
    <p:extLst>
      <p:ext uri="{BB962C8B-B14F-4D97-AF65-F5344CB8AC3E}">
        <p14:creationId xmlns:p14="http://schemas.microsoft.com/office/powerpoint/2010/main" val="30566964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5080357-36FF-4C49-B3FF-1542030E0175}"/>
              </a:ext>
            </a:extLst>
          </p:cNvPr>
          <p:cNvSpPr>
            <a:spLocks noGrp="1"/>
          </p:cNvSpPr>
          <p:nvPr>
            <p:ph type="dt" sz="half" idx="10"/>
          </p:nvPr>
        </p:nvSpPr>
        <p:spPr/>
        <p:txBody>
          <a:bodyPr/>
          <a:lstStyle/>
          <a:p>
            <a:fld id="{4C329174-E8AA-2147-9375-45B31203D791}" type="datetime1">
              <a:rPr lang="en-US" smtClean="0"/>
              <a:t>3/26/23</a:t>
            </a:fld>
            <a:endParaRPr lang="en-US" dirty="0"/>
          </a:p>
        </p:txBody>
      </p:sp>
      <p:sp>
        <p:nvSpPr>
          <p:cNvPr id="3" name="Footer Placeholder 2">
            <a:extLst>
              <a:ext uri="{FF2B5EF4-FFF2-40B4-BE49-F238E27FC236}">
                <a16:creationId xmlns:a16="http://schemas.microsoft.com/office/drawing/2014/main" id="{2C532AE4-F24A-A649-9728-E49CB5FE98AF}"/>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E464B81A-0898-824E-86F6-312F2B037E32}"/>
              </a:ext>
            </a:extLst>
          </p:cNvPr>
          <p:cNvSpPr>
            <a:spLocks noGrp="1"/>
          </p:cNvSpPr>
          <p:nvPr>
            <p:ph type="sldNum" sz="quarter" idx="12"/>
          </p:nvPr>
        </p:nvSpPr>
        <p:spPr/>
        <p:txBody>
          <a:bodyPr/>
          <a:lstStyle/>
          <a:p>
            <a:fld id="{892959B6-490E-A144-8C7C-88267F972F69}" type="slidenum">
              <a:rPr lang="en-US" smtClean="0"/>
              <a:t>‹#›</a:t>
            </a:fld>
            <a:endParaRPr lang="en-US" dirty="0"/>
          </a:p>
        </p:txBody>
      </p:sp>
    </p:spTree>
    <p:extLst>
      <p:ext uri="{BB962C8B-B14F-4D97-AF65-F5344CB8AC3E}">
        <p14:creationId xmlns:p14="http://schemas.microsoft.com/office/powerpoint/2010/main" val="15880382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0F9C27-E5B0-3345-A4AB-CFB2F6835849}"/>
              </a:ext>
            </a:extLst>
          </p:cNvPr>
          <p:cNvSpPr>
            <a:spLocks noGrp="1"/>
          </p:cNvSpPr>
          <p:nvPr>
            <p:ph type="title"/>
          </p:nvPr>
        </p:nvSpPr>
        <p:spPr>
          <a:xfrm>
            <a:off x="839788" y="457200"/>
            <a:ext cx="3932237" cy="1600200"/>
          </a:xfrm>
          <a:prstGeom prst="rect">
            <a:avLst/>
          </a:prstGeom>
        </p:spPr>
        <p:txBody>
          <a:bodyPr anchor="b"/>
          <a:lstStyle>
            <a:lvl1pPr>
              <a:defRPr sz="3200"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3224FF64-A4EF-874D-8148-B50CAAACD892}"/>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B450630-1DFB-8040-B781-5D0E3233E901}"/>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F0DDAF7-3456-A247-8D5C-0A8EBD0B4DE9}"/>
              </a:ext>
            </a:extLst>
          </p:cNvPr>
          <p:cNvSpPr>
            <a:spLocks noGrp="1"/>
          </p:cNvSpPr>
          <p:nvPr>
            <p:ph type="dt" sz="half" idx="10"/>
          </p:nvPr>
        </p:nvSpPr>
        <p:spPr/>
        <p:txBody>
          <a:bodyPr/>
          <a:lstStyle/>
          <a:p>
            <a:fld id="{899A88EE-9189-5A4E-9528-35D4F42BEA3C}" type="datetime1">
              <a:rPr lang="en-US" smtClean="0"/>
              <a:t>3/26/23</a:t>
            </a:fld>
            <a:endParaRPr lang="en-US" dirty="0"/>
          </a:p>
        </p:txBody>
      </p:sp>
      <p:sp>
        <p:nvSpPr>
          <p:cNvPr id="6" name="Footer Placeholder 5">
            <a:extLst>
              <a:ext uri="{FF2B5EF4-FFF2-40B4-BE49-F238E27FC236}">
                <a16:creationId xmlns:a16="http://schemas.microsoft.com/office/drawing/2014/main" id="{240FA3EF-BB27-4142-A314-3F13BEB8F801}"/>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26573FCC-E67D-914C-8071-528E22BB0760}"/>
              </a:ext>
            </a:extLst>
          </p:cNvPr>
          <p:cNvSpPr>
            <a:spLocks noGrp="1"/>
          </p:cNvSpPr>
          <p:nvPr>
            <p:ph type="sldNum" sz="quarter" idx="12"/>
          </p:nvPr>
        </p:nvSpPr>
        <p:spPr/>
        <p:txBody>
          <a:bodyPr/>
          <a:lstStyle/>
          <a:p>
            <a:fld id="{892959B6-490E-A144-8C7C-88267F972F69}" type="slidenum">
              <a:rPr lang="en-US" smtClean="0"/>
              <a:t>‹#›</a:t>
            </a:fld>
            <a:endParaRPr lang="en-US" dirty="0"/>
          </a:p>
        </p:txBody>
      </p:sp>
    </p:spTree>
    <p:extLst>
      <p:ext uri="{BB962C8B-B14F-4D97-AF65-F5344CB8AC3E}">
        <p14:creationId xmlns:p14="http://schemas.microsoft.com/office/powerpoint/2010/main" val="35383199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D23CFB-F218-FE4B-8BB7-6CC1B13A9D3A}"/>
              </a:ext>
            </a:extLst>
          </p:cNvPr>
          <p:cNvSpPr>
            <a:spLocks noGrp="1"/>
          </p:cNvSpPr>
          <p:nvPr>
            <p:ph type="title"/>
          </p:nvPr>
        </p:nvSpPr>
        <p:spPr>
          <a:xfrm>
            <a:off x="839788" y="457200"/>
            <a:ext cx="3932237" cy="1600200"/>
          </a:xfrm>
          <a:prstGeom prst="rect">
            <a:avLst/>
          </a:prstGeom>
        </p:spPr>
        <p:txBody>
          <a:bodyPr anchor="b"/>
          <a:lstStyle>
            <a:lvl1pPr>
              <a:defRPr sz="3200"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Picture Placeholder 2">
            <a:extLst>
              <a:ext uri="{FF2B5EF4-FFF2-40B4-BE49-F238E27FC236}">
                <a16:creationId xmlns:a16="http://schemas.microsoft.com/office/drawing/2014/main" id="{889AFFD7-11D4-1746-B361-401D1D238FFE}"/>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5EB5B14A-7DB4-694D-AD86-D834B1CDFE4F}"/>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148DFDA-9439-DD43-9821-1A465EA8636E}"/>
              </a:ext>
            </a:extLst>
          </p:cNvPr>
          <p:cNvSpPr>
            <a:spLocks noGrp="1"/>
          </p:cNvSpPr>
          <p:nvPr>
            <p:ph type="dt" sz="half" idx="10"/>
          </p:nvPr>
        </p:nvSpPr>
        <p:spPr/>
        <p:txBody>
          <a:bodyPr/>
          <a:lstStyle/>
          <a:p>
            <a:fld id="{7032B1FB-8BFA-A84E-B83A-BE54B3EA6B17}" type="datetime1">
              <a:rPr lang="en-US" smtClean="0"/>
              <a:t>3/26/23</a:t>
            </a:fld>
            <a:endParaRPr lang="en-US" dirty="0"/>
          </a:p>
        </p:txBody>
      </p:sp>
      <p:sp>
        <p:nvSpPr>
          <p:cNvPr id="6" name="Footer Placeholder 5">
            <a:extLst>
              <a:ext uri="{FF2B5EF4-FFF2-40B4-BE49-F238E27FC236}">
                <a16:creationId xmlns:a16="http://schemas.microsoft.com/office/drawing/2014/main" id="{8B526C68-32CC-CA45-B6C3-507085754286}"/>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5BE5578E-F248-B144-AD91-40F0E6F90C5A}"/>
              </a:ext>
            </a:extLst>
          </p:cNvPr>
          <p:cNvSpPr>
            <a:spLocks noGrp="1"/>
          </p:cNvSpPr>
          <p:nvPr>
            <p:ph type="sldNum" sz="quarter" idx="12"/>
          </p:nvPr>
        </p:nvSpPr>
        <p:spPr/>
        <p:txBody>
          <a:bodyPr/>
          <a:lstStyle/>
          <a:p>
            <a:fld id="{892959B6-490E-A144-8C7C-88267F972F69}" type="slidenum">
              <a:rPr lang="en-US" smtClean="0"/>
              <a:t>‹#›</a:t>
            </a:fld>
            <a:endParaRPr lang="en-US" dirty="0"/>
          </a:p>
        </p:txBody>
      </p:sp>
    </p:spTree>
    <p:extLst>
      <p:ext uri="{BB962C8B-B14F-4D97-AF65-F5344CB8AC3E}">
        <p14:creationId xmlns:p14="http://schemas.microsoft.com/office/powerpoint/2010/main" val="7004295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F6C54EAE-9FC9-1846-B193-14EE7AB2C24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94C01E3-789F-164C-A668-09207D43FCA9}" type="datetime1">
              <a:rPr lang="en-US" smtClean="0"/>
              <a:t>3/26/23</a:t>
            </a:fld>
            <a:endParaRPr lang="en-US" dirty="0"/>
          </a:p>
        </p:txBody>
      </p:sp>
      <p:sp>
        <p:nvSpPr>
          <p:cNvPr id="5" name="Footer Placeholder 4">
            <a:extLst>
              <a:ext uri="{FF2B5EF4-FFF2-40B4-BE49-F238E27FC236}">
                <a16:creationId xmlns:a16="http://schemas.microsoft.com/office/drawing/2014/main" id="{DFEBF88A-710E-CF43-A77F-2F8EC52AF38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C788CE41-835D-024E-8759-EB5C471BF06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b="1" i="0">
                <a:solidFill>
                  <a:srgbClr val="000000"/>
                </a:solidFill>
                <a:latin typeface="Arial" panose="020B0604020202020204" pitchFamily="34" charset="0"/>
                <a:cs typeface="Arial" panose="020B0604020202020204" pitchFamily="34" charset="0"/>
              </a:defRPr>
            </a:lvl1pPr>
          </a:lstStyle>
          <a:p>
            <a:fld id="{892959B6-490E-A144-8C7C-88267F972F69}" type="slidenum">
              <a:rPr lang="en-US" smtClean="0"/>
              <a:pPr/>
              <a:t>‹#›</a:t>
            </a:fld>
            <a:endParaRPr lang="en-US" dirty="0"/>
          </a:p>
        </p:txBody>
      </p:sp>
      <p:cxnSp>
        <p:nvCxnSpPr>
          <p:cNvPr id="7" name="Straight Connector 6">
            <a:extLst>
              <a:ext uri="{FF2B5EF4-FFF2-40B4-BE49-F238E27FC236}">
                <a16:creationId xmlns:a16="http://schemas.microsoft.com/office/drawing/2014/main" id="{2BD2323F-B1E1-6C4E-9AE6-649001D33CD4}"/>
              </a:ext>
            </a:extLst>
          </p:cNvPr>
          <p:cNvCxnSpPr>
            <a:cxnSpLocks/>
          </p:cNvCxnSpPr>
          <p:nvPr userDrawn="1"/>
        </p:nvCxnSpPr>
        <p:spPr>
          <a:xfrm>
            <a:off x="539999" y="6350379"/>
            <a:ext cx="11088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01315F01-3018-CC4B-BC61-0DF90B809CD2}"/>
              </a:ext>
            </a:extLst>
          </p:cNvPr>
          <p:cNvCxnSpPr>
            <a:cxnSpLocks/>
          </p:cNvCxnSpPr>
          <p:nvPr userDrawn="1"/>
        </p:nvCxnSpPr>
        <p:spPr>
          <a:xfrm>
            <a:off x="539999" y="1039899"/>
            <a:ext cx="11088000" cy="0"/>
          </a:xfrm>
          <a:prstGeom prst="line">
            <a:avLst/>
          </a:prstGeom>
          <a:ln w="9525">
            <a:solidFill>
              <a:srgbClr val="BE006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7283715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F6C54EAE-9FC9-1846-B193-14EE7AB2C24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94C01E3-789F-164C-A668-09207D43FCA9}" type="datetime1">
              <a:rPr lang="en-US" smtClean="0"/>
              <a:t>3/26/23</a:t>
            </a:fld>
            <a:endParaRPr lang="en-US"/>
          </a:p>
        </p:txBody>
      </p:sp>
      <p:sp>
        <p:nvSpPr>
          <p:cNvPr id="5" name="Footer Placeholder 4">
            <a:extLst>
              <a:ext uri="{FF2B5EF4-FFF2-40B4-BE49-F238E27FC236}">
                <a16:creationId xmlns:a16="http://schemas.microsoft.com/office/drawing/2014/main" id="{DFEBF88A-710E-CF43-A77F-2F8EC52AF38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788CE41-835D-024E-8759-EB5C471BF06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b="1" i="0">
                <a:solidFill>
                  <a:srgbClr val="000000"/>
                </a:solidFill>
                <a:latin typeface="Arial" panose="020B0604020202020204" pitchFamily="34" charset="0"/>
                <a:cs typeface="Arial" panose="020B0604020202020204" pitchFamily="34" charset="0"/>
              </a:defRPr>
            </a:lvl1pPr>
          </a:lstStyle>
          <a:p>
            <a:fld id="{892959B6-490E-A144-8C7C-88267F972F69}" type="slidenum">
              <a:rPr lang="en-US" smtClean="0"/>
              <a:pPr/>
              <a:t>‹#›</a:t>
            </a:fld>
            <a:endParaRPr lang="en-US" dirty="0"/>
          </a:p>
        </p:txBody>
      </p:sp>
      <p:cxnSp>
        <p:nvCxnSpPr>
          <p:cNvPr id="7" name="Straight Connector 6">
            <a:extLst>
              <a:ext uri="{FF2B5EF4-FFF2-40B4-BE49-F238E27FC236}">
                <a16:creationId xmlns:a16="http://schemas.microsoft.com/office/drawing/2014/main" id="{2BD2323F-B1E1-6C4E-9AE6-649001D33CD4}"/>
              </a:ext>
            </a:extLst>
          </p:cNvPr>
          <p:cNvCxnSpPr>
            <a:cxnSpLocks/>
          </p:cNvCxnSpPr>
          <p:nvPr userDrawn="1"/>
        </p:nvCxnSpPr>
        <p:spPr>
          <a:xfrm>
            <a:off x="539999" y="6350379"/>
            <a:ext cx="11088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01315F01-3018-CC4B-BC61-0DF90B809CD2}"/>
              </a:ext>
            </a:extLst>
          </p:cNvPr>
          <p:cNvCxnSpPr>
            <a:cxnSpLocks/>
          </p:cNvCxnSpPr>
          <p:nvPr userDrawn="1"/>
        </p:nvCxnSpPr>
        <p:spPr>
          <a:xfrm>
            <a:off x="539999" y="1039899"/>
            <a:ext cx="11088000" cy="0"/>
          </a:xfrm>
          <a:prstGeom prst="line">
            <a:avLst/>
          </a:prstGeom>
          <a:ln w="9525">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5282259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B09BE31-4571-0E40-805F-BA98CF6C510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A16792C-EF41-644D-8712-B3CE832D528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8F5CA98-0782-2A49-B1CA-9A7E9928448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FF4E2D3-EC21-BF4A-B917-324189F30406}" type="datetime1">
              <a:rPr lang="en-US" smtClean="0"/>
              <a:t>3/26/23</a:t>
            </a:fld>
            <a:endParaRPr lang="en-US"/>
          </a:p>
        </p:txBody>
      </p:sp>
      <p:sp>
        <p:nvSpPr>
          <p:cNvPr id="5" name="Footer Placeholder 4">
            <a:extLst>
              <a:ext uri="{FF2B5EF4-FFF2-40B4-BE49-F238E27FC236}">
                <a16:creationId xmlns:a16="http://schemas.microsoft.com/office/drawing/2014/main" id="{6D0E0CFD-0BC6-8842-AFDB-7AAC0BAD597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CCDDF30-F721-7F45-97FF-8B0353251D8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5AAEF5-C690-5D4B-B5C7-510283CCFE4D}" type="slidenum">
              <a:rPr lang="en-US" smtClean="0"/>
              <a:t>‹#›</a:t>
            </a:fld>
            <a:endParaRPr lang="en-US"/>
          </a:p>
        </p:txBody>
      </p:sp>
    </p:spTree>
    <p:extLst>
      <p:ext uri="{BB962C8B-B14F-4D97-AF65-F5344CB8AC3E}">
        <p14:creationId xmlns:p14="http://schemas.microsoft.com/office/powerpoint/2010/main" val="3882786758"/>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xml"/><Relationship Id="rId1" Type="http://schemas.openxmlformats.org/officeDocument/2006/relationships/slideLayout" Target="../slideLayouts/slideLayout12.xml"/><Relationship Id="rId5" Type="http://schemas.openxmlformats.org/officeDocument/2006/relationships/image" Target="../media/image3.pn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8" Type="http://schemas.openxmlformats.org/officeDocument/2006/relationships/image" Target="../media/image10.jpg"/><Relationship Id="rId3" Type="http://schemas.openxmlformats.org/officeDocument/2006/relationships/image" Target="../media/image20.png"/><Relationship Id="rId7" Type="http://schemas.openxmlformats.org/officeDocument/2006/relationships/image" Target="../media/image8.jpeg"/><Relationship Id="rId2" Type="http://schemas.openxmlformats.org/officeDocument/2006/relationships/notesSlide" Target="../notesSlides/notesSlide10.xml"/><Relationship Id="rId1" Type="http://schemas.openxmlformats.org/officeDocument/2006/relationships/slideLayout" Target="../slideLayouts/slideLayout13.xml"/><Relationship Id="rId6" Type="http://schemas.openxmlformats.org/officeDocument/2006/relationships/image" Target="../media/image9.jpeg"/><Relationship Id="rId5" Type="http://schemas.openxmlformats.org/officeDocument/2006/relationships/image" Target="../media/image22.png"/><Relationship Id="rId4" Type="http://schemas.openxmlformats.org/officeDocument/2006/relationships/image" Target="../media/image21.png"/></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13.xml"/><Relationship Id="rId4" Type="http://schemas.openxmlformats.org/officeDocument/2006/relationships/image" Target="../media/image13.svg"/></Relationships>
</file>

<file path=ppt/slides/_rels/slide12.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12.xml"/><Relationship Id="rId1" Type="http://schemas.openxmlformats.org/officeDocument/2006/relationships/slideLayout" Target="../slideLayouts/slideLayout13.xml"/><Relationship Id="rId5" Type="http://schemas.openxmlformats.org/officeDocument/2006/relationships/image" Target="../media/image23.png"/><Relationship Id="rId4" Type="http://schemas.openxmlformats.org/officeDocument/2006/relationships/image" Target="../media/image20.jpg"/></Relationships>
</file>

<file path=ppt/slides/_rels/slide13.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13.xml"/><Relationship Id="rId1" Type="http://schemas.openxmlformats.org/officeDocument/2006/relationships/slideLayout" Target="../slideLayouts/slideLayout13.xml"/><Relationship Id="rId5" Type="http://schemas.openxmlformats.org/officeDocument/2006/relationships/image" Target="../media/image23.png"/><Relationship Id="rId4" Type="http://schemas.openxmlformats.org/officeDocument/2006/relationships/image" Target="../media/image20.jpg"/></Relationships>
</file>

<file path=ppt/slides/_rels/slide1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4.xml"/><Relationship Id="rId1" Type="http://schemas.openxmlformats.org/officeDocument/2006/relationships/slideLayout" Target="../slideLayouts/slideLayout18.xml"/><Relationship Id="rId4" Type="http://schemas.openxmlformats.org/officeDocument/2006/relationships/image" Target="../media/image25.png"/></Relationships>
</file>

<file path=ppt/slides/_rels/slide15.xml.rels><?xml version="1.0" encoding="UTF-8" standalone="yes"?>
<Relationships xmlns="http://schemas.openxmlformats.org/package/2006/relationships"><Relationship Id="rId3" Type="http://schemas.openxmlformats.org/officeDocument/2006/relationships/image" Target="../media/image250.png"/><Relationship Id="rId2" Type="http://schemas.openxmlformats.org/officeDocument/2006/relationships/notesSlide" Target="../notesSlides/notesSlide15.xml"/><Relationship Id="rId1" Type="http://schemas.openxmlformats.org/officeDocument/2006/relationships/slideLayout" Target="../slideLayouts/slideLayout18.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60.png"/></Relationships>
</file>

<file path=ppt/slides/_rels/slide1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0.png"/><Relationship Id="rId1" Type="http://schemas.openxmlformats.org/officeDocument/2006/relationships/slideLayout" Target="../slideLayouts/slideLayout18.xml"/><Relationship Id="rId5" Type="http://schemas.openxmlformats.org/officeDocument/2006/relationships/image" Target="../media/image29.png"/><Relationship Id="rId4" Type="http://schemas.openxmlformats.org/officeDocument/2006/relationships/image" Target="../media/image28.png"/></Relationships>
</file>

<file path=ppt/slides/_rels/slide1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18.xml"/><Relationship Id="rId5" Type="http://schemas.openxmlformats.org/officeDocument/2006/relationships/image" Target="../media/image32.png"/><Relationship Id="rId4" Type="http://schemas.openxmlformats.org/officeDocument/2006/relationships/image" Target="../media/image31.png"/></Relationships>
</file>

<file path=ppt/slides/_rels/slide18.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18.xml"/><Relationship Id="rId5" Type="http://schemas.openxmlformats.org/officeDocument/2006/relationships/image" Target="../media/image36.png"/><Relationship Id="rId4" Type="http://schemas.openxmlformats.org/officeDocument/2006/relationships/image" Target="../media/image35.png"/></Relationships>
</file>

<file path=ppt/slides/_rels/slide19.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18.xml"/><Relationship Id="rId5" Type="http://schemas.openxmlformats.org/officeDocument/2006/relationships/image" Target="../media/image40.png"/><Relationship Id="rId4" Type="http://schemas.openxmlformats.org/officeDocument/2006/relationships/image" Target="../media/image39.png"/></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13.xml"/><Relationship Id="rId4" Type="http://schemas.openxmlformats.org/officeDocument/2006/relationships/image" Target="../media/image5.jpg"/></Relationships>
</file>

<file path=ppt/slides/_rels/slide2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18.xml"/><Relationship Id="rId5" Type="http://schemas.openxmlformats.org/officeDocument/2006/relationships/image" Target="../media/image44.png"/><Relationship Id="rId4" Type="http://schemas.openxmlformats.org/officeDocument/2006/relationships/image" Target="../media/image43.png"/></Relationships>
</file>

<file path=ppt/slides/_rels/slide21.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18.xml"/><Relationship Id="rId5" Type="http://schemas.openxmlformats.org/officeDocument/2006/relationships/image" Target="../media/image48.png"/><Relationship Id="rId4" Type="http://schemas.openxmlformats.org/officeDocument/2006/relationships/image" Target="../media/image47.png"/></Relationships>
</file>

<file path=ppt/slides/_rels/slide2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6.xml"/><Relationship Id="rId1" Type="http://schemas.openxmlformats.org/officeDocument/2006/relationships/slideLayout" Target="../slideLayouts/slideLayout13.xml"/><Relationship Id="rId5" Type="http://schemas.openxmlformats.org/officeDocument/2006/relationships/image" Target="../media/image49.wmf"/><Relationship Id="rId4" Type="http://schemas.openxmlformats.org/officeDocument/2006/relationships/oleObject" Target="../embeddings/oleObject1.bin"/></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3.xml"/></Relationships>
</file>

<file path=ppt/slides/_rels/slide24.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8.xml"/><Relationship Id="rId1" Type="http://schemas.openxmlformats.org/officeDocument/2006/relationships/slideLayout" Target="../slideLayouts/slideLayout23.xml"/><Relationship Id="rId5" Type="http://schemas.openxmlformats.org/officeDocument/2006/relationships/image" Target="../media/image3.png"/><Relationship Id="rId4" Type="http://schemas.openxmlformats.org/officeDocument/2006/relationships/image" Target="../media/image2.jpe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13.xml"/><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image" Target="../media/image7.svg"/></Relationships>
</file>

<file path=ppt/slides/_rels/slide4.xml.rels><?xml version="1.0" encoding="UTF-8" standalone="yes"?>
<Relationships xmlns="http://schemas.openxmlformats.org/package/2006/relationships"><Relationship Id="rId8" Type="http://schemas.openxmlformats.org/officeDocument/2006/relationships/image" Target="../media/image10.jpg"/><Relationship Id="rId3" Type="http://schemas.openxmlformats.org/officeDocument/2006/relationships/image" Target="../media/image9.png"/><Relationship Id="rId7" Type="http://schemas.openxmlformats.org/officeDocument/2006/relationships/image" Target="../media/image8.jpeg"/><Relationship Id="rId2" Type="http://schemas.openxmlformats.org/officeDocument/2006/relationships/notesSlide" Target="../notesSlides/notesSlide4.xml"/><Relationship Id="rId1" Type="http://schemas.openxmlformats.org/officeDocument/2006/relationships/slideLayout" Target="../slideLayouts/slideLayout13.xml"/><Relationship Id="rId6" Type="http://schemas.openxmlformats.org/officeDocument/2006/relationships/image" Target="../media/image9.jpeg"/><Relationship Id="rId5" Type="http://schemas.openxmlformats.org/officeDocument/2006/relationships/image" Target="../media/image11.png"/><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13.xml"/><Relationship Id="rId5" Type="http://schemas.openxmlformats.org/officeDocument/2006/relationships/image" Target="../media/image14.png"/><Relationship Id="rId4" Type="http://schemas.openxmlformats.org/officeDocument/2006/relationships/image" Target="../media/image13.svg"/></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13.xml"/><Relationship Id="rId5" Type="http://schemas.openxmlformats.org/officeDocument/2006/relationships/image" Target="../media/image15.png"/><Relationship Id="rId4" Type="http://schemas.openxmlformats.org/officeDocument/2006/relationships/image" Target="../media/image7.svg"/></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7.xml"/><Relationship Id="rId1" Type="http://schemas.openxmlformats.org/officeDocument/2006/relationships/slideLayout" Target="../slideLayouts/slideLayout18.xml"/><Relationship Id="rId4" Type="http://schemas.openxmlformats.org/officeDocument/2006/relationships/image" Target="../media/image17.png"/></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8.xml"/><Relationship Id="rId1" Type="http://schemas.openxmlformats.org/officeDocument/2006/relationships/slideLayout" Target="../slideLayouts/slideLayout18.xml"/><Relationship Id="rId4" Type="http://schemas.openxmlformats.org/officeDocument/2006/relationships/image" Target="../media/image19.png"/></Relationships>
</file>

<file path=ppt/slides/_rels/slide9.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9.xml"/><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B8AF66-BDEC-4533-9866-E930CF55A033}"/>
              </a:ext>
            </a:extLst>
          </p:cNvPr>
          <p:cNvSpPr>
            <a:spLocks noGrp="1"/>
          </p:cNvSpPr>
          <p:nvPr>
            <p:ph type="ctrTitle"/>
          </p:nvPr>
        </p:nvSpPr>
        <p:spPr>
          <a:xfrm>
            <a:off x="1524000" y="1358536"/>
            <a:ext cx="9144000" cy="1422000"/>
          </a:xfrm>
          <a:solidFill>
            <a:schemeClr val="accent1"/>
          </a:solidFill>
        </p:spPr>
        <p:txBody>
          <a:bodyPr>
            <a:normAutofit/>
          </a:bodyPr>
          <a:lstStyle/>
          <a:p>
            <a:pPr algn="l"/>
            <a:r>
              <a:rPr lang="en-US" sz="4000" b="1" dirty="0">
                <a:solidFill>
                  <a:schemeClr val="bg1"/>
                </a:solidFill>
                <a:latin typeface="Arial" panose="020B0604020202020204" pitchFamily="34" charset="0"/>
                <a:cs typeface="Arial" panose="020B0604020202020204" pitchFamily="34" charset="0"/>
              </a:rPr>
              <a:t>Lesson 16: </a:t>
            </a:r>
            <a:br>
              <a:rPr lang="en-US" sz="4000" b="1" dirty="0">
                <a:solidFill>
                  <a:schemeClr val="bg1"/>
                </a:solidFill>
                <a:latin typeface="Arial" panose="020B0604020202020204" pitchFamily="34" charset="0"/>
                <a:cs typeface="Arial" panose="020B0604020202020204" pitchFamily="34" charset="0"/>
              </a:rPr>
            </a:br>
            <a:r>
              <a:rPr lang="en-US" sz="4000" b="1" dirty="0">
                <a:solidFill>
                  <a:schemeClr val="bg1"/>
                </a:solidFill>
                <a:latin typeface="Arial" panose="020B0604020202020204" pitchFamily="34" charset="0"/>
                <a:cs typeface="Arial" panose="020B0604020202020204" pitchFamily="34" charset="0"/>
              </a:rPr>
              <a:t>Adding and subtracting fractions</a:t>
            </a:r>
            <a:endParaRPr lang="en-GB" sz="4000" dirty="0"/>
          </a:p>
        </p:txBody>
      </p:sp>
      <p:sp>
        <p:nvSpPr>
          <p:cNvPr id="4" name="Slide Number Placeholder 3">
            <a:extLst>
              <a:ext uri="{FF2B5EF4-FFF2-40B4-BE49-F238E27FC236}">
                <a16:creationId xmlns:a16="http://schemas.microsoft.com/office/drawing/2014/main" id="{8D6827A3-B91F-4385-896A-93F2EEC9C0C2}"/>
              </a:ext>
              <a:ext uri="{C183D7F6-B498-43B3-948B-1728B52AA6E4}">
                <adec:decorative xmlns:adec="http://schemas.microsoft.com/office/drawing/2017/decorative" val="1"/>
              </a:ext>
            </a:extLst>
          </p:cNvPr>
          <p:cNvSpPr>
            <a:spLocks noGrp="1"/>
          </p:cNvSpPr>
          <p:nvPr>
            <p:ph type="sldNum" sz="quarter" idx="12"/>
          </p:nvPr>
        </p:nvSpPr>
        <p:spPr/>
        <p:txBody>
          <a:bodyPr/>
          <a:lstStyle/>
          <a:p>
            <a:fld id="{A75AAEF5-C690-5D4B-B5C7-510283CCFE4D}" type="slidenum">
              <a:rPr lang="en-US" smtClean="0"/>
              <a:t>1</a:t>
            </a:fld>
            <a:endParaRPr lang="en-US" dirty="0"/>
          </a:p>
        </p:txBody>
      </p:sp>
      <p:pic>
        <p:nvPicPr>
          <p:cNvPr id="5" name="Picture 4">
            <a:extLst>
              <a:ext uri="{FF2B5EF4-FFF2-40B4-BE49-F238E27FC236}">
                <a16:creationId xmlns:a16="http://schemas.microsoft.com/office/drawing/2014/main" id="{D9F9FCDE-7D00-428D-8EE4-B16B206587B7}"/>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9395464" y="262672"/>
            <a:ext cx="2123825" cy="638948"/>
          </a:xfrm>
          <a:prstGeom prst="rect">
            <a:avLst/>
          </a:prstGeom>
        </p:spPr>
      </p:pic>
      <p:sp>
        <p:nvSpPr>
          <p:cNvPr id="3" name="Subtitle 2">
            <a:extLst>
              <a:ext uri="{FF2B5EF4-FFF2-40B4-BE49-F238E27FC236}">
                <a16:creationId xmlns:a16="http://schemas.microsoft.com/office/drawing/2014/main" id="{6D17EB91-628E-46AE-9928-24046C5C62CF}"/>
              </a:ext>
            </a:extLst>
          </p:cNvPr>
          <p:cNvSpPr>
            <a:spLocks noGrp="1"/>
          </p:cNvSpPr>
          <p:nvPr>
            <p:ph type="subTitle" idx="1"/>
          </p:nvPr>
        </p:nvSpPr>
        <p:spPr>
          <a:xfrm>
            <a:off x="1524000" y="3002400"/>
            <a:ext cx="9144000" cy="2880000"/>
          </a:xfrm>
          <a:ln w="38100">
            <a:solidFill>
              <a:schemeClr val="accent1"/>
            </a:solidFill>
          </a:ln>
        </p:spPr>
        <p:txBody>
          <a:bodyPr>
            <a:normAutofit fontScale="92500" lnSpcReduction="10000"/>
          </a:bodyPr>
          <a:lstStyle/>
          <a:p>
            <a:pPr algn="l">
              <a:lnSpc>
                <a:spcPts val="3100"/>
              </a:lnSpc>
              <a:spcAft>
                <a:spcPts val="600"/>
              </a:spcAft>
            </a:pPr>
            <a:r>
              <a:rPr lang="en-GB" sz="2800" b="1" dirty="0">
                <a:solidFill>
                  <a:schemeClr val="accent1"/>
                </a:solidFill>
                <a:latin typeface="Arial" panose="020B0604020202020204" pitchFamily="34" charset="0"/>
                <a:cs typeface="Arial" panose="020B0604020202020204" pitchFamily="34" charset="0"/>
              </a:rPr>
              <a:t>Objectives</a:t>
            </a:r>
            <a:endParaRPr lang="en-GB" sz="2800" dirty="0">
              <a:solidFill>
                <a:schemeClr val="accent1"/>
              </a:solidFill>
              <a:latin typeface="Arial" panose="020B0604020202020204" pitchFamily="34" charset="0"/>
              <a:cs typeface="Arial" panose="020B0604020202020204" pitchFamily="34" charset="0"/>
            </a:endParaRPr>
          </a:p>
          <a:p>
            <a:pPr marL="231775" indent="-231775" algn="l">
              <a:lnSpc>
                <a:spcPct val="120000"/>
              </a:lnSpc>
              <a:spcBef>
                <a:spcPts val="0"/>
              </a:spcBef>
              <a:buFont typeface="Arial" panose="020B0604020202020204" pitchFamily="34" charset="0"/>
              <a:buChar char="•"/>
            </a:pPr>
            <a:r>
              <a:rPr lang="en-GB" sz="2800" dirty="0">
                <a:latin typeface="Arial" panose="020B0604020202020204" pitchFamily="34" charset="0"/>
                <a:cs typeface="Arial" panose="020B0604020202020204" pitchFamily="34" charset="0"/>
              </a:rPr>
              <a:t>Add and subtract fractions with common denominators</a:t>
            </a:r>
          </a:p>
          <a:p>
            <a:pPr marL="231775" indent="-231775" algn="l">
              <a:lnSpc>
                <a:spcPct val="120000"/>
              </a:lnSpc>
              <a:spcBef>
                <a:spcPts val="0"/>
              </a:spcBef>
              <a:buFont typeface="Arial" panose="020B0604020202020204" pitchFamily="34" charset="0"/>
              <a:buChar char="•"/>
            </a:pPr>
            <a:r>
              <a:rPr lang="en-GB" sz="2800" dirty="0">
                <a:latin typeface="Arial" panose="020B0604020202020204" pitchFamily="34" charset="0"/>
                <a:cs typeface="Arial" panose="020B0604020202020204" pitchFamily="34" charset="0"/>
              </a:rPr>
              <a:t>Add and subtract fractions with different denominators using array representations</a:t>
            </a:r>
          </a:p>
          <a:p>
            <a:pPr marL="231775" indent="-231775" algn="l">
              <a:lnSpc>
                <a:spcPct val="120000"/>
              </a:lnSpc>
              <a:spcBef>
                <a:spcPts val="0"/>
              </a:spcBef>
              <a:buFont typeface="Arial" panose="020B0604020202020204" pitchFamily="34" charset="0"/>
              <a:buChar char="•"/>
            </a:pPr>
            <a:r>
              <a:rPr lang="en-GB" sz="2800" dirty="0">
                <a:latin typeface="Arial" panose="020B0604020202020204" pitchFamily="34" charset="0"/>
                <a:cs typeface="Arial" panose="020B0604020202020204" pitchFamily="34" charset="0"/>
              </a:rPr>
              <a:t>Recognise equivalent fractions using array representations</a:t>
            </a:r>
          </a:p>
          <a:p>
            <a:pPr marL="231775" indent="-231775" algn="l">
              <a:lnSpc>
                <a:spcPct val="120000"/>
              </a:lnSpc>
              <a:spcBef>
                <a:spcPts val="0"/>
              </a:spcBef>
              <a:buFont typeface="Arial" panose="020B0604020202020204" pitchFamily="34" charset="0"/>
              <a:buChar char="•"/>
            </a:pPr>
            <a:r>
              <a:rPr lang="en-GB" sz="2800" dirty="0">
                <a:latin typeface="Arial" panose="020B0604020202020204" pitchFamily="34" charset="0"/>
                <a:cs typeface="Arial" panose="020B0604020202020204" pitchFamily="34" charset="0"/>
              </a:rPr>
              <a:t>Simplify fractions</a:t>
            </a:r>
          </a:p>
        </p:txBody>
      </p:sp>
      <p:pic>
        <p:nvPicPr>
          <p:cNvPr id="6" name="Picture 5" descr="A picture containing text, plate, tableware, dishware&#10;&#10;Description automatically generated">
            <a:extLst>
              <a:ext uri="{FF2B5EF4-FFF2-40B4-BE49-F238E27FC236}">
                <a16:creationId xmlns:a16="http://schemas.microsoft.com/office/drawing/2014/main" id="{17802E27-FFB6-D8E5-E64B-AC7CAA6DE1B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5981" y="245638"/>
            <a:ext cx="3893465" cy="638948"/>
          </a:xfrm>
          <a:prstGeom prst="rect">
            <a:avLst/>
          </a:prstGeom>
        </p:spPr>
      </p:pic>
      <p:pic>
        <p:nvPicPr>
          <p:cNvPr id="7" name="Picture 6" descr="Graphical user interface&#10;&#10;Description automatically generated">
            <a:extLst>
              <a:ext uri="{FF2B5EF4-FFF2-40B4-BE49-F238E27FC236}">
                <a16:creationId xmlns:a16="http://schemas.microsoft.com/office/drawing/2014/main" id="{C3E1AD74-B120-8763-B441-A34EFC3D4D9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304653" y="177709"/>
            <a:ext cx="2123825" cy="797891"/>
          </a:xfrm>
          <a:prstGeom prst="rect">
            <a:avLst/>
          </a:prstGeom>
        </p:spPr>
      </p:pic>
    </p:spTree>
    <p:extLst>
      <p:ext uri="{BB962C8B-B14F-4D97-AF65-F5344CB8AC3E}">
        <p14:creationId xmlns:p14="http://schemas.microsoft.com/office/powerpoint/2010/main" val="40436588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16039" y="322724"/>
            <a:ext cx="5105197" cy="1325563"/>
          </a:xfrm>
        </p:spPr>
        <p:txBody>
          <a:bodyPr/>
          <a:lstStyle/>
          <a:p>
            <a:r>
              <a:rPr lang="en-GB" sz="3600" dirty="0">
                <a:solidFill>
                  <a:schemeClr val="accent1"/>
                </a:solidFill>
              </a:rPr>
              <a:t>Adding fractions</a:t>
            </a:r>
          </a:p>
        </p:txBody>
      </p:sp>
      <p:sp>
        <p:nvSpPr>
          <p:cNvPr id="4" name="Slide Number Placeholder 3"/>
          <p:cNvSpPr>
            <a:spLocks noGrp="1"/>
          </p:cNvSpPr>
          <p:nvPr>
            <p:ph type="sldNum" sz="quarter" idx="12"/>
          </p:nvPr>
        </p:nvSpPr>
        <p:spPr/>
        <p:txBody>
          <a:bodyPr/>
          <a:lstStyle/>
          <a:p>
            <a:fld id="{892959B6-490E-A144-8C7C-88267F972F69}" type="slidenum">
              <a:rPr lang="en-US" smtClean="0"/>
              <a:t>10</a:t>
            </a:fld>
            <a:endParaRPr lang="en-US" dirty="0"/>
          </a:p>
        </p:txBody>
      </p:sp>
      <p:sp>
        <p:nvSpPr>
          <p:cNvPr id="5" name="Isosceles Triangle 4">
            <a:extLst>
              <a:ext uri="{FF2B5EF4-FFF2-40B4-BE49-F238E27FC236}">
                <a16:creationId xmlns:a16="http://schemas.microsoft.com/office/drawing/2014/main" id="{31A2B6B6-4AED-44B2-8258-1C2513B6F75E}"/>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 name="TextBox 2"/>
          <p:cNvSpPr txBox="1"/>
          <p:nvPr/>
        </p:nvSpPr>
        <p:spPr>
          <a:xfrm>
            <a:off x="-12928" y="-18227"/>
            <a:ext cx="1684971" cy="461665"/>
          </a:xfrm>
          <a:prstGeom prst="rect">
            <a:avLst/>
          </a:prstGeom>
          <a:noFill/>
        </p:spPr>
        <p:txBody>
          <a:bodyPr wrap="square" rtlCol="0">
            <a:spAutoFit/>
          </a:bodyPr>
          <a:lstStyle/>
          <a:p>
            <a:r>
              <a:rPr lang="en-GB" sz="2400" b="1" dirty="0">
                <a:solidFill>
                  <a:schemeClr val="bg1"/>
                </a:solidFill>
                <a:latin typeface="Arial" panose="020B0604020202020204" pitchFamily="34" charset="0"/>
                <a:cs typeface="Arial" panose="020B0604020202020204" pitchFamily="34" charset="0"/>
              </a:rPr>
              <a:t>DISCUSS</a:t>
            </a:r>
          </a:p>
        </p:txBody>
      </p:sp>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id="{9695974F-90BF-1ADC-4DEC-41CE92CFB41A}"/>
                  </a:ext>
                </a:extLst>
              </p:cNvPr>
              <p:cNvSpPr txBox="1"/>
              <p:nvPr/>
            </p:nvSpPr>
            <p:spPr>
              <a:xfrm>
                <a:off x="1872180" y="4117760"/>
                <a:ext cx="1053432" cy="887935"/>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f>
                        <m:fPr>
                          <m:ctrlPr>
                            <a:rPr lang="en-GB" b="0" i="1" dirty="0" smtClean="0">
                              <a:latin typeface="Cambria Math" panose="02040503050406030204" pitchFamily="18" charset="0"/>
                            </a:rPr>
                          </m:ctrlPr>
                        </m:fPr>
                        <m:num>
                          <m:r>
                            <a:rPr lang="en-GB" b="0" i="1" dirty="0" smtClean="0">
                              <a:latin typeface="Cambria Math" panose="02040503050406030204" pitchFamily="18" charset="0"/>
                            </a:rPr>
                            <m:t>1</m:t>
                          </m:r>
                        </m:num>
                        <m:den>
                          <m:r>
                            <a:rPr lang="en-GB" b="0" i="1" dirty="0" smtClean="0">
                              <a:latin typeface="Cambria Math" panose="02040503050406030204" pitchFamily="18" charset="0"/>
                            </a:rPr>
                            <m:t>2</m:t>
                          </m:r>
                        </m:den>
                      </m:f>
                    </m:oMath>
                  </m:oMathPara>
                </a14:m>
                <a:endParaRPr lang="en-GB" b="0" dirty="0"/>
              </a:p>
              <a:p>
                <a:endParaRPr lang="en-US" dirty="0"/>
              </a:p>
            </p:txBody>
          </p:sp>
        </mc:Choice>
        <mc:Fallback xmlns="">
          <p:sp>
            <p:nvSpPr>
              <p:cNvPr id="12" name="TextBox 11">
                <a:extLst>
                  <a:ext uri="{FF2B5EF4-FFF2-40B4-BE49-F238E27FC236}">
                    <a16:creationId xmlns:a16="http://schemas.microsoft.com/office/drawing/2014/main" id="{9695974F-90BF-1ADC-4DEC-41CE92CFB41A}"/>
                  </a:ext>
                </a:extLst>
              </p:cNvPr>
              <p:cNvSpPr txBox="1">
                <a:spLocks noRot="1" noChangeAspect="1" noMove="1" noResize="1" noEditPoints="1" noAdjustHandles="1" noChangeArrowheads="1" noChangeShapeType="1" noTextEdit="1"/>
              </p:cNvSpPr>
              <p:nvPr/>
            </p:nvSpPr>
            <p:spPr>
              <a:xfrm>
                <a:off x="1872180" y="4117760"/>
                <a:ext cx="1053432" cy="887935"/>
              </a:xfrm>
              <a:prstGeom prst="rect">
                <a:avLst/>
              </a:prstGeom>
              <a:blipFill>
                <a:blip r:embed="rId3"/>
                <a:stretch>
                  <a:fillRect/>
                </a:stretch>
              </a:blipFill>
            </p:spPr>
            <p:txBody>
              <a:bodyPr/>
              <a:lstStyle/>
              <a:p>
                <a:r>
                  <a:rPr lang="en-GB">
                    <a:noFill/>
                  </a:rPr>
                  <a:t> </a:t>
                </a:r>
              </a:p>
            </p:txBody>
          </p:sp>
        </mc:Fallback>
      </mc:AlternateContent>
      <p:sp>
        <p:nvSpPr>
          <p:cNvPr id="13" name="TextBox 12">
            <a:extLst>
              <a:ext uri="{FF2B5EF4-FFF2-40B4-BE49-F238E27FC236}">
                <a16:creationId xmlns:a16="http://schemas.microsoft.com/office/drawing/2014/main" id="{2C7EB112-1A85-8E9F-8CE3-9328F925DCAC}"/>
              </a:ext>
            </a:extLst>
          </p:cNvPr>
          <p:cNvSpPr txBox="1"/>
          <p:nvPr/>
        </p:nvSpPr>
        <p:spPr>
          <a:xfrm>
            <a:off x="3679592" y="4053591"/>
            <a:ext cx="497304" cy="369332"/>
          </a:xfrm>
          <a:prstGeom prst="rect">
            <a:avLst/>
          </a:prstGeom>
          <a:noFill/>
        </p:spPr>
        <p:txBody>
          <a:bodyPr wrap="square" rtlCol="0">
            <a:spAutoFit/>
          </a:bodyPr>
          <a:lstStyle/>
          <a:p>
            <a:r>
              <a:rPr lang="en-US" dirty="0"/>
              <a:t>+</a:t>
            </a:r>
          </a:p>
        </p:txBody>
      </p:sp>
      <mc:AlternateContent xmlns:mc="http://schemas.openxmlformats.org/markup-compatibility/2006" xmlns:a14="http://schemas.microsoft.com/office/drawing/2010/main">
        <mc:Choice Requires="a14">
          <p:sp>
            <p:nvSpPr>
              <p:cNvPr id="14" name="TextBox 13">
                <a:extLst>
                  <a:ext uri="{FF2B5EF4-FFF2-40B4-BE49-F238E27FC236}">
                    <a16:creationId xmlns:a16="http://schemas.microsoft.com/office/drawing/2014/main" id="{BDA0781C-0508-3A25-937C-F34C16610843}"/>
                  </a:ext>
                </a:extLst>
              </p:cNvPr>
              <p:cNvSpPr txBox="1"/>
              <p:nvPr/>
            </p:nvSpPr>
            <p:spPr>
              <a:xfrm>
                <a:off x="5035513" y="4184212"/>
                <a:ext cx="1459831" cy="913583"/>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f>
                        <m:fPr>
                          <m:ctrlPr>
                            <a:rPr lang="en-GB" b="0" i="1" dirty="0" smtClean="0">
                              <a:latin typeface="Cambria Math" panose="02040503050406030204" pitchFamily="18" charset="0"/>
                            </a:rPr>
                          </m:ctrlPr>
                        </m:fPr>
                        <m:num>
                          <m:r>
                            <a:rPr lang="en-GB" b="0" i="1" dirty="0" smtClean="0">
                              <a:latin typeface="Cambria Math" panose="02040503050406030204" pitchFamily="18" charset="0"/>
                            </a:rPr>
                            <m:t>1</m:t>
                          </m:r>
                        </m:num>
                        <m:den>
                          <m:r>
                            <a:rPr lang="en-GB" b="0" i="1" dirty="0" smtClean="0">
                              <a:latin typeface="Cambria Math" panose="02040503050406030204" pitchFamily="18" charset="0"/>
                            </a:rPr>
                            <m:t>3</m:t>
                          </m:r>
                        </m:den>
                      </m:f>
                    </m:oMath>
                  </m:oMathPara>
                </a14:m>
                <a:endParaRPr lang="en-GB" b="0" dirty="0"/>
              </a:p>
              <a:p>
                <a:endParaRPr lang="en-US" dirty="0"/>
              </a:p>
            </p:txBody>
          </p:sp>
        </mc:Choice>
        <mc:Fallback xmlns="">
          <p:sp>
            <p:nvSpPr>
              <p:cNvPr id="14" name="TextBox 13">
                <a:extLst>
                  <a:ext uri="{FF2B5EF4-FFF2-40B4-BE49-F238E27FC236}">
                    <a16:creationId xmlns:a16="http://schemas.microsoft.com/office/drawing/2014/main" id="{BDA0781C-0508-3A25-937C-F34C16610843}"/>
                  </a:ext>
                </a:extLst>
              </p:cNvPr>
              <p:cNvSpPr txBox="1">
                <a:spLocks noRot="1" noChangeAspect="1" noMove="1" noResize="1" noEditPoints="1" noAdjustHandles="1" noChangeArrowheads="1" noChangeShapeType="1" noTextEdit="1"/>
              </p:cNvSpPr>
              <p:nvPr/>
            </p:nvSpPr>
            <p:spPr>
              <a:xfrm>
                <a:off x="5035513" y="4184212"/>
                <a:ext cx="1459831" cy="913583"/>
              </a:xfrm>
              <a:prstGeom prst="rect">
                <a:avLst/>
              </a:prstGeom>
              <a:blipFill>
                <a:blip r:embed="rId4"/>
                <a:stretch>
                  <a:fillRect/>
                </a:stretch>
              </a:blipFill>
            </p:spPr>
            <p:txBody>
              <a:bodyPr/>
              <a:lstStyle/>
              <a:p>
                <a:r>
                  <a:rPr lang="en-GB">
                    <a:noFill/>
                  </a:rPr>
                  <a:t> </a:t>
                </a:r>
              </a:p>
            </p:txBody>
          </p:sp>
        </mc:Fallback>
      </mc:AlternateContent>
      <p:sp>
        <p:nvSpPr>
          <p:cNvPr id="16" name="TextBox 15">
            <a:extLst>
              <a:ext uri="{FF2B5EF4-FFF2-40B4-BE49-F238E27FC236}">
                <a16:creationId xmlns:a16="http://schemas.microsoft.com/office/drawing/2014/main" id="{1CAA558C-12EA-7D73-E0BD-68D59A2A257A}"/>
              </a:ext>
            </a:extLst>
          </p:cNvPr>
          <p:cNvSpPr txBox="1"/>
          <p:nvPr/>
        </p:nvSpPr>
        <p:spPr>
          <a:xfrm>
            <a:off x="7353962" y="3999546"/>
            <a:ext cx="930442" cy="369332"/>
          </a:xfrm>
          <a:prstGeom prst="rect">
            <a:avLst/>
          </a:prstGeom>
          <a:noFill/>
        </p:spPr>
        <p:txBody>
          <a:bodyPr wrap="square" rtlCol="0">
            <a:spAutoFit/>
          </a:bodyPr>
          <a:lstStyle/>
          <a:p>
            <a:r>
              <a:rPr lang="en-US" dirty="0"/>
              <a:t>=</a:t>
            </a:r>
          </a:p>
        </p:txBody>
      </p:sp>
      <mc:AlternateContent xmlns:mc="http://schemas.openxmlformats.org/markup-compatibility/2006" xmlns:a14="http://schemas.microsoft.com/office/drawing/2010/main">
        <mc:Choice Requires="a14">
          <p:sp>
            <p:nvSpPr>
              <p:cNvPr id="18" name="TextBox 17">
                <a:extLst>
                  <a:ext uri="{FF2B5EF4-FFF2-40B4-BE49-F238E27FC236}">
                    <a16:creationId xmlns:a16="http://schemas.microsoft.com/office/drawing/2014/main" id="{FECFC004-DF69-77F3-CF4C-A28257C75815}"/>
                  </a:ext>
                </a:extLst>
              </p:cNvPr>
              <p:cNvSpPr txBox="1"/>
              <p:nvPr/>
            </p:nvSpPr>
            <p:spPr>
              <a:xfrm>
                <a:off x="8857180" y="4117760"/>
                <a:ext cx="1094874" cy="895310"/>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f>
                        <m:fPr>
                          <m:ctrlPr>
                            <a:rPr lang="en-GB" b="0" i="1" dirty="0" smtClean="0">
                              <a:latin typeface="Cambria Math" panose="02040503050406030204" pitchFamily="18" charset="0"/>
                            </a:rPr>
                          </m:ctrlPr>
                        </m:fPr>
                        <m:num>
                          <m:r>
                            <a:rPr lang="en-GB" b="0" i="1" dirty="0" smtClean="0">
                              <a:latin typeface="Cambria Math" panose="02040503050406030204" pitchFamily="18" charset="0"/>
                            </a:rPr>
                            <m:t>5</m:t>
                          </m:r>
                        </m:num>
                        <m:den>
                          <m:r>
                            <a:rPr lang="en-GB" b="0" i="1" dirty="0" smtClean="0">
                              <a:latin typeface="Cambria Math" panose="02040503050406030204" pitchFamily="18" charset="0"/>
                            </a:rPr>
                            <m:t>6</m:t>
                          </m:r>
                        </m:den>
                      </m:f>
                    </m:oMath>
                  </m:oMathPara>
                </a14:m>
                <a:endParaRPr lang="en-GB" b="0" dirty="0"/>
              </a:p>
              <a:p>
                <a:endParaRPr lang="en-US" dirty="0"/>
              </a:p>
            </p:txBody>
          </p:sp>
        </mc:Choice>
        <mc:Fallback xmlns="">
          <p:sp>
            <p:nvSpPr>
              <p:cNvPr id="18" name="TextBox 17">
                <a:extLst>
                  <a:ext uri="{FF2B5EF4-FFF2-40B4-BE49-F238E27FC236}">
                    <a16:creationId xmlns:a16="http://schemas.microsoft.com/office/drawing/2014/main" id="{FECFC004-DF69-77F3-CF4C-A28257C75815}"/>
                  </a:ext>
                </a:extLst>
              </p:cNvPr>
              <p:cNvSpPr txBox="1">
                <a:spLocks noRot="1" noChangeAspect="1" noMove="1" noResize="1" noEditPoints="1" noAdjustHandles="1" noChangeArrowheads="1" noChangeShapeType="1" noTextEdit="1"/>
              </p:cNvSpPr>
              <p:nvPr/>
            </p:nvSpPr>
            <p:spPr>
              <a:xfrm>
                <a:off x="8857180" y="4117760"/>
                <a:ext cx="1094874" cy="895310"/>
              </a:xfrm>
              <a:prstGeom prst="rect">
                <a:avLst/>
              </a:prstGeom>
              <a:blipFill>
                <a:blip r:embed="rId5"/>
                <a:stretch>
                  <a:fillRect/>
                </a:stretch>
              </a:blipFill>
            </p:spPr>
            <p:txBody>
              <a:bodyPr/>
              <a:lstStyle/>
              <a:p>
                <a:r>
                  <a:rPr lang="en-GB">
                    <a:noFill/>
                  </a:rPr>
                  <a:t> </a:t>
                </a:r>
              </a:p>
            </p:txBody>
          </p:sp>
        </mc:Fallback>
      </mc:AlternateContent>
      <p:pic>
        <p:nvPicPr>
          <p:cNvPr id="10" name="Picture 9" descr="A tray of flapjack viewed from above. The tray is divided into six equal-sized pieces. Three pieces are shaded">
            <a:extLst>
              <a:ext uri="{FF2B5EF4-FFF2-40B4-BE49-F238E27FC236}">
                <a16:creationId xmlns:a16="http://schemas.microsoft.com/office/drawing/2014/main" id="{2CCA81DF-090C-6A8D-6F73-9A20C0F59CDA}"/>
              </a:ext>
            </a:extLst>
          </p:cNvPr>
          <p:cNvPicPr>
            <a:picLocks noChangeAspect="1"/>
          </p:cNvPicPr>
          <p:nvPr/>
        </p:nvPicPr>
        <p:blipFill>
          <a:blip r:embed="rId6"/>
          <a:stretch>
            <a:fillRect/>
          </a:stretch>
        </p:blipFill>
        <p:spPr>
          <a:xfrm>
            <a:off x="924547" y="1988464"/>
            <a:ext cx="2676144" cy="1871472"/>
          </a:xfrm>
          <a:prstGeom prst="rect">
            <a:avLst/>
          </a:prstGeom>
        </p:spPr>
      </p:pic>
      <p:pic>
        <p:nvPicPr>
          <p:cNvPr id="15" name="Picture 14" descr="A tray of flapjack viewed from above. The tray is divided into six equal-sized pieces. Four pieces are shaded">
            <a:extLst>
              <a:ext uri="{FF2B5EF4-FFF2-40B4-BE49-F238E27FC236}">
                <a16:creationId xmlns:a16="http://schemas.microsoft.com/office/drawing/2014/main" id="{22957A70-2C12-B8E8-53A8-4C61A3A2D5A2}"/>
              </a:ext>
            </a:extLst>
          </p:cNvPr>
          <p:cNvPicPr>
            <a:picLocks noChangeAspect="1"/>
          </p:cNvPicPr>
          <p:nvPr/>
        </p:nvPicPr>
        <p:blipFill>
          <a:blip r:embed="rId7"/>
          <a:stretch>
            <a:fillRect/>
          </a:stretch>
        </p:blipFill>
        <p:spPr>
          <a:xfrm>
            <a:off x="4220136" y="2027999"/>
            <a:ext cx="2679192" cy="1868424"/>
          </a:xfrm>
          <a:prstGeom prst="rect">
            <a:avLst/>
          </a:prstGeom>
        </p:spPr>
      </p:pic>
      <p:pic>
        <p:nvPicPr>
          <p:cNvPr id="19" name="Picture 18" descr="A tray of flapjack viewed from above. The tray is divided into six equal-sized pieces. One piece is shaded">
            <a:extLst>
              <a:ext uri="{FF2B5EF4-FFF2-40B4-BE49-F238E27FC236}">
                <a16:creationId xmlns:a16="http://schemas.microsoft.com/office/drawing/2014/main" id="{144D8DAD-B3E9-E326-DBD4-A12AE46BD2A0}"/>
              </a:ext>
            </a:extLst>
          </p:cNvPr>
          <p:cNvPicPr>
            <a:picLocks noChangeAspect="1"/>
          </p:cNvPicPr>
          <p:nvPr/>
        </p:nvPicPr>
        <p:blipFill>
          <a:blip r:embed="rId8"/>
          <a:stretch>
            <a:fillRect/>
          </a:stretch>
        </p:blipFill>
        <p:spPr>
          <a:xfrm>
            <a:off x="7743349" y="2037819"/>
            <a:ext cx="2679192" cy="1871472"/>
          </a:xfrm>
          <a:prstGeom prst="rect">
            <a:avLst/>
          </a:prstGeom>
        </p:spPr>
      </p:pic>
      <p:sp>
        <p:nvSpPr>
          <p:cNvPr id="21" name="TextBox 20">
            <a:extLst>
              <a:ext uri="{FF2B5EF4-FFF2-40B4-BE49-F238E27FC236}">
                <a16:creationId xmlns:a16="http://schemas.microsoft.com/office/drawing/2014/main" id="{FC0F07BC-8A81-BBA8-5D40-E127453A83A5}"/>
              </a:ext>
            </a:extLst>
          </p:cNvPr>
          <p:cNvSpPr txBox="1"/>
          <p:nvPr/>
        </p:nvSpPr>
        <p:spPr>
          <a:xfrm>
            <a:off x="3679592" y="2948567"/>
            <a:ext cx="300082" cy="369332"/>
          </a:xfrm>
          <a:prstGeom prst="rect">
            <a:avLst/>
          </a:prstGeom>
          <a:noFill/>
        </p:spPr>
        <p:txBody>
          <a:bodyPr wrap="none" rtlCol="0">
            <a:spAutoFit/>
          </a:bodyPr>
          <a:lstStyle/>
          <a:p>
            <a:r>
              <a:rPr lang="en-ZA" dirty="0"/>
              <a:t>+</a:t>
            </a:r>
          </a:p>
        </p:txBody>
      </p:sp>
      <p:sp>
        <p:nvSpPr>
          <p:cNvPr id="22" name="TextBox 21">
            <a:extLst>
              <a:ext uri="{FF2B5EF4-FFF2-40B4-BE49-F238E27FC236}">
                <a16:creationId xmlns:a16="http://schemas.microsoft.com/office/drawing/2014/main" id="{F0B18B5E-BD55-5E97-3E20-296313F3FB6A}"/>
              </a:ext>
            </a:extLst>
          </p:cNvPr>
          <p:cNvSpPr txBox="1"/>
          <p:nvPr/>
        </p:nvSpPr>
        <p:spPr>
          <a:xfrm>
            <a:off x="7353962" y="2948567"/>
            <a:ext cx="300082" cy="369332"/>
          </a:xfrm>
          <a:prstGeom prst="rect">
            <a:avLst/>
          </a:prstGeom>
          <a:noFill/>
        </p:spPr>
        <p:txBody>
          <a:bodyPr wrap="none" rtlCol="0">
            <a:spAutoFit/>
          </a:bodyPr>
          <a:lstStyle/>
          <a:p>
            <a:r>
              <a:rPr lang="en-ZA" dirty="0"/>
              <a:t>=</a:t>
            </a:r>
          </a:p>
        </p:txBody>
      </p:sp>
    </p:spTree>
    <p:extLst>
      <p:ext uri="{BB962C8B-B14F-4D97-AF65-F5344CB8AC3E}">
        <p14:creationId xmlns:p14="http://schemas.microsoft.com/office/powerpoint/2010/main" val="9136518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1070212" y="6162"/>
            <a:ext cx="10515600" cy="13255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Adding  and subtracting</a:t>
            </a:r>
            <a:r>
              <a:rPr kumimoji="0" lang="en-US" sz="3600" b="1" i="0" u="none" strike="noStrike" kern="1200" cap="none" spc="0" normalizeH="0" noProof="0" dirty="0">
                <a:ln>
                  <a:noFill/>
                </a:ln>
                <a:solidFill>
                  <a:schemeClr val="accent1"/>
                </a:solidFill>
                <a:effectLst/>
                <a:uLnTx/>
                <a:uFillTx/>
                <a:latin typeface="Arial" panose="020B0604020202020204" pitchFamily="34" charset="0"/>
                <a:ea typeface="+mj-ea"/>
                <a:cs typeface="Arial" panose="020B0604020202020204" pitchFamily="34" charset="0"/>
              </a:rPr>
              <a:t> </a:t>
            </a: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fractions</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11</a:t>
            </a:fld>
            <a:endParaRPr lang="en-US" dirty="0"/>
          </a:p>
        </p:txBody>
      </p:sp>
      <p:pic>
        <p:nvPicPr>
          <p:cNvPr id="100" name="Graphic 99">
            <a:extLst>
              <a:ext uri="{FF2B5EF4-FFF2-40B4-BE49-F238E27FC236}">
                <a16:creationId xmlns:a16="http://schemas.microsoft.com/office/drawing/2014/main" id="{CE9DEDD1-D640-4CD7-8399-24A6221E2BAE}"/>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55453" y="1215478"/>
            <a:ext cx="914400" cy="914400"/>
          </a:xfrm>
          <a:prstGeom prst="rect">
            <a:avLst/>
          </a:prstGeom>
        </p:spPr>
      </p:pic>
      <p:grpSp>
        <p:nvGrpSpPr>
          <p:cNvPr id="99" name="Group 98">
            <a:extLst>
              <a:ext uri="{FF2B5EF4-FFF2-40B4-BE49-F238E27FC236}">
                <a16:creationId xmlns:a16="http://schemas.microsoft.com/office/drawing/2014/main" id="{C6BE3F2C-E77F-4309-A3C2-357F13AC7A5E}"/>
              </a:ext>
              <a:ext uri="{C183D7F6-B498-43B3-948B-1728B52AA6E4}">
                <adec:decorative xmlns:adec="http://schemas.microsoft.com/office/drawing/2017/decorative" val="1"/>
              </a:ext>
            </a:extLst>
          </p:cNvPr>
          <p:cNvGrpSpPr/>
          <p:nvPr/>
        </p:nvGrpSpPr>
        <p:grpSpPr>
          <a:xfrm>
            <a:off x="1822873" y="1194267"/>
            <a:ext cx="9144000" cy="4991670"/>
            <a:chOff x="1259457" y="1949570"/>
            <a:chExt cx="8212347" cy="3381422"/>
          </a:xfrm>
        </p:grpSpPr>
        <p:sp>
          <p:nvSpPr>
            <p:cNvPr id="6" name="TextBox 5">
              <a:extLst>
                <a:ext uri="{FF2B5EF4-FFF2-40B4-BE49-F238E27FC236}">
                  <a16:creationId xmlns:a16="http://schemas.microsoft.com/office/drawing/2014/main" id="{755AD8CD-D355-45F4-8A8D-03865C1297C0}"/>
                </a:ext>
              </a:extLst>
            </p:cNvPr>
            <p:cNvSpPr txBox="1"/>
            <p:nvPr/>
          </p:nvSpPr>
          <p:spPr>
            <a:xfrm>
              <a:off x="1748683" y="1949570"/>
              <a:ext cx="1990237" cy="523220"/>
            </a:xfrm>
            <a:prstGeom prst="rect">
              <a:avLst/>
            </a:prstGeom>
            <a:solidFill>
              <a:schemeClr val="accent1"/>
            </a:solidFill>
            <a:ln w="38100">
              <a:solidFill>
                <a:schemeClr val="accent1"/>
              </a:solidFill>
            </a:ln>
          </p:spPr>
          <p:txBody>
            <a:bodyPr wrap="square" rtlCol="0">
              <a:spAutoFit/>
            </a:bodyPr>
            <a:lstStyle/>
            <a:p>
              <a:r>
                <a:rPr lang="en-GB" sz="2800" b="1" dirty="0">
                  <a:solidFill>
                    <a:schemeClr val="bg1"/>
                  </a:solidFill>
                  <a:latin typeface="Arial" panose="020B0604020202020204" pitchFamily="34" charset="0"/>
                  <a:cs typeface="Arial" panose="020B0604020202020204" pitchFamily="34" charset="0"/>
                </a:rPr>
                <a:t>KEY IDEA</a:t>
              </a:r>
              <a:endParaRPr lang="en-GB" dirty="0"/>
            </a:p>
          </p:txBody>
        </p:sp>
        <p:sp>
          <p:nvSpPr>
            <p:cNvPr id="98" name="Rectangle 97">
              <a:extLst>
                <a:ext uri="{FF2B5EF4-FFF2-40B4-BE49-F238E27FC236}">
                  <a16:creationId xmlns:a16="http://schemas.microsoft.com/office/drawing/2014/main" id="{CAAA4A74-A70B-4650-8E46-6F6AAFBACCA0}"/>
                </a:ext>
              </a:extLst>
            </p:cNvPr>
            <p:cNvSpPr/>
            <p:nvPr/>
          </p:nvSpPr>
          <p:spPr>
            <a:xfrm>
              <a:off x="1259457" y="1949570"/>
              <a:ext cx="8212347" cy="3381422"/>
            </a:xfrm>
            <a:prstGeom prst="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
        <p:nvSpPr>
          <p:cNvPr id="12" name="TextBox 11">
            <a:extLst>
              <a:ext uri="{FF2B5EF4-FFF2-40B4-BE49-F238E27FC236}">
                <a16:creationId xmlns:a16="http://schemas.microsoft.com/office/drawing/2014/main" id="{B0AB6807-1007-2C40-ACD3-85A647021B46}"/>
              </a:ext>
            </a:extLst>
          </p:cNvPr>
          <p:cNvSpPr txBox="1"/>
          <p:nvPr/>
        </p:nvSpPr>
        <p:spPr>
          <a:xfrm>
            <a:off x="2157520" y="1501982"/>
            <a:ext cx="7824680" cy="3784498"/>
          </a:xfrm>
          <a:prstGeom prst="rect">
            <a:avLst/>
          </a:prstGeom>
          <a:noFill/>
        </p:spPr>
        <p:txBody>
          <a:bodyPr wrap="square" rtlCol="0">
            <a:spAutoFit/>
          </a:bodyPr>
          <a:lstStyle/>
          <a:p>
            <a:pPr>
              <a:spcAft>
                <a:spcPts val="600"/>
              </a:spcAft>
            </a:pPr>
            <a:endParaRPr lang="en-GB" sz="2800" dirty="0">
              <a:latin typeface="Arial" panose="020B0604020202020204" pitchFamily="34" charset="0"/>
              <a:cs typeface="Arial" panose="020B0604020202020204" pitchFamily="34" charset="0"/>
            </a:endParaRPr>
          </a:p>
          <a:p>
            <a:pPr marL="457200" indent="-457200">
              <a:spcAft>
                <a:spcPts val="600"/>
              </a:spcAft>
              <a:buFont typeface="Arial" panose="020B0604020202020204" pitchFamily="34" charset="0"/>
              <a:buChar char="•"/>
            </a:pPr>
            <a:r>
              <a:rPr lang="en-US" sz="2400" dirty="0">
                <a:latin typeface="Arial" panose="020B0604020202020204" pitchFamily="34" charset="0"/>
                <a:cs typeface="Arial" panose="020B0604020202020204" pitchFamily="34" charset="0"/>
              </a:rPr>
              <a:t>When adding or subtracting two fractions with different denominators, you must make the fractions equivalent, and both fractions must have the same denominator.</a:t>
            </a:r>
          </a:p>
          <a:p>
            <a:pPr marL="457200" indent="-457200">
              <a:spcAft>
                <a:spcPts val="600"/>
              </a:spcAft>
              <a:buFont typeface="Arial" panose="020B0604020202020204" pitchFamily="34" charset="0"/>
              <a:buChar char="•"/>
            </a:pPr>
            <a:r>
              <a:rPr lang="en-US" sz="2400" dirty="0">
                <a:latin typeface="Arial" panose="020B0604020202020204" pitchFamily="34" charset="0"/>
                <a:cs typeface="Arial" panose="020B0604020202020204" pitchFamily="34" charset="0"/>
              </a:rPr>
              <a:t>You can use a common multiple or lowest common multiple to make the fractions equivalent.</a:t>
            </a:r>
          </a:p>
          <a:p>
            <a:pPr marL="457200" indent="-457200">
              <a:spcAft>
                <a:spcPts val="600"/>
              </a:spcAft>
              <a:buFont typeface="Arial" panose="020B0604020202020204" pitchFamily="34" charset="0"/>
              <a:buChar char="•"/>
            </a:pPr>
            <a:r>
              <a:rPr lang="en-US" sz="2400" dirty="0">
                <a:latin typeface="Arial" panose="020B0604020202020204" pitchFamily="34" charset="0"/>
                <a:cs typeface="Arial" panose="020B0604020202020204" pitchFamily="34" charset="0"/>
              </a:rPr>
              <a:t>If you can, simplify your answer.</a:t>
            </a:r>
            <a:endParaRPr lang="en-US" sz="2400" b="1" dirty="0">
              <a:latin typeface="Arial" panose="020B0604020202020204" pitchFamily="34" charset="0"/>
              <a:cs typeface="Arial" panose="020B0604020202020204" pitchFamily="34" charset="0"/>
            </a:endParaRPr>
          </a:p>
          <a:p>
            <a:pPr marL="457200" indent="-457200">
              <a:lnSpc>
                <a:spcPts val="3100"/>
              </a:lnSpc>
              <a:spcAft>
                <a:spcPts val="600"/>
              </a:spcAft>
              <a:buFont typeface="Arial" panose="020B0604020202020204" pitchFamily="34" charset="0"/>
              <a:buChar char="•"/>
            </a:pPr>
            <a:endParaRPr lang="en-US" sz="2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349344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75084" y="345712"/>
            <a:ext cx="10515600" cy="1325563"/>
          </a:xfrm>
        </p:spPr>
        <p:txBody>
          <a:bodyPr/>
          <a:lstStyle/>
          <a:p>
            <a:r>
              <a:rPr lang="en-GB" sz="3600" dirty="0"/>
              <a:t> </a:t>
            </a:r>
            <a:r>
              <a:rPr lang="en-GB" sz="3600" dirty="0">
                <a:solidFill>
                  <a:schemeClr val="accent1"/>
                </a:solidFill>
              </a:rPr>
              <a:t>Tutor demonstration – subtracting fractions</a:t>
            </a:r>
          </a:p>
        </p:txBody>
      </p:sp>
      <p:sp>
        <p:nvSpPr>
          <p:cNvPr id="4" name="Slide Number Placeholder 3"/>
          <p:cNvSpPr>
            <a:spLocks noGrp="1"/>
          </p:cNvSpPr>
          <p:nvPr>
            <p:ph type="sldNum" sz="quarter" idx="12"/>
          </p:nvPr>
        </p:nvSpPr>
        <p:spPr/>
        <p:txBody>
          <a:bodyPr/>
          <a:lstStyle/>
          <a:p>
            <a:fld id="{892959B6-490E-A144-8C7C-88267F972F69}" type="slidenum">
              <a:rPr lang="en-US" smtClean="0"/>
              <a:t>12</a:t>
            </a:fld>
            <a:endParaRPr lang="en-US" dirty="0"/>
          </a:p>
        </p:txBody>
      </p:sp>
      <p:sp>
        <p:nvSpPr>
          <p:cNvPr id="7" name="TextBox 6">
            <a:extLst>
              <a:ext uri="{FF2B5EF4-FFF2-40B4-BE49-F238E27FC236}">
                <a16:creationId xmlns:a16="http://schemas.microsoft.com/office/drawing/2014/main" id="{7343401C-99C1-DEEE-362D-42ACA0810895}"/>
              </a:ext>
            </a:extLst>
          </p:cNvPr>
          <p:cNvSpPr txBox="1"/>
          <p:nvPr/>
        </p:nvSpPr>
        <p:spPr>
          <a:xfrm>
            <a:off x="1764632" y="3748822"/>
            <a:ext cx="978568" cy="369332"/>
          </a:xfrm>
          <a:prstGeom prst="rect">
            <a:avLst/>
          </a:prstGeom>
          <a:noFill/>
        </p:spPr>
        <p:txBody>
          <a:bodyPr wrap="square" rtlCol="0">
            <a:spAutoFit/>
          </a:bodyPr>
          <a:lstStyle/>
          <a:p>
            <a:r>
              <a:rPr lang="en-US" dirty="0"/>
              <a:t>8/12</a:t>
            </a:r>
          </a:p>
        </p:txBody>
      </p:sp>
      <p:sp>
        <p:nvSpPr>
          <p:cNvPr id="8" name="TextBox 7">
            <a:extLst>
              <a:ext uri="{FF2B5EF4-FFF2-40B4-BE49-F238E27FC236}">
                <a16:creationId xmlns:a16="http://schemas.microsoft.com/office/drawing/2014/main" id="{3DBE289B-8C77-8BC8-5BA0-931AD6F10C52}"/>
              </a:ext>
            </a:extLst>
          </p:cNvPr>
          <p:cNvSpPr txBox="1"/>
          <p:nvPr/>
        </p:nvSpPr>
        <p:spPr>
          <a:xfrm>
            <a:off x="3753853" y="3829146"/>
            <a:ext cx="497305" cy="369332"/>
          </a:xfrm>
          <a:prstGeom prst="rect">
            <a:avLst/>
          </a:prstGeom>
          <a:noFill/>
        </p:spPr>
        <p:txBody>
          <a:bodyPr wrap="square" rtlCol="0">
            <a:spAutoFit/>
          </a:bodyPr>
          <a:lstStyle/>
          <a:p>
            <a:r>
              <a:rPr lang="en-US" dirty="0"/>
              <a:t>−</a:t>
            </a:r>
          </a:p>
        </p:txBody>
      </p:sp>
      <p:sp>
        <p:nvSpPr>
          <p:cNvPr id="9" name="TextBox 8">
            <a:extLst>
              <a:ext uri="{FF2B5EF4-FFF2-40B4-BE49-F238E27FC236}">
                <a16:creationId xmlns:a16="http://schemas.microsoft.com/office/drawing/2014/main" id="{3D2A2FFA-A764-AD1E-BF52-5B1215FB93EC}"/>
              </a:ext>
            </a:extLst>
          </p:cNvPr>
          <p:cNvSpPr txBox="1"/>
          <p:nvPr/>
        </p:nvSpPr>
        <p:spPr>
          <a:xfrm>
            <a:off x="5261811" y="3684653"/>
            <a:ext cx="1171073" cy="369332"/>
          </a:xfrm>
          <a:prstGeom prst="rect">
            <a:avLst/>
          </a:prstGeom>
          <a:noFill/>
        </p:spPr>
        <p:txBody>
          <a:bodyPr wrap="square" rtlCol="0">
            <a:spAutoFit/>
          </a:bodyPr>
          <a:lstStyle/>
          <a:p>
            <a:r>
              <a:rPr lang="en-US" dirty="0"/>
              <a:t>3/12</a:t>
            </a:r>
          </a:p>
        </p:txBody>
      </p:sp>
      <p:sp>
        <p:nvSpPr>
          <p:cNvPr id="10" name="TextBox 9">
            <a:extLst>
              <a:ext uri="{FF2B5EF4-FFF2-40B4-BE49-F238E27FC236}">
                <a16:creationId xmlns:a16="http://schemas.microsoft.com/office/drawing/2014/main" id="{CB1ECDA5-47BA-EA29-0E68-E84A4466FB70}"/>
              </a:ext>
            </a:extLst>
          </p:cNvPr>
          <p:cNvSpPr txBox="1"/>
          <p:nvPr/>
        </p:nvSpPr>
        <p:spPr>
          <a:xfrm>
            <a:off x="7475621" y="3748822"/>
            <a:ext cx="529392" cy="369332"/>
          </a:xfrm>
          <a:prstGeom prst="rect">
            <a:avLst/>
          </a:prstGeom>
          <a:noFill/>
        </p:spPr>
        <p:txBody>
          <a:bodyPr wrap="square" rtlCol="0">
            <a:spAutoFit/>
          </a:bodyPr>
          <a:lstStyle/>
          <a:p>
            <a:r>
              <a:rPr lang="en-US" dirty="0"/>
              <a:t>=</a:t>
            </a:r>
          </a:p>
        </p:txBody>
      </p:sp>
      <p:sp>
        <p:nvSpPr>
          <p:cNvPr id="11" name="TextBox 10">
            <a:extLst>
              <a:ext uri="{FF2B5EF4-FFF2-40B4-BE49-F238E27FC236}">
                <a16:creationId xmlns:a16="http://schemas.microsoft.com/office/drawing/2014/main" id="{05B0F44A-924D-C00C-2240-36AD14DA904C}"/>
              </a:ext>
            </a:extLst>
          </p:cNvPr>
          <p:cNvSpPr txBox="1"/>
          <p:nvPr/>
        </p:nvSpPr>
        <p:spPr>
          <a:xfrm>
            <a:off x="8646694" y="3684653"/>
            <a:ext cx="914401" cy="369332"/>
          </a:xfrm>
          <a:prstGeom prst="rect">
            <a:avLst/>
          </a:prstGeom>
          <a:noFill/>
        </p:spPr>
        <p:txBody>
          <a:bodyPr wrap="square" rtlCol="0">
            <a:spAutoFit/>
          </a:bodyPr>
          <a:lstStyle/>
          <a:p>
            <a:r>
              <a:rPr lang="en-US" dirty="0"/>
              <a:t>5/12</a:t>
            </a:r>
          </a:p>
        </p:txBody>
      </p:sp>
      <p:pic>
        <p:nvPicPr>
          <p:cNvPr id="13" name="Picture 12" descr="A tray of flapjack viewed from above. The tray is divided into twelve equal-sized pieces. Four pieces are shaded">
            <a:extLst>
              <a:ext uri="{FF2B5EF4-FFF2-40B4-BE49-F238E27FC236}">
                <a16:creationId xmlns:a16="http://schemas.microsoft.com/office/drawing/2014/main" id="{D7BE14A0-632F-566F-4DEC-17ED1FD4683C}"/>
              </a:ext>
            </a:extLst>
          </p:cNvPr>
          <p:cNvPicPr>
            <a:picLocks noChangeAspect="1"/>
          </p:cNvPicPr>
          <p:nvPr/>
        </p:nvPicPr>
        <p:blipFill>
          <a:blip r:embed="rId3"/>
          <a:stretch>
            <a:fillRect/>
          </a:stretch>
        </p:blipFill>
        <p:spPr>
          <a:xfrm>
            <a:off x="767288" y="1423122"/>
            <a:ext cx="2679192" cy="1871472"/>
          </a:xfrm>
          <a:prstGeom prst="rect">
            <a:avLst/>
          </a:prstGeom>
        </p:spPr>
      </p:pic>
      <p:pic>
        <p:nvPicPr>
          <p:cNvPr id="15" name="Picture 14" descr="A tray of flapjack viewed from above. The tray is divided into twelve equal-sized pieces. Nine pieces are shaded">
            <a:extLst>
              <a:ext uri="{FF2B5EF4-FFF2-40B4-BE49-F238E27FC236}">
                <a16:creationId xmlns:a16="http://schemas.microsoft.com/office/drawing/2014/main" id="{A2FFE78E-7E88-D3C7-B3FB-A96D1DE633B3}"/>
              </a:ext>
            </a:extLst>
          </p:cNvPr>
          <p:cNvPicPr>
            <a:picLocks noChangeAspect="1"/>
          </p:cNvPicPr>
          <p:nvPr/>
        </p:nvPicPr>
        <p:blipFill>
          <a:blip r:embed="rId4"/>
          <a:stretch>
            <a:fillRect/>
          </a:stretch>
        </p:blipFill>
        <p:spPr>
          <a:xfrm>
            <a:off x="4413654" y="1426170"/>
            <a:ext cx="2679192" cy="1868424"/>
          </a:xfrm>
          <a:prstGeom prst="rect">
            <a:avLst/>
          </a:prstGeom>
        </p:spPr>
      </p:pic>
      <p:sp>
        <p:nvSpPr>
          <p:cNvPr id="12" name="TextBox 11">
            <a:extLst>
              <a:ext uri="{FF2B5EF4-FFF2-40B4-BE49-F238E27FC236}">
                <a16:creationId xmlns:a16="http://schemas.microsoft.com/office/drawing/2014/main" id="{91BA5588-85F1-B949-19C0-F3A5ACA4CC74}"/>
              </a:ext>
            </a:extLst>
          </p:cNvPr>
          <p:cNvSpPr txBox="1"/>
          <p:nvPr/>
        </p:nvSpPr>
        <p:spPr>
          <a:xfrm>
            <a:off x="3712289" y="2156050"/>
            <a:ext cx="184731" cy="369332"/>
          </a:xfrm>
          <a:prstGeom prst="rect">
            <a:avLst/>
          </a:prstGeom>
          <a:noFill/>
        </p:spPr>
        <p:txBody>
          <a:bodyPr wrap="square" rtlCol="0">
            <a:spAutoFit/>
          </a:bodyPr>
          <a:lstStyle/>
          <a:p>
            <a:r>
              <a:rPr lang="en-US" dirty="0"/>
              <a:t>−</a:t>
            </a:r>
          </a:p>
        </p:txBody>
      </p:sp>
      <p:sp>
        <p:nvSpPr>
          <p:cNvPr id="16" name="TextBox 15">
            <a:extLst>
              <a:ext uri="{FF2B5EF4-FFF2-40B4-BE49-F238E27FC236}">
                <a16:creationId xmlns:a16="http://schemas.microsoft.com/office/drawing/2014/main" id="{5BC6B797-EBD6-CCD0-C5CF-4B796762F582}"/>
              </a:ext>
            </a:extLst>
          </p:cNvPr>
          <p:cNvSpPr txBox="1"/>
          <p:nvPr/>
        </p:nvSpPr>
        <p:spPr>
          <a:xfrm>
            <a:off x="7475621" y="2216819"/>
            <a:ext cx="300082" cy="646331"/>
          </a:xfrm>
          <a:prstGeom prst="rect">
            <a:avLst/>
          </a:prstGeom>
          <a:noFill/>
        </p:spPr>
        <p:txBody>
          <a:bodyPr wrap="none" rtlCol="0">
            <a:spAutoFit/>
          </a:bodyPr>
          <a:lstStyle/>
          <a:p>
            <a:r>
              <a:rPr lang="en-US" dirty="0"/>
              <a:t>=</a:t>
            </a:r>
          </a:p>
          <a:p>
            <a:endParaRPr lang="en-ZA" dirty="0"/>
          </a:p>
        </p:txBody>
      </p:sp>
      <p:pic>
        <p:nvPicPr>
          <p:cNvPr id="3" name="Picture 2" descr="A tray of flapjack viewed from above. The tray is divided into twelve equal-sized pieces. 7 pieces are shaded">
            <a:extLst>
              <a:ext uri="{FF2B5EF4-FFF2-40B4-BE49-F238E27FC236}">
                <a16:creationId xmlns:a16="http://schemas.microsoft.com/office/drawing/2014/main" id="{28C6BA2E-6BCB-B56E-2808-FCB290D02A30}"/>
              </a:ext>
            </a:extLst>
          </p:cNvPr>
          <p:cNvPicPr>
            <a:picLocks noChangeAspect="1"/>
          </p:cNvPicPr>
          <p:nvPr/>
        </p:nvPicPr>
        <p:blipFill>
          <a:blip r:embed="rId5"/>
          <a:stretch>
            <a:fillRect/>
          </a:stretch>
        </p:blipFill>
        <p:spPr>
          <a:xfrm>
            <a:off x="8198524" y="1408748"/>
            <a:ext cx="2672757" cy="1863936"/>
          </a:xfrm>
          <a:prstGeom prst="rect">
            <a:avLst/>
          </a:prstGeom>
        </p:spPr>
      </p:pic>
    </p:spTree>
    <p:extLst>
      <p:ext uri="{BB962C8B-B14F-4D97-AF65-F5344CB8AC3E}">
        <p14:creationId xmlns:p14="http://schemas.microsoft.com/office/powerpoint/2010/main" val="36409730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3600" dirty="0">
                <a:solidFill>
                  <a:schemeClr val="accent1"/>
                </a:solidFill>
              </a:rPr>
              <a:t>Review of tutor demonstration</a:t>
            </a:r>
          </a:p>
        </p:txBody>
      </p:sp>
      <p:sp>
        <p:nvSpPr>
          <p:cNvPr id="4" name="Slide Number Placeholder 3"/>
          <p:cNvSpPr>
            <a:spLocks noGrp="1"/>
          </p:cNvSpPr>
          <p:nvPr>
            <p:ph type="sldNum" sz="quarter" idx="12"/>
          </p:nvPr>
        </p:nvSpPr>
        <p:spPr/>
        <p:txBody>
          <a:bodyPr/>
          <a:lstStyle/>
          <a:p>
            <a:fld id="{892959B6-490E-A144-8C7C-88267F972F69}" type="slidenum">
              <a:rPr lang="en-US" smtClean="0"/>
              <a:t>13</a:t>
            </a:fld>
            <a:endParaRPr lang="en-US" dirty="0"/>
          </a:p>
        </p:txBody>
      </p:sp>
      <p:sp>
        <p:nvSpPr>
          <p:cNvPr id="6" name="TextBox 5"/>
          <p:cNvSpPr txBox="1"/>
          <p:nvPr/>
        </p:nvSpPr>
        <p:spPr>
          <a:xfrm>
            <a:off x="570433" y="2702653"/>
            <a:ext cx="11092177" cy="3600986"/>
          </a:xfrm>
          <a:prstGeom prst="rect">
            <a:avLst/>
          </a:prstGeom>
          <a:noFill/>
        </p:spPr>
        <p:txBody>
          <a:bodyPr wrap="square" rtlCol="0">
            <a:spAutoFit/>
          </a:bodyPr>
          <a:lstStyle/>
          <a:p>
            <a:r>
              <a:rPr lang="en-GB" sz="2800" dirty="0"/>
              <a:t>	2/3   		 –    		1/4 		</a:t>
            </a:r>
          </a:p>
          <a:p>
            <a:endParaRPr lang="en-GB" sz="2800" dirty="0"/>
          </a:p>
          <a:p>
            <a:r>
              <a:rPr lang="en-GB" sz="2800" dirty="0"/>
              <a:t>	8/12 		 – 		3/12 		  =  		5/12</a:t>
            </a:r>
          </a:p>
          <a:p>
            <a:endParaRPr lang="en-GB" sz="2800" dirty="0"/>
          </a:p>
          <a:p>
            <a:r>
              <a:rPr lang="en-GB" sz="2400" b="1" dirty="0">
                <a:solidFill>
                  <a:schemeClr val="tx2"/>
                </a:solidFill>
                <a:latin typeface="Arial" panose="020B0604020202020204" pitchFamily="34" charset="0"/>
                <a:cs typeface="Arial" panose="020B0604020202020204" pitchFamily="34" charset="0"/>
              </a:rPr>
              <a:t>Explain why these are equivalent fractions.</a:t>
            </a:r>
          </a:p>
          <a:p>
            <a:endParaRPr lang="en-GB" sz="2400" dirty="0">
              <a:latin typeface="Arial" panose="020B0604020202020204" pitchFamily="34" charset="0"/>
              <a:cs typeface="Arial" panose="020B0604020202020204" pitchFamily="34" charset="0"/>
            </a:endParaRPr>
          </a:p>
          <a:p>
            <a:r>
              <a:rPr lang="en-GB" sz="2400" dirty="0">
                <a:latin typeface="Arial" panose="020B0604020202020204" pitchFamily="34" charset="0"/>
                <a:cs typeface="Arial" panose="020B0604020202020204" pitchFamily="34" charset="0"/>
              </a:rPr>
              <a:t>Can this answer be simplified?</a:t>
            </a:r>
          </a:p>
          <a:p>
            <a:r>
              <a:rPr lang="en-GB" sz="2400" dirty="0">
                <a:latin typeface="Arial" panose="020B0604020202020204" pitchFamily="34" charset="0"/>
                <a:cs typeface="Arial" panose="020B0604020202020204" pitchFamily="34" charset="0"/>
              </a:rPr>
              <a:t>If not, why not?</a:t>
            </a:r>
          </a:p>
          <a:p>
            <a:endParaRPr lang="en-GB" sz="2000" dirty="0"/>
          </a:p>
        </p:txBody>
      </p:sp>
      <p:pic>
        <p:nvPicPr>
          <p:cNvPr id="5" name="Picture 4" descr="A tray of flapjack viewed from above. The tray is divided into twelve equal-sized pieces. Four pieces are shaded">
            <a:extLst>
              <a:ext uri="{FF2B5EF4-FFF2-40B4-BE49-F238E27FC236}">
                <a16:creationId xmlns:a16="http://schemas.microsoft.com/office/drawing/2014/main" id="{C130082D-3BD6-D07A-7BDF-9E7000610CC3}"/>
              </a:ext>
            </a:extLst>
          </p:cNvPr>
          <p:cNvPicPr>
            <a:picLocks noChangeAspect="1"/>
          </p:cNvPicPr>
          <p:nvPr/>
        </p:nvPicPr>
        <p:blipFill>
          <a:blip r:embed="rId3"/>
          <a:stretch>
            <a:fillRect/>
          </a:stretch>
        </p:blipFill>
        <p:spPr>
          <a:xfrm>
            <a:off x="838200" y="1313910"/>
            <a:ext cx="2092036" cy="1461331"/>
          </a:xfrm>
          <a:prstGeom prst="rect">
            <a:avLst/>
          </a:prstGeom>
        </p:spPr>
      </p:pic>
      <p:pic>
        <p:nvPicPr>
          <p:cNvPr id="8" name="Picture 7" descr="A tray of flapjack viewed from above. The tray is divided into twelve equal-sized pieces. Nine pieces are shaded">
            <a:extLst>
              <a:ext uri="{FF2B5EF4-FFF2-40B4-BE49-F238E27FC236}">
                <a16:creationId xmlns:a16="http://schemas.microsoft.com/office/drawing/2014/main" id="{A5149BA0-1AF3-DEAC-0D40-09A1A30CF005}"/>
              </a:ext>
            </a:extLst>
          </p:cNvPr>
          <p:cNvPicPr>
            <a:picLocks noChangeAspect="1"/>
          </p:cNvPicPr>
          <p:nvPr/>
        </p:nvPicPr>
        <p:blipFill>
          <a:blip r:embed="rId4"/>
          <a:stretch>
            <a:fillRect/>
          </a:stretch>
        </p:blipFill>
        <p:spPr>
          <a:xfrm>
            <a:off x="4744061" y="1297387"/>
            <a:ext cx="2092036" cy="1458951"/>
          </a:xfrm>
          <a:prstGeom prst="rect">
            <a:avLst/>
          </a:prstGeom>
        </p:spPr>
      </p:pic>
      <p:sp>
        <p:nvSpPr>
          <p:cNvPr id="3" name="TextBox 2">
            <a:extLst>
              <a:ext uri="{FF2B5EF4-FFF2-40B4-BE49-F238E27FC236}">
                <a16:creationId xmlns:a16="http://schemas.microsoft.com/office/drawing/2014/main" id="{548C1FC4-BE25-0772-8847-7C3BAE8E5700}"/>
              </a:ext>
            </a:extLst>
          </p:cNvPr>
          <p:cNvSpPr txBox="1"/>
          <p:nvPr/>
        </p:nvSpPr>
        <p:spPr>
          <a:xfrm>
            <a:off x="3389501" y="1967116"/>
            <a:ext cx="300082" cy="369332"/>
          </a:xfrm>
          <a:prstGeom prst="rect">
            <a:avLst/>
          </a:prstGeom>
          <a:noFill/>
        </p:spPr>
        <p:txBody>
          <a:bodyPr wrap="none" rtlCol="0">
            <a:spAutoFit/>
          </a:bodyPr>
          <a:lstStyle/>
          <a:p>
            <a:r>
              <a:rPr lang="en-GB" sz="1800"/>
              <a:t>–</a:t>
            </a:r>
            <a:endParaRPr lang="en-ZA" dirty="0"/>
          </a:p>
        </p:txBody>
      </p:sp>
      <p:sp>
        <p:nvSpPr>
          <p:cNvPr id="7" name="TextBox 6">
            <a:extLst>
              <a:ext uri="{FF2B5EF4-FFF2-40B4-BE49-F238E27FC236}">
                <a16:creationId xmlns:a16="http://schemas.microsoft.com/office/drawing/2014/main" id="{989A1844-662D-4251-E6D8-1FBDCA66F705}"/>
              </a:ext>
            </a:extLst>
          </p:cNvPr>
          <p:cNvSpPr txBox="1"/>
          <p:nvPr/>
        </p:nvSpPr>
        <p:spPr>
          <a:xfrm>
            <a:off x="7135987" y="1928481"/>
            <a:ext cx="439597" cy="369332"/>
          </a:xfrm>
          <a:prstGeom prst="rect">
            <a:avLst/>
          </a:prstGeom>
          <a:noFill/>
        </p:spPr>
        <p:txBody>
          <a:bodyPr wrap="square" rtlCol="0">
            <a:spAutoFit/>
          </a:bodyPr>
          <a:lstStyle/>
          <a:p>
            <a:r>
              <a:rPr lang="en-ZA" dirty="0"/>
              <a:t>=</a:t>
            </a:r>
          </a:p>
        </p:txBody>
      </p:sp>
      <p:pic>
        <p:nvPicPr>
          <p:cNvPr id="10" name="Picture 9" descr="A tray of flapjack viewed from above. The tray is divided into twelve equal-sized pieces. 7 pieces are shaded">
            <a:extLst>
              <a:ext uri="{FF2B5EF4-FFF2-40B4-BE49-F238E27FC236}">
                <a16:creationId xmlns:a16="http://schemas.microsoft.com/office/drawing/2014/main" id="{9DEE5E6C-2E27-17DF-51FE-65D8AAEB53A8}"/>
              </a:ext>
            </a:extLst>
          </p:cNvPr>
          <p:cNvPicPr>
            <a:picLocks noChangeAspect="1"/>
          </p:cNvPicPr>
          <p:nvPr/>
        </p:nvPicPr>
        <p:blipFill>
          <a:blip r:embed="rId5"/>
          <a:stretch>
            <a:fillRect/>
          </a:stretch>
        </p:blipFill>
        <p:spPr>
          <a:xfrm>
            <a:off x="8764731" y="1291801"/>
            <a:ext cx="2092036" cy="1458951"/>
          </a:xfrm>
          <a:prstGeom prst="rect">
            <a:avLst/>
          </a:prstGeom>
        </p:spPr>
      </p:pic>
    </p:spTree>
    <p:extLst>
      <p:ext uri="{BB962C8B-B14F-4D97-AF65-F5344CB8AC3E}">
        <p14:creationId xmlns:p14="http://schemas.microsoft.com/office/powerpoint/2010/main" val="230286254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2959B6-490E-A144-8C7C-88267F972F69}" type="slidenum">
              <a:rPr kumimoji="0" lang="en-US" sz="1200" b="0" i="0" u="none" strike="noStrike" kern="1200" cap="none" spc="0" normalizeH="0" baseline="0" noProof="0" smtClean="0">
                <a:ln>
                  <a:noFill/>
                </a:ln>
                <a:solidFill>
                  <a:prstClr val="black">
                    <a:tint val="75000"/>
                  </a:prstClr>
                </a:solidFill>
                <a:effectLst/>
                <a:uLnTx/>
                <a:uFillTx/>
                <a:latin typeface="Arial" panose="020B0604020202020204" pitchFamily="34" charset="0"/>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dirty="0">
              <a:ln>
                <a:noFill/>
              </a:ln>
              <a:solidFill>
                <a:prstClr val="black">
                  <a:tint val="75000"/>
                </a:prstClr>
              </a:solidFill>
              <a:effectLst/>
              <a:uLnTx/>
              <a:uFillTx/>
              <a:latin typeface="Arial" panose="020B0604020202020204" pitchFamily="34" charset="0"/>
              <a:cs typeface="Arial" panose="020B0604020202020204" pitchFamily="34" charset="0"/>
            </a:endParaRPr>
          </a:p>
        </p:txBody>
      </p:sp>
      <p:sp>
        <p:nvSpPr>
          <p:cNvPr id="2" name="Title 1"/>
          <p:cNvSpPr>
            <a:spLocks noGrp="1"/>
          </p:cNvSpPr>
          <p:nvPr>
            <p:ph type="title" idx="4294967295"/>
          </p:nvPr>
        </p:nvSpPr>
        <p:spPr>
          <a:xfrm>
            <a:off x="2521133" y="325664"/>
            <a:ext cx="5708467" cy="847725"/>
          </a:xfrm>
          <a:prstGeom prst="rect">
            <a:avLst/>
          </a:prstGeom>
        </p:spPr>
        <p:txBody>
          <a:bodyPr>
            <a:normAutofit/>
          </a:bodyPr>
          <a:lstStyle/>
          <a:p>
            <a:r>
              <a:rPr lang="en-GB" sz="3200" b="1" dirty="0">
                <a:solidFill>
                  <a:schemeClr val="accent1"/>
                </a:solidFill>
                <a:latin typeface="Arial" panose="020B0604020202020204" pitchFamily="34" charset="0"/>
                <a:cs typeface="Arial" panose="020B0604020202020204" pitchFamily="34" charset="0"/>
              </a:rPr>
              <a:t>Card matching activity</a:t>
            </a:r>
          </a:p>
        </p:txBody>
      </p:sp>
      <p:sp>
        <p:nvSpPr>
          <p:cNvPr id="6" name="TextBox 5"/>
          <p:cNvSpPr txBox="1"/>
          <p:nvPr/>
        </p:nvSpPr>
        <p:spPr>
          <a:xfrm>
            <a:off x="735383" y="1236781"/>
            <a:ext cx="5708467" cy="4862870"/>
          </a:xfrm>
          <a:prstGeom prst="rect">
            <a:avLst/>
          </a:prstGeom>
          <a:noFill/>
        </p:spPr>
        <p:txBody>
          <a:bodyPr wrap="square" rtlCol="0">
            <a:spAutoFit/>
          </a:bodyPr>
          <a:lstStyle/>
          <a:p>
            <a:pPr marR="0" lvl="0" algn="l" defTabSz="914400" rtl="0" eaLnBrk="1" fontAlgn="auto" latinLnBrk="0" hangingPunct="1">
              <a:lnSpc>
                <a:spcPct val="100000"/>
              </a:lnSpc>
              <a:spcBef>
                <a:spcPts val="0"/>
              </a:spcBef>
              <a:spcAft>
                <a:spcPts val="1200"/>
              </a:spcAft>
              <a:buClrTx/>
              <a:buSzTx/>
              <a:tabLst/>
              <a:defRPr/>
            </a:pPr>
            <a:r>
              <a:rPr lang="en-GB" sz="2800" dirty="0">
                <a:solidFill>
                  <a:prstClr val="black"/>
                </a:solidFill>
                <a:latin typeface="Arial" panose="020B0604020202020204" pitchFamily="34" charset="0"/>
                <a:cs typeface="Arial" panose="020B0604020202020204" pitchFamily="34" charset="0"/>
              </a:rPr>
              <a:t>W</a:t>
            </a:r>
            <a:r>
              <a:rPr kumimoji="0" lang="en-GB" sz="28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ork</a:t>
            </a:r>
            <a:r>
              <a:rPr kumimoji="0" lang="en-GB" sz="28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in pairs</a:t>
            </a:r>
            <a:r>
              <a:rPr lang="en-GB" sz="2800" dirty="0">
                <a:solidFill>
                  <a:prstClr val="black"/>
                </a:solidFill>
                <a:latin typeface="Arial" panose="020B0604020202020204" pitchFamily="34" charset="0"/>
                <a:cs typeface="Arial" panose="020B0604020202020204" pitchFamily="34" charset="0"/>
              </a:rPr>
              <a:t> and </a:t>
            </a:r>
            <a:r>
              <a:rPr kumimoji="0" lang="en-GB" sz="28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share your ideas.</a:t>
            </a:r>
            <a:endParaRPr lang="en-GB" sz="2800" dirty="0">
              <a:solidFill>
                <a:prstClr val="black"/>
              </a:solidFill>
              <a:latin typeface="Arial" panose="020B0604020202020204" pitchFamily="34" charset="0"/>
              <a:cs typeface="Arial" panose="020B0604020202020204" pitchFamily="34" charset="0"/>
            </a:endParaRPr>
          </a:p>
          <a:p>
            <a:pPr marL="514350" marR="0" lvl="0" indent="-514350" algn="l" defTabSz="914400" rtl="0" eaLnBrk="1" fontAlgn="auto" latinLnBrk="0" hangingPunct="1">
              <a:lnSpc>
                <a:spcPct val="100000"/>
              </a:lnSpc>
              <a:spcBef>
                <a:spcPts val="0"/>
              </a:spcBef>
              <a:spcAft>
                <a:spcPts val="1200"/>
              </a:spcAft>
              <a:buClrTx/>
              <a:buSzTx/>
              <a:buFont typeface="+mj-lt"/>
              <a:buAutoNum type="arabicPeriod"/>
              <a:tabLst/>
              <a:defRPr/>
            </a:pPr>
            <a:r>
              <a:rPr lang="en-GB" sz="2800" dirty="0">
                <a:solidFill>
                  <a:prstClr val="black"/>
                </a:solidFill>
                <a:latin typeface="Arial" panose="020B0604020202020204" pitchFamily="34" charset="0"/>
                <a:cs typeface="Arial" panose="020B0604020202020204" pitchFamily="34" charset="0"/>
              </a:rPr>
              <a:t>First, m</a:t>
            </a:r>
            <a:r>
              <a:rPr kumimoji="0" lang="en-GB" sz="28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atch</a:t>
            </a:r>
            <a:r>
              <a:rPr kumimoji="0" lang="en-GB" sz="28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the </a:t>
            </a:r>
            <a:r>
              <a:rPr kumimoji="0" lang="en-GB" sz="28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fraction array </a:t>
            </a:r>
            <a:r>
              <a:rPr kumimoji="0" lang="en-GB" sz="28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cards with the </a:t>
            </a:r>
            <a:r>
              <a:rPr kumimoji="0" lang="en-GB" sz="28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fraction calculations</a:t>
            </a:r>
            <a:r>
              <a:rPr kumimoji="0" lang="en-GB" sz="28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p>
          <a:p>
            <a:pPr marL="514350" marR="0" lvl="0" indent="-514350" algn="l" defTabSz="914400" rtl="0" eaLnBrk="1" fontAlgn="auto" latinLnBrk="0" hangingPunct="1">
              <a:lnSpc>
                <a:spcPct val="100000"/>
              </a:lnSpc>
              <a:spcBef>
                <a:spcPts val="0"/>
              </a:spcBef>
              <a:spcAft>
                <a:spcPts val="1200"/>
              </a:spcAft>
              <a:buClrTx/>
              <a:buSzTx/>
              <a:buFont typeface="+mj-lt"/>
              <a:buAutoNum type="arabicPeriod"/>
              <a:tabLst/>
              <a:defRPr/>
            </a:pPr>
            <a:r>
              <a:rPr kumimoji="0" lang="en-GB" sz="28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Next, match the </a:t>
            </a:r>
            <a:r>
              <a:rPr kumimoji="0" lang="en-GB" sz="28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fraction answer </a:t>
            </a:r>
            <a:r>
              <a:rPr kumimoji="0" lang="en-GB" sz="28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cards to the </a:t>
            </a:r>
            <a:r>
              <a:rPr kumimoji="0" lang="en-GB" sz="28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fraction arrays</a:t>
            </a:r>
            <a:r>
              <a:rPr kumimoji="0" lang="en-GB" sz="28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a:t>
            </a:r>
            <a:endParaRPr lang="en-GB" sz="2800" dirty="0">
              <a:solidFill>
                <a:prstClr val="black"/>
              </a:solidFill>
              <a:latin typeface="Arial" panose="020B0604020202020204" pitchFamily="34" charset="0"/>
              <a:cs typeface="Arial" panose="020B0604020202020204" pitchFamily="34" charset="0"/>
            </a:endParaRPr>
          </a:p>
          <a:p>
            <a:pPr marL="514350" marR="0" lvl="0" indent="-514350" algn="l" defTabSz="914400" rtl="0" eaLnBrk="1" fontAlgn="auto" latinLnBrk="0" hangingPunct="1">
              <a:lnSpc>
                <a:spcPct val="100000"/>
              </a:lnSpc>
              <a:spcBef>
                <a:spcPts val="0"/>
              </a:spcBef>
              <a:spcAft>
                <a:spcPts val="1200"/>
              </a:spcAft>
              <a:buClrTx/>
              <a:buSzTx/>
              <a:buFont typeface="+mj-lt"/>
              <a:buAutoNum type="arabicPeriod"/>
              <a:tabLst/>
              <a:defRPr/>
            </a:pPr>
            <a:r>
              <a:rPr kumimoji="0" lang="en-GB" sz="28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Finally, match </a:t>
            </a:r>
            <a:r>
              <a:rPr kumimoji="0" lang="en-GB" sz="28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percentage </a:t>
            </a:r>
            <a:r>
              <a:rPr kumimoji="0" lang="en-GB" sz="28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cards to the </a:t>
            </a:r>
            <a:r>
              <a:rPr kumimoji="0" lang="en-GB" sz="28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fraction answers</a:t>
            </a:r>
            <a:r>
              <a:rPr kumimoji="0" lang="en-GB" sz="28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a:t>
            </a:r>
          </a:p>
        </p:txBody>
      </p:sp>
      <p:sp>
        <p:nvSpPr>
          <p:cNvPr id="7" name="Isosceles Triangle 6">
            <a:extLst>
              <a:ext uri="{FF2B5EF4-FFF2-40B4-BE49-F238E27FC236}">
                <a16:creationId xmlns:a16="http://schemas.microsoft.com/office/drawing/2014/main" id="{3E8ACD0C-3F44-43AB-AAA0-A67BA65126D0}"/>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69D39695-9F1F-474F-B6EC-3210EDB90B81}"/>
              </a:ext>
            </a:extLst>
          </p:cNvPr>
          <p:cNvSpPr txBox="1"/>
          <p:nvPr/>
        </p:nvSpPr>
        <p:spPr>
          <a:xfrm>
            <a:off x="-107005" y="-18464"/>
            <a:ext cx="1922741" cy="461665"/>
          </a:xfrm>
          <a:prstGeom prst="rect">
            <a:avLst/>
          </a:prstGeom>
          <a:noFill/>
          <a:ln>
            <a:noFill/>
          </a:ln>
          <a:effectLst/>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rPr>
              <a:t>EXPLORE 3</a:t>
            </a:r>
          </a:p>
        </p:txBody>
      </p:sp>
      <p:pic>
        <p:nvPicPr>
          <p:cNvPr id="9" name="Picture 8">
            <a:extLst>
              <a:ext uri="{FF2B5EF4-FFF2-40B4-BE49-F238E27FC236}">
                <a16:creationId xmlns:a16="http://schemas.microsoft.com/office/drawing/2014/main" id="{03B82F3C-62AC-D445-8759-08CFCF370CCA}"/>
              </a:ext>
            </a:extLst>
          </p:cNvPr>
          <p:cNvPicPr>
            <a:picLocks noChangeAspect="1"/>
          </p:cNvPicPr>
          <p:nvPr/>
        </p:nvPicPr>
        <p:blipFill>
          <a:blip r:embed="rId3"/>
          <a:stretch>
            <a:fillRect/>
          </a:stretch>
        </p:blipFill>
        <p:spPr>
          <a:xfrm>
            <a:off x="9577288" y="269766"/>
            <a:ext cx="2176461" cy="847417"/>
          </a:xfrm>
          <a:prstGeom prst="rect">
            <a:avLst/>
          </a:prstGeom>
        </p:spPr>
      </p:pic>
      <p:pic>
        <p:nvPicPr>
          <p:cNvPr id="5" name="Picture 4">
            <a:extLst>
              <a:ext uri="{FF2B5EF4-FFF2-40B4-BE49-F238E27FC236}">
                <a16:creationId xmlns:a16="http://schemas.microsoft.com/office/drawing/2014/main" id="{2CB05332-9D45-DC86-F128-AA96C8BB124F}"/>
              </a:ext>
            </a:extLst>
          </p:cNvPr>
          <p:cNvPicPr>
            <a:picLocks noChangeAspect="1"/>
          </p:cNvPicPr>
          <p:nvPr/>
        </p:nvPicPr>
        <p:blipFill>
          <a:blip r:embed="rId4"/>
          <a:stretch>
            <a:fillRect/>
          </a:stretch>
        </p:blipFill>
        <p:spPr>
          <a:xfrm>
            <a:off x="7261971" y="1173389"/>
            <a:ext cx="4422659" cy="4926262"/>
          </a:xfrm>
          <a:prstGeom prst="rect">
            <a:avLst/>
          </a:prstGeom>
        </p:spPr>
      </p:pic>
    </p:spTree>
    <p:extLst>
      <p:ext uri="{BB962C8B-B14F-4D97-AF65-F5344CB8AC3E}">
        <p14:creationId xmlns:p14="http://schemas.microsoft.com/office/powerpoint/2010/main" val="4319021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F95120DB-178A-F98B-A988-24DE522A3BB7}"/>
                  </a:ext>
                </a:extLst>
              </p:cNvPr>
              <p:cNvSpPr txBox="1"/>
              <p:nvPr/>
            </p:nvSpPr>
            <p:spPr>
              <a:xfrm>
                <a:off x="2948539" y="1180883"/>
                <a:ext cx="7307623" cy="1054006"/>
              </a:xfrm>
              <a:prstGeom prst="rect">
                <a:avLst/>
              </a:prstGeom>
              <a:noFill/>
            </p:spPr>
            <p:txBody>
              <a:bodyPr wrap="square">
                <a:spAutoFit/>
              </a:bodyPr>
              <a:lstStyle/>
              <a:p>
                <a14:m>
                  <m:oMath xmlns:m="http://schemas.openxmlformats.org/officeDocument/2006/math">
                    <m:f>
                      <m:fPr>
                        <m:ctrlPr>
                          <a:rPr lang="en-GB" sz="4400" i="1" smtClean="0">
                            <a:solidFill>
                              <a:schemeClr val="tx1"/>
                            </a:solidFill>
                            <a:latin typeface="Cambria Math" panose="02040503050406030204" pitchFamily="18" charset="0"/>
                          </a:rPr>
                        </m:ctrlPr>
                      </m:fPr>
                      <m:num>
                        <m:r>
                          <a:rPr lang="en-GB" sz="4400">
                            <a:solidFill>
                              <a:schemeClr val="tx1"/>
                            </a:solidFill>
                            <a:latin typeface="Cambria Math" panose="02040503050406030204" pitchFamily="18" charset="0"/>
                          </a:rPr>
                          <m:t>1</m:t>
                        </m:r>
                      </m:num>
                      <m:den>
                        <m:r>
                          <a:rPr lang="en-US" sz="4400" b="0" i="0" smtClean="0">
                            <a:solidFill>
                              <a:schemeClr val="tx1"/>
                            </a:solidFill>
                            <a:latin typeface="Cambria Math" panose="02040503050406030204" pitchFamily="18" charset="0"/>
                          </a:rPr>
                          <m:t>5</m:t>
                        </m:r>
                      </m:den>
                    </m:f>
                  </m:oMath>
                </a14:m>
                <a:r>
                  <a:rPr lang="en-GB" sz="4400" dirty="0">
                    <a:solidFill>
                      <a:schemeClr val="tx1"/>
                    </a:solidFill>
                  </a:rPr>
                  <a:t>                   +                    </a:t>
                </a:r>
                <a14:m>
                  <m:oMath xmlns:m="http://schemas.openxmlformats.org/officeDocument/2006/math">
                    <m:f>
                      <m:fPr>
                        <m:ctrlPr>
                          <a:rPr lang="en-GB" sz="4400" i="1" smtClean="0">
                            <a:solidFill>
                              <a:schemeClr val="tx1"/>
                            </a:solidFill>
                            <a:latin typeface="Cambria Math" panose="02040503050406030204" pitchFamily="18" charset="0"/>
                          </a:rPr>
                        </m:ctrlPr>
                      </m:fPr>
                      <m:num>
                        <m:r>
                          <a:rPr lang="en-US" sz="4400" b="0" i="0" smtClean="0">
                            <a:solidFill>
                              <a:schemeClr val="tx1"/>
                            </a:solidFill>
                            <a:latin typeface="Cambria Math" panose="02040503050406030204" pitchFamily="18" charset="0"/>
                          </a:rPr>
                          <m:t>2</m:t>
                        </m:r>
                      </m:num>
                      <m:den>
                        <m:r>
                          <a:rPr lang="en-US" sz="4400" b="0" i="0" smtClean="0">
                            <a:solidFill>
                              <a:schemeClr val="tx1"/>
                            </a:solidFill>
                            <a:latin typeface="Cambria Math" panose="02040503050406030204" pitchFamily="18" charset="0"/>
                          </a:rPr>
                          <m:t>5</m:t>
                        </m:r>
                      </m:den>
                    </m:f>
                  </m:oMath>
                </a14:m>
                <a:r>
                  <a:rPr lang="en-GB" sz="4400" dirty="0">
                    <a:solidFill>
                      <a:schemeClr val="tx1"/>
                    </a:solidFill>
                  </a:rPr>
                  <a:t> </a:t>
                </a:r>
                <a:endParaRPr lang="en-GB" sz="4400" dirty="0"/>
              </a:p>
            </p:txBody>
          </p:sp>
        </mc:Choice>
        <mc:Fallback xmlns="">
          <p:sp>
            <p:nvSpPr>
              <p:cNvPr id="8" name="TextBox 7">
                <a:extLst>
                  <a:ext uri="{FF2B5EF4-FFF2-40B4-BE49-F238E27FC236}">
                    <a16:creationId xmlns:a16="http://schemas.microsoft.com/office/drawing/2014/main" id="{F95120DB-178A-F98B-A988-24DE522A3BB7}"/>
                  </a:ext>
                </a:extLst>
              </p:cNvPr>
              <p:cNvSpPr txBox="1">
                <a:spLocks noRot="1" noChangeAspect="1" noMove="1" noResize="1" noEditPoints="1" noAdjustHandles="1" noChangeArrowheads="1" noChangeShapeType="1" noTextEdit="1"/>
              </p:cNvSpPr>
              <p:nvPr/>
            </p:nvSpPr>
            <p:spPr>
              <a:xfrm>
                <a:off x="2948539" y="1180883"/>
                <a:ext cx="7307623" cy="1054006"/>
              </a:xfrm>
              <a:prstGeom prst="rect">
                <a:avLst/>
              </a:prstGeom>
              <a:blipFill>
                <a:blip r:embed="rId3"/>
                <a:stretch>
                  <a:fillRect b="-13295"/>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2" name="TextBox 1">
                <a:extLst>
                  <a:ext uri="{FF2B5EF4-FFF2-40B4-BE49-F238E27FC236}">
                    <a16:creationId xmlns:a16="http://schemas.microsoft.com/office/drawing/2014/main" id="{5F8F3610-627A-03A0-A9FC-660AB19D3094}"/>
                  </a:ext>
                </a:extLst>
              </p:cNvPr>
              <p:cNvSpPr txBox="1"/>
              <p:nvPr/>
            </p:nvSpPr>
            <p:spPr>
              <a:xfrm>
                <a:off x="9962845" y="5150114"/>
                <a:ext cx="4689059" cy="1054006"/>
              </a:xfrm>
              <a:prstGeom prst="rect">
                <a:avLst/>
              </a:prstGeom>
              <a:noFill/>
            </p:spPr>
            <p:txBody>
              <a:bodyPr wrap="square">
                <a:spAutoFit/>
              </a:bodyPr>
              <a:lstStyle/>
              <a:p>
                <a14:m>
                  <m:oMath xmlns:m="http://schemas.openxmlformats.org/officeDocument/2006/math">
                    <m:f>
                      <m:fPr>
                        <m:ctrlPr>
                          <a:rPr lang="en-GB" sz="4400" i="1" smtClean="0">
                            <a:solidFill>
                              <a:schemeClr val="tx1"/>
                            </a:solidFill>
                            <a:latin typeface="Cambria Math" panose="02040503050406030204" pitchFamily="18" charset="0"/>
                          </a:rPr>
                        </m:ctrlPr>
                      </m:fPr>
                      <m:num>
                        <m:r>
                          <a:rPr lang="en-US" sz="4400" b="0" i="0" smtClean="0">
                            <a:solidFill>
                              <a:schemeClr val="tx1"/>
                            </a:solidFill>
                            <a:latin typeface="Cambria Math" panose="02040503050406030204" pitchFamily="18" charset="0"/>
                          </a:rPr>
                          <m:t>3</m:t>
                        </m:r>
                      </m:num>
                      <m:den>
                        <m:r>
                          <a:rPr lang="en-US" sz="4400" b="0" i="0" smtClean="0">
                            <a:solidFill>
                              <a:schemeClr val="tx1"/>
                            </a:solidFill>
                            <a:latin typeface="Cambria Math" panose="02040503050406030204" pitchFamily="18" charset="0"/>
                          </a:rPr>
                          <m:t>5</m:t>
                        </m:r>
                      </m:den>
                    </m:f>
                  </m:oMath>
                </a14:m>
                <a:r>
                  <a:rPr lang="en-GB" sz="4400" dirty="0">
                    <a:solidFill>
                      <a:schemeClr val="tx1"/>
                    </a:solidFill>
                  </a:rPr>
                  <a:t> , 60% </a:t>
                </a:r>
                <a:endParaRPr lang="en-GB" sz="4400" dirty="0"/>
              </a:p>
            </p:txBody>
          </p:sp>
        </mc:Choice>
        <mc:Fallback xmlns="">
          <p:sp>
            <p:nvSpPr>
              <p:cNvPr id="2" name="TextBox 1">
                <a:extLst>
                  <a:ext uri="{FF2B5EF4-FFF2-40B4-BE49-F238E27FC236}">
                    <a16:creationId xmlns:a16="http://schemas.microsoft.com/office/drawing/2014/main" id="{5F8F3610-627A-03A0-A9FC-660AB19D3094}"/>
                  </a:ext>
                </a:extLst>
              </p:cNvPr>
              <p:cNvSpPr txBox="1">
                <a:spLocks noRot="1" noChangeAspect="1" noMove="1" noResize="1" noEditPoints="1" noAdjustHandles="1" noChangeArrowheads="1" noChangeShapeType="1" noTextEdit="1"/>
              </p:cNvSpPr>
              <p:nvPr/>
            </p:nvSpPr>
            <p:spPr>
              <a:xfrm>
                <a:off x="9962845" y="5150114"/>
                <a:ext cx="4689059" cy="1054006"/>
              </a:xfrm>
              <a:prstGeom prst="rect">
                <a:avLst/>
              </a:prstGeom>
              <a:blipFill>
                <a:blip r:embed="rId4"/>
                <a:stretch>
                  <a:fillRect b="-13295"/>
                </a:stretch>
              </a:blipFill>
            </p:spPr>
            <p:txBody>
              <a:bodyPr/>
              <a:lstStyle/>
              <a:p>
                <a:r>
                  <a:rPr lang="en-GB">
                    <a:noFill/>
                  </a:rPr>
                  <a:t> </a:t>
                </a:r>
              </a:p>
            </p:txBody>
          </p:sp>
        </mc:Fallback>
      </mc:AlternateContent>
      <p:pic>
        <p:nvPicPr>
          <p:cNvPr id="17" name="Picture 16">
            <a:extLst>
              <a:ext uri="{FF2B5EF4-FFF2-40B4-BE49-F238E27FC236}">
                <a16:creationId xmlns:a16="http://schemas.microsoft.com/office/drawing/2014/main" id="{F0539DD8-BAD1-597A-A901-330DE3A903E9}"/>
              </a:ext>
            </a:extLst>
          </p:cNvPr>
          <p:cNvPicPr>
            <a:picLocks noChangeAspect="1"/>
          </p:cNvPicPr>
          <p:nvPr/>
        </p:nvPicPr>
        <p:blipFill>
          <a:blip r:embed="rId5"/>
          <a:stretch>
            <a:fillRect/>
          </a:stretch>
        </p:blipFill>
        <p:spPr>
          <a:xfrm>
            <a:off x="2948539" y="3336637"/>
            <a:ext cx="790575" cy="1362075"/>
          </a:xfrm>
          <a:prstGeom prst="rect">
            <a:avLst/>
          </a:prstGeom>
        </p:spPr>
      </p:pic>
      <p:pic>
        <p:nvPicPr>
          <p:cNvPr id="4" name="Picture 3">
            <a:extLst>
              <a:ext uri="{FF2B5EF4-FFF2-40B4-BE49-F238E27FC236}">
                <a16:creationId xmlns:a16="http://schemas.microsoft.com/office/drawing/2014/main" id="{6B7BD935-B64E-1F5A-EB57-DDE2B74DD5F0}"/>
              </a:ext>
            </a:extLst>
          </p:cNvPr>
          <p:cNvPicPr>
            <a:picLocks noChangeAspect="1"/>
          </p:cNvPicPr>
          <p:nvPr/>
        </p:nvPicPr>
        <p:blipFill>
          <a:blip r:embed="rId6"/>
          <a:stretch>
            <a:fillRect/>
          </a:stretch>
        </p:blipFill>
        <p:spPr>
          <a:xfrm>
            <a:off x="8231877" y="3317587"/>
            <a:ext cx="790575" cy="1381125"/>
          </a:xfrm>
          <a:prstGeom prst="rect">
            <a:avLst/>
          </a:prstGeom>
        </p:spPr>
      </p:pic>
      <p:sp>
        <p:nvSpPr>
          <p:cNvPr id="3" name="Google Shape;428;p15" descr="Pink rectangle covering the answer">
            <a:extLst>
              <a:ext uri="{FF2B5EF4-FFF2-40B4-BE49-F238E27FC236}">
                <a16:creationId xmlns:a16="http://schemas.microsoft.com/office/drawing/2014/main" id="{B6A1049C-9568-147A-B12C-1F16CCA1EDBB}"/>
              </a:ext>
            </a:extLst>
          </p:cNvPr>
          <p:cNvSpPr/>
          <p:nvPr/>
        </p:nvSpPr>
        <p:spPr>
          <a:xfrm>
            <a:off x="9721734" y="5150114"/>
            <a:ext cx="2007065" cy="1013077"/>
          </a:xfrm>
          <a:prstGeom prst="rect">
            <a:avLst/>
          </a:prstGeom>
          <a:solidFill>
            <a:schemeClr val="accent1"/>
          </a:solidFill>
          <a:ln w="12700" cap="flat" cmpd="sng">
            <a:solidFill>
              <a:srgbClr val="BE006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Arial" panose="020B0604020202020204" pitchFamily="34" charset="0"/>
              <a:ea typeface="Calibri"/>
              <a:cs typeface="Arial" panose="020B0604020202020204" pitchFamily="34" charset="0"/>
              <a:sym typeface="Calibri"/>
            </a:endParaRPr>
          </a:p>
        </p:txBody>
      </p:sp>
      <p:sp>
        <p:nvSpPr>
          <p:cNvPr id="5" name="Isosceles Triangle 4">
            <a:extLst>
              <a:ext uri="{FF2B5EF4-FFF2-40B4-BE49-F238E27FC236}">
                <a16:creationId xmlns:a16="http://schemas.microsoft.com/office/drawing/2014/main" id="{8FBB04D2-3997-9DDA-032E-9F84B6A7A1E6}"/>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TextBox 6">
            <a:extLst>
              <a:ext uri="{FF2B5EF4-FFF2-40B4-BE49-F238E27FC236}">
                <a16:creationId xmlns:a16="http://schemas.microsoft.com/office/drawing/2014/main" id="{235A78EF-18B0-6D80-6BB8-9D85A04FD335}"/>
              </a:ext>
            </a:extLst>
          </p:cNvPr>
          <p:cNvSpPr txBox="1"/>
          <p:nvPr/>
        </p:nvSpPr>
        <p:spPr>
          <a:xfrm>
            <a:off x="-19845" y="165505"/>
            <a:ext cx="1511714"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spTree>
    <p:extLst>
      <p:ext uri="{BB962C8B-B14F-4D97-AF65-F5344CB8AC3E}">
        <p14:creationId xmlns:p14="http://schemas.microsoft.com/office/powerpoint/2010/main" val="16271725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extBox 1">
                <a:extLst>
                  <a:ext uri="{FF2B5EF4-FFF2-40B4-BE49-F238E27FC236}">
                    <a16:creationId xmlns:a16="http://schemas.microsoft.com/office/drawing/2014/main" id="{5F8F3610-627A-03A0-A9FC-660AB19D3094}"/>
                  </a:ext>
                </a:extLst>
              </p:cNvPr>
              <p:cNvSpPr txBox="1"/>
              <p:nvPr/>
            </p:nvSpPr>
            <p:spPr>
              <a:xfrm>
                <a:off x="9085400" y="5192169"/>
                <a:ext cx="4874589" cy="1054456"/>
              </a:xfrm>
              <a:prstGeom prst="rect">
                <a:avLst/>
              </a:prstGeom>
              <a:noFill/>
            </p:spPr>
            <p:txBody>
              <a:bodyPr wrap="square">
                <a:spAutoFit/>
              </a:bodyPr>
              <a:lstStyle/>
              <a:p>
                <a14:m>
                  <m:oMath xmlns:m="http://schemas.openxmlformats.org/officeDocument/2006/math">
                    <m:f>
                      <m:fPr>
                        <m:ctrlPr>
                          <a:rPr lang="en-GB" sz="4400" i="1" smtClean="0">
                            <a:solidFill>
                              <a:schemeClr val="tx1"/>
                            </a:solidFill>
                            <a:latin typeface="Cambria Math" panose="02040503050406030204" pitchFamily="18" charset="0"/>
                          </a:rPr>
                        </m:ctrlPr>
                      </m:fPr>
                      <m:num>
                        <m:r>
                          <a:rPr lang="en-US" sz="4400" b="0" i="0" smtClean="0">
                            <a:solidFill>
                              <a:schemeClr val="tx1"/>
                            </a:solidFill>
                            <a:latin typeface="Cambria Math" panose="02040503050406030204" pitchFamily="18" charset="0"/>
                          </a:rPr>
                          <m:t>6</m:t>
                        </m:r>
                      </m:num>
                      <m:den>
                        <m:r>
                          <a:rPr lang="en-US" sz="4400" b="0" i="0" smtClean="0">
                            <a:solidFill>
                              <a:schemeClr val="tx1"/>
                            </a:solidFill>
                            <a:latin typeface="Cambria Math" panose="02040503050406030204" pitchFamily="18" charset="0"/>
                          </a:rPr>
                          <m:t>8</m:t>
                        </m:r>
                      </m:den>
                    </m:f>
                    <m:r>
                      <a:rPr lang="en-US" sz="4400" b="0" i="1" smtClean="0">
                        <a:solidFill>
                          <a:schemeClr val="tx1"/>
                        </a:solidFill>
                        <a:latin typeface="Cambria Math" panose="02040503050406030204" pitchFamily="18" charset="0"/>
                      </a:rPr>
                      <m:t>=</m:t>
                    </m:r>
                    <m:f>
                      <m:fPr>
                        <m:ctrlPr>
                          <a:rPr lang="en-GB" sz="4400" i="1" smtClean="0">
                            <a:solidFill>
                              <a:schemeClr val="tx1"/>
                            </a:solidFill>
                            <a:latin typeface="Cambria Math" panose="02040503050406030204" pitchFamily="18" charset="0"/>
                          </a:rPr>
                        </m:ctrlPr>
                      </m:fPr>
                      <m:num>
                        <m:r>
                          <a:rPr lang="en-US" sz="4400" b="0" i="0" smtClean="0">
                            <a:solidFill>
                              <a:schemeClr val="tx1"/>
                            </a:solidFill>
                            <a:latin typeface="Cambria Math" panose="02040503050406030204" pitchFamily="18" charset="0"/>
                          </a:rPr>
                          <m:t>3</m:t>
                        </m:r>
                      </m:num>
                      <m:den>
                        <m:r>
                          <a:rPr lang="en-US" sz="4400" b="0" i="0" smtClean="0">
                            <a:solidFill>
                              <a:schemeClr val="tx1"/>
                            </a:solidFill>
                            <a:latin typeface="Cambria Math" panose="02040503050406030204" pitchFamily="18" charset="0"/>
                          </a:rPr>
                          <m:t>4</m:t>
                        </m:r>
                      </m:den>
                    </m:f>
                  </m:oMath>
                </a14:m>
                <a:r>
                  <a:rPr lang="en-GB" sz="4400" dirty="0">
                    <a:solidFill>
                      <a:schemeClr val="tx1"/>
                    </a:solidFill>
                  </a:rPr>
                  <a:t> , 75%</a:t>
                </a:r>
                <a:endParaRPr lang="en-GB" sz="4400" dirty="0"/>
              </a:p>
            </p:txBody>
          </p:sp>
        </mc:Choice>
        <mc:Fallback xmlns="">
          <p:sp>
            <p:nvSpPr>
              <p:cNvPr id="2" name="TextBox 1">
                <a:extLst>
                  <a:ext uri="{FF2B5EF4-FFF2-40B4-BE49-F238E27FC236}">
                    <a16:creationId xmlns:a16="http://schemas.microsoft.com/office/drawing/2014/main" id="{5F8F3610-627A-03A0-A9FC-660AB19D3094}"/>
                  </a:ext>
                </a:extLst>
              </p:cNvPr>
              <p:cNvSpPr txBox="1">
                <a:spLocks noRot="1" noChangeAspect="1" noMove="1" noResize="1" noEditPoints="1" noAdjustHandles="1" noChangeArrowheads="1" noChangeShapeType="1" noTextEdit="1"/>
              </p:cNvSpPr>
              <p:nvPr/>
            </p:nvSpPr>
            <p:spPr>
              <a:xfrm>
                <a:off x="9085400" y="5192169"/>
                <a:ext cx="4874589" cy="1054456"/>
              </a:xfrm>
              <a:prstGeom prst="rect">
                <a:avLst/>
              </a:prstGeom>
              <a:blipFill>
                <a:blip r:embed="rId2"/>
                <a:stretch>
                  <a:fillRect b="-13295"/>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5C52D647-5F7D-3FF2-E13C-96F1933BCDC3}"/>
                  </a:ext>
                </a:extLst>
              </p:cNvPr>
              <p:cNvSpPr txBox="1"/>
              <p:nvPr/>
            </p:nvSpPr>
            <p:spPr>
              <a:xfrm>
                <a:off x="3001549" y="1138603"/>
                <a:ext cx="7307623" cy="1052596"/>
              </a:xfrm>
              <a:prstGeom prst="rect">
                <a:avLst/>
              </a:prstGeom>
              <a:noFill/>
            </p:spPr>
            <p:txBody>
              <a:bodyPr wrap="square">
                <a:spAutoFit/>
              </a:bodyPr>
              <a:lstStyle/>
              <a:p>
                <a14:m>
                  <m:oMath xmlns:m="http://schemas.openxmlformats.org/officeDocument/2006/math">
                    <m:f>
                      <m:fPr>
                        <m:ctrlPr>
                          <a:rPr lang="en-GB" sz="4400" i="1" smtClean="0">
                            <a:solidFill>
                              <a:schemeClr val="tx1"/>
                            </a:solidFill>
                            <a:latin typeface="Cambria Math" panose="02040503050406030204" pitchFamily="18" charset="0"/>
                          </a:rPr>
                        </m:ctrlPr>
                      </m:fPr>
                      <m:num>
                        <m:r>
                          <a:rPr lang="en-GB" sz="4400">
                            <a:solidFill>
                              <a:schemeClr val="tx1"/>
                            </a:solidFill>
                            <a:latin typeface="Cambria Math" panose="02040503050406030204" pitchFamily="18" charset="0"/>
                          </a:rPr>
                          <m:t>1</m:t>
                        </m:r>
                      </m:num>
                      <m:den>
                        <m:r>
                          <a:rPr lang="en-US" sz="4400" b="0" i="0" smtClean="0">
                            <a:solidFill>
                              <a:schemeClr val="tx1"/>
                            </a:solidFill>
                            <a:latin typeface="Cambria Math" panose="02040503050406030204" pitchFamily="18" charset="0"/>
                          </a:rPr>
                          <m:t>2</m:t>
                        </m:r>
                      </m:den>
                    </m:f>
                  </m:oMath>
                </a14:m>
                <a:r>
                  <a:rPr lang="en-GB" sz="4400" dirty="0">
                    <a:solidFill>
                      <a:schemeClr val="tx1"/>
                    </a:solidFill>
                  </a:rPr>
                  <a:t>                   +                    </a:t>
                </a:r>
                <a14:m>
                  <m:oMath xmlns:m="http://schemas.openxmlformats.org/officeDocument/2006/math">
                    <m:f>
                      <m:fPr>
                        <m:ctrlPr>
                          <a:rPr lang="en-GB" sz="4400" i="1" smtClean="0">
                            <a:solidFill>
                              <a:schemeClr val="tx1"/>
                            </a:solidFill>
                            <a:latin typeface="Cambria Math" panose="02040503050406030204" pitchFamily="18" charset="0"/>
                          </a:rPr>
                        </m:ctrlPr>
                      </m:fPr>
                      <m:num>
                        <m:r>
                          <a:rPr lang="en-US" sz="4400" b="0" i="0" smtClean="0">
                            <a:solidFill>
                              <a:schemeClr val="tx1"/>
                            </a:solidFill>
                            <a:latin typeface="Cambria Math" panose="02040503050406030204" pitchFamily="18" charset="0"/>
                          </a:rPr>
                          <m:t>1</m:t>
                        </m:r>
                      </m:num>
                      <m:den>
                        <m:r>
                          <a:rPr lang="en-US" sz="4400" b="0" i="0" smtClean="0">
                            <a:solidFill>
                              <a:schemeClr val="tx1"/>
                            </a:solidFill>
                            <a:latin typeface="Cambria Math" panose="02040503050406030204" pitchFamily="18" charset="0"/>
                          </a:rPr>
                          <m:t>4</m:t>
                        </m:r>
                      </m:den>
                    </m:f>
                  </m:oMath>
                </a14:m>
                <a:r>
                  <a:rPr lang="en-GB" sz="4400" dirty="0">
                    <a:solidFill>
                      <a:schemeClr val="tx1"/>
                    </a:solidFill>
                  </a:rPr>
                  <a:t> </a:t>
                </a:r>
                <a:endParaRPr lang="en-GB" sz="4400" dirty="0"/>
              </a:p>
            </p:txBody>
          </p:sp>
        </mc:Choice>
        <mc:Fallback xmlns="">
          <p:sp>
            <p:nvSpPr>
              <p:cNvPr id="3" name="TextBox 2">
                <a:extLst>
                  <a:ext uri="{FF2B5EF4-FFF2-40B4-BE49-F238E27FC236}">
                    <a16:creationId xmlns:a16="http://schemas.microsoft.com/office/drawing/2014/main" id="{5C52D647-5F7D-3FF2-E13C-96F1933BCDC3}"/>
                  </a:ext>
                </a:extLst>
              </p:cNvPr>
              <p:cNvSpPr txBox="1">
                <a:spLocks noRot="1" noChangeAspect="1" noMove="1" noResize="1" noEditPoints="1" noAdjustHandles="1" noChangeArrowheads="1" noChangeShapeType="1" noTextEdit="1"/>
              </p:cNvSpPr>
              <p:nvPr/>
            </p:nvSpPr>
            <p:spPr>
              <a:xfrm>
                <a:off x="3001549" y="1138603"/>
                <a:ext cx="7307623" cy="1052596"/>
              </a:xfrm>
              <a:prstGeom prst="rect">
                <a:avLst/>
              </a:prstGeom>
              <a:blipFill>
                <a:blip r:embed="rId3"/>
                <a:stretch>
                  <a:fillRect b="-13953"/>
                </a:stretch>
              </a:blipFill>
            </p:spPr>
            <p:txBody>
              <a:bodyPr/>
              <a:lstStyle/>
              <a:p>
                <a:r>
                  <a:rPr lang="en-GB">
                    <a:noFill/>
                  </a:rPr>
                  <a:t> </a:t>
                </a:r>
              </a:p>
            </p:txBody>
          </p:sp>
        </mc:Fallback>
      </mc:AlternateContent>
      <p:pic>
        <p:nvPicPr>
          <p:cNvPr id="6" name="Picture 5">
            <a:extLst>
              <a:ext uri="{FF2B5EF4-FFF2-40B4-BE49-F238E27FC236}">
                <a16:creationId xmlns:a16="http://schemas.microsoft.com/office/drawing/2014/main" id="{C3EF01E0-5B5B-EFF6-F467-BA98FC774CC6}"/>
              </a:ext>
            </a:extLst>
          </p:cNvPr>
          <p:cNvPicPr>
            <a:picLocks noChangeAspect="1"/>
          </p:cNvPicPr>
          <p:nvPr/>
        </p:nvPicPr>
        <p:blipFill>
          <a:blip r:embed="rId4"/>
          <a:stretch>
            <a:fillRect/>
          </a:stretch>
        </p:blipFill>
        <p:spPr>
          <a:xfrm>
            <a:off x="2867025" y="3674826"/>
            <a:ext cx="971550" cy="1133475"/>
          </a:xfrm>
          <a:prstGeom prst="rect">
            <a:avLst/>
          </a:prstGeom>
        </p:spPr>
      </p:pic>
      <p:pic>
        <p:nvPicPr>
          <p:cNvPr id="9" name="Picture 8">
            <a:extLst>
              <a:ext uri="{FF2B5EF4-FFF2-40B4-BE49-F238E27FC236}">
                <a16:creationId xmlns:a16="http://schemas.microsoft.com/office/drawing/2014/main" id="{A3F65081-8C96-800B-00F6-36AE33E73765}"/>
              </a:ext>
            </a:extLst>
          </p:cNvPr>
          <p:cNvPicPr>
            <a:picLocks noChangeAspect="1"/>
          </p:cNvPicPr>
          <p:nvPr/>
        </p:nvPicPr>
        <p:blipFill>
          <a:blip r:embed="rId5"/>
          <a:stretch>
            <a:fillRect/>
          </a:stretch>
        </p:blipFill>
        <p:spPr>
          <a:xfrm>
            <a:off x="8142425" y="3649990"/>
            <a:ext cx="942975" cy="1171575"/>
          </a:xfrm>
          <a:prstGeom prst="rect">
            <a:avLst/>
          </a:prstGeom>
        </p:spPr>
      </p:pic>
      <p:sp>
        <p:nvSpPr>
          <p:cNvPr id="4" name="Google Shape;428;p15" descr="Pink rectangle covering the answer">
            <a:extLst>
              <a:ext uri="{FF2B5EF4-FFF2-40B4-BE49-F238E27FC236}">
                <a16:creationId xmlns:a16="http://schemas.microsoft.com/office/drawing/2014/main" id="{0E149C65-1989-CEFC-2090-9D850B744E50}"/>
              </a:ext>
            </a:extLst>
          </p:cNvPr>
          <p:cNvSpPr/>
          <p:nvPr/>
        </p:nvSpPr>
        <p:spPr>
          <a:xfrm>
            <a:off x="9146109" y="5192169"/>
            <a:ext cx="2709007" cy="1013077"/>
          </a:xfrm>
          <a:prstGeom prst="rect">
            <a:avLst/>
          </a:prstGeom>
          <a:solidFill>
            <a:schemeClr val="accent1"/>
          </a:solidFill>
          <a:ln w="12700" cap="flat" cmpd="sng">
            <a:solidFill>
              <a:srgbClr val="BE006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Arial" panose="020B0604020202020204" pitchFamily="34" charset="0"/>
              <a:ea typeface="Calibri"/>
              <a:cs typeface="Arial" panose="020B0604020202020204" pitchFamily="34" charset="0"/>
              <a:sym typeface="Calibri"/>
            </a:endParaRPr>
          </a:p>
        </p:txBody>
      </p:sp>
      <p:sp>
        <p:nvSpPr>
          <p:cNvPr id="5" name="Isosceles Triangle 4">
            <a:extLst>
              <a:ext uri="{FF2B5EF4-FFF2-40B4-BE49-F238E27FC236}">
                <a16:creationId xmlns:a16="http://schemas.microsoft.com/office/drawing/2014/main" id="{FC4FE5FC-03F2-61F1-1D04-59B4F4377C3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TextBox 6">
            <a:extLst>
              <a:ext uri="{FF2B5EF4-FFF2-40B4-BE49-F238E27FC236}">
                <a16:creationId xmlns:a16="http://schemas.microsoft.com/office/drawing/2014/main" id="{52D7FBF3-D5B0-90C6-3B77-7D6F7DA215FD}"/>
              </a:ext>
            </a:extLst>
          </p:cNvPr>
          <p:cNvSpPr txBox="1"/>
          <p:nvPr/>
        </p:nvSpPr>
        <p:spPr>
          <a:xfrm>
            <a:off x="-19845" y="165505"/>
            <a:ext cx="1511714"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spTree>
    <p:extLst>
      <p:ext uri="{BB962C8B-B14F-4D97-AF65-F5344CB8AC3E}">
        <p14:creationId xmlns:p14="http://schemas.microsoft.com/office/powerpoint/2010/main" val="38779072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1"/>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extBox 1">
                <a:extLst>
                  <a:ext uri="{FF2B5EF4-FFF2-40B4-BE49-F238E27FC236}">
                    <a16:creationId xmlns:a16="http://schemas.microsoft.com/office/drawing/2014/main" id="{5F8F3610-627A-03A0-A9FC-660AB19D3094}"/>
                  </a:ext>
                </a:extLst>
              </p:cNvPr>
              <p:cNvSpPr txBox="1"/>
              <p:nvPr/>
            </p:nvSpPr>
            <p:spPr>
              <a:xfrm>
                <a:off x="10097953" y="4786899"/>
                <a:ext cx="2042809" cy="1373774"/>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f>
                        <m:fPr>
                          <m:ctrlPr>
                            <a:rPr lang="en-GB" sz="4400" i="1" smtClean="0">
                              <a:solidFill>
                                <a:schemeClr val="tx1"/>
                              </a:solidFill>
                              <a:latin typeface="Cambria Math" panose="02040503050406030204" pitchFamily="18" charset="0"/>
                            </a:rPr>
                          </m:ctrlPr>
                        </m:fPr>
                        <m:num>
                          <m:r>
                            <a:rPr lang="en-US" sz="4400" b="0" i="0" smtClean="0">
                              <a:solidFill>
                                <a:schemeClr val="tx1"/>
                              </a:solidFill>
                              <a:latin typeface="Cambria Math" panose="02040503050406030204" pitchFamily="18" charset="0"/>
                            </a:rPr>
                            <m:t>5</m:t>
                          </m:r>
                        </m:num>
                        <m:den>
                          <m:r>
                            <a:rPr lang="en-US" sz="4400" b="0" i="0" smtClean="0">
                              <a:solidFill>
                                <a:schemeClr val="tx1"/>
                              </a:solidFill>
                              <a:latin typeface="Cambria Math" panose="02040503050406030204" pitchFamily="18" charset="0"/>
                            </a:rPr>
                            <m:t>12</m:t>
                          </m:r>
                        </m:den>
                      </m:f>
                    </m:oMath>
                  </m:oMathPara>
                </a14:m>
                <a:endParaRPr lang="en-GB" sz="4400" dirty="0"/>
              </a:p>
            </p:txBody>
          </p:sp>
        </mc:Choice>
        <mc:Fallback xmlns="">
          <p:sp>
            <p:nvSpPr>
              <p:cNvPr id="2" name="TextBox 1">
                <a:extLst>
                  <a:ext uri="{FF2B5EF4-FFF2-40B4-BE49-F238E27FC236}">
                    <a16:creationId xmlns:a16="http://schemas.microsoft.com/office/drawing/2014/main" id="{5F8F3610-627A-03A0-A9FC-660AB19D3094}"/>
                  </a:ext>
                </a:extLst>
              </p:cNvPr>
              <p:cNvSpPr txBox="1">
                <a:spLocks noRot="1" noChangeAspect="1" noMove="1" noResize="1" noEditPoints="1" noAdjustHandles="1" noChangeArrowheads="1" noChangeShapeType="1" noTextEdit="1"/>
              </p:cNvSpPr>
              <p:nvPr/>
            </p:nvSpPr>
            <p:spPr>
              <a:xfrm>
                <a:off x="10097953" y="4786899"/>
                <a:ext cx="2042809" cy="1373774"/>
              </a:xfrm>
              <a:prstGeom prst="rect">
                <a:avLst/>
              </a:prstGeom>
              <a:blipFill>
                <a:blip r:embed="rId2"/>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4" name="TextBox 3">
                <a:extLst>
                  <a:ext uri="{FF2B5EF4-FFF2-40B4-BE49-F238E27FC236}">
                    <a16:creationId xmlns:a16="http://schemas.microsoft.com/office/drawing/2014/main" id="{218AFE9E-B406-41DA-AFE1-236C0230E357}"/>
                  </a:ext>
                </a:extLst>
              </p:cNvPr>
              <p:cNvSpPr txBox="1"/>
              <p:nvPr/>
            </p:nvSpPr>
            <p:spPr>
              <a:xfrm>
                <a:off x="2988297" y="1411321"/>
                <a:ext cx="7307623" cy="1049839"/>
              </a:xfrm>
              <a:prstGeom prst="rect">
                <a:avLst/>
              </a:prstGeom>
              <a:noFill/>
            </p:spPr>
            <p:txBody>
              <a:bodyPr wrap="square">
                <a:spAutoFit/>
              </a:bodyPr>
              <a:lstStyle/>
              <a:p>
                <a14:m>
                  <m:oMath xmlns:m="http://schemas.openxmlformats.org/officeDocument/2006/math">
                    <m:f>
                      <m:fPr>
                        <m:ctrlPr>
                          <a:rPr lang="en-GB" sz="4400" i="1" smtClean="0">
                            <a:solidFill>
                              <a:schemeClr val="tx1"/>
                            </a:solidFill>
                            <a:latin typeface="Cambria Math" panose="02040503050406030204" pitchFamily="18" charset="0"/>
                          </a:rPr>
                        </m:ctrlPr>
                      </m:fPr>
                      <m:num>
                        <m:r>
                          <a:rPr lang="en-US" sz="4400" b="0" i="0" smtClean="0">
                            <a:solidFill>
                              <a:schemeClr val="tx1"/>
                            </a:solidFill>
                            <a:latin typeface="Cambria Math" panose="02040503050406030204" pitchFamily="18" charset="0"/>
                          </a:rPr>
                          <m:t>3</m:t>
                        </m:r>
                      </m:num>
                      <m:den>
                        <m:r>
                          <a:rPr lang="en-US" sz="4400" b="0" i="0" smtClean="0">
                            <a:solidFill>
                              <a:schemeClr val="tx1"/>
                            </a:solidFill>
                            <a:latin typeface="Cambria Math" panose="02040503050406030204" pitchFamily="18" charset="0"/>
                          </a:rPr>
                          <m:t>4</m:t>
                        </m:r>
                      </m:den>
                    </m:f>
                  </m:oMath>
                </a14:m>
                <a:r>
                  <a:rPr lang="en-GB" sz="4400" dirty="0">
                    <a:solidFill>
                      <a:schemeClr val="tx1"/>
                    </a:solidFill>
                  </a:rPr>
                  <a:t>                   -                    </a:t>
                </a:r>
                <a14:m>
                  <m:oMath xmlns:m="http://schemas.openxmlformats.org/officeDocument/2006/math">
                    <m:f>
                      <m:fPr>
                        <m:ctrlPr>
                          <a:rPr lang="en-GB" sz="4400" i="1" smtClean="0">
                            <a:solidFill>
                              <a:schemeClr val="tx1"/>
                            </a:solidFill>
                            <a:latin typeface="Cambria Math" panose="02040503050406030204" pitchFamily="18" charset="0"/>
                          </a:rPr>
                        </m:ctrlPr>
                      </m:fPr>
                      <m:num>
                        <m:r>
                          <a:rPr lang="en-US" sz="4400" b="0" i="0" smtClean="0">
                            <a:solidFill>
                              <a:schemeClr val="tx1"/>
                            </a:solidFill>
                            <a:latin typeface="Cambria Math" panose="02040503050406030204" pitchFamily="18" charset="0"/>
                          </a:rPr>
                          <m:t>1</m:t>
                        </m:r>
                      </m:num>
                      <m:den>
                        <m:r>
                          <a:rPr lang="en-US" sz="4400" b="0" i="0" smtClean="0">
                            <a:solidFill>
                              <a:schemeClr val="tx1"/>
                            </a:solidFill>
                            <a:latin typeface="Cambria Math" panose="02040503050406030204" pitchFamily="18" charset="0"/>
                          </a:rPr>
                          <m:t>3</m:t>
                        </m:r>
                      </m:den>
                    </m:f>
                  </m:oMath>
                </a14:m>
                <a:r>
                  <a:rPr lang="en-GB" sz="4400" dirty="0">
                    <a:solidFill>
                      <a:schemeClr val="tx1"/>
                    </a:solidFill>
                  </a:rPr>
                  <a:t> </a:t>
                </a:r>
                <a:endParaRPr lang="en-GB" sz="4400" dirty="0"/>
              </a:p>
            </p:txBody>
          </p:sp>
        </mc:Choice>
        <mc:Fallback xmlns="">
          <p:sp>
            <p:nvSpPr>
              <p:cNvPr id="4" name="TextBox 3">
                <a:extLst>
                  <a:ext uri="{FF2B5EF4-FFF2-40B4-BE49-F238E27FC236}">
                    <a16:creationId xmlns:a16="http://schemas.microsoft.com/office/drawing/2014/main" id="{218AFE9E-B406-41DA-AFE1-236C0230E357}"/>
                  </a:ext>
                </a:extLst>
              </p:cNvPr>
              <p:cNvSpPr txBox="1">
                <a:spLocks noRot="1" noChangeAspect="1" noMove="1" noResize="1" noEditPoints="1" noAdjustHandles="1" noChangeArrowheads="1" noChangeShapeType="1" noTextEdit="1"/>
              </p:cNvSpPr>
              <p:nvPr/>
            </p:nvSpPr>
            <p:spPr>
              <a:xfrm>
                <a:off x="2988297" y="1411321"/>
                <a:ext cx="7307623" cy="1049839"/>
              </a:xfrm>
              <a:prstGeom prst="rect">
                <a:avLst/>
              </a:prstGeom>
              <a:blipFill>
                <a:blip r:embed="rId3"/>
                <a:stretch>
                  <a:fillRect b="-13953"/>
                </a:stretch>
              </a:blipFill>
            </p:spPr>
            <p:txBody>
              <a:bodyPr/>
              <a:lstStyle/>
              <a:p>
                <a:r>
                  <a:rPr lang="en-GB">
                    <a:noFill/>
                  </a:rPr>
                  <a:t> </a:t>
                </a:r>
              </a:p>
            </p:txBody>
          </p:sp>
        </mc:Fallback>
      </mc:AlternateContent>
      <p:pic>
        <p:nvPicPr>
          <p:cNvPr id="7" name="Picture 6">
            <a:extLst>
              <a:ext uri="{FF2B5EF4-FFF2-40B4-BE49-F238E27FC236}">
                <a16:creationId xmlns:a16="http://schemas.microsoft.com/office/drawing/2014/main" id="{5168CAE1-8059-A98F-447C-FF4784974807}"/>
              </a:ext>
            </a:extLst>
          </p:cNvPr>
          <p:cNvPicPr>
            <a:picLocks noChangeAspect="1"/>
          </p:cNvPicPr>
          <p:nvPr/>
        </p:nvPicPr>
        <p:blipFill>
          <a:blip r:embed="rId4"/>
          <a:stretch>
            <a:fillRect/>
          </a:stretch>
        </p:blipFill>
        <p:spPr>
          <a:xfrm>
            <a:off x="2988297" y="3255280"/>
            <a:ext cx="895350" cy="1104900"/>
          </a:xfrm>
          <a:prstGeom prst="rect">
            <a:avLst/>
          </a:prstGeom>
        </p:spPr>
      </p:pic>
      <p:pic>
        <p:nvPicPr>
          <p:cNvPr id="10" name="Picture 9">
            <a:extLst>
              <a:ext uri="{FF2B5EF4-FFF2-40B4-BE49-F238E27FC236}">
                <a16:creationId xmlns:a16="http://schemas.microsoft.com/office/drawing/2014/main" id="{A52450F1-608A-35F9-D823-2833A39B13FB}"/>
              </a:ext>
            </a:extLst>
          </p:cNvPr>
          <p:cNvPicPr>
            <a:picLocks noChangeAspect="1"/>
          </p:cNvPicPr>
          <p:nvPr/>
        </p:nvPicPr>
        <p:blipFill>
          <a:blip r:embed="rId5"/>
          <a:stretch>
            <a:fillRect/>
          </a:stretch>
        </p:blipFill>
        <p:spPr>
          <a:xfrm>
            <a:off x="8017565" y="3198130"/>
            <a:ext cx="904875" cy="1162050"/>
          </a:xfrm>
          <a:prstGeom prst="rect">
            <a:avLst/>
          </a:prstGeom>
        </p:spPr>
      </p:pic>
      <p:sp>
        <p:nvSpPr>
          <p:cNvPr id="3" name="Google Shape;428;p15" descr="Pink rectangle covering the answer">
            <a:extLst>
              <a:ext uri="{FF2B5EF4-FFF2-40B4-BE49-F238E27FC236}">
                <a16:creationId xmlns:a16="http://schemas.microsoft.com/office/drawing/2014/main" id="{857332A2-D38A-2F24-690C-3FC589EA3757}"/>
              </a:ext>
            </a:extLst>
          </p:cNvPr>
          <p:cNvSpPr/>
          <p:nvPr/>
        </p:nvSpPr>
        <p:spPr>
          <a:xfrm>
            <a:off x="10295920" y="4896605"/>
            <a:ext cx="1545174" cy="1373774"/>
          </a:xfrm>
          <a:prstGeom prst="rect">
            <a:avLst/>
          </a:prstGeom>
          <a:solidFill>
            <a:schemeClr val="accent1"/>
          </a:solidFill>
          <a:ln w="12700" cap="flat" cmpd="sng">
            <a:solidFill>
              <a:srgbClr val="BE006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Arial" panose="020B0604020202020204" pitchFamily="34" charset="0"/>
              <a:ea typeface="Calibri"/>
              <a:cs typeface="Arial" panose="020B0604020202020204" pitchFamily="34" charset="0"/>
              <a:sym typeface="Calibri"/>
            </a:endParaRPr>
          </a:p>
        </p:txBody>
      </p:sp>
      <p:sp>
        <p:nvSpPr>
          <p:cNvPr id="5" name="Isosceles Triangle 4">
            <a:extLst>
              <a:ext uri="{FF2B5EF4-FFF2-40B4-BE49-F238E27FC236}">
                <a16:creationId xmlns:a16="http://schemas.microsoft.com/office/drawing/2014/main" id="{EF452509-C045-1019-6165-0C2836CED52C}"/>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TextBox 5">
            <a:extLst>
              <a:ext uri="{FF2B5EF4-FFF2-40B4-BE49-F238E27FC236}">
                <a16:creationId xmlns:a16="http://schemas.microsoft.com/office/drawing/2014/main" id="{80AC22B6-0E56-8E12-0E21-44DCBDAD7C67}"/>
              </a:ext>
            </a:extLst>
          </p:cNvPr>
          <p:cNvSpPr txBox="1"/>
          <p:nvPr/>
        </p:nvSpPr>
        <p:spPr>
          <a:xfrm>
            <a:off x="-19845" y="165505"/>
            <a:ext cx="1511714"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spTree>
    <p:extLst>
      <p:ext uri="{BB962C8B-B14F-4D97-AF65-F5344CB8AC3E}">
        <p14:creationId xmlns:p14="http://schemas.microsoft.com/office/powerpoint/2010/main" val="28990246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1"/>
                                          </p:stCondLst>
                                        </p:cTn>
                                        <p:tgtEl>
                                          <p:spTgt spid="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extBox 1">
                <a:extLst>
                  <a:ext uri="{FF2B5EF4-FFF2-40B4-BE49-F238E27FC236}">
                    <a16:creationId xmlns:a16="http://schemas.microsoft.com/office/drawing/2014/main" id="{5F8F3610-627A-03A0-A9FC-660AB19D3094}"/>
                  </a:ext>
                </a:extLst>
              </p:cNvPr>
              <p:cNvSpPr txBox="1"/>
              <p:nvPr/>
            </p:nvSpPr>
            <p:spPr>
              <a:xfrm>
                <a:off x="9302678" y="5136902"/>
                <a:ext cx="2570224" cy="1054071"/>
              </a:xfrm>
              <a:prstGeom prst="rect">
                <a:avLst/>
              </a:prstGeom>
              <a:noFill/>
            </p:spPr>
            <p:txBody>
              <a:bodyPr wrap="square">
                <a:spAutoFit/>
              </a:bodyPr>
              <a:lstStyle/>
              <a:p>
                <a14:m>
                  <m:oMath xmlns:m="http://schemas.openxmlformats.org/officeDocument/2006/math">
                    <m:f>
                      <m:fPr>
                        <m:ctrlPr>
                          <a:rPr lang="en-GB" sz="4400" i="1" smtClean="0">
                            <a:solidFill>
                              <a:schemeClr val="tx1"/>
                            </a:solidFill>
                            <a:latin typeface="Cambria Math" panose="02040503050406030204" pitchFamily="18" charset="0"/>
                          </a:rPr>
                        </m:ctrlPr>
                      </m:fPr>
                      <m:num>
                        <m:r>
                          <a:rPr lang="en-US" sz="4400" b="0" i="0" smtClean="0">
                            <a:solidFill>
                              <a:schemeClr val="tx1"/>
                            </a:solidFill>
                            <a:latin typeface="Cambria Math" panose="02040503050406030204" pitchFamily="18" charset="0"/>
                          </a:rPr>
                          <m:t>3</m:t>
                        </m:r>
                      </m:num>
                      <m:den>
                        <m:r>
                          <a:rPr lang="en-US" sz="4400" b="0" i="0" smtClean="0">
                            <a:solidFill>
                              <a:schemeClr val="tx1"/>
                            </a:solidFill>
                            <a:latin typeface="Cambria Math" panose="02040503050406030204" pitchFamily="18" charset="0"/>
                          </a:rPr>
                          <m:t>1</m:t>
                        </m:r>
                        <m:r>
                          <a:rPr lang="en-US" sz="4400" b="0" i="1" smtClean="0">
                            <a:solidFill>
                              <a:schemeClr val="tx1"/>
                            </a:solidFill>
                            <a:latin typeface="Cambria Math" panose="02040503050406030204" pitchFamily="18" charset="0"/>
                          </a:rPr>
                          <m:t>0</m:t>
                        </m:r>
                      </m:den>
                    </m:f>
                  </m:oMath>
                </a14:m>
                <a:r>
                  <a:rPr lang="en-GB" sz="4400" dirty="0"/>
                  <a:t>, 30%</a:t>
                </a:r>
              </a:p>
            </p:txBody>
          </p:sp>
        </mc:Choice>
        <mc:Fallback xmlns="">
          <p:sp>
            <p:nvSpPr>
              <p:cNvPr id="2" name="TextBox 1">
                <a:extLst>
                  <a:ext uri="{FF2B5EF4-FFF2-40B4-BE49-F238E27FC236}">
                    <a16:creationId xmlns:a16="http://schemas.microsoft.com/office/drawing/2014/main" id="{5F8F3610-627A-03A0-A9FC-660AB19D3094}"/>
                  </a:ext>
                </a:extLst>
              </p:cNvPr>
              <p:cNvSpPr txBox="1">
                <a:spLocks noRot="1" noChangeAspect="1" noMove="1" noResize="1" noEditPoints="1" noAdjustHandles="1" noChangeArrowheads="1" noChangeShapeType="1" noTextEdit="1"/>
              </p:cNvSpPr>
              <p:nvPr/>
            </p:nvSpPr>
            <p:spPr>
              <a:xfrm>
                <a:off x="9302678" y="5136902"/>
                <a:ext cx="2570224" cy="1054071"/>
              </a:xfrm>
              <a:prstGeom prst="rect">
                <a:avLst/>
              </a:prstGeom>
              <a:blipFill>
                <a:blip r:embed="rId2"/>
                <a:stretch>
                  <a:fillRect b="-13295"/>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8BDA540A-5903-A260-B46B-7E20907B2ECC}"/>
                  </a:ext>
                </a:extLst>
              </p:cNvPr>
              <p:cNvSpPr txBox="1"/>
              <p:nvPr/>
            </p:nvSpPr>
            <p:spPr>
              <a:xfrm>
                <a:off x="2427521" y="1307397"/>
                <a:ext cx="7307623" cy="1051826"/>
              </a:xfrm>
              <a:prstGeom prst="rect">
                <a:avLst/>
              </a:prstGeom>
              <a:noFill/>
            </p:spPr>
            <p:txBody>
              <a:bodyPr wrap="square">
                <a:spAutoFit/>
              </a:bodyPr>
              <a:lstStyle/>
              <a:p>
                <a14:m>
                  <m:oMath xmlns:m="http://schemas.openxmlformats.org/officeDocument/2006/math">
                    <m:f>
                      <m:fPr>
                        <m:ctrlPr>
                          <a:rPr lang="en-GB" sz="4400" i="1" smtClean="0">
                            <a:solidFill>
                              <a:schemeClr val="tx1"/>
                            </a:solidFill>
                            <a:latin typeface="Cambria Math" panose="02040503050406030204" pitchFamily="18" charset="0"/>
                          </a:rPr>
                        </m:ctrlPr>
                      </m:fPr>
                      <m:num>
                        <m:r>
                          <a:rPr lang="en-US" sz="4400" b="0" i="0" smtClean="0">
                            <a:solidFill>
                              <a:schemeClr val="tx1"/>
                            </a:solidFill>
                            <a:latin typeface="Cambria Math" panose="02040503050406030204" pitchFamily="18" charset="0"/>
                          </a:rPr>
                          <m:t>1</m:t>
                        </m:r>
                      </m:num>
                      <m:den>
                        <m:r>
                          <a:rPr lang="en-US" sz="4400" b="0" i="0" smtClean="0">
                            <a:solidFill>
                              <a:schemeClr val="tx1"/>
                            </a:solidFill>
                            <a:latin typeface="Cambria Math" panose="02040503050406030204" pitchFamily="18" charset="0"/>
                          </a:rPr>
                          <m:t>2</m:t>
                        </m:r>
                      </m:den>
                    </m:f>
                  </m:oMath>
                </a14:m>
                <a:r>
                  <a:rPr lang="en-GB" sz="4400" dirty="0">
                    <a:solidFill>
                      <a:schemeClr val="tx1"/>
                    </a:solidFill>
                  </a:rPr>
                  <a:t>                   -                    </a:t>
                </a:r>
                <a14:m>
                  <m:oMath xmlns:m="http://schemas.openxmlformats.org/officeDocument/2006/math">
                    <m:f>
                      <m:fPr>
                        <m:ctrlPr>
                          <a:rPr lang="en-GB" sz="4400" i="1" smtClean="0">
                            <a:solidFill>
                              <a:schemeClr val="tx1"/>
                            </a:solidFill>
                            <a:latin typeface="Cambria Math" panose="02040503050406030204" pitchFamily="18" charset="0"/>
                          </a:rPr>
                        </m:ctrlPr>
                      </m:fPr>
                      <m:num>
                        <m:r>
                          <a:rPr lang="en-US" sz="4400" b="0" i="0" smtClean="0">
                            <a:solidFill>
                              <a:schemeClr val="tx1"/>
                            </a:solidFill>
                            <a:latin typeface="Cambria Math" panose="02040503050406030204" pitchFamily="18" charset="0"/>
                          </a:rPr>
                          <m:t>1</m:t>
                        </m:r>
                      </m:num>
                      <m:den>
                        <m:r>
                          <a:rPr lang="en-US" sz="4400" b="0" i="0" smtClean="0">
                            <a:solidFill>
                              <a:schemeClr val="tx1"/>
                            </a:solidFill>
                            <a:latin typeface="Cambria Math" panose="02040503050406030204" pitchFamily="18" charset="0"/>
                          </a:rPr>
                          <m:t>5</m:t>
                        </m:r>
                      </m:den>
                    </m:f>
                  </m:oMath>
                </a14:m>
                <a:r>
                  <a:rPr lang="en-GB" sz="4400" dirty="0">
                    <a:solidFill>
                      <a:schemeClr val="tx1"/>
                    </a:solidFill>
                  </a:rPr>
                  <a:t> </a:t>
                </a:r>
                <a:endParaRPr lang="en-GB" sz="4400" dirty="0"/>
              </a:p>
            </p:txBody>
          </p:sp>
        </mc:Choice>
        <mc:Fallback xmlns="">
          <p:sp>
            <p:nvSpPr>
              <p:cNvPr id="3" name="TextBox 2">
                <a:extLst>
                  <a:ext uri="{FF2B5EF4-FFF2-40B4-BE49-F238E27FC236}">
                    <a16:creationId xmlns:a16="http://schemas.microsoft.com/office/drawing/2014/main" id="{8BDA540A-5903-A260-B46B-7E20907B2ECC}"/>
                  </a:ext>
                </a:extLst>
              </p:cNvPr>
              <p:cNvSpPr txBox="1">
                <a:spLocks noRot="1" noChangeAspect="1" noMove="1" noResize="1" noEditPoints="1" noAdjustHandles="1" noChangeArrowheads="1" noChangeShapeType="1" noTextEdit="1"/>
              </p:cNvSpPr>
              <p:nvPr/>
            </p:nvSpPr>
            <p:spPr>
              <a:xfrm>
                <a:off x="2427521" y="1307397"/>
                <a:ext cx="7307623" cy="1051826"/>
              </a:xfrm>
              <a:prstGeom prst="rect">
                <a:avLst/>
              </a:prstGeom>
              <a:blipFill>
                <a:blip r:embed="rId3"/>
                <a:stretch>
                  <a:fillRect b="-13295"/>
                </a:stretch>
              </a:blipFill>
            </p:spPr>
            <p:txBody>
              <a:bodyPr/>
              <a:lstStyle/>
              <a:p>
                <a:r>
                  <a:rPr lang="en-GB">
                    <a:noFill/>
                  </a:rPr>
                  <a:t> </a:t>
                </a:r>
              </a:p>
            </p:txBody>
          </p:sp>
        </mc:Fallback>
      </mc:AlternateContent>
      <p:pic>
        <p:nvPicPr>
          <p:cNvPr id="6" name="Picture 5">
            <a:extLst>
              <a:ext uri="{FF2B5EF4-FFF2-40B4-BE49-F238E27FC236}">
                <a16:creationId xmlns:a16="http://schemas.microsoft.com/office/drawing/2014/main" id="{220533C3-0BB8-39EF-42B9-7111C6C2E128}"/>
              </a:ext>
            </a:extLst>
          </p:cNvPr>
          <p:cNvPicPr>
            <a:picLocks noChangeAspect="1"/>
          </p:cNvPicPr>
          <p:nvPr/>
        </p:nvPicPr>
        <p:blipFill>
          <a:blip r:embed="rId4"/>
          <a:stretch>
            <a:fillRect/>
          </a:stretch>
        </p:blipFill>
        <p:spPr>
          <a:xfrm>
            <a:off x="2254276" y="3905519"/>
            <a:ext cx="942975" cy="1285875"/>
          </a:xfrm>
          <a:prstGeom prst="rect">
            <a:avLst/>
          </a:prstGeom>
        </p:spPr>
      </p:pic>
      <p:pic>
        <p:nvPicPr>
          <p:cNvPr id="9" name="Picture 8">
            <a:extLst>
              <a:ext uri="{FF2B5EF4-FFF2-40B4-BE49-F238E27FC236}">
                <a16:creationId xmlns:a16="http://schemas.microsoft.com/office/drawing/2014/main" id="{1F3911CA-9DD5-FC48-DEC2-F608697F792B}"/>
              </a:ext>
            </a:extLst>
          </p:cNvPr>
          <p:cNvPicPr>
            <a:picLocks noChangeAspect="1"/>
          </p:cNvPicPr>
          <p:nvPr/>
        </p:nvPicPr>
        <p:blipFill>
          <a:blip r:embed="rId5"/>
          <a:stretch>
            <a:fillRect/>
          </a:stretch>
        </p:blipFill>
        <p:spPr>
          <a:xfrm>
            <a:off x="7609190" y="3900756"/>
            <a:ext cx="914400" cy="1295400"/>
          </a:xfrm>
          <a:prstGeom prst="rect">
            <a:avLst/>
          </a:prstGeom>
        </p:spPr>
      </p:pic>
      <p:sp>
        <p:nvSpPr>
          <p:cNvPr id="4" name="Google Shape;428;p15" descr="Pink rectangle covering the answer">
            <a:extLst>
              <a:ext uri="{FF2B5EF4-FFF2-40B4-BE49-F238E27FC236}">
                <a16:creationId xmlns:a16="http://schemas.microsoft.com/office/drawing/2014/main" id="{E6BEB532-F0BD-C1D3-7A38-DE001D1CE290}"/>
              </a:ext>
            </a:extLst>
          </p:cNvPr>
          <p:cNvSpPr/>
          <p:nvPr/>
        </p:nvSpPr>
        <p:spPr>
          <a:xfrm>
            <a:off x="9302678" y="5136902"/>
            <a:ext cx="2007065" cy="1013077"/>
          </a:xfrm>
          <a:prstGeom prst="rect">
            <a:avLst/>
          </a:prstGeom>
          <a:solidFill>
            <a:schemeClr val="accent1"/>
          </a:solidFill>
          <a:ln w="12700" cap="flat" cmpd="sng">
            <a:solidFill>
              <a:srgbClr val="BE006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Arial" panose="020B0604020202020204" pitchFamily="34" charset="0"/>
              <a:ea typeface="Calibri"/>
              <a:cs typeface="Arial" panose="020B0604020202020204" pitchFamily="34" charset="0"/>
              <a:sym typeface="Calibri"/>
            </a:endParaRPr>
          </a:p>
        </p:txBody>
      </p:sp>
      <p:sp>
        <p:nvSpPr>
          <p:cNvPr id="5" name="Isosceles Triangle 4">
            <a:extLst>
              <a:ext uri="{FF2B5EF4-FFF2-40B4-BE49-F238E27FC236}">
                <a16:creationId xmlns:a16="http://schemas.microsoft.com/office/drawing/2014/main" id="{97F49CE0-1043-976C-B97B-F7C2BF1F2A5C}"/>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TextBox 6">
            <a:extLst>
              <a:ext uri="{FF2B5EF4-FFF2-40B4-BE49-F238E27FC236}">
                <a16:creationId xmlns:a16="http://schemas.microsoft.com/office/drawing/2014/main" id="{EDAA0238-7F35-CAFD-9805-2F00A4C11D09}"/>
              </a:ext>
            </a:extLst>
          </p:cNvPr>
          <p:cNvSpPr txBox="1"/>
          <p:nvPr/>
        </p:nvSpPr>
        <p:spPr>
          <a:xfrm>
            <a:off x="-19845" y="165505"/>
            <a:ext cx="1511714"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spTree>
    <p:extLst>
      <p:ext uri="{BB962C8B-B14F-4D97-AF65-F5344CB8AC3E}">
        <p14:creationId xmlns:p14="http://schemas.microsoft.com/office/powerpoint/2010/main" val="15186142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1"/>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extBox 1">
                <a:extLst>
                  <a:ext uri="{FF2B5EF4-FFF2-40B4-BE49-F238E27FC236}">
                    <a16:creationId xmlns:a16="http://schemas.microsoft.com/office/drawing/2014/main" id="{5F8F3610-627A-03A0-A9FC-660AB19D3094}"/>
                  </a:ext>
                </a:extLst>
              </p:cNvPr>
              <p:cNvSpPr txBox="1"/>
              <p:nvPr/>
            </p:nvSpPr>
            <p:spPr>
              <a:xfrm>
                <a:off x="10122568" y="4639597"/>
                <a:ext cx="1802178" cy="136441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f>
                        <m:fPr>
                          <m:ctrlPr>
                            <a:rPr lang="en-GB" sz="4400" i="1" smtClean="0">
                              <a:solidFill>
                                <a:schemeClr val="tx1"/>
                              </a:solidFill>
                              <a:latin typeface="Cambria Math" panose="02040503050406030204" pitchFamily="18" charset="0"/>
                            </a:rPr>
                          </m:ctrlPr>
                        </m:fPr>
                        <m:num>
                          <m:r>
                            <a:rPr lang="en-US" sz="4400" b="0" i="0" smtClean="0">
                              <a:solidFill>
                                <a:schemeClr val="tx1"/>
                              </a:solidFill>
                              <a:latin typeface="Cambria Math" panose="02040503050406030204" pitchFamily="18" charset="0"/>
                            </a:rPr>
                            <m:t>11</m:t>
                          </m:r>
                        </m:num>
                        <m:den>
                          <m:r>
                            <a:rPr lang="en-US" sz="4400" b="0" i="0" smtClean="0">
                              <a:solidFill>
                                <a:schemeClr val="tx1"/>
                              </a:solidFill>
                              <a:latin typeface="Cambria Math" panose="02040503050406030204" pitchFamily="18" charset="0"/>
                            </a:rPr>
                            <m:t>1</m:t>
                          </m:r>
                          <m:r>
                            <a:rPr lang="en-US" sz="4400" b="0" i="1" smtClean="0">
                              <a:solidFill>
                                <a:schemeClr val="tx1"/>
                              </a:solidFill>
                              <a:latin typeface="Cambria Math" panose="02040503050406030204" pitchFamily="18" charset="0"/>
                            </a:rPr>
                            <m:t>5</m:t>
                          </m:r>
                        </m:den>
                      </m:f>
                    </m:oMath>
                  </m:oMathPara>
                </a14:m>
                <a:endParaRPr lang="en-GB" sz="4400" dirty="0"/>
              </a:p>
            </p:txBody>
          </p:sp>
        </mc:Choice>
        <mc:Fallback xmlns="">
          <p:sp>
            <p:nvSpPr>
              <p:cNvPr id="2" name="TextBox 1">
                <a:extLst>
                  <a:ext uri="{FF2B5EF4-FFF2-40B4-BE49-F238E27FC236}">
                    <a16:creationId xmlns:a16="http://schemas.microsoft.com/office/drawing/2014/main" id="{5F8F3610-627A-03A0-A9FC-660AB19D3094}"/>
                  </a:ext>
                </a:extLst>
              </p:cNvPr>
              <p:cNvSpPr txBox="1">
                <a:spLocks noRot="1" noChangeAspect="1" noMove="1" noResize="1" noEditPoints="1" noAdjustHandles="1" noChangeArrowheads="1" noChangeShapeType="1" noTextEdit="1"/>
              </p:cNvSpPr>
              <p:nvPr/>
            </p:nvSpPr>
            <p:spPr>
              <a:xfrm>
                <a:off x="10122568" y="4639597"/>
                <a:ext cx="1802178" cy="1364412"/>
              </a:xfrm>
              <a:prstGeom prst="rect">
                <a:avLst/>
              </a:prstGeom>
              <a:blipFill>
                <a:blip r:embed="rId2"/>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4" name="TextBox 3">
                <a:extLst>
                  <a:ext uri="{FF2B5EF4-FFF2-40B4-BE49-F238E27FC236}">
                    <a16:creationId xmlns:a16="http://schemas.microsoft.com/office/drawing/2014/main" id="{385FAB54-128A-1CFF-BE63-25910C1D6F9F}"/>
                  </a:ext>
                </a:extLst>
              </p:cNvPr>
              <p:cNvSpPr txBox="1"/>
              <p:nvPr/>
            </p:nvSpPr>
            <p:spPr>
              <a:xfrm>
                <a:off x="2945750" y="1344361"/>
                <a:ext cx="7307623" cy="1051826"/>
              </a:xfrm>
              <a:prstGeom prst="rect">
                <a:avLst/>
              </a:prstGeom>
              <a:noFill/>
            </p:spPr>
            <p:txBody>
              <a:bodyPr wrap="square">
                <a:spAutoFit/>
              </a:bodyPr>
              <a:lstStyle/>
              <a:p>
                <a14:m>
                  <m:oMath xmlns:m="http://schemas.openxmlformats.org/officeDocument/2006/math">
                    <m:f>
                      <m:fPr>
                        <m:ctrlPr>
                          <a:rPr lang="en-GB" sz="4400" i="1" smtClean="0">
                            <a:solidFill>
                              <a:schemeClr val="tx1"/>
                            </a:solidFill>
                            <a:latin typeface="Cambria Math" panose="02040503050406030204" pitchFamily="18" charset="0"/>
                          </a:rPr>
                        </m:ctrlPr>
                      </m:fPr>
                      <m:num>
                        <m:r>
                          <a:rPr lang="en-US" sz="4400" b="0" i="0" smtClean="0">
                            <a:solidFill>
                              <a:schemeClr val="tx1"/>
                            </a:solidFill>
                            <a:latin typeface="Cambria Math" panose="02040503050406030204" pitchFamily="18" charset="0"/>
                          </a:rPr>
                          <m:t>2</m:t>
                        </m:r>
                      </m:num>
                      <m:den>
                        <m:r>
                          <a:rPr lang="en-US" sz="4400" b="0" i="0" smtClean="0">
                            <a:solidFill>
                              <a:schemeClr val="tx1"/>
                            </a:solidFill>
                            <a:latin typeface="Cambria Math" panose="02040503050406030204" pitchFamily="18" charset="0"/>
                          </a:rPr>
                          <m:t>5</m:t>
                        </m:r>
                      </m:den>
                    </m:f>
                  </m:oMath>
                </a14:m>
                <a:r>
                  <a:rPr lang="en-GB" sz="4400" dirty="0">
                    <a:solidFill>
                      <a:schemeClr val="tx1"/>
                    </a:solidFill>
                  </a:rPr>
                  <a:t>                   +                    </a:t>
                </a:r>
                <a14:m>
                  <m:oMath xmlns:m="http://schemas.openxmlformats.org/officeDocument/2006/math">
                    <m:f>
                      <m:fPr>
                        <m:ctrlPr>
                          <a:rPr lang="en-GB" sz="4400" i="1" smtClean="0">
                            <a:solidFill>
                              <a:schemeClr val="tx1"/>
                            </a:solidFill>
                            <a:latin typeface="Cambria Math" panose="02040503050406030204" pitchFamily="18" charset="0"/>
                          </a:rPr>
                        </m:ctrlPr>
                      </m:fPr>
                      <m:num>
                        <m:r>
                          <a:rPr lang="en-US" sz="4400" b="0" i="0" smtClean="0">
                            <a:solidFill>
                              <a:schemeClr val="tx1"/>
                            </a:solidFill>
                            <a:latin typeface="Cambria Math" panose="02040503050406030204" pitchFamily="18" charset="0"/>
                          </a:rPr>
                          <m:t>1</m:t>
                        </m:r>
                      </m:num>
                      <m:den>
                        <m:r>
                          <a:rPr lang="en-US" sz="4400" b="0" i="0" smtClean="0">
                            <a:solidFill>
                              <a:schemeClr val="tx1"/>
                            </a:solidFill>
                            <a:latin typeface="Cambria Math" panose="02040503050406030204" pitchFamily="18" charset="0"/>
                          </a:rPr>
                          <m:t>3</m:t>
                        </m:r>
                      </m:den>
                    </m:f>
                  </m:oMath>
                </a14:m>
                <a:r>
                  <a:rPr lang="en-GB" sz="4400" dirty="0">
                    <a:solidFill>
                      <a:schemeClr val="tx1"/>
                    </a:solidFill>
                  </a:rPr>
                  <a:t> </a:t>
                </a:r>
                <a:endParaRPr lang="en-GB" sz="4400" dirty="0"/>
              </a:p>
            </p:txBody>
          </p:sp>
        </mc:Choice>
        <mc:Fallback xmlns="">
          <p:sp>
            <p:nvSpPr>
              <p:cNvPr id="4" name="TextBox 3">
                <a:extLst>
                  <a:ext uri="{FF2B5EF4-FFF2-40B4-BE49-F238E27FC236}">
                    <a16:creationId xmlns:a16="http://schemas.microsoft.com/office/drawing/2014/main" id="{385FAB54-128A-1CFF-BE63-25910C1D6F9F}"/>
                  </a:ext>
                </a:extLst>
              </p:cNvPr>
              <p:cNvSpPr txBox="1">
                <a:spLocks noRot="1" noChangeAspect="1" noMove="1" noResize="1" noEditPoints="1" noAdjustHandles="1" noChangeArrowheads="1" noChangeShapeType="1" noTextEdit="1"/>
              </p:cNvSpPr>
              <p:nvPr/>
            </p:nvSpPr>
            <p:spPr>
              <a:xfrm>
                <a:off x="2945750" y="1344361"/>
                <a:ext cx="7307623" cy="1051826"/>
              </a:xfrm>
              <a:prstGeom prst="rect">
                <a:avLst/>
              </a:prstGeom>
              <a:blipFill>
                <a:blip r:embed="rId3"/>
                <a:stretch>
                  <a:fillRect b="-13953"/>
                </a:stretch>
              </a:blipFill>
            </p:spPr>
            <p:txBody>
              <a:bodyPr/>
              <a:lstStyle/>
              <a:p>
                <a:r>
                  <a:rPr lang="en-GB">
                    <a:noFill/>
                  </a:rPr>
                  <a:t> </a:t>
                </a:r>
              </a:p>
            </p:txBody>
          </p:sp>
        </mc:Fallback>
      </mc:AlternateContent>
      <p:pic>
        <p:nvPicPr>
          <p:cNvPr id="7" name="Picture 6">
            <a:extLst>
              <a:ext uri="{FF2B5EF4-FFF2-40B4-BE49-F238E27FC236}">
                <a16:creationId xmlns:a16="http://schemas.microsoft.com/office/drawing/2014/main" id="{D7EA1447-75EA-1D8B-A3B0-92D232A41295}"/>
              </a:ext>
            </a:extLst>
          </p:cNvPr>
          <p:cNvPicPr>
            <a:picLocks noChangeAspect="1"/>
          </p:cNvPicPr>
          <p:nvPr/>
        </p:nvPicPr>
        <p:blipFill>
          <a:blip r:embed="rId4"/>
          <a:stretch>
            <a:fillRect/>
          </a:stretch>
        </p:blipFill>
        <p:spPr>
          <a:xfrm>
            <a:off x="8262011" y="3752605"/>
            <a:ext cx="857250" cy="1162050"/>
          </a:xfrm>
          <a:prstGeom prst="rect">
            <a:avLst/>
          </a:prstGeom>
        </p:spPr>
      </p:pic>
      <p:pic>
        <p:nvPicPr>
          <p:cNvPr id="12" name="Picture 11">
            <a:extLst>
              <a:ext uri="{FF2B5EF4-FFF2-40B4-BE49-F238E27FC236}">
                <a16:creationId xmlns:a16="http://schemas.microsoft.com/office/drawing/2014/main" id="{3749D7F8-9B28-6124-D5A1-B75F6C59B552}"/>
              </a:ext>
            </a:extLst>
          </p:cNvPr>
          <p:cNvPicPr>
            <a:picLocks noChangeAspect="1"/>
          </p:cNvPicPr>
          <p:nvPr/>
        </p:nvPicPr>
        <p:blipFill>
          <a:blip r:embed="rId5"/>
          <a:stretch>
            <a:fillRect/>
          </a:stretch>
        </p:blipFill>
        <p:spPr>
          <a:xfrm>
            <a:off x="2945750" y="3711606"/>
            <a:ext cx="857250" cy="1181100"/>
          </a:xfrm>
          <a:prstGeom prst="rect">
            <a:avLst/>
          </a:prstGeom>
        </p:spPr>
      </p:pic>
      <p:sp>
        <p:nvSpPr>
          <p:cNvPr id="3" name="Google Shape;428;p15" descr="Pink rectangle covering the answer">
            <a:extLst>
              <a:ext uri="{FF2B5EF4-FFF2-40B4-BE49-F238E27FC236}">
                <a16:creationId xmlns:a16="http://schemas.microsoft.com/office/drawing/2014/main" id="{6DC5590B-C678-E40B-D278-4D12EE2258B6}"/>
              </a:ext>
            </a:extLst>
          </p:cNvPr>
          <p:cNvSpPr/>
          <p:nvPr/>
        </p:nvSpPr>
        <p:spPr>
          <a:xfrm>
            <a:off x="10253373" y="4408116"/>
            <a:ext cx="1655330" cy="1752052"/>
          </a:xfrm>
          <a:prstGeom prst="rect">
            <a:avLst/>
          </a:prstGeom>
          <a:solidFill>
            <a:schemeClr val="accent1"/>
          </a:solidFill>
          <a:ln w="12700" cap="flat" cmpd="sng">
            <a:solidFill>
              <a:srgbClr val="BE006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Arial" panose="020B0604020202020204" pitchFamily="34" charset="0"/>
              <a:ea typeface="Calibri"/>
              <a:cs typeface="Arial" panose="020B0604020202020204" pitchFamily="34" charset="0"/>
              <a:sym typeface="Calibri"/>
            </a:endParaRPr>
          </a:p>
        </p:txBody>
      </p:sp>
      <p:sp>
        <p:nvSpPr>
          <p:cNvPr id="5" name="Isosceles Triangle 4">
            <a:extLst>
              <a:ext uri="{FF2B5EF4-FFF2-40B4-BE49-F238E27FC236}">
                <a16:creationId xmlns:a16="http://schemas.microsoft.com/office/drawing/2014/main" id="{43A4DFA8-AC84-A58D-6946-093970862B1D}"/>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TextBox 5">
            <a:extLst>
              <a:ext uri="{FF2B5EF4-FFF2-40B4-BE49-F238E27FC236}">
                <a16:creationId xmlns:a16="http://schemas.microsoft.com/office/drawing/2014/main" id="{8585D91F-4001-049E-49F2-7D88C783E772}"/>
              </a:ext>
            </a:extLst>
          </p:cNvPr>
          <p:cNvSpPr txBox="1"/>
          <p:nvPr/>
        </p:nvSpPr>
        <p:spPr>
          <a:xfrm>
            <a:off x="-19845" y="165505"/>
            <a:ext cx="1511714"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spTree>
    <p:extLst>
      <p:ext uri="{BB962C8B-B14F-4D97-AF65-F5344CB8AC3E}">
        <p14:creationId xmlns:p14="http://schemas.microsoft.com/office/powerpoint/2010/main" val="23906629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1"/>
                                          </p:stCondLst>
                                        </p:cTn>
                                        <p:tgtEl>
                                          <p:spTgt spid="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916744" y="-34267"/>
            <a:ext cx="10515600" cy="13255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Introduction activity - Flapjack in a tray</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a:xfrm>
            <a:off x="8883989" y="6397291"/>
            <a:ext cx="2743200" cy="365125"/>
          </a:xfrm>
        </p:spPr>
        <p:txBody>
          <a:bodyPr/>
          <a:lstStyle/>
          <a:p>
            <a:fld id="{892959B6-490E-A144-8C7C-88267F972F69}" type="slidenum">
              <a:rPr lang="en-US" smtClean="0"/>
              <a:t>2</a:t>
            </a:fld>
            <a:endParaRPr lang="en-US" dirty="0"/>
          </a:p>
        </p:txBody>
      </p:sp>
      <p:sp>
        <p:nvSpPr>
          <p:cNvPr id="3" name="TextBox 2">
            <a:extLst>
              <a:ext uri="{FF2B5EF4-FFF2-40B4-BE49-F238E27FC236}">
                <a16:creationId xmlns:a16="http://schemas.microsoft.com/office/drawing/2014/main" id="{E03A399E-A079-4972-986A-8F5EFC549EED}"/>
              </a:ext>
            </a:extLst>
          </p:cNvPr>
          <p:cNvSpPr txBox="1"/>
          <p:nvPr/>
        </p:nvSpPr>
        <p:spPr>
          <a:xfrm>
            <a:off x="564811" y="1308309"/>
            <a:ext cx="11062378" cy="1815882"/>
          </a:xfrm>
          <a:prstGeom prst="rect">
            <a:avLst/>
          </a:prstGeom>
          <a:noFill/>
        </p:spPr>
        <p:txBody>
          <a:bodyPr wrap="square" rtlCol="0">
            <a:spAutoFit/>
          </a:bodyPr>
          <a:lstStyle/>
          <a:p>
            <a:r>
              <a:rPr lang="en-GB" sz="2800" dirty="0">
                <a:solidFill>
                  <a:srgbClr val="000000"/>
                </a:solidFill>
                <a:latin typeface="Arial" panose="020B0604020202020204" pitchFamily="34" charset="0"/>
                <a:cs typeface="Arial" panose="020B0604020202020204" pitchFamily="34" charset="0"/>
              </a:rPr>
              <a:t>Matthew works in a café behind the counter selling food and drink.</a:t>
            </a:r>
          </a:p>
          <a:p>
            <a:r>
              <a:rPr lang="en-GB" sz="2800" dirty="0">
                <a:solidFill>
                  <a:srgbClr val="000000"/>
                </a:solidFill>
                <a:latin typeface="Arial" panose="020B0604020202020204" pitchFamily="34" charset="0"/>
                <a:cs typeface="Arial" panose="020B0604020202020204" pitchFamily="34" charset="0"/>
              </a:rPr>
              <a:t>The café sells slices of flapjack. There are 2 trays of flapjack on display. Both trays of flapjack are cut into 6 equal pieces. Each piece of flapjack is for sale.</a:t>
            </a:r>
            <a:endParaRPr lang="en-US" sz="2800" dirty="0">
              <a:latin typeface="Arial" panose="020B0604020202020204" pitchFamily="34" charset="0"/>
              <a:cs typeface="Arial" panose="020B0604020202020204" pitchFamily="34" charset="0"/>
            </a:endParaRPr>
          </a:p>
        </p:txBody>
      </p:sp>
      <p:pic>
        <p:nvPicPr>
          <p:cNvPr id="5" name="Picture 4" descr="Calendar&#10;&#10;Description automatically generated">
            <a:extLst>
              <a:ext uri="{FF2B5EF4-FFF2-40B4-BE49-F238E27FC236}">
                <a16:creationId xmlns:a16="http://schemas.microsoft.com/office/drawing/2014/main" id="{16805F3F-E603-E411-D941-38B18D8B08A4}"/>
              </a:ext>
            </a:extLst>
          </p:cNvPr>
          <p:cNvPicPr>
            <a:picLocks noChangeAspect="1"/>
          </p:cNvPicPr>
          <p:nvPr/>
        </p:nvPicPr>
        <p:blipFill>
          <a:blip r:embed="rId3"/>
          <a:stretch>
            <a:fillRect/>
          </a:stretch>
        </p:blipFill>
        <p:spPr>
          <a:xfrm>
            <a:off x="2270636" y="3525368"/>
            <a:ext cx="2679192" cy="1868424"/>
          </a:xfrm>
          <a:prstGeom prst="rect">
            <a:avLst/>
          </a:prstGeom>
        </p:spPr>
      </p:pic>
      <p:pic>
        <p:nvPicPr>
          <p:cNvPr id="12" name="Picture 11" descr="A plate of food&#10;&#10;Description automatically generated with low confidence">
            <a:extLst>
              <a:ext uri="{FF2B5EF4-FFF2-40B4-BE49-F238E27FC236}">
                <a16:creationId xmlns:a16="http://schemas.microsoft.com/office/drawing/2014/main" id="{81034164-D1B9-AB19-3E4F-E9A5A64CDFC0}"/>
              </a:ext>
            </a:extLst>
          </p:cNvPr>
          <p:cNvPicPr>
            <a:picLocks noChangeAspect="1"/>
          </p:cNvPicPr>
          <p:nvPr/>
        </p:nvPicPr>
        <p:blipFill>
          <a:blip r:embed="rId4"/>
          <a:stretch>
            <a:fillRect/>
          </a:stretch>
        </p:blipFill>
        <p:spPr>
          <a:xfrm>
            <a:off x="7399061" y="2827740"/>
            <a:ext cx="4479933" cy="2967229"/>
          </a:xfrm>
          <a:prstGeom prst="rect">
            <a:avLst/>
          </a:prstGeom>
        </p:spPr>
      </p:pic>
    </p:spTree>
    <p:extLst>
      <p:ext uri="{BB962C8B-B14F-4D97-AF65-F5344CB8AC3E}">
        <p14:creationId xmlns:p14="http://schemas.microsoft.com/office/powerpoint/2010/main" val="14383072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extBox 1">
                <a:extLst>
                  <a:ext uri="{FF2B5EF4-FFF2-40B4-BE49-F238E27FC236}">
                    <a16:creationId xmlns:a16="http://schemas.microsoft.com/office/drawing/2014/main" id="{5F8F3610-627A-03A0-A9FC-660AB19D3094}"/>
                  </a:ext>
                </a:extLst>
              </p:cNvPr>
              <p:cNvSpPr txBox="1"/>
              <p:nvPr/>
            </p:nvSpPr>
            <p:spPr>
              <a:xfrm>
                <a:off x="10138611" y="4791580"/>
                <a:ext cx="1786135" cy="136441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f>
                        <m:fPr>
                          <m:ctrlPr>
                            <a:rPr lang="en-GB" sz="4400" i="1" smtClean="0">
                              <a:solidFill>
                                <a:schemeClr val="tx1"/>
                              </a:solidFill>
                              <a:latin typeface="Cambria Math" panose="02040503050406030204" pitchFamily="18" charset="0"/>
                            </a:rPr>
                          </m:ctrlPr>
                        </m:fPr>
                        <m:num>
                          <m:r>
                            <a:rPr lang="en-US" sz="4400" b="0" i="0" smtClean="0">
                              <a:solidFill>
                                <a:schemeClr val="tx1"/>
                              </a:solidFill>
                              <a:latin typeface="Cambria Math" panose="02040503050406030204" pitchFamily="18" charset="0"/>
                            </a:rPr>
                            <m:t>1</m:t>
                          </m:r>
                        </m:num>
                        <m:den>
                          <m:r>
                            <a:rPr lang="en-US" sz="4400" b="0" i="0" smtClean="0">
                              <a:solidFill>
                                <a:schemeClr val="tx1"/>
                              </a:solidFill>
                              <a:latin typeface="Cambria Math" panose="02040503050406030204" pitchFamily="18" charset="0"/>
                            </a:rPr>
                            <m:t>6</m:t>
                          </m:r>
                        </m:den>
                      </m:f>
                    </m:oMath>
                  </m:oMathPara>
                </a14:m>
                <a:endParaRPr lang="en-GB" sz="4400" dirty="0"/>
              </a:p>
            </p:txBody>
          </p:sp>
        </mc:Choice>
        <mc:Fallback xmlns="">
          <p:sp>
            <p:nvSpPr>
              <p:cNvPr id="2" name="TextBox 1">
                <a:extLst>
                  <a:ext uri="{FF2B5EF4-FFF2-40B4-BE49-F238E27FC236}">
                    <a16:creationId xmlns:a16="http://schemas.microsoft.com/office/drawing/2014/main" id="{5F8F3610-627A-03A0-A9FC-660AB19D3094}"/>
                  </a:ext>
                </a:extLst>
              </p:cNvPr>
              <p:cNvSpPr txBox="1">
                <a:spLocks noRot="1" noChangeAspect="1" noMove="1" noResize="1" noEditPoints="1" noAdjustHandles="1" noChangeArrowheads="1" noChangeShapeType="1" noTextEdit="1"/>
              </p:cNvSpPr>
              <p:nvPr/>
            </p:nvSpPr>
            <p:spPr>
              <a:xfrm>
                <a:off x="10138611" y="4791580"/>
                <a:ext cx="1786135" cy="1364412"/>
              </a:xfrm>
              <a:prstGeom prst="rect">
                <a:avLst/>
              </a:prstGeom>
              <a:blipFill>
                <a:blip r:embed="rId2"/>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D3DD627E-E2B9-4C48-CA51-DA52D08CFCFD}"/>
                  </a:ext>
                </a:extLst>
              </p:cNvPr>
              <p:cNvSpPr txBox="1"/>
              <p:nvPr/>
            </p:nvSpPr>
            <p:spPr>
              <a:xfrm>
                <a:off x="2961792" y="1264155"/>
                <a:ext cx="7307623" cy="1051826"/>
              </a:xfrm>
              <a:prstGeom prst="rect">
                <a:avLst/>
              </a:prstGeom>
              <a:noFill/>
            </p:spPr>
            <p:txBody>
              <a:bodyPr wrap="square">
                <a:spAutoFit/>
              </a:bodyPr>
              <a:lstStyle/>
              <a:p>
                <a14:m>
                  <m:oMath xmlns:m="http://schemas.openxmlformats.org/officeDocument/2006/math">
                    <m:f>
                      <m:fPr>
                        <m:ctrlPr>
                          <a:rPr lang="en-GB" sz="4400" i="1" smtClean="0">
                            <a:solidFill>
                              <a:schemeClr val="tx1"/>
                            </a:solidFill>
                            <a:latin typeface="Cambria Math" panose="02040503050406030204" pitchFamily="18" charset="0"/>
                          </a:rPr>
                        </m:ctrlPr>
                      </m:fPr>
                      <m:num>
                        <m:r>
                          <a:rPr lang="en-US" sz="4400" b="0" i="0" smtClean="0">
                            <a:solidFill>
                              <a:schemeClr val="tx1"/>
                            </a:solidFill>
                            <a:latin typeface="Cambria Math" panose="02040503050406030204" pitchFamily="18" charset="0"/>
                          </a:rPr>
                          <m:t>2</m:t>
                        </m:r>
                      </m:num>
                      <m:den>
                        <m:r>
                          <a:rPr lang="en-US" sz="4400" b="0" i="0" smtClean="0">
                            <a:solidFill>
                              <a:schemeClr val="tx1"/>
                            </a:solidFill>
                            <a:latin typeface="Cambria Math" panose="02040503050406030204" pitchFamily="18" charset="0"/>
                          </a:rPr>
                          <m:t>3</m:t>
                        </m:r>
                      </m:den>
                    </m:f>
                  </m:oMath>
                </a14:m>
                <a:r>
                  <a:rPr lang="en-GB" sz="4400" dirty="0">
                    <a:solidFill>
                      <a:schemeClr val="tx1"/>
                    </a:solidFill>
                  </a:rPr>
                  <a:t>                   -                    </a:t>
                </a:r>
                <a14:m>
                  <m:oMath xmlns:m="http://schemas.openxmlformats.org/officeDocument/2006/math">
                    <m:f>
                      <m:fPr>
                        <m:ctrlPr>
                          <a:rPr lang="en-GB" sz="4400" i="1" smtClean="0">
                            <a:solidFill>
                              <a:schemeClr val="tx1"/>
                            </a:solidFill>
                            <a:latin typeface="Cambria Math" panose="02040503050406030204" pitchFamily="18" charset="0"/>
                          </a:rPr>
                        </m:ctrlPr>
                      </m:fPr>
                      <m:num>
                        <m:r>
                          <a:rPr lang="en-US" sz="4400" b="0" i="0" smtClean="0">
                            <a:solidFill>
                              <a:schemeClr val="tx1"/>
                            </a:solidFill>
                            <a:latin typeface="Cambria Math" panose="02040503050406030204" pitchFamily="18" charset="0"/>
                          </a:rPr>
                          <m:t>1</m:t>
                        </m:r>
                      </m:num>
                      <m:den>
                        <m:r>
                          <a:rPr lang="en-US" sz="4400" b="0" i="0" smtClean="0">
                            <a:solidFill>
                              <a:schemeClr val="tx1"/>
                            </a:solidFill>
                            <a:latin typeface="Cambria Math" panose="02040503050406030204" pitchFamily="18" charset="0"/>
                          </a:rPr>
                          <m:t>2</m:t>
                        </m:r>
                      </m:den>
                    </m:f>
                  </m:oMath>
                </a14:m>
                <a:r>
                  <a:rPr lang="en-GB" sz="4400" dirty="0">
                    <a:solidFill>
                      <a:schemeClr val="tx1"/>
                    </a:solidFill>
                  </a:rPr>
                  <a:t> </a:t>
                </a:r>
                <a:endParaRPr lang="en-GB" sz="4400" dirty="0"/>
              </a:p>
            </p:txBody>
          </p:sp>
        </mc:Choice>
        <mc:Fallback xmlns="">
          <p:sp>
            <p:nvSpPr>
              <p:cNvPr id="3" name="TextBox 2">
                <a:extLst>
                  <a:ext uri="{FF2B5EF4-FFF2-40B4-BE49-F238E27FC236}">
                    <a16:creationId xmlns:a16="http://schemas.microsoft.com/office/drawing/2014/main" id="{D3DD627E-E2B9-4C48-CA51-DA52D08CFCFD}"/>
                  </a:ext>
                </a:extLst>
              </p:cNvPr>
              <p:cNvSpPr txBox="1">
                <a:spLocks noRot="1" noChangeAspect="1" noMove="1" noResize="1" noEditPoints="1" noAdjustHandles="1" noChangeArrowheads="1" noChangeShapeType="1" noTextEdit="1"/>
              </p:cNvSpPr>
              <p:nvPr/>
            </p:nvSpPr>
            <p:spPr>
              <a:xfrm>
                <a:off x="2961792" y="1264155"/>
                <a:ext cx="7307623" cy="1051826"/>
              </a:xfrm>
              <a:prstGeom prst="rect">
                <a:avLst/>
              </a:prstGeom>
              <a:blipFill>
                <a:blip r:embed="rId3"/>
                <a:stretch>
                  <a:fillRect b="-13295"/>
                </a:stretch>
              </a:blipFill>
            </p:spPr>
            <p:txBody>
              <a:bodyPr/>
              <a:lstStyle/>
              <a:p>
                <a:r>
                  <a:rPr lang="en-GB">
                    <a:noFill/>
                  </a:rPr>
                  <a:t> </a:t>
                </a:r>
              </a:p>
            </p:txBody>
          </p:sp>
        </mc:Fallback>
      </mc:AlternateContent>
      <p:pic>
        <p:nvPicPr>
          <p:cNvPr id="6" name="Picture 5">
            <a:extLst>
              <a:ext uri="{FF2B5EF4-FFF2-40B4-BE49-F238E27FC236}">
                <a16:creationId xmlns:a16="http://schemas.microsoft.com/office/drawing/2014/main" id="{B7E927AE-6666-3995-5E72-28E483570528}"/>
              </a:ext>
            </a:extLst>
          </p:cNvPr>
          <p:cNvPicPr>
            <a:picLocks noChangeAspect="1"/>
          </p:cNvPicPr>
          <p:nvPr/>
        </p:nvPicPr>
        <p:blipFill>
          <a:blip r:embed="rId4"/>
          <a:stretch>
            <a:fillRect/>
          </a:stretch>
        </p:blipFill>
        <p:spPr>
          <a:xfrm>
            <a:off x="2820229" y="3643202"/>
            <a:ext cx="800100" cy="1114425"/>
          </a:xfrm>
          <a:prstGeom prst="rect">
            <a:avLst/>
          </a:prstGeom>
        </p:spPr>
      </p:pic>
      <p:pic>
        <p:nvPicPr>
          <p:cNvPr id="9" name="Picture 8">
            <a:extLst>
              <a:ext uri="{FF2B5EF4-FFF2-40B4-BE49-F238E27FC236}">
                <a16:creationId xmlns:a16="http://schemas.microsoft.com/office/drawing/2014/main" id="{C7AB6AA0-9C8A-A93D-C6E4-EF558D9672F4}"/>
              </a:ext>
            </a:extLst>
          </p:cNvPr>
          <p:cNvPicPr>
            <a:picLocks noChangeAspect="1"/>
          </p:cNvPicPr>
          <p:nvPr/>
        </p:nvPicPr>
        <p:blipFill>
          <a:blip r:embed="rId5"/>
          <a:stretch>
            <a:fillRect/>
          </a:stretch>
        </p:blipFill>
        <p:spPr>
          <a:xfrm>
            <a:off x="8166860" y="3667470"/>
            <a:ext cx="809625" cy="1104900"/>
          </a:xfrm>
          <a:prstGeom prst="rect">
            <a:avLst/>
          </a:prstGeom>
        </p:spPr>
      </p:pic>
      <p:sp>
        <p:nvSpPr>
          <p:cNvPr id="4" name="Google Shape;428;p15" descr="Pink rectangle covering the answer">
            <a:extLst>
              <a:ext uri="{FF2B5EF4-FFF2-40B4-BE49-F238E27FC236}">
                <a16:creationId xmlns:a16="http://schemas.microsoft.com/office/drawing/2014/main" id="{B92BEC92-34C8-A0DD-CF41-EE896D4E7837}"/>
              </a:ext>
            </a:extLst>
          </p:cNvPr>
          <p:cNvSpPr/>
          <p:nvPr/>
        </p:nvSpPr>
        <p:spPr>
          <a:xfrm>
            <a:off x="10395284" y="4772370"/>
            <a:ext cx="1269347" cy="1364412"/>
          </a:xfrm>
          <a:prstGeom prst="rect">
            <a:avLst/>
          </a:prstGeom>
          <a:solidFill>
            <a:schemeClr val="accent1"/>
          </a:solidFill>
          <a:ln w="12700" cap="flat" cmpd="sng">
            <a:solidFill>
              <a:srgbClr val="BE006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Arial" panose="020B0604020202020204" pitchFamily="34" charset="0"/>
              <a:ea typeface="Calibri"/>
              <a:cs typeface="Arial" panose="020B0604020202020204" pitchFamily="34" charset="0"/>
              <a:sym typeface="Calibri"/>
            </a:endParaRPr>
          </a:p>
        </p:txBody>
      </p:sp>
      <p:sp>
        <p:nvSpPr>
          <p:cNvPr id="5" name="Isosceles Triangle 4">
            <a:extLst>
              <a:ext uri="{FF2B5EF4-FFF2-40B4-BE49-F238E27FC236}">
                <a16:creationId xmlns:a16="http://schemas.microsoft.com/office/drawing/2014/main" id="{C3FAC8D0-FB8A-E114-B475-265F620EFDE3}"/>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TextBox 6">
            <a:extLst>
              <a:ext uri="{FF2B5EF4-FFF2-40B4-BE49-F238E27FC236}">
                <a16:creationId xmlns:a16="http://schemas.microsoft.com/office/drawing/2014/main" id="{459CAA4D-DCA6-D998-6136-832C3F033249}"/>
              </a:ext>
            </a:extLst>
          </p:cNvPr>
          <p:cNvSpPr txBox="1"/>
          <p:nvPr/>
        </p:nvSpPr>
        <p:spPr>
          <a:xfrm>
            <a:off x="-19845" y="165505"/>
            <a:ext cx="1511714"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spTree>
    <p:extLst>
      <p:ext uri="{BB962C8B-B14F-4D97-AF65-F5344CB8AC3E}">
        <p14:creationId xmlns:p14="http://schemas.microsoft.com/office/powerpoint/2010/main" val="9304057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1"/>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extBox 1">
                <a:extLst>
                  <a:ext uri="{FF2B5EF4-FFF2-40B4-BE49-F238E27FC236}">
                    <a16:creationId xmlns:a16="http://schemas.microsoft.com/office/drawing/2014/main" id="{5F8F3610-627A-03A0-A9FC-660AB19D3094}"/>
                  </a:ext>
                </a:extLst>
              </p:cNvPr>
              <p:cNvSpPr txBox="1"/>
              <p:nvPr/>
            </p:nvSpPr>
            <p:spPr>
              <a:xfrm>
                <a:off x="9387098" y="4791580"/>
                <a:ext cx="2537647" cy="136441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f>
                        <m:fPr>
                          <m:ctrlPr>
                            <a:rPr lang="en-GB" sz="4400" i="1" smtClean="0">
                              <a:solidFill>
                                <a:schemeClr val="tx1"/>
                              </a:solidFill>
                              <a:latin typeface="Cambria Math" panose="02040503050406030204" pitchFamily="18" charset="0"/>
                            </a:rPr>
                          </m:ctrlPr>
                        </m:fPr>
                        <m:num>
                          <m:r>
                            <a:rPr lang="en-US" sz="4400" b="0" i="0" smtClean="0">
                              <a:solidFill>
                                <a:schemeClr val="tx1"/>
                              </a:solidFill>
                              <a:latin typeface="Cambria Math" panose="02040503050406030204" pitchFamily="18" charset="0"/>
                            </a:rPr>
                            <m:t>9</m:t>
                          </m:r>
                        </m:num>
                        <m:den>
                          <m:r>
                            <a:rPr lang="en-US" sz="4400" b="0" i="0" smtClean="0">
                              <a:solidFill>
                                <a:schemeClr val="tx1"/>
                              </a:solidFill>
                              <a:latin typeface="Cambria Math" panose="02040503050406030204" pitchFamily="18" charset="0"/>
                            </a:rPr>
                            <m:t>10</m:t>
                          </m:r>
                        </m:den>
                      </m:f>
                      <m:r>
                        <a:rPr lang="en-US" sz="4400" b="0" i="1" smtClean="0">
                          <a:solidFill>
                            <a:schemeClr val="tx1"/>
                          </a:solidFill>
                          <a:latin typeface="Cambria Math" panose="02040503050406030204" pitchFamily="18" charset="0"/>
                        </a:rPr>
                        <m:t>, 90%</m:t>
                      </m:r>
                    </m:oMath>
                  </m:oMathPara>
                </a14:m>
                <a:endParaRPr lang="en-GB" sz="4400" dirty="0"/>
              </a:p>
            </p:txBody>
          </p:sp>
        </mc:Choice>
        <mc:Fallback xmlns="">
          <p:sp>
            <p:nvSpPr>
              <p:cNvPr id="2" name="TextBox 1">
                <a:extLst>
                  <a:ext uri="{FF2B5EF4-FFF2-40B4-BE49-F238E27FC236}">
                    <a16:creationId xmlns:a16="http://schemas.microsoft.com/office/drawing/2014/main" id="{5F8F3610-627A-03A0-A9FC-660AB19D3094}"/>
                  </a:ext>
                </a:extLst>
              </p:cNvPr>
              <p:cNvSpPr txBox="1">
                <a:spLocks noRot="1" noChangeAspect="1" noMove="1" noResize="1" noEditPoints="1" noAdjustHandles="1" noChangeArrowheads="1" noChangeShapeType="1" noTextEdit="1"/>
              </p:cNvSpPr>
              <p:nvPr/>
            </p:nvSpPr>
            <p:spPr>
              <a:xfrm>
                <a:off x="9387098" y="4791580"/>
                <a:ext cx="2537647" cy="1364412"/>
              </a:xfrm>
              <a:prstGeom prst="rect">
                <a:avLst/>
              </a:prstGeom>
              <a:blipFill>
                <a:blip r:embed="rId2"/>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4" name="TextBox 3">
                <a:extLst>
                  <a:ext uri="{FF2B5EF4-FFF2-40B4-BE49-F238E27FC236}">
                    <a16:creationId xmlns:a16="http://schemas.microsoft.com/office/drawing/2014/main" id="{18F3F7B9-D20E-8594-8772-457E12ABFF6B}"/>
                  </a:ext>
                </a:extLst>
              </p:cNvPr>
              <p:cNvSpPr txBox="1"/>
              <p:nvPr/>
            </p:nvSpPr>
            <p:spPr>
              <a:xfrm>
                <a:off x="2079476" y="1232066"/>
                <a:ext cx="7307623" cy="1049839"/>
              </a:xfrm>
              <a:prstGeom prst="rect">
                <a:avLst/>
              </a:prstGeom>
              <a:noFill/>
            </p:spPr>
            <p:txBody>
              <a:bodyPr wrap="square">
                <a:spAutoFit/>
              </a:bodyPr>
              <a:lstStyle/>
              <a:p>
                <a14:m>
                  <m:oMath xmlns:m="http://schemas.openxmlformats.org/officeDocument/2006/math">
                    <m:f>
                      <m:fPr>
                        <m:ctrlPr>
                          <a:rPr lang="en-GB" sz="4400" i="1" smtClean="0">
                            <a:solidFill>
                              <a:schemeClr val="tx1"/>
                            </a:solidFill>
                            <a:latin typeface="Cambria Math" panose="02040503050406030204" pitchFamily="18" charset="0"/>
                          </a:rPr>
                        </m:ctrlPr>
                      </m:fPr>
                      <m:num>
                        <m:r>
                          <a:rPr lang="en-US" sz="4400" b="0" i="0" smtClean="0">
                            <a:solidFill>
                              <a:schemeClr val="tx1"/>
                            </a:solidFill>
                            <a:latin typeface="Cambria Math" panose="02040503050406030204" pitchFamily="18" charset="0"/>
                          </a:rPr>
                          <m:t>2</m:t>
                        </m:r>
                      </m:num>
                      <m:den>
                        <m:r>
                          <a:rPr lang="en-US" sz="4400" b="0" i="0" smtClean="0">
                            <a:solidFill>
                              <a:schemeClr val="tx1"/>
                            </a:solidFill>
                            <a:latin typeface="Cambria Math" panose="02040503050406030204" pitchFamily="18" charset="0"/>
                          </a:rPr>
                          <m:t>5</m:t>
                        </m:r>
                      </m:den>
                    </m:f>
                  </m:oMath>
                </a14:m>
                <a:r>
                  <a:rPr lang="en-GB" sz="4400" dirty="0">
                    <a:solidFill>
                      <a:schemeClr val="tx1"/>
                    </a:solidFill>
                  </a:rPr>
                  <a:t>                   +                    </a:t>
                </a:r>
                <a14:m>
                  <m:oMath xmlns:m="http://schemas.openxmlformats.org/officeDocument/2006/math">
                    <m:f>
                      <m:fPr>
                        <m:ctrlPr>
                          <a:rPr lang="en-GB" sz="4400" i="1" smtClean="0">
                            <a:solidFill>
                              <a:schemeClr val="tx1"/>
                            </a:solidFill>
                            <a:latin typeface="Cambria Math" panose="02040503050406030204" pitchFamily="18" charset="0"/>
                          </a:rPr>
                        </m:ctrlPr>
                      </m:fPr>
                      <m:num>
                        <m:r>
                          <a:rPr lang="en-US" sz="4400" b="0" i="0" smtClean="0">
                            <a:solidFill>
                              <a:schemeClr val="tx1"/>
                            </a:solidFill>
                            <a:latin typeface="Cambria Math" panose="02040503050406030204" pitchFamily="18" charset="0"/>
                          </a:rPr>
                          <m:t>1</m:t>
                        </m:r>
                      </m:num>
                      <m:den>
                        <m:r>
                          <a:rPr lang="en-US" sz="4400" b="0" i="0" smtClean="0">
                            <a:solidFill>
                              <a:schemeClr val="tx1"/>
                            </a:solidFill>
                            <a:latin typeface="Cambria Math" panose="02040503050406030204" pitchFamily="18" charset="0"/>
                          </a:rPr>
                          <m:t>2</m:t>
                        </m:r>
                      </m:den>
                    </m:f>
                  </m:oMath>
                </a14:m>
                <a:r>
                  <a:rPr lang="en-GB" sz="4400" dirty="0">
                    <a:solidFill>
                      <a:schemeClr val="tx1"/>
                    </a:solidFill>
                  </a:rPr>
                  <a:t> </a:t>
                </a:r>
                <a:endParaRPr lang="en-GB" sz="4400" dirty="0"/>
              </a:p>
            </p:txBody>
          </p:sp>
        </mc:Choice>
        <mc:Fallback xmlns="">
          <p:sp>
            <p:nvSpPr>
              <p:cNvPr id="4" name="TextBox 3">
                <a:extLst>
                  <a:ext uri="{FF2B5EF4-FFF2-40B4-BE49-F238E27FC236}">
                    <a16:creationId xmlns:a16="http://schemas.microsoft.com/office/drawing/2014/main" id="{18F3F7B9-D20E-8594-8772-457E12ABFF6B}"/>
                  </a:ext>
                </a:extLst>
              </p:cNvPr>
              <p:cNvSpPr txBox="1">
                <a:spLocks noRot="1" noChangeAspect="1" noMove="1" noResize="1" noEditPoints="1" noAdjustHandles="1" noChangeArrowheads="1" noChangeShapeType="1" noTextEdit="1"/>
              </p:cNvSpPr>
              <p:nvPr/>
            </p:nvSpPr>
            <p:spPr>
              <a:xfrm>
                <a:off x="2079476" y="1232066"/>
                <a:ext cx="7307623" cy="1049839"/>
              </a:xfrm>
              <a:prstGeom prst="rect">
                <a:avLst/>
              </a:prstGeom>
              <a:blipFill>
                <a:blip r:embed="rId3"/>
                <a:stretch>
                  <a:fillRect b="-13953"/>
                </a:stretch>
              </a:blipFill>
            </p:spPr>
            <p:txBody>
              <a:bodyPr/>
              <a:lstStyle/>
              <a:p>
                <a:r>
                  <a:rPr lang="en-GB">
                    <a:noFill/>
                  </a:rPr>
                  <a:t> </a:t>
                </a:r>
              </a:p>
            </p:txBody>
          </p:sp>
        </mc:Fallback>
      </mc:AlternateContent>
      <p:pic>
        <p:nvPicPr>
          <p:cNvPr id="10" name="Picture 9">
            <a:extLst>
              <a:ext uri="{FF2B5EF4-FFF2-40B4-BE49-F238E27FC236}">
                <a16:creationId xmlns:a16="http://schemas.microsoft.com/office/drawing/2014/main" id="{F83E9798-957A-A79A-72E9-526C3139E57A}"/>
              </a:ext>
            </a:extLst>
          </p:cNvPr>
          <p:cNvPicPr>
            <a:picLocks noChangeAspect="1"/>
          </p:cNvPicPr>
          <p:nvPr/>
        </p:nvPicPr>
        <p:blipFill>
          <a:blip r:embed="rId4"/>
          <a:stretch>
            <a:fillRect/>
          </a:stretch>
        </p:blipFill>
        <p:spPr>
          <a:xfrm>
            <a:off x="1900847" y="3765046"/>
            <a:ext cx="847725" cy="1123950"/>
          </a:xfrm>
          <a:prstGeom prst="rect">
            <a:avLst/>
          </a:prstGeom>
        </p:spPr>
      </p:pic>
      <p:pic>
        <p:nvPicPr>
          <p:cNvPr id="12" name="Picture 11">
            <a:extLst>
              <a:ext uri="{FF2B5EF4-FFF2-40B4-BE49-F238E27FC236}">
                <a16:creationId xmlns:a16="http://schemas.microsoft.com/office/drawing/2014/main" id="{8F4CAD63-9CDC-8666-DFFB-6063DAE41855}"/>
              </a:ext>
            </a:extLst>
          </p:cNvPr>
          <p:cNvPicPr>
            <a:picLocks noChangeAspect="1"/>
          </p:cNvPicPr>
          <p:nvPr/>
        </p:nvPicPr>
        <p:blipFill>
          <a:blip r:embed="rId5"/>
          <a:stretch>
            <a:fillRect/>
          </a:stretch>
        </p:blipFill>
        <p:spPr>
          <a:xfrm>
            <a:off x="7407954" y="3749806"/>
            <a:ext cx="885825" cy="1295400"/>
          </a:xfrm>
          <a:prstGeom prst="rect">
            <a:avLst/>
          </a:prstGeom>
        </p:spPr>
      </p:pic>
      <p:sp>
        <p:nvSpPr>
          <p:cNvPr id="3" name="Google Shape;428;p15" descr="Pink rectangle covering the answer">
            <a:extLst>
              <a:ext uri="{FF2B5EF4-FFF2-40B4-BE49-F238E27FC236}">
                <a16:creationId xmlns:a16="http://schemas.microsoft.com/office/drawing/2014/main" id="{F4E764F6-6514-E201-53C7-768C64AAC931}"/>
              </a:ext>
            </a:extLst>
          </p:cNvPr>
          <p:cNvSpPr/>
          <p:nvPr/>
        </p:nvSpPr>
        <p:spPr>
          <a:xfrm>
            <a:off x="9387099" y="4791580"/>
            <a:ext cx="2355722" cy="1545052"/>
          </a:xfrm>
          <a:prstGeom prst="rect">
            <a:avLst/>
          </a:prstGeom>
          <a:solidFill>
            <a:schemeClr val="accent1"/>
          </a:solidFill>
          <a:ln w="12700" cap="flat" cmpd="sng">
            <a:solidFill>
              <a:srgbClr val="BE006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Arial" panose="020B0604020202020204" pitchFamily="34" charset="0"/>
              <a:ea typeface="Calibri"/>
              <a:cs typeface="Arial" panose="020B0604020202020204" pitchFamily="34" charset="0"/>
              <a:sym typeface="Calibri"/>
            </a:endParaRPr>
          </a:p>
        </p:txBody>
      </p:sp>
      <p:sp>
        <p:nvSpPr>
          <p:cNvPr id="5" name="Isosceles Triangle 4">
            <a:extLst>
              <a:ext uri="{FF2B5EF4-FFF2-40B4-BE49-F238E27FC236}">
                <a16:creationId xmlns:a16="http://schemas.microsoft.com/office/drawing/2014/main" id="{5B7BD749-D916-2B34-E79A-F42023EAB85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TextBox 5">
            <a:extLst>
              <a:ext uri="{FF2B5EF4-FFF2-40B4-BE49-F238E27FC236}">
                <a16:creationId xmlns:a16="http://schemas.microsoft.com/office/drawing/2014/main" id="{77FD2655-788A-E379-9BD7-5091D8434300}"/>
              </a:ext>
            </a:extLst>
          </p:cNvPr>
          <p:cNvSpPr txBox="1"/>
          <p:nvPr/>
        </p:nvSpPr>
        <p:spPr>
          <a:xfrm>
            <a:off x="-19845" y="165505"/>
            <a:ext cx="1511714"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spTree>
    <p:extLst>
      <p:ext uri="{BB962C8B-B14F-4D97-AF65-F5344CB8AC3E}">
        <p14:creationId xmlns:p14="http://schemas.microsoft.com/office/powerpoint/2010/main" val="16579316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1"/>
                                          </p:stCondLst>
                                        </p:cTn>
                                        <p:tgtEl>
                                          <p:spTgt spid="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2102228" y="10283"/>
            <a:ext cx="10515600" cy="13255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Practice  GCSE question</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22</a:t>
            </a:fld>
            <a:endParaRPr lang="en-US" dirty="0"/>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 name="TextBox 20">
            <a:extLst>
              <a:ext uri="{FF2B5EF4-FFF2-40B4-BE49-F238E27FC236}">
                <a16:creationId xmlns:a16="http://schemas.microsoft.com/office/drawing/2014/main" id="{4D970DDE-3331-43C7-8808-F643520183D1}"/>
              </a:ext>
            </a:extLst>
          </p:cNvPr>
          <p:cNvSpPr txBox="1"/>
          <p:nvPr/>
        </p:nvSpPr>
        <p:spPr>
          <a:xfrm>
            <a:off x="-65850" y="0"/>
            <a:ext cx="1879600"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PRACTICE</a:t>
            </a:r>
          </a:p>
        </p:txBody>
      </p:sp>
      <p:pic>
        <p:nvPicPr>
          <p:cNvPr id="3" name="Picture 2">
            <a:extLst>
              <a:ext uri="{FF2B5EF4-FFF2-40B4-BE49-F238E27FC236}">
                <a16:creationId xmlns:a16="http://schemas.microsoft.com/office/drawing/2014/main" id="{AE262DD6-DD60-DFE5-CA63-05D9AF439D3D}"/>
              </a:ext>
            </a:extLst>
          </p:cNvPr>
          <p:cNvPicPr>
            <a:picLocks noChangeAspect="1"/>
          </p:cNvPicPr>
          <p:nvPr/>
        </p:nvPicPr>
        <p:blipFill>
          <a:blip r:embed="rId3"/>
          <a:stretch>
            <a:fillRect/>
          </a:stretch>
        </p:blipFill>
        <p:spPr>
          <a:xfrm>
            <a:off x="9347540" y="136525"/>
            <a:ext cx="2176461" cy="847417"/>
          </a:xfrm>
          <a:prstGeom prst="rect">
            <a:avLst/>
          </a:prstGeom>
        </p:spPr>
      </p:pic>
      <p:sp>
        <p:nvSpPr>
          <p:cNvPr id="14" name="Rectangle 7">
            <a:extLst>
              <a:ext uri="{FF2B5EF4-FFF2-40B4-BE49-F238E27FC236}">
                <a16:creationId xmlns:a16="http://schemas.microsoft.com/office/drawing/2014/main" id="{08CF5C69-1FE8-3971-E3AE-662D5381B7E5}"/>
              </a:ext>
            </a:extLst>
          </p:cNvPr>
          <p:cNvSpPr>
            <a:spLocks noChangeArrowheads="1"/>
          </p:cNvSpPr>
          <p:nvPr/>
        </p:nvSpPr>
        <p:spPr bwMode="auto">
          <a:xfrm>
            <a:off x="1681123" y="2180348"/>
            <a:ext cx="5678905"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R="0" lvl="0" algn="l" defTabSz="914400" rtl="0" eaLnBrk="0" fontAlgn="base" latinLnBrk="0" hangingPunct="0">
              <a:lnSpc>
                <a:spcPct val="100000"/>
              </a:lnSpc>
              <a:spcBef>
                <a:spcPct val="0"/>
              </a:spcBef>
              <a:spcAft>
                <a:spcPct val="0"/>
              </a:spcAft>
              <a:buClrTx/>
              <a:buSzTx/>
              <a:tabLst/>
            </a:pPr>
            <a:r>
              <a:rPr kumimoji="0" lang="en-GB" altLang="en-US" sz="36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Work out  </a:t>
            </a:r>
            <a:endParaRPr kumimoji="0" lang="en-GB" altLang="en-US" sz="4800" b="0" i="0" u="none" strike="noStrike" cap="none" normalizeH="0" baseline="0" dirty="0">
              <a:ln>
                <a:noFill/>
              </a:ln>
              <a:solidFill>
                <a:schemeClr val="tx1"/>
              </a:solidFill>
              <a:effectLst/>
              <a:latin typeface="Arial" panose="020B0604020202020204" pitchFamily="34" charset="0"/>
            </a:endParaRPr>
          </a:p>
        </p:txBody>
      </p:sp>
      <p:graphicFrame>
        <p:nvGraphicFramePr>
          <p:cNvPr id="26" name="Object 25">
            <a:extLst>
              <a:ext uri="{FF2B5EF4-FFF2-40B4-BE49-F238E27FC236}">
                <a16:creationId xmlns:a16="http://schemas.microsoft.com/office/drawing/2014/main" id="{9C2592D8-46B8-0448-2939-BB4E9501D2BE}"/>
              </a:ext>
            </a:extLst>
          </p:cNvPr>
          <p:cNvGraphicFramePr>
            <a:graphicFrameLocks noChangeAspect="1"/>
          </p:cNvGraphicFramePr>
          <p:nvPr/>
        </p:nvGraphicFramePr>
        <p:xfrm>
          <a:off x="4300459" y="2105263"/>
          <a:ext cx="757646" cy="796500"/>
        </p:xfrm>
        <a:graphic>
          <a:graphicData uri="http://schemas.openxmlformats.org/presentationml/2006/ole">
            <mc:AlternateContent xmlns:mc="http://schemas.openxmlformats.org/markup-compatibility/2006">
              <mc:Choice xmlns:v="urn:schemas-microsoft-com:vml" Requires="v">
                <p:oleObj name="Equation" r:id="rId4" imgW="368140" imgH="393529" progId="Equation.DSMT4">
                  <p:embed/>
                </p:oleObj>
              </mc:Choice>
              <mc:Fallback>
                <p:oleObj name="Equation" r:id="rId4" imgW="368140" imgH="393529" progId="Equation.DSMT4">
                  <p:embed/>
                  <p:pic>
                    <p:nvPicPr>
                      <p:cNvPr id="26" name="Object 25">
                        <a:extLst>
                          <a:ext uri="{FF2B5EF4-FFF2-40B4-BE49-F238E27FC236}">
                            <a16:creationId xmlns:a16="http://schemas.microsoft.com/office/drawing/2014/main" id="{9C2592D8-46B8-0448-2939-BB4E9501D2B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300459" y="2105263"/>
                        <a:ext cx="757646" cy="796500"/>
                      </a:xfrm>
                      <a:prstGeom prst="rect">
                        <a:avLst/>
                      </a:prstGeom>
                      <a:noFill/>
                    </p:spPr>
                  </p:pic>
                </p:oleObj>
              </mc:Fallback>
            </mc:AlternateContent>
          </a:graphicData>
        </a:graphic>
      </p:graphicFrame>
    </p:spTree>
    <p:extLst>
      <p:ext uri="{BB962C8B-B14F-4D97-AF65-F5344CB8AC3E}">
        <p14:creationId xmlns:p14="http://schemas.microsoft.com/office/powerpoint/2010/main" val="112676041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B8AF66-BDEC-4533-9866-E930CF55A033}"/>
              </a:ext>
            </a:extLst>
          </p:cNvPr>
          <p:cNvSpPr>
            <a:spLocks noGrp="1"/>
          </p:cNvSpPr>
          <p:nvPr>
            <p:ph type="ctrTitle"/>
          </p:nvPr>
        </p:nvSpPr>
        <p:spPr>
          <a:xfrm>
            <a:off x="1419496" y="433421"/>
            <a:ext cx="9248503" cy="1395379"/>
          </a:xfrm>
          <a:solidFill>
            <a:schemeClr val="accent1"/>
          </a:solidFill>
          <a:ln>
            <a:solidFill>
              <a:schemeClr val="accent1"/>
            </a:solidFill>
          </a:ln>
        </p:spPr>
        <p:txBody>
          <a:bodyPr>
            <a:normAutofit/>
          </a:bodyPr>
          <a:lstStyle/>
          <a:p>
            <a:pPr algn="l"/>
            <a:r>
              <a:rPr lang="en-GB" sz="4000" b="1" dirty="0">
                <a:solidFill>
                  <a:schemeClr val="bg1"/>
                </a:solidFill>
                <a:latin typeface="Arial" panose="020B0604020202020204" pitchFamily="34" charset="0"/>
                <a:cs typeface="Arial" panose="020B0604020202020204" pitchFamily="34" charset="0"/>
              </a:rPr>
              <a:t>Lesson review: </a:t>
            </a:r>
            <a:br>
              <a:rPr lang="en-GB" sz="4000" b="1" dirty="0">
                <a:solidFill>
                  <a:schemeClr val="bg1"/>
                </a:solidFill>
                <a:latin typeface="Arial" panose="020B0604020202020204" pitchFamily="34" charset="0"/>
                <a:cs typeface="Arial" panose="020B0604020202020204" pitchFamily="34" charset="0"/>
              </a:rPr>
            </a:br>
            <a:r>
              <a:rPr lang="en-GB" sz="4000" b="1" dirty="0">
                <a:solidFill>
                  <a:schemeClr val="bg1"/>
                </a:solidFill>
                <a:latin typeface="Arial" panose="020B0604020202020204" pitchFamily="34" charset="0"/>
                <a:cs typeface="Arial" panose="020B0604020202020204" pitchFamily="34" charset="0"/>
              </a:rPr>
              <a:t>Adding and subtracting fractions</a:t>
            </a:r>
            <a:endParaRPr lang="en-GB" sz="4000" dirty="0"/>
          </a:p>
        </p:txBody>
      </p:sp>
      <p:sp>
        <p:nvSpPr>
          <p:cNvPr id="4" name="Slide Number Placeholder 3">
            <a:extLst>
              <a:ext uri="{FF2B5EF4-FFF2-40B4-BE49-F238E27FC236}">
                <a16:creationId xmlns:a16="http://schemas.microsoft.com/office/drawing/2014/main" id="{8D6827A3-B91F-4385-896A-93F2EEC9C0C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75AAEF5-C690-5D4B-B5C7-510283CCFE4D}"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
        <p:nvSpPr>
          <p:cNvPr id="8" name="Subtitle 2">
            <a:extLst>
              <a:ext uri="{FF2B5EF4-FFF2-40B4-BE49-F238E27FC236}">
                <a16:creationId xmlns:a16="http://schemas.microsoft.com/office/drawing/2014/main" id="{6D17EB91-628E-46AE-9928-24046C5C62CF}"/>
              </a:ext>
            </a:extLst>
          </p:cNvPr>
          <p:cNvSpPr txBox="1">
            <a:spLocks/>
          </p:cNvSpPr>
          <p:nvPr/>
        </p:nvSpPr>
        <p:spPr>
          <a:xfrm>
            <a:off x="1419496" y="2142998"/>
            <a:ext cx="9248503" cy="3336751"/>
          </a:xfrm>
          <a:prstGeom prst="rect">
            <a:avLst/>
          </a:prstGeom>
          <a:ln w="38100">
            <a:solidFill>
              <a:schemeClr val="accent1"/>
            </a:solidFill>
          </a:ln>
        </p:spPr>
        <p:txBody>
          <a:bodyPr vert="horz" lIns="91440" tIns="45720" rIns="91440" bIns="45720" rtlCol="0">
            <a:normAutofit fontScale="40000" lnSpcReduction="2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l" defTabSz="914400" rtl="0" eaLnBrk="1" fontAlgn="auto" latinLnBrk="0" hangingPunct="1">
              <a:lnSpc>
                <a:spcPct val="120000"/>
              </a:lnSpc>
              <a:spcBef>
                <a:spcPts val="0"/>
              </a:spcBef>
              <a:buClrTx/>
              <a:buSzTx/>
              <a:buFont typeface="Arial" panose="020B0604020202020204" pitchFamily="34" charset="0"/>
              <a:buNone/>
              <a:tabLst/>
              <a:defRPr/>
            </a:pPr>
            <a:r>
              <a:rPr kumimoji="0" lang="en-GB" sz="7000" b="1" i="0" u="none" strike="noStrike" kern="1200" cap="none" spc="0" normalizeH="0" baseline="0" noProof="0" dirty="0">
                <a:ln>
                  <a:noFill/>
                </a:ln>
                <a:solidFill>
                  <a:srgbClr val="4472C4"/>
                </a:solidFill>
                <a:effectLst/>
                <a:uLnTx/>
                <a:uFillTx/>
                <a:latin typeface="Arial" panose="020B0604020202020204" pitchFamily="34" charset="0"/>
                <a:ea typeface="+mn-ea"/>
                <a:cs typeface="Arial" panose="020B0604020202020204" pitchFamily="34" charset="0"/>
              </a:rPr>
              <a:t>Objectives</a:t>
            </a:r>
          </a:p>
          <a:p>
            <a:pPr marL="457200" marR="0" lvl="0" indent="-457200" algn="l" defTabSz="914400" rtl="0" eaLnBrk="1" fontAlgn="auto" latinLnBrk="0" hangingPunct="1">
              <a:lnSpc>
                <a:spcPct val="170000"/>
              </a:lnSpc>
              <a:spcBef>
                <a:spcPts val="0"/>
              </a:spcBef>
              <a:buClrTx/>
              <a:buSzTx/>
              <a:buFont typeface="Arial" panose="020B0604020202020204" pitchFamily="34" charset="0"/>
              <a:buChar char="•"/>
              <a:tabLst/>
              <a:defRPr/>
            </a:pPr>
            <a:r>
              <a:rPr kumimoji="0" lang="en-GB" sz="5900"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Add and subtract fractions with common denominators</a:t>
            </a:r>
          </a:p>
          <a:p>
            <a:pPr marL="457200" marR="0" lvl="0" indent="-457200" algn="l" defTabSz="914400" rtl="0" eaLnBrk="1" fontAlgn="auto" latinLnBrk="0" hangingPunct="1">
              <a:lnSpc>
                <a:spcPct val="170000"/>
              </a:lnSpc>
              <a:spcBef>
                <a:spcPts val="0"/>
              </a:spcBef>
              <a:buClrTx/>
              <a:buSzTx/>
              <a:buFont typeface="Arial" panose="020B0604020202020204" pitchFamily="34" charset="0"/>
              <a:buChar char="•"/>
              <a:tabLst/>
              <a:defRPr/>
            </a:pPr>
            <a:r>
              <a:rPr kumimoji="0" lang="en-GB" sz="5900"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Add and subtract fractions with different denominators using array representations</a:t>
            </a:r>
          </a:p>
          <a:p>
            <a:pPr marL="457200" marR="0" lvl="0" indent="-457200" algn="l" defTabSz="914400" rtl="0" eaLnBrk="1" fontAlgn="auto" latinLnBrk="0" hangingPunct="1">
              <a:lnSpc>
                <a:spcPct val="170000"/>
              </a:lnSpc>
              <a:spcBef>
                <a:spcPts val="0"/>
              </a:spcBef>
              <a:buClrTx/>
              <a:buSzTx/>
              <a:buFont typeface="Arial" panose="020B0604020202020204" pitchFamily="34" charset="0"/>
              <a:buChar char="•"/>
              <a:tabLst/>
              <a:defRPr/>
            </a:pPr>
            <a:r>
              <a:rPr kumimoji="0" lang="en-GB" sz="5900"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Recognise equivalent fractions using array representations</a:t>
            </a:r>
          </a:p>
          <a:p>
            <a:pPr marL="457200" marR="0" lvl="0" indent="-457200" algn="l" defTabSz="914400" rtl="0" eaLnBrk="1" fontAlgn="auto" latinLnBrk="0" hangingPunct="1">
              <a:lnSpc>
                <a:spcPct val="170000"/>
              </a:lnSpc>
              <a:spcBef>
                <a:spcPts val="0"/>
              </a:spcBef>
              <a:buClrTx/>
              <a:buSzTx/>
              <a:buFont typeface="Arial" panose="020B0604020202020204" pitchFamily="34" charset="0"/>
              <a:buChar char="•"/>
              <a:tabLst/>
              <a:defRPr/>
            </a:pPr>
            <a:r>
              <a:rPr kumimoji="0" lang="en-GB" sz="5900"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Simplify fractions</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GB" sz="2400" b="0" i="0" u="none" strike="noStrike" kern="1200" cap="none" spc="0" normalizeH="0" baseline="0" noProof="0" dirty="0">
              <a:ln>
                <a:noFill/>
              </a:ln>
              <a:solidFill>
                <a:prstClr val="black"/>
              </a:solidFill>
              <a:effectLst/>
              <a:uLnTx/>
              <a:uFillTx/>
              <a:latin typeface="Calibri"/>
              <a:ea typeface="+mn-ea"/>
              <a:cs typeface="+mn-cs"/>
            </a:endParaRPr>
          </a:p>
        </p:txBody>
      </p:sp>
      <p:sp>
        <p:nvSpPr>
          <p:cNvPr id="7" name="Subtitle 2">
            <a:extLst>
              <a:ext uri="{FF2B5EF4-FFF2-40B4-BE49-F238E27FC236}">
                <a16:creationId xmlns:a16="http://schemas.microsoft.com/office/drawing/2014/main" id="{13263C75-0454-43FB-B0EA-4509EC19BB7F}"/>
              </a:ext>
            </a:extLst>
          </p:cNvPr>
          <p:cNvSpPr txBox="1">
            <a:spLocks/>
          </p:cNvSpPr>
          <p:nvPr/>
        </p:nvSpPr>
        <p:spPr>
          <a:xfrm>
            <a:off x="1524000" y="5479750"/>
            <a:ext cx="9144000" cy="1139414"/>
          </a:xfrm>
          <a:prstGeom prst="rect">
            <a:avLst/>
          </a:prstGeom>
          <a:ln w="38100">
            <a:noFill/>
          </a:ln>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l" defTabSz="914400" rtl="0" eaLnBrk="1" fontAlgn="auto" latinLnBrk="0" hangingPunct="1">
              <a:lnSpc>
                <a:spcPts val="3100"/>
              </a:lnSpc>
              <a:spcBef>
                <a:spcPts val="1000"/>
              </a:spcBef>
              <a:spcAft>
                <a:spcPts val="600"/>
              </a:spcAft>
              <a:buClrTx/>
              <a:buSzTx/>
              <a:buFont typeface="Arial" panose="020B0604020202020204" pitchFamily="34" charset="0"/>
              <a:buNone/>
              <a:tabLst/>
              <a:defRPr/>
            </a:pPr>
            <a:r>
              <a:rPr kumimoji="0" lang="en-GB" sz="2800" b="1" i="0" u="none" strike="noStrike" kern="1200" cap="none" spc="0" normalizeH="0" baseline="0" noProof="0" dirty="0">
                <a:ln>
                  <a:noFill/>
                </a:ln>
                <a:solidFill>
                  <a:srgbClr val="4472C4"/>
                </a:solidFill>
                <a:effectLst/>
                <a:uLnTx/>
                <a:uFillTx/>
                <a:latin typeface="Arial" panose="020B0604020202020204" pitchFamily="34" charset="0"/>
                <a:ea typeface="+mn-ea"/>
                <a:cs typeface="Arial" panose="020B0604020202020204" pitchFamily="34" charset="0"/>
              </a:rPr>
              <a:t>Suggested further steps/areas to work on</a:t>
            </a:r>
          </a:p>
          <a:p>
            <a:pPr marL="457200" marR="0" lvl="0" indent="-457200" algn="l" defTabSz="914400" rtl="0" eaLnBrk="1" fontAlgn="auto" latinLnBrk="0" hangingPunct="1">
              <a:lnSpc>
                <a:spcPts val="3100"/>
              </a:lnSpc>
              <a:spcBef>
                <a:spcPts val="1000"/>
              </a:spcBef>
              <a:spcAft>
                <a:spcPts val="600"/>
              </a:spcAft>
              <a:buClrTx/>
              <a:buSzTx/>
              <a:buFont typeface="Arial" panose="020B0604020202020204" pitchFamily="34" charset="0"/>
              <a:buChar char="•"/>
              <a:tabLst/>
              <a:defRPr/>
            </a:pPr>
            <a:r>
              <a:rPr kumimoji="0" lang="en-GB"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Add and subtract mixed numbers</a:t>
            </a:r>
          </a:p>
        </p:txBody>
      </p:sp>
    </p:spTree>
    <p:extLst>
      <p:ext uri="{BB962C8B-B14F-4D97-AF65-F5344CB8AC3E}">
        <p14:creationId xmlns:p14="http://schemas.microsoft.com/office/powerpoint/2010/main" val="413609654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B8AF66-BDEC-4533-9866-E930CF55A033}"/>
              </a:ext>
            </a:extLst>
          </p:cNvPr>
          <p:cNvSpPr>
            <a:spLocks noGrp="1"/>
          </p:cNvSpPr>
          <p:nvPr>
            <p:ph type="ctrTitle"/>
          </p:nvPr>
        </p:nvSpPr>
        <p:spPr>
          <a:xfrm>
            <a:off x="1524000" y="1466770"/>
            <a:ext cx="9144000" cy="1322815"/>
          </a:xfrm>
          <a:solidFill>
            <a:schemeClr val="accent1"/>
          </a:solidFill>
        </p:spPr>
        <p:txBody>
          <a:bodyPr>
            <a:normAutofit/>
          </a:bodyPr>
          <a:lstStyle/>
          <a:p>
            <a:pPr algn="l"/>
            <a:r>
              <a:rPr lang="en-US" sz="4000" b="1" dirty="0">
                <a:solidFill>
                  <a:schemeClr val="bg1"/>
                </a:solidFill>
                <a:latin typeface="Arial" panose="020B0604020202020204" pitchFamily="34" charset="0"/>
                <a:cs typeface="Arial" panose="020B0604020202020204" pitchFamily="34" charset="0"/>
              </a:rPr>
              <a:t>Lesson 16: </a:t>
            </a:r>
            <a:br>
              <a:rPr lang="en-US" sz="4000" b="1" dirty="0">
                <a:solidFill>
                  <a:schemeClr val="bg1"/>
                </a:solidFill>
                <a:latin typeface="Arial" panose="020B0604020202020204" pitchFamily="34" charset="0"/>
                <a:cs typeface="Arial" panose="020B0604020202020204" pitchFamily="34" charset="0"/>
              </a:rPr>
            </a:br>
            <a:r>
              <a:rPr lang="en-US" sz="4000" b="1" dirty="0">
                <a:solidFill>
                  <a:schemeClr val="bg1"/>
                </a:solidFill>
                <a:latin typeface="Arial" panose="020B0604020202020204" pitchFamily="34" charset="0"/>
                <a:cs typeface="Arial" panose="020B0604020202020204" pitchFamily="34" charset="0"/>
              </a:rPr>
              <a:t>Credits</a:t>
            </a:r>
            <a:endParaRPr lang="en-GB" sz="4000" dirty="0"/>
          </a:p>
        </p:txBody>
      </p:sp>
      <p:sp>
        <p:nvSpPr>
          <p:cNvPr id="4" name="Slide Number Placeholder 3">
            <a:extLst>
              <a:ext uri="{FF2B5EF4-FFF2-40B4-BE49-F238E27FC236}">
                <a16:creationId xmlns:a16="http://schemas.microsoft.com/office/drawing/2014/main" id="{8D6827A3-B91F-4385-896A-93F2EEC9C0C2}"/>
              </a:ext>
              <a:ext uri="{C183D7F6-B498-43B3-948B-1728B52AA6E4}">
                <adec:decorative xmlns:adec="http://schemas.microsoft.com/office/drawing/2017/decorative" val="1"/>
              </a:ext>
            </a:extLst>
          </p:cNvPr>
          <p:cNvSpPr>
            <a:spLocks noGrp="1"/>
          </p:cNvSpPr>
          <p:nvPr>
            <p:ph type="sldNum" sz="quarter" idx="12"/>
          </p:nvPr>
        </p:nvSpPr>
        <p:spPr/>
        <p:txBody>
          <a:bodyPr/>
          <a:lstStyle/>
          <a:p>
            <a:fld id="{A75AAEF5-C690-5D4B-B5C7-510283CCFE4D}" type="slidenum">
              <a:rPr lang="en-US" smtClean="0"/>
              <a:t>24</a:t>
            </a:fld>
            <a:endParaRPr lang="en-US" dirty="0"/>
          </a:p>
        </p:txBody>
      </p:sp>
      <p:pic>
        <p:nvPicPr>
          <p:cNvPr id="5" name="Picture 4">
            <a:extLst>
              <a:ext uri="{FF2B5EF4-FFF2-40B4-BE49-F238E27FC236}">
                <a16:creationId xmlns:a16="http://schemas.microsoft.com/office/drawing/2014/main" id="{D9F9FCDE-7D00-428D-8EE4-B16B206587B7}"/>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9395464" y="262672"/>
            <a:ext cx="2123825" cy="638948"/>
          </a:xfrm>
          <a:prstGeom prst="rect">
            <a:avLst/>
          </a:prstGeom>
        </p:spPr>
      </p:pic>
      <p:sp>
        <p:nvSpPr>
          <p:cNvPr id="3" name="Subtitle 2">
            <a:extLst>
              <a:ext uri="{FF2B5EF4-FFF2-40B4-BE49-F238E27FC236}">
                <a16:creationId xmlns:a16="http://schemas.microsoft.com/office/drawing/2014/main" id="{6D17EB91-628E-46AE-9928-24046C5C62CF}"/>
              </a:ext>
            </a:extLst>
          </p:cNvPr>
          <p:cNvSpPr>
            <a:spLocks noGrp="1"/>
          </p:cNvSpPr>
          <p:nvPr>
            <p:ph type="subTitle" idx="1"/>
          </p:nvPr>
        </p:nvSpPr>
        <p:spPr>
          <a:xfrm>
            <a:off x="1524000" y="3002400"/>
            <a:ext cx="9144000" cy="3204000"/>
          </a:xfrm>
          <a:solidFill>
            <a:schemeClr val="bg1"/>
          </a:solidFill>
          <a:ln w="38100">
            <a:solidFill>
              <a:schemeClr val="accent1"/>
            </a:solidFill>
          </a:ln>
        </p:spPr>
        <p:txBody>
          <a:bodyPr>
            <a:normAutofit fontScale="92500" lnSpcReduction="10000"/>
          </a:bodyPr>
          <a:lstStyle/>
          <a:p>
            <a:pPr algn="l">
              <a:lnSpc>
                <a:spcPct val="120000"/>
              </a:lnSpc>
              <a:spcBef>
                <a:spcPts val="0"/>
              </a:spcBef>
            </a:pPr>
            <a:r>
              <a:rPr kumimoji="0" lang="en-US" sz="32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Photo acknowledgements</a:t>
            </a:r>
          </a:p>
          <a:p>
            <a:pPr algn="l">
              <a:lnSpc>
                <a:spcPct val="120000"/>
              </a:lnSpc>
              <a:spcBef>
                <a:spcPts val="0"/>
              </a:spcBef>
            </a:pPr>
            <a:r>
              <a:rPr kumimoji="0" lang="en-GB" sz="3200" i="0" u="none" strike="noStrike" kern="1200" cap="none" spc="0" normalizeH="0" baseline="0" noProof="0" dirty="0">
                <a:ln>
                  <a:noFill/>
                </a:ln>
                <a:effectLst/>
                <a:uLnTx/>
                <a:uFillTx/>
                <a:latin typeface="Arial" panose="020B0604020202020204" pitchFamily="34" charset="0"/>
                <a:ea typeface="+mj-ea"/>
                <a:cs typeface="Arial" panose="020B0604020202020204" pitchFamily="34" charset="0"/>
              </a:rPr>
              <a:t>123RF.com: </a:t>
            </a:r>
            <a:r>
              <a:rPr kumimoji="0" lang="en-GB" sz="3200" i="0" u="none" strike="noStrike" kern="1200" cap="none" spc="0" normalizeH="0" baseline="0" noProof="0" dirty="0" err="1">
                <a:ln>
                  <a:noFill/>
                </a:ln>
                <a:effectLst/>
                <a:uLnTx/>
                <a:uFillTx/>
                <a:latin typeface="Arial" panose="020B0604020202020204" pitchFamily="34" charset="0"/>
                <a:ea typeface="+mj-ea"/>
                <a:cs typeface="Arial" panose="020B0604020202020204" pitchFamily="34" charset="0"/>
              </a:rPr>
              <a:t>andyfletch</a:t>
            </a:r>
            <a:endParaRPr kumimoji="0" lang="en-GB" sz="3200" i="0" u="none" strike="noStrike" kern="1200" cap="none" spc="0" normalizeH="0" baseline="0" noProof="0" dirty="0">
              <a:ln>
                <a:noFill/>
              </a:ln>
              <a:effectLst/>
              <a:uLnTx/>
              <a:uFillTx/>
              <a:latin typeface="Arial" panose="020B0604020202020204" pitchFamily="34" charset="0"/>
              <a:ea typeface="+mj-ea"/>
              <a:cs typeface="Arial" panose="020B0604020202020204" pitchFamily="34" charset="0"/>
            </a:endParaRPr>
          </a:p>
          <a:p>
            <a:pPr algn="l">
              <a:lnSpc>
                <a:spcPct val="120000"/>
              </a:lnSpc>
              <a:spcBef>
                <a:spcPts val="0"/>
              </a:spcBef>
            </a:pPr>
            <a:r>
              <a:rPr kumimoji="0" lang="en-GB" sz="32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Text acknowledgements</a:t>
            </a:r>
          </a:p>
          <a:p>
            <a:pPr algn="l">
              <a:lnSpc>
                <a:spcPct val="120000"/>
              </a:lnSpc>
              <a:spcBef>
                <a:spcPts val="0"/>
              </a:spcBef>
            </a:pPr>
            <a:r>
              <a:rPr kumimoji="0" lang="en-GB" sz="3200" i="0" u="none" strike="noStrike" kern="1200" cap="none" spc="0" normalizeH="0" baseline="0" noProof="0" dirty="0">
                <a:ln>
                  <a:noFill/>
                </a:ln>
                <a:effectLst/>
                <a:uLnTx/>
                <a:uFillTx/>
                <a:latin typeface="Arial" panose="020B0604020202020204" pitchFamily="34" charset="0"/>
                <a:ea typeface="+mj-ea"/>
                <a:cs typeface="Arial" panose="020B0604020202020204" pitchFamily="34" charset="0"/>
              </a:rPr>
              <a:t>Pearson Edexcel Level 1/Level 2 GCSE (9-1) In Mathematics Paper 1 (Non-Calculator) Foundation Paper June 2019 1MA1/1F</a:t>
            </a:r>
            <a:endParaRPr lang="en-GB" sz="11200" dirty="0">
              <a:latin typeface="Arial" panose="020B0604020202020204" pitchFamily="34" charset="0"/>
              <a:cs typeface="Arial" panose="020B0604020202020204" pitchFamily="34" charset="0"/>
            </a:endParaRPr>
          </a:p>
          <a:p>
            <a:pPr algn="l"/>
            <a:endParaRPr lang="en-GB" dirty="0"/>
          </a:p>
        </p:txBody>
      </p:sp>
      <p:pic>
        <p:nvPicPr>
          <p:cNvPr id="6" name="Picture 5" descr="A picture containing text, plate, tableware, dishware&#10;&#10;Description automatically generated">
            <a:extLst>
              <a:ext uri="{FF2B5EF4-FFF2-40B4-BE49-F238E27FC236}">
                <a16:creationId xmlns:a16="http://schemas.microsoft.com/office/drawing/2014/main" id="{174A480B-5532-8D5D-3BC2-41032793BB0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30337" y="276711"/>
            <a:ext cx="3893465" cy="638948"/>
          </a:xfrm>
          <a:prstGeom prst="rect">
            <a:avLst/>
          </a:prstGeom>
        </p:spPr>
      </p:pic>
      <p:pic>
        <p:nvPicPr>
          <p:cNvPr id="7" name="Picture 6" descr="Graphical user interface&#10;&#10;Description automatically generated">
            <a:extLst>
              <a:ext uri="{FF2B5EF4-FFF2-40B4-BE49-F238E27FC236}">
                <a16:creationId xmlns:a16="http://schemas.microsoft.com/office/drawing/2014/main" id="{91B3F500-28A2-7667-F7B5-D271B96CC13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082585" y="247885"/>
            <a:ext cx="2123825" cy="797891"/>
          </a:xfrm>
          <a:prstGeom prst="rect">
            <a:avLst/>
          </a:prstGeom>
        </p:spPr>
      </p:pic>
    </p:spTree>
    <p:extLst>
      <p:ext uri="{BB962C8B-B14F-4D97-AF65-F5344CB8AC3E}">
        <p14:creationId xmlns:p14="http://schemas.microsoft.com/office/powerpoint/2010/main" val="41783513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548176" y="-19801"/>
            <a:ext cx="10515600" cy="120505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Introduction activity - Flapjack in a tray</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a:xfrm>
            <a:off x="8883989" y="6397291"/>
            <a:ext cx="2743200" cy="365125"/>
          </a:xfrm>
        </p:spPr>
        <p:txBody>
          <a:bodyPr/>
          <a:lstStyle/>
          <a:p>
            <a:fld id="{892959B6-490E-A144-8C7C-88267F972F69}" type="slidenum">
              <a:rPr lang="en-US" smtClean="0"/>
              <a:t>3</a:t>
            </a:fld>
            <a:endParaRPr lang="en-US" dirty="0"/>
          </a:p>
        </p:txBody>
      </p:sp>
      <p:sp>
        <p:nvSpPr>
          <p:cNvPr id="3" name="TextBox 2">
            <a:extLst>
              <a:ext uri="{FF2B5EF4-FFF2-40B4-BE49-F238E27FC236}">
                <a16:creationId xmlns:a16="http://schemas.microsoft.com/office/drawing/2014/main" id="{E03A399E-A079-4972-986A-8F5EFC549EED}"/>
              </a:ext>
            </a:extLst>
          </p:cNvPr>
          <p:cNvSpPr txBox="1"/>
          <p:nvPr/>
        </p:nvSpPr>
        <p:spPr>
          <a:xfrm>
            <a:off x="564810" y="1308309"/>
            <a:ext cx="11322389" cy="2677656"/>
          </a:xfrm>
          <a:prstGeom prst="rect">
            <a:avLst/>
          </a:prstGeom>
          <a:noFill/>
        </p:spPr>
        <p:txBody>
          <a:bodyPr wrap="square" rtlCol="0">
            <a:spAutoFit/>
          </a:bodyPr>
          <a:lstStyle/>
          <a:p>
            <a:r>
              <a:rPr lang="en-GB" sz="2800" dirty="0">
                <a:solidFill>
                  <a:srgbClr val="000000"/>
                </a:solidFill>
                <a:latin typeface="Arial" panose="020B0604020202020204" pitchFamily="34" charset="0"/>
                <a:cs typeface="Arial" panose="020B0604020202020204" pitchFamily="34" charset="0"/>
              </a:rPr>
              <a:t>At the end of Matthew’s shift working at the café, there were 3 pieces of flapjack left in one tray and 2 pieces of flapjack left in the other tray</a:t>
            </a:r>
          </a:p>
          <a:p>
            <a:r>
              <a:rPr lang="en-GB" sz="2800" dirty="0">
                <a:solidFill>
                  <a:srgbClr val="000000"/>
                </a:solidFill>
                <a:latin typeface="Arial" panose="020B0604020202020204" pitchFamily="34" charset="0"/>
                <a:cs typeface="Arial" panose="020B0604020202020204" pitchFamily="34" charset="0"/>
              </a:rPr>
              <a:t>If Matthew added all of the pieces of flapjack together, how many pieces would he have?</a:t>
            </a:r>
          </a:p>
          <a:p>
            <a:r>
              <a:rPr lang="en-GB" sz="2800" dirty="0">
                <a:solidFill>
                  <a:srgbClr val="000000"/>
                </a:solidFill>
                <a:latin typeface="Arial" panose="020B0604020202020204" pitchFamily="34" charset="0"/>
                <a:cs typeface="Arial" panose="020B0604020202020204" pitchFamily="34" charset="0"/>
              </a:rPr>
              <a:t>Matthew placed all the pieces of flapjack into one of the trays.</a:t>
            </a:r>
          </a:p>
          <a:p>
            <a:r>
              <a:rPr lang="en-GB" sz="2800" dirty="0">
                <a:solidFill>
                  <a:srgbClr val="000000"/>
                </a:solidFill>
                <a:latin typeface="Arial" panose="020B0604020202020204" pitchFamily="34" charset="0"/>
                <a:cs typeface="Arial" panose="020B0604020202020204" pitchFamily="34" charset="0"/>
              </a:rPr>
              <a:t>What fraction of this tray would be filled with flapjack?</a:t>
            </a:r>
          </a:p>
        </p:txBody>
      </p:sp>
      <p:grpSp>
        <p:nvGrpSpPr>
          <p:cNvPr id="5" name="Group 4" descr="Worksheet available icon">
            <a:extLst>
              <a:ext uri="{FF2B5EF4-FFF2-40B4-BE49-F238E27FC236}">
                <a16:creationId xmlns:a16="http://schemas.microsoft.com/office/drawing/2014/main" id="{17236194-5089-092A-1DD1-57B25F95A44E}"/>
              </a:ext>
            </a:extLst>
          </p:cNvPr>
          <p:cNvGrpSpPr/>
          <p:nvPr/>
        </p:nvGrpSpPr>
        <p:grpSpPr>
          <a:xfrm>
            <a:off x="9495879" y="211521"/>
            <a:ext cx="2102384" cy="753403"/>
            <a:chOff x="9495879" y="211521"/>
            <a:chExt cx="2102384" cy="753403"/>
          </a:xfrm>
        </p:grpSpPr>
        <p:pic>
          <p:nvPicPr>
            <p:cNvPr id="6" name="Graphic 6" descr="Document">
              <a:extLst>
                <a:ext uri="{FF2B5EF4-FFF2-40B4-BE49-F238E27FC236}">
                  <a16:creationId xmlns:a16="http://schemas.microsoft.com/office/drawing/2014/main" id="{21348C7C-C11B-301C-692E-6E76A6295F0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sp>
          <p:nvSpPr>
            <p:cNvPr id="7" name="TextBox 6">
              <a:extLst>
                <a:ext uri="{FF2B5EF4-FFF2-40B4-BE49-F238E27FC236}">
                  <a16:creationId xmlns:a16="http://schemas.microsoft.com/office/drawing/2014/main" id="{D9A87482-4DF7-7F97-7930-5C9BF35DACF9}"/>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p>
              <a:r>
                <a:rPr lang="en-GB" sz="2000" b="1" dirty="0">
                  <a:latin typeface="Arial" panose="020B0604020202020204" pitchFamily="34" charset="0"/>
                  <a:cs typeface="Arial" panose="020B0604020202020204" pitchFamily="34" charset="0"/>
                </a:rPr>
                <a:t>Handout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pic>
        <p:nvPicPr>
          <p:cNvPr id="8" name="Picture 7" descr="A tray of flapjack viewed from above. The tray is divided into six equal-sized pieces. Four pieces are shaded">
            <a:extLst>
              <a:ext uri="{FF2B5EF4-FFF2-40B4-BE49-F238E27FC236}">
                <a16:creationId xmlns:a16="http://schemas.microsoft.com/office/drawing/2014/main" id="{11192F9E-C69E-751E-E737-44583073DA49}"/>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5450133" y="4416852"/>
            <a:ext cx="2505294" cy="1743649"/>
          </a:xfrm>
          <a:prstGeom prst="rect">
            <a:avLst/>
          </a:prstGeom>
          <a:noFill/>
          <a:ln>
            <a:noFill/>
          </a:ln>
        </p:spPr>
      </p:pic>
      <p:pic>
        <p:nvPicPr>
          <p:cNvPr id="9" name="Picture 8" descr="A tray of flapjack viewed from above. The tray is divided into six equal-sized pieces. Three pieces are shaded">
            <a:extLst>
              <a:ext uri="{FF2B5EF4-FFF2-40B4-BE49-F238E27FC236}">
                <a16:creationId xmlns:a16="http://schemas.microsoft.com/office/drawing/2014/main" id="{0C08B164-1329-23FB-65C4-0B1EDA3CBE05}"/>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1518361" y="4416852"/>
            <a:ext cx="2505294" cy="1743649"/>
          </a:xfrm>
          <a:prstGeom prst="rect">
            <a:avLst/>
          </a:prstGeom>
          <a:noFill/>
          <a:ln>
            <a:noFill/>
          </a:ln>
        </p:spPr>
      </p:pic>
    </p:spTree>
    <p:extLst>
      <p:ext uri="{BB962C8B-B14F-4D97-AF65-F5344CB8AC3E}">
        <p14:creationId xmlns:p14="http://schemas.microsoft.com/office/powerpoint/2010/main" val="2097237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1454924" y="35314"/>
            <a:ext cx="10855357" cy="13255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2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Discuss 1: Learners’ representations and answers</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4</a:t>
            </a:fld>
            <a:endParaRPr lang="en-US" dirty="0"/>
          </a:p>
        </p:txBody>
      </p:sp>
      <p:sp>
        <p:nvSpPr>
          <p:cNvPr id="11" name="Isosceles Triangle 10">
            <a:extLst>
              <a:ext uri="{FF2B5EF4-FFF2-40B4-BE49-F238E27FC236}">
                <a16:creationId xmlns:a16="http://schemas.microsoft.com/office/drawing/2014/main" id="{31A2B6B6-4AED-44B2-8258-1C2513B6F75E}"/>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TextBox 11">
            <a:extLst>
              <a:ext uri="{FF2B5EF4-FFF2-40B4-BE49-F238E27FC236}">
                <a16:creationId xmlns:a16="http://schemas.microsoft.com/office/drawing/2014/main" id="{0F82D19D-1FB9-47B5-A87D-36C07F3B87C2}"/>
              </a:ext>
            </a:extLst>
          </p:cNvPr>
          <p:cNvSpPr txBox="1"/>
          <p:nvPr/>
        </p:nvSpPr>
        <p:spPr>
          <a:xfrm>
            <a:off x="10562" y="112167"/>
            <a:ext cx="1406193" cy="461665"/>
          </a:xfrm>
          <a:prstGeom prst="rect">
            <a:avLst/>
          </a:prstGeom>
          <a:solidFill>
            <a:schemeClr val="accent1"/>
          </a:solidFill>
          <a:ln>
            <a:solidFill>
              <a:schemeClr val="accent1"/>
            </a:solid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mc:AlternateContent xmlns:mc="http://schemas.openxmlformats.org/markup-compatibility/2006" xmlns:a14="http://schemas.microsoft.com/office/drawing/2010/main">
        <mc:Choice Requires="a14">
          <p:sp>
            <p:nvSpPr>
              <p:cNvPr id="36" name="TextBox 35">
                <a:extLst>
                  <a:ext uri="{FF2B5EF4-FFF2-40B4-BE49-F238E27FC236}">
                    <a16:creationId xmlns:a16="http://schemas.microsoft.com/office/drawing/2014/main" id="{09C5322E-F1DB-3F5E-30C4-360FAB70688A}"/>
                  </a:ext>
                </a:extLst>
              </p:cNvPr>
              <p:cNvSpPr txBox="1"/>
              <p:nvPr/>
            </p:nvSpPr>
            <p:spPr>
              <a:xfrm>
                <a:off x="2204980" y="3780177"/>
                <a:ext cx="1023412" cy="889731"/>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f>
                        <m:fPr>
                          <m:ctrlPr>
                            <a:rPr lang="en-GB" b="0" i="1" smtClean="0">
                              <a:latin typeface="Cambria Math" panose="02040503050406030204" pitchFamily="18" charset="0"/>
                            </a:rPr>
                          </m:ctrlPr>
                        </m:fPr>
                        <m:num>
                          <m:r>
                            <a:rPr lang="en-GB" b="0" i="1" smtClean="0">
                              <a:latin typeface="Cambria Math" panose="02040503050406030204" pitchFamily="18" charset="0"/>
                            </a:rPr>
                            <m:t>3</m:t>
                          </m:r>
                        </m:num>
                        <m:den>
                          <m:r>
                            <a:rPr lang="en-GB" b="0" i="1" smtClean="0">
                              <a:latin typeface="Cambria Math" panose="02040503050406030204" pitchFamily="18" charset="0"/>
                            </a:rPr>
                            <m:t>6</m:t>
                          </m:r>
                        </m:den>
                      </m:f>
                    </m:oMath>
                  </m:oMathPara>
                </a14:m>
                <a:endParaRPr lang="en-GB" b="0" dirty="0"/>
              </a:p>
              <a:p>
                <a:r>
                  <a:rPr lang="en-GB" dirty="0"/>
                  <a:t>  </a:t>
                </a:r>
              </a:p>
            </p:txBody>
          </p:sp>
        </mc:Choice>
        <mc:Fallback xmlns="">
          <p:sp>
            <p:nvSpPr>
              <p:cNvPr id="36" name="TextBox 35">
                <a:extLst>
                  <a:ext uri="{FF2B5EF4-FFF2-40B4-BE49-F238E27FC236}">
                    <a16:creationId xmlns:a16="http://schemas.microsoft.com/office/drawing/2014/main" id="{09C5322E-F1DB-3F5E-30C4-360FAB70688A}"/>
                  </a:ext>
                </a:extLst>
              </p:cNvPr>
              <p:cNvSpPr txBox="1">
                <a:spLocks noRot="1" noChangeAspect="1" noMove="1" noResize="1" noEditPoints="1" noAdjustHandles="1" noChangeArrowheads="1" noChangeShapeType="1" noTextEdit="1"/>
              </p:cNvSpPr>
              <p:nvPr/>
            </p:nvSpPr>
            <p:spPr>
              <a:xfrm>
                <a:off x="2204980" y="3780177"/>
                <a:ext cx="1023412" cy="889731"/>
              </a:xfrm>
              <a:prstGeom prst="rect">
                <a:avLst/>
              </a:prstGeom>
              <a:blipFill>
                <a:blip r:embed="rId3"/>
                <a:stretch>
                  <a:fillRect/>
                </a:stretch>
              </a:blipFill>
            </p:spPr>
            <p:txBody>
              <a:bodyPr/>
              <a:lstStyle/>
              <a:p>
                <a:r>
                  <a:rPr lang="en-GB">
                    <a:noFill/>
                  </a:rPr>
                  <a:t> </a:t>
                </a:r>
              </a:p>
            </p:txBody>
          </p:sp>
        </mc:Fallback>
      </mc:AlternateContent>
      <p:sp>
        <p:nvSpPr>
          <p:cNvPr id="37" name="TextBox 36">
            <a:extLst>
              <a:ext uri="{FF2B5EF4-FFF2-40B4-BE49-F238E27FC236}">
                <a16:creationId xmlns:a16="http://schemas.microsoft.com/office/drawing/2014/main" id="{764E8220-FC19-6F26-68CC-E054B8E7C01A}"/>
              </a:ext>
            </a:extLst>
          </p:cNvPr>
          <p:cNvSpPr txBox="1"/>
          <p:nvPr/>
        </p:nvSpPr>
        <p:spPr>
          <a:xfrm>
            <a:off x="3993503" y="1872997"/>
            <a:ext cx="1086074" cy="584775"/>
          </a:xfrm>
          <a:prstGeom prst="rect">
            <a:avLst/>
          </a:prstGeom>
          <a:noFill/>
        </p:spPr>
        <p:txBody>
          <a:bodyPr wrap="square" rtlCol="0">
            <a:spAutoFit/>
          </a:bodyPr>
          <a:lstStyle/>
          <a:p>
            <a:r>
              <a:rPr lang="en-GB" sz="3200" dirty="0"/>
              <a:t>+</a:t>
            </a:r>
          </a:p>
        </p:txBody>
      </p:sp>
      <p:sp>
        <p:nvSpPr>
          <p:cNvPr id="38" name="TextBox 37">
            <a:extLst>
              <a:ext uri="{FF2B5EF4-FFF2-40B4-BE49-F238E27FC236}">
                <a16:creationId xmlns:a16="http://schemas.microsoft.com/office/drawing/2014/main" id="{0C6DB1B3-3428-148F-742A-71235DF9B321}"/>
              </a:ext>
            </a:extLst>
          </p:cNvPr>
          <p:cNvSpPr txBox="1"/>
          <p:nvPr/>
        </p:nvSpPr>
        <p:spPr>
          <a:xfrm>
            <a:off x="3993503" y="3564734"/>
            <a:ext cx="1086074" cy="584775"/>
          </a:xfrm>
          <a:prstGeom prst="rect">
            <a:avLst/>
          </a:prstGeom>
          <a:noFill/>
        </p:spPr>
        <p:txBody>
          <a:bodyPr wrap="square" rtlCol="0">
            <a:spAutoFit/>
          </a:bodyPr>
          <a:lstStyle/>
          <a:p>
            <a:r>
              <a:rPr lang="en-GB" sz="3200" dirty="0"/>
              <a:t>+</a:t>
            </a:r>
          </a:p>
        </p:txBody>
      </p:sp>
      <mc:AlternateContent xmlns:mc="http://schemas.openxmlformats.org/markup-compatibility/2006" xmlns:a14="http://schemas.microsoft.com/office/drawing/2010/main">
        <mc:Choice Requires="a14">
          <p:sp>
            <p:nvSpPr>
              <p:cNvPr id="39" name="TextBox 38">
                <a:extLst>
                  <a:ext uri="{FF2B5EF4-FFF2-40B4-BE49-F238E27FC236}">
                    <a16:creationId xmlns:a16="http://schemas.microsoft.com/office/drawing/2014/main" id="{DFEA8E30-983B-D529-9EAE-9B7C4F4B9639}"/>
                  </a:ext>
                </a:extLst>
              </p:cNvPr>
              <p:cNvSpPr txBox="1"/>
              <p:nvPr/>
            </p:nvSpPr>
            <p:spPr>
              <a:xfrm>
                <a:off x="6096000" y="3714548"/>
                <a:ext cx="1016425" cy="1166730"/>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f>
                        <m:fPr>
                          <m:ctrlPr>
                            <a:rPr lang="en-GB" b="0" i="1" smtClean="0">
                              <a:latin typeface="Cambria Math" panose="02040503050406030204" pitchFamily="18" charset="0"/>
                            </a:rPr>
                          </m:ctrlPr>
                        </m:fPr>
                        <m:num>
                          <m:r>
                            <a:rPr lang="en-GB" b="0" i="1" smtClean="0">
                              <a:latin typeface="Cambria Math" panose="02040503050406030204" pitchFamily="18" charset="0"/>
                            </a:rPr>
                            <m:t>2</m:t>
                          </m:r>
                        </m:num>
                        <m:den>
                          <m:r>
                            <a:rPr lang="en-GB" b="0" i="1" smtClean="0">
                              <a:latin typeface="Cambria Math" panose="02040503050406030204" pitchFamily="18" charset="0"/>
                            </a:rPr>
                            <m:t>6</m:t>
                          </m:r>
                        </m:den>
                      </m:f>
                    </m:oMath>
                  </m:oMathPara>
                </a14:m>
                <a:endParaRPr lang="en-GB" b="0" dirty="0"/>
              </a:p>
              <a:p>
                <a:endParaRPr lang="en-GB" dirty="0"/>
              </a:p>
              <a:p>
                <a:endParaRPr lang="en-GB" dirty="0"/>
              </a:p>
            </p:txBody>
          </p:sp>
        </mc:Choice>
        <mc:Fallback xmlns="">
          <p:sp>
            <p:nvSpPr>
              <p:cNvPr id="39" name="TextBox 38">
                <a:extLst>
                  <a:ext uri="{FF2B5EF4-FFF2-40B4-BE49-F238E27FC236}">
                    <a16:creationId xmlns:a16="http://schemas.microsoft.com/office/drawing/2014/main" id="{DFEA8E30-983B-D529-9EAE-9B7C4F4B9639}"/>
                  </a:ext>
                </a:extLst>
              </p:cNvPr>
              <p:cNvSpPr txBox="1">
                <a:spLocks noRot="1" noChangeAspect="1" noMove="1" noResize="1" noEditPoints="1" noAdjustHandles="1" noChangeArrowheads="1" noChangeShapeType="1" noTextEdit="1"/>
              </p:cNvSpPr>
              <p:nvPr/>
            </p:nvSpPr>
            <p:spPr>
              <a:xfrm>
                <a:off x="6096000" y="3714548"/>
                <a:ext cx="1016425" cy="1166730"/>
              </a:xfrm>
              <a:prstGeom prst="rect">
                <a:avLst/>
              </a:prstGeom>
              <a:blipFill>
                <a:blip r:embed="rId4"/>
                <a:stretch>
                  <a:fillRect/>
                </a:stretch>
              </a:blipFill>
            </p:spPr>
            <p:txBody>
              <a:bodyPr/>
              <a:lstStyle/>
              <a:p>
                <a:r>
                  <a:rPr lang="en-GB">
                    <a:noFill/>
                  </a:rPr>
                  <a:t> </a:t>
                </a:r>
              </a:p>
            </p:txBody>
          </p:sp>
        </mc:Fallback>
      </mc:AlternateContent>
      <p:sp>
        <p:nvSpPr>
          <p:cNvPr id="41" name="TextBox 40">
            <a:extLst>
              <a:ext uri="{FF2B5EF4-FFF2-40B4-BE49-F238E27FC236}">
                <a16:creationId xmlns:a16="http://schemas.microsoft.com/office/drawing/2014/main" id="{4F1B1226-5F8C-8C8F-9715-076C614F6EF4}"/>
              </a:ext>
            </a:extLst>
          </p:cNvPr>
          <p:cNvSpPr txBox="1"/>
          <p:nvPr/>
        </p:nvSpPr>
        <p:spPr>
          <a:xfrm>
            <a:off x="8005665" y="1872997"/>
            <a:ext cx="839755" cy="369332"/>
          </a:xfrm>
          <a:prstGeom prst="rect">
            <a:avLst/>
          </a:prstGeom>
          <a:noFill/>
        </p:spPr>
        <p:txBody>
          <a:bodyPr wrap="square" rtlCol="0">
            <a:spAutoFit/>
          </a:bodyPr>
          <a:lstStyle/>
          <a:p>
            <a:r>
              <a:rPr lang="en-GB" dirty="0"/>
              <a:t>=</a:t>
            </a:r>
          </a:p>
        </p:txBody>
      </p:sp>
      <p:sp>
        <p:nvSpPr>
          <p:cNvPr id="42" name="TextBox 41">
            <a:extLst>
              <a:ext uri="{FF2B5EF4-FFF2-40B4-BE49-F238E27FC236}">
                <a16:creationId xmlns:a16="http://schemas.microsoft.com/office/drawing/2014/main" id="{199A9888-DAA9-7061-EE84-494B4F722853}"/>
              </a:ext>
            </a:extLst>
          </p:cNvPr>
          <p:cNvSpPr txBox="1"/>
          <p:nvPr/>
        </p:nvSpPr>
        <p:spPr>
          <a:xfrm>
            <a:off x="8005665" y="3672455"/>
            <a:ext cx="839755" cy="369332"/>
          </a:xfrm>
          <a:prstGeom prst="rect">
            <a:avLst/>
          </a:prstGeom>
          <a:noFill/>
        </p:spPr>
        <p:txBody>
          <a:bodyPr wrap="square" rtlCol="0">
            <a:spAutoFit/>
          </a:bodyPr>
          <a:lstStyle/>
          <a:p>
            <a:r>
              <a:rPr lang="en-GB" dirty="0"/>
              <a:t>=</a:t>
            </a:r>
          </a:p>
        </p:txBody>
      </p:sp>
      <mc:AlternateContent xmlns:mc="http://schemas.openxmlformats.org/markup-compatibility/2006" xmlns:a14="http://schemas.microsoft.com/office/drawing/2010/main">
        <mc:Choice Requires="a14">
          <p:sp>
            <p:nvSpPr>
              <p:cNvPr id="43" name="TextBox 42">
                <a:extLst>
                  <a:ext uri="{FF2B5EF4-FFF2-40B4-BE49-F238E27FC236}">
                    <a16:creationId xmlns:a16="http://schemas.microsoft.com/office/drawing/2014/main" id="{1CACF96C-0A79-B72D-687B-85773B316E7C}"/>
                  </a:ext>
                </a:extLst>
              </p:cNvPr>
              <p:cNvSpPr txBox="1"/>
              <p:nvPr/>
            </p:nvSpPr>
            <p:spPr>
              <a:xfrm>
                <a:off x="9982200" y="3672455"/>
                <a:ext cx="758803" cy="895310"/>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f>
                        <m:fPr>
                          <m:ctrlPr>
                            <a:rPr lang="en-GB" b="0" i="1" smtClean="0">
                              <a:latin typeface="Cambria Math" panose="02040503050406030204" pitchFamily="18" charset="0"/>
                            </a:rPr>
                          </m:ctrlPr>
                        </m:fPr>
                        <m:num>
                          <m:r>
                            <a:rPr lang="en-GB" b="0" i="1" smtClean="0">
                              <a:latin typeface="Cambria Math" panose="02040503050406030204" pitchFamily="18" charset="0"/>
                            </a:rPr>
                            <m:t>5</m:t>
                          </m:r>
                        </m:num>
                        <m:den>
                          <m:r>
                            <a:rPr lang="en-GB" b="0" i="1" smtClean="0">
                              <a:latin typeface="Cambria Math" panose="02040503050406030204" pitchFamily="18" charset="0"/>
                            </a:rPr>
                            <m:t>6</m:t>
                          </m:r>
                        </m:den>
                      </m:f>
                    </m:oMath>
                  </m:oMathPara>
                </a14:m>
                <a:endParaRPr lang="en-GB" b="0" dirty="0"/>
              </a:p>
              <a:p>
                <a:endParaRPr lang="en-GB" dirty="0"/>
              </a:p>
            </p:txBody>
          </p:sp>
        </mc:Choice>
        <mc:Fallback xmlns="">
          <p:sp>
            <p:nvSpPr>
              <p:cNvPr id="43" name="TextBox 42">
                <a:extLst>
                  <a:ext uri="{FF2B5EF4-FFF2-40B4-BE49-F238E27FC236}">
                    <a16:creationId xmlns:a16="http://schemas.microsoft.com/office/drawing/2014/main" id="{1CACF96C-0A79-B72D-687B-85773B316E7C}"/>
                  </a:ext>
                </a:extLst>
              </p:cNvPr>
              <p:cNvSpPr txBox="1">
                <a:spLocks noRot="1" noChangeAspect="1" noMove="1" noResize="1" noEditPoints="1" noAdjustHandles="1" noChangeArrowheads="1" noChangeShapeType="1" noTextEdit="1"/>
              </p:cNvSpPr>
              <p:nvPr/>
            </p:nvSpPr>
            <p:spPr>
              <a:xfrm>
                <a:off x="9982200" y="3672455"/>
                <a:ext cx="758803" cy="895310"/>
              </a:xfrm>
              <a:prstGeom prst="rect">
                <a:avLst/>
              </a:prstGeom>
              <a:blipFill>
                <a:blip r:embed="rId5"/>
                <a:stretch>
                  <a:fillRect/>
                </a:stretch>
              </a:blipFill>
            </p:spPr>
            <p:txBody>
              <a:bodyPr/>
              <a:lstStyle/>
              <a:p>
                <a:r>
                  <a:rPr lang="en-GB">
                    <a:noFill/>
                  </a:rPr>
                  <a:t> </a:t>
                </a:r>
              </a:p>
            </p:txBody>
          </p:sp>
        </mc:Fallback>
      </mc:AlternateContent>
      <p:pic>
        <p:nvPicPr>
          <p:cNvPr id="3" name="Picture 2" descr="Rectangle&#10;&#10;Description automatically generated with medium confidence">
            <a:extLst>
              <a:ext uri="{FF2B5EF4-FFF2-40B4-BE49-F238E27FC236}">
                <a16:creationId xmlns:a16="http://schemas.microsoft.com/office/drawing/2014/main" id="{D7343AAF-CF99-A57B-92AB-AFD575B2AB37}"/>
              </a:ext>
            </a:extLst>
          </p:cNvPr>
          <p:cNvPicPr>
            <a:picLocks noChangeAspect="1"/>
          </p:cNvPicPr>
          <p:nvPr/>
        </p:nvPicPr>
        <p:blipFill>
          <a:blip r:embed="rId6"/>
          <a:stretch>
            <a:fillRect/>
          </a:stretch>
        </p:blipFill>
        <p:spPr>
          <a:xfrm>
            <a:off x="1018189" y="1527069"/>
            <a:ext cx="2676144" cy="1871472"/>
          </a:xfrm>
          <a:prstGeom prst="rect">
            <a:avLst/>
          </a:prstGeom>
        </p:spPr>
      </p:pic>
      <p:pic>
        <p:nvPicPr>
          <p:cNvPr id="9" name="Picture 8" descr="A picture containing rectangle&#10;&#10;Description automatically generated">
            <a:extLst>
              <a:ext uri="{FF2B5EF4-FFF2-40B4-BE49-F238E27FC236}">
                <a16:creationId xmlns:a16="http://schemas.microsoft.com/office/drawing/2014/main" id="{BC5318F4-B13E-A445-45DE-6B0731CA89DF}"/>
              </a:ext>
            </a:extLst>
          </p:cNvPr>
          <p:cNvPicPr>
            <a:picLocks noChangeAspect="1"/>
          </p:cNvPicPr>
          <p:nvPr/>
        </p:nvPicPr>
        <p:blipFill>
          <a:blip r:embed="rId7"/>
          <a:stretch>
            <a:fillRect/>
          </a:stretch>
        </p:blipFill>
        <p:spPr>
          <a:xfrm>
            <a:off x="4834023" y="1560576"/>
            <a:ext cx="2679192" cy="1868424"/>
          </a:xfrm>
          <a:prstGeom prst="rect">
            <a:avLst/>
          </a:prstGeom>
        </p:spPr>
      </p:pic>
      <p:pic>
        <p:nvPicPr>
          <p:cNvPr id="13" name="Picture 12" descr="Calendar&#10;&#10;Description automatically generated">
            <a:extLst>
              <a:ext uri="{FF2B5EF4-FFF2-40B4-BE49-F238E27FC236}">
                <a16:creationId xmlns:a16="http://schemas.microsoft.com/office/drawing/2014/main" id="{26B21427-AAA2-1BDE-0A9B-6B112B266874}"/>
              </a:ext>
            </a:extLst>
          </p:cNvPr>
          <p:cNvPicPr>
            <a:picLocks noChangeAspect="1"/>
          </p:cNvPicPr>
          <p:nvPr/>
        </p:nvPicPr>
        <p:blipFill>
          <a:blip r:embed="rId8"/>
          <a:stretch>
            <a:fillRect/>
          </a:stretch>
        </p:blipFill>
        <p:spPr>
          <a:xfrm>
            <a:off x="8759660" y="1539469"/>
            <a:ext cx="2679192" cy="1871472"/>
          </a:xfrm>
          <a:prstGeom prst="rect">
            <a:avLst/>
          </a:prstGeom>
        </p:spPr>
      </p:pic>
      <p:sp>
        <p:nvSpPr>
          <p:cNvPr id="14" name="TextBox 13">
            <a:extLst>
              <a:ext uri="{FF2B5EF4-FFF2-40B4-BE49-F238E27FC236}">
                <a16:creationId xmlns:a16="http://schemas.microsoft.com/office/drawing/2014/main" id="{AC2895D6-9F5B-9A35-8C42-30876AA5F05E}"/>
              </a:ext>
            </a:extLst>
          </p:cNvPr>
          <p:cNvSpPr txBox="1"/>
          <p:nvPr/>
        </p:nvSpPr>
        <p:spPr>
          <a:xfrm>
            <a:off x="5652654" y="2961409"/>
            <a:ext cx="65" cy="276999"/>
          </a:xfrm>
          <a:prstGeom prst="rect">
            <a:avLst/>
          </a:prstGeom>
          <a:noFill/>
        </p:spPr>
        <p:txBody>
          <a:bodyPr wrap="none" lIns="0" tIns="0" rIns="0" bIns="0" rtlCol="0">
            <a:spAutoFit/>
          </a:bodyPr>
          <a:lstStyle/>
          <a:p>
            <a:endParaRPr lang="en-ZA" dirty="0"/>
          </a:p>
        </p:txBody>
      </p:sp>
    </p:spTree>
    <p:extLst>
      <p:ext uri="{BB962C8B-B14F-4D97-AF65-F5344CB8AC3E}">
        <p14:creationId xmlns:p14="http://schemas.microsoft.com/office/powerpoint/2010/main" val="11838142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855453" y="-50568"/>
            <a:ext cx="10515600" cy="13255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Adding and subtracting fractions</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5</a:t>
            </a:fld>
            <a:endParaRPr lang="en-US" dirty="0"/>
          </a:p>
        </p:txBody>
      </p:sp>
      <p:pic>
        <p:nvPicPr>
          <p:cNvPr id="100" name="Graphic 99">
            <a:extLst>
              <a:ext uri="{FF2B5EF4-FFF2-40B4-BE49-F238E27FC236}">
                <a16:creationId xmlns:a16="http://schemas.microsoft.com/office/drawing/2014/main" id="{CE9DEDD1-D640-4CD7-8399-24A6221E2BAE}"/>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10726" y="1129212"/>
            <a:ext cx="914400" cy="914400"/>
          </a:xfrm>
          <a:prstGeom prst="rect">
            <a:avLst/>
          </a:prstGeom>
        </p:spPr>
      </p:pic>
      <p:grpSp>
        <p:nvGrpSpPr>
          <p:cNvPr id="99" name="Group 98">
            <a:extLst>
              <a:ext uri="{FF2B5EF4-FFF2-40B4-BE49-F238E27FC236}">
                <a16:creationId xmlns:a16="http://schemas.microsoft.com/office/drawing/2014/main" id="{C6BE3F2C-E77F-4309-A3C2-357F13AC7A5E}"/>
              </a:ext>
              <a:ext uri="{C183D7F6-B498-43B3-948B-1728B52AA6E4}">
                <adec:decorative xmlns:adec="http://schemas.microsoft.com/office/drawing/2017/decorative" val="1"/>
              </a:ext>
            </a:extLst>
          </p:cNvPr>
          <p:cNvGrpSpPr/>
          <p:nvPr/>
        </p:nvGrpSpPr>
        <p:grpSpPr>
          <a:xfrm>
            <a:off x="1278147" y="1351498"/>
            <a:ext cx="10336098" cy="4769384"/>
            <a:chOff x="1259457" y="1949570"/>
            <a:chExt cx="8212347" cy="3381422"/>
          </a:xfrm>
        </p:grpSpPr>
        <p:sp>
          <p:nvSpPr>
            <p:cNvPr id="6" name="TextBox 5">
              <a:extLst>
                <a:ext uri="{FF2B5EF4-FFF2-40B4-BE49-F238E27FC236}">
                  <a16:creationId xmlns:a16="http://schemas.microsoft.com/office/drawing/2014/main" id="{755AD8CD-D355-45F4-8A8D-03865C1297C0}"/>
                </a:ext>
              </a:extLst>
            </p:cNvPr>
            <p:cNvSpPr txBox="1"/>
            <p:nvPr/>
          </p:nvSpPr>
          <p:spPr>
            <a:xfrm>
              <a:off x="1748683" y="1949570"/>
              <a:ext cx="1990237" cy="523220"/>
            </a:xfrm>
            <a:prstGeom prst="rect">
              <a:avLst/>
            </a:prstGeom>
            <a:solidFill>
              <a:schemeClr val="accent1"/>
            </a:solidFill>
            <a:ln w="38100">
              <a:solidFill>
                <a:schemeClr val="accent1"/>
              </a:solidFill>
            </a:ln>
          </p:spPr>
          <p:txBody>
            <a:bodyPr wrap="square" rtlCol="0">
              <a:spAutoFit/>
            </a:bodyPr>
            <a:lstStyle/>
            <a:p>
              <a:r>
                <a:rPr lang="en-GB" sz="2800" b="1" dirty="0">
                  <a:solidFill>
                    <a:schemeClr val="bg1"/>
                  </a:solidFill>
                  <a:latin typeface="Arial" panose="020B0604020202020204" pitchFamily="34" charset="0"/>
                  <a:cs typeface="Arial" panose="020B0604020202020204" pitchFamily="34" charset="0"/>
                </a:rPr>
                <a:t>KEY IDEA</a:t>
              </a:r>
              <a:endParaRPr lang="en-GB" dirty="0"/>
            </a:p>
          </p:txBody>
        </p:sp>
        <p:sp>
          <p:nvSpPr>
            <p:cNvPr id="98" name="Rectangle 97">
              <a:extLst>
                <a:ext uri="{FF2B5EF4-FFF2-40B4-BE49-F238E27FC236}">
                  <a16:creationId xmlns:a16="http://schemas.microsoft.com/office/drawing/2014/main" id="{CAAA4A74-A70B-4650-8E46-6F6AAFBACCA0}"/>
                </a:ext>
              </a:extLst>
            </p:cNvPr>
            <p:cNvSpPr/>
            <p:nvPr/>
          </p:nvSpPr>
          <p:spPr>
            <a:xfrm>
              <a:off x="1259457" y="1949570"/>
              <a:ext cx="8212347" cy="3381422"/>
            </a:xfrm>
            <a:prstGeom prst="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id="{B0AB6807-1007-2C40-ACD3-85A647021B46}"/>
                  </a:ext>
                </a:extLst>
              </p:cNvPr>
              <p:cNvSpPr txBox="1"/>
              <p:nvPr/>
            </p:nvSpPr>
            <p:spPr>
              <a:xfrm>
                <a:off x="1278146" y="1720490"/>
                <a:ext cx="10336099" cy="4400051"/>
              </a:xfrm>
              <a:prstGeom prst="rect">
                <a:avLst/>
              </a:prstGeom>
              <a:noFill/>
            </p:spPr>
            <p:txBody>
              <a:bodyPr wrap="square" rtlCol="0">
                <a:spAutoFit/>
              </a:bodyPr>
              <a:lstStyle/>
              <a:p>
                <a:pPr>
                  <a:spcAft>
                    <a:spcPts val="600"/>
                  </a:spcAft>
                </a:pPr>
                <a:endParaRPr lang="en-GB" sz="2800" dirty="0">
                  <a:latin typeface="Arial" panose="020B0604020202020204" pitchFamily="34" charset="0"/>
                  <a:cs typeface="Arial" panose="020B0604020202020204" pitchFamily="34" charset="0"/>
                </a:endParaRPr>
              </a:p>
              <a:p>
                <a:pPr marL="457200" indent="-457200">
                  <a:spcAft>
                    <a:spcPts val="600"/>
                  </a:spcAft>
                  <a:buFont typeface="Arial" panose="020B0604020202020204" pitchFamily="34" charset="0"/>
                  <a:buChar char="•"/>
                </a:pPr>
                <a:r>
                  <a:rPr lang="en-GB" sz="2400" dirty="0">
                    <a:latin typeface="Arial" panose="020B0604020202020204" pitchFamily="34" charset="0"/>
                    <a:cs typeface="Arial" panose="020B0604020202020204" pitchFamily="34" charset="0"/>
                  </a:rPr>
                  <a:t>The total number of pieces that </a:t>
                </a:r>
                <a:r>
                  <a:rPr lang="en-GB" sz="2400" u="sng" dirty="0">
                    <a:latin typeface="Arial" panose="020B0604020202020204" pitchFamily="34" charset="0"/>
                    <a:cs typeface="Arial" panose="020B0604020202020204" pitchFamily="34" charset="0"/>
                  </a:rPr>
                  <a:t>make up one whole</a:t>
                </a:r>
                <a:r>
                  <a:rPr lang="en-GB" sz="2400" dirty="0">
                    <a:latin typeface="Arial" panose="020B0604020202020204" pitchFamily="34" charset="0"/>
                    <a:cs typeface="Arial" panose="020B0604020202020204" pitchFamily="34" charset="0"/>
                  </a:rPr>
                  <a:t> is known as the </a:t>
                </a:r>
                <a:r>
                  <a:rPr lang="en-GB" sz="2400" b="1" dirty="0">
                    <a:latin typeface="Arial" panose="020B0604020202020204" pitchFamily="34" charset="0"/>
                    <a:cs typeface="Arial" panose="020B0604020202020204" pitchFamily="34" charset="0"/>
                  </a:rPr>
                  <a:t>denominator. </a:t>
                </a:r>
                <a:r>
                  <a:rPr lang="en-GB" sz="2400" dirty="0">
                    <a:latin typeface="Arial" panose="020B0604020202020204" pitchFamily="34" charset="0"/>
                    <a:cs typeface="Arial" panose="020B0604020202020204" pitchFamily="34" charset="0"/>
                  </a:rPr>
                  <a:t>This number is written at the bottom of the fraction.</a:t>
                </a:r>
              </a:p>
              <a:p>
                <a:pPr marL="457200" indent="-457200">
                  <a:lnSpc>
                    <a:spcPts val="3100"/>
                  </a:lnSpc>
                  <a:spcAft>
                    <a:spcPts val="600"/>
                  </a:spcAft>
                  <a:buFont typeface="Arial" panose="020B0604020202020204" pitchFamily="34" charset="0"/>
                  <a:buChar char="•"/>
                </a:pPr>
                <a:r>
                  <a:rPr lang="en-US" sz="2400" dirty="0">
                    <a:latin typeface="Arial" panose="020B0604020202020204" pitchFamily="34" charset="0"/>
                    <a:cs typeface="Arial" panose="020B0604020202020204" pitchFamily="34" charset="0"/>
                  </a:rPr>
                  <a:t>The number of pieces that </a:t>
                </a:r>
                <a:r>
                  <a:rPr lang="en-US" sz="2400" u="sng" dirty="0">
                    <a:latin typeface="Arial" panose="020B0604020202020204" pitchFamily="34" charset="0"/>
                    <a:cs typeface="Arial" panose="020B0604020202020204" pitchFamily="34" charset="0"/>
                  </a:rPr>
                  <a:t>we have </a:t>
                </a:r>
                <a:r>
                  <a:rPr lang="en-US" sz="2400" dirty="0">
                    <a:latin typeface="Arial" panose="020B0604020202020204" pitchFamily="34" charset="0"/>
                    <a:cs typeface="Arial" panose="020B0604020202020204" pitchFamily="34" charset="0"/>
                  </a:rPr>
                  <a:t>of the whole is known as the </a:t>
                </a:r>
                <a:r>
                  <a:rPr lang="en-US" sz="2400" b="1" dirty="0">
                    <a:latin typeface="Arial" panose="020B0604020202020204" pitchFamily="34" charset="0"/>
                    <a:cs typeface="Arial" panose="020B0604020202020204" pitchFamily="34" charset="0"/>
                  </a:rPr>
                  <a:t>numerator. </a:t>
                </a:r>
                <a:r>
                  <a:rPr lang="en-US" sz="2400" dirty="0">
                    <a:latin typeface="Arial" panose="020B0604020202020204" pitchFamily="34" charset="0"/>
                    <a:cs typeface="Arial" panose="020B0604020202020204" pitchFamily="34" charset="0"/>
                  </a:rPr>
                  <a:t>This number is written at the top of the fraction. </a:t>
                </a:r>
              </a:p>
              <a:p>
                <a:pPr marL="457200" indent="-457200">
                  <a:lnSpc>
                    <a:spcPts val="3100"/>
                  </a:lnSpc>
                  <a:spcAft>
                    <a:spcPts val="600"/>
                  </a:spcAft>
                  <a:buFont typeface="Arial" panose="020B0604020202020204" pitchFamily="34" charset="0"/>
                  <a:buChar char="•"/>
                </a:pPr>
                <a:r>
                  <a:rPr lang="en-US" sz="2400" dirty="0">
                    <a:latin typeface="Arial" panose="020B0604020202020204" pitchFamily="34" charset="0"/>
                    <a:cs typeface="Arial" panose="020B0604020202020204" pitchFamily="34" charset="0"/>
                  </a:rPr>
                  <a:t>When the numerator and denominator are the same value, we have a complete whole one   </a:t>
                </a:r>
                <a:r>
                  <a:rPr lang="en-US" sz="2400" dirty="0">
                    <a:solidFill>
                      <a:schemeClr val="accent6">
                        <a:lumMod val="75000"/>
                      </a:schemeClr>
                    </a:solidFill>
                    <a:latin typeface="Arial" panose="020B0604020202020204" pitchFamily="34" charset="0"/>
                    <a:cs typeface="Arial" panose="020B0604020202020204" pitchFamily="34" charset="0"/>
                  </a:rPr>
                  <a:t> </a:t>
                </a:r>
                <a14:m>
                  <m:oMath xmlns:m="http://schemas.openxmlformats.org/officeDocument/2006/math">
                    <m:f>
                      <m:fPr>
                        <m:ctrlPr>
                          <a:rPr lang="en-GB" sz="2400" i="1" smtClean="0">
                            <a:solidFill>
                              <a:schemeClr val="tx1"/>
                            </a:solidFill>
                            <a:latin typeface="Cambria Math" panose="02040503050406030204" pitchFamily="18" charset="0"/>
                            <a:cs typeface="Arial" panose="020B0604020202020204" pitchFamily="34" charset="0"/>
                          </a:rPr>
                        </m:ctrlPr>
                      </m:fPr>
                      <m:num>
                        <m:r>
                          <a:rPr lang="en-GB" sz="2400" b="0" i="1" smtClean="0">
                            <a:solidFill>
                              <a:schemeClr val="tx1"/>
                            </a:solidFill>
                            <a:latin typeface="Cambria Math" panose="02040503050406030204" pitchFamily="18" charset="0"/>
                            <a:cs typeface="Arial" panose="020B0604020202020204" pitchFamily="34" charset="0"/>
                          </a:rPr>
                          <m:t>2</m:t>
                        </m:r>
                      </m:num>
                      <m:den>
                        <m:r>
                          <a:rPr lang="en-GB" sz="2400" b="0" i="1" smtClean="0">
                            <a:solidFill>
                              <a:schemeClr val="tx1"/>
                            </a:solidFill>
                            <a:latin typeface="Cambria Math" panose="02040503050406030204" pitchFamily="18" charset="0"/>
                            <a:cs typeface="Arial" panose="020B0604020202020204" pitchFamily="34" charset="0"/>
                          </a:rPr>
                          <m:t>2</m:t>
                        </m:r>
                      </m:den>
                    </m:f>
                  </m:oMath>
                </a14:m>
                <a:r>
                  <a:rPr lang="en-GB" sz="2400" dirty="0">
                    <a:solidFill>
                      <a:schemeClr val="accent6">
                        <a:lumMod val="75000"/>
                      </a:schemeClr>
                    </a:solidFill>
                    <a:latin typeface="Arial" panose="020B0604020202020204" pitchFamily="34" charset="0"/>
                    <a:cs typeface="Arial" panose="020B0604020202020204" pitchFamily="34" charset="0"/>
                  </a:rPr>
                  <a:t> </a:t>
                </a:r>
                <a:r>
                  <a:rPr lang="en-GB" sz="2400" dirty="0">
                    <a:latin typeface="Arial" panose="020B0604020202020204" pitchFamily="34" charset="0"/>
                    <a:cs typeface="Arial" panose="020B0604020202020204" pitchFamily="34" charset="0"/>
                  </a:rPr>
                  <a:t> or </a:t>
                </a:r>
                <a:r>
                  <a:rPr lang="en-US" sz="2400" dirty="0">
                    <a:solidFill>
                      <a:schemeClr val="accent6">
                        <a:lumMod val="50000"/>
                      </a:schemeClr>
                    </a:solidFill>
                    <a:latin typeface="Arial" panose="020B0604020202020204" pitchFamily="34" charset="0"/>
                    <a:cs typeface="Arial" panose="020B0604020202020204" pitchFamily="34" charset="0"/>
                  </a:rPr>
                  <a:t>1</a:t>
                </a:r>
              </a:p>
              <a:p>
                <a:pPr marL="457200" indent="-457200">
                  <a:lnSpc>
                    <a:spcPts val="3100"/>
                  </a:lnSpc>
                  <a:spcAft>
                    <a:spcPts val="600"/>
                  </a:spcAft>
                  <a:buFont typeface="Arial" panose="020B0604020202020204" pitchFamily="34" charset="0"/>
                  <a:buChar char="•"/>
                </a:pPr>
                <a:r>
                  <a:rPr lang="en-US" sz="2400" dirty="0">
                    <a:latin typeface="Arial" panose="020B0604020202020204" pitchFamily="34" charset="0"/>
                    <a:cs typeface="Arial" panose="020B0604020202020204" pitchFamily="34" charset="0"/>
                  </a:rPr>
                  <a:t>When we add or subtract fractions, we always add or subtract equal pieces. The denominators must be the same.</a:t>
                </a:r>
              </a:p>
              <a:p>
                <a:pPr marL="457200" indent="-457200">
                  <a:lnSpc>
                    <a:spcPts val="3100"/>
                  </a:lnSpc>
                  <a:spcAft>
                    <a:spcPts val="600"/>
                  </a:spcAft>
                  <a:buFont typeface="Arial" panose="020B0604020202020204" pitchFamily="34" charset="0"/>
                  <a:buChar char="•"/>
                </a:pPr>
                <a:endParaRPr lang="en-US" sz="2400" b="1" dirty="0">
                  <a:latin typeface="Arial" panose="020B0604020202020204" pitchFamily="34" charset="0"/>
                  <a:cs typeface="Arial" panose="020B0604020202020204" pitchFamily="34" charset="0"/>
                </a:endParaRPr>
              </a:p>
            </p:txBody>
          </p:sp>
        </mc:Choice>
        <mc:Fallback xmlns="">
          <p:sp>
            <p:nvSpPr>
              <p:cNvPr id="12" name="TextBox 11">
                <a:extLst>
                  <a:ext uri="{FF2B5EF4-FFF2-40B4-BE49-F238E27FC236}">
                    <a16:creationId xmlns:a16="http://schemas.microsoft.com/office/drawing/2014/main" id="{B0AB6807-1007-2C40-ACD3-85A647021B46}"/>
                  </a:ext>
                </a:extLst>
              </p:cNvPr>
              <p:cNvSpPr txBox="1">
                <a:spLocks noRot="1" noChangeAspect="1" noMove="1" noResize="1" noEditPoints="1" noAdjustHandles="1" noChangeArrowheads="1" noChangeShapeType="1" noTextEdit="1"/>
              </p:cNvSpPr>
              <p:nvPr/>
            </p:nvSpPr>
            <p:spPr>
              <a:xfrm>
                <a:off x="1278146" y="1720490"/>
                <a:ext cx="10336099" cy="4400051"/>
              </a:xfrm>
              <a:prstGeom prst="rect">
                <a:avLst/>
              </a:prstGeom>
              <a:blipFill>
                <a:blip r:embed="rId5"/>
                <a:stretch>
                  <a:fillRect l="-736"/>
                </a:stretch>
              </a:blipFill>
            </p:spPr>
            <p:txBody>
              <a:bodyPr/>
              <a:lstStyle/>
              <a:p>
                <a:r>
                  <a:rPr lang="en-GB">
                    <a:noFill/>
                  </a:rPr>
                  <a:t> </a:t>
                </a:r>
              </a:p>
            </p:txBody>
          </p:sp>
        </mc:Fallback>
      </mc:AlternateContent>
    </p:spTree>
    <p:extLst>
      <p:ext uri="{BB962C8B-B14F-4D97-AF65-F5344CB8AC3E}">
        <p14:creationId xmlns:p14="http://schemas.microsoft.com/office/powerpoint/2010/main" val="29347583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1921267" y="211521"/>
            <a:ext cx="9357371" cy="776087"/>
          </a:xfrm>
          <a:prstGeom prst="rect">
            <a:avLst/>
          </a:prstGeom>
          <a:solidFill>
            <a:schemeClr val="bg1"/>
          </a:solid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Jeremy’s flapjacks</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6</a:t>
            </a:fld>
            <a:endParaRPr lang="en-US" dirty="0"/>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 name="TextBox 13">
            <a:extLst>
              <a:ext uri="{FF2B5EF4-FFF2-40B4-BE49-F238E27FC236}">
                <a16:creationId xmlns:a16="http://schemas.microsoft.com/office/drawing/2014/main" id="{0F82D19D-1FB9-47B5-A87D-36C07F3B87C2}"/>
              </a:ext>
            </a:extLst>
          </p:cNvPr>
          <p:cNvSpPr txBox="1"/>
          <p:nvPr/>
        </p:nvSpPr>
        <p:spPr>
          <a:xfrm>
            <a:off x="-80879" y="-31527"/>
            <a:ext cx="2091590" cy="461665"/>
          </a:xfrm>
          <a:prstGeom prst="rect">
            <a:avLst/>
          </a:prstGeom>
          <a:noFill/>
          <a:ln>
            <a:noFill/>
          </a:ln>
          <a:effectLst/>
        </p:spPr>
        <p:txBody>
          <a:bodyPr wrap="square" rtlCol="0">
            <a:spAutoFit/>
          </a:bodyPr>
          <a:lstStyle/>
          <a:p>
            <a:r>
              <a:rPr lang="en-GB" sz="2400" b="1" dirty="0">
                <a:solidFill>
                  <a:schemeClr val="bg1"/>
                </a:solidFill>
                <a:latin typeface="Arial" panose="020B0604020202020204" pitchFamily="34" charset="0"/>
                <a:cs typeface="Arial" panose="020B0604020202020204" pitchFamily="34" charset="0"/>
              </a:rPr>
              <a:t>EXPLORE 2</a:t>
            </a:r>
          </a:p>
        </p:txBody>
      </p:sp>
      <p:grpSp>
        <p:nvGrpSpPr>
          <p:cNvPr id="18" name="Group 17" descr="Worksheet available icon">
            <a:extLst>
              <a:ext uri="{FF2B5EF4-FFF2-40B4-BE49-F238E27FC236}">
                <a16:creationId xmlns:a16="http://schemas.microsoft.com/office/drawing/2014/main" id="{F829BE98-8723-412A-A7EC-94B8C90B3E33}"/>
              </a:ext>
            </a:extLst>
          </p:cNvPr>
          <p:cNvGrpSpPr/>
          <p:nvPr/>
        </p:nvGrpSpPr>
        <p:grpSpPr>
          <a:xfrm>
            <a:off x="9495879" y="211521"/>
            <a:ext cx="2102384" cy="753403"/>
            <a:chOff x="9495879" y="211521"/>
            <a:chExt cx="2102384" cy="753403"/>
          </a:xfrm>
        </p:grpSpPr>
        <p:pic>
          <p:nvPicPr>
            <p:cNvPr id="19" name="Graphic 6" descr="Document">
              <a:extLst>
                <a:ext uri="{FF2B5EF4-FFF2-40B4-BE49-F238E27FC236}">
                  <a16:creationId xmlns:a16="http://schemas.microsoft.com/office/drawing/2014/main" id="{C7E7981D-5965-45BC-9305-693E1A6D144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sp>
          <p:nvSpPr>
            <p:cNvPr id="20" name="TextBox 19">
              <a:extLst>
                <a:ext uri="{FF2B5EF4-FFF2-40B4-BE49-F238E27FC236}">
                  <a16:creationId xmlns:a16="http://schemas.microsoft.com/office/drawing/2014/main" id="{F725BA4D-B44C-44A3-AC6B-84C2B4A0D54B}"/>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p>
              <a:r>
                <a:rPr lang="en-GB" sz="2000" b="1" dirty="0">
                  <a:latin typeface="Arial" panose="020B0604020202020204" pitchFamily="34" charset="0"/>
                  <a:cs typeface="Arial" panose="020B0604020202020204" pitchFamily="34" charset="0"/>
                </a:rPr>
                <a:t>Handout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sp>
        <p:nvSpPr>
          <p:cNvPr id="5" name="TextBox 4">
            <a:extLst>
              <a:ext uri="{FF2B5EF4-FFF2-40B4-BE49-F238E27FC236}">
                <a16:creationId xmlns:a16="http://schemas.microsoft.com/office/drawing/2014/main" id="{B0AB6807-1007-2C40-ACD3-85A647021B46}"/>
              </a:ext>
            </a:extLst>
          </p:cNvPr>
          <p:cNvSpPr txBox="1"/>
          <p:nvPr/>
        </p:nvSpPr>
        <p:spPr>
          <a:xfrm>
            <a:off x="860392" y="1398150"/>
            <a:ext cx="5886096" cy="4269246"/>
          </a:xfrm>
          <a:prstGeom prst="rect">
            <a:avLst/>
          </a:prstGeom>
          <a:noFill/>
        </p:spPr>
        <p:txBody>
          <a:bodyPr wrap="square" rtlCol="0">
            <a:spAutoFit/>
          </a:bodyPr>
          <a:lstStyle/>
          <a:p>
            <a:pPr marL="457200" indent="-457200">
              <a:lnSpc>
                <a:spcPts val="3100"/>
              </a:lnSpc>
              <a:spcAft>
                <a:spcPts val="600"/>
              </a:spcAft>
              <a:buFont typeface="Arial"/>
              <a:buChar char="•"/>
            </a:pPr>
            <a:r>
              <a:rPr lang="en-US" sz="2400" dirty="0">
                <a:latin typeface="Arial" panose="020B0604020202020204" pitchFamily="34" charset="0"/>
                <a:cs typeface="Arial" panose="020B0604020202020204" pitchFamily="34" charset="0"/>
              </a:rPr>
              <a:t>Jeremy has baked two trays of flapjacks for his friends and family.</a:t>
            </a:r>
          </a:p>
          <a:p>
            <a:pPr marL="457200" indent="-457200">
              <a:lnSpc>
                <a:spcPts val="3100"/>
              </a:lnSpc>
              <a:spcAft>
                <a:spcPts val="600"/>
              </a:spcAft>
              <a:buFont typeface="Arial"/>
              <a:buChar char="•"/>
            </a:pPr>
            <a:r>
              <a:rPr lang="en-US" sz="2400" dirty="0">
                <a:latin typeface="Arial" panose="020B0604020202020204" pitchFamily="34" charset="0"/>
                <a:cs typeface="Arial" panose="020B0604020202020204" pitchFamily="34" charset="0"/>
              </a:rPr>
              <a:t>Read through the handout and consider why Jeremy is wrong about the total amount eaten.</a:t>
            </a:r>
          </a:p>
          <a:p>
            <a:pPr marL="457200" indent="-457200">
              <a:lnSpc>
                <a:spcPts val="3100"/>
              </a:lnSpc>
              <a:spcAft>
                <a:spcPts val="600"/>
              </a:spcAft>
              <a:buFont typeface="Arial"/>
              <a:buChar char="•"/>
            </a:pPr>
            <a:r>
              <a:rPr lang="en-US" sz="2400" dirty="0">
                <a:latin typeface="Arial" panose="020B0604020202020204" pitchFamily="34" charset="0"/>
                <a:cs typeface="Arial" panose="020B0604020202020204" pitchFamily="34" charset="0"/>
              </a:rPr>
              <a:t>Discuss your thoughts with your partner, using the diagrams of the flapjacks to help you.</a:t>
            </a:r>
          </a:p>
          <a:p>
            <a:pPr marL="457200" indent="-457200">
              <a:lnSpc>
                <a:spcPts val="3100"/>
              </a:lnSpc>
              <a:spcAft>
                <a:spcPts val="600"/>
              </a:spcAft>
              <a:buFont typeface="Arial"/>
              <a:buChar char="•"/>
            </a:pPr>
            <a:r>
              <a:rPr lang="en-US" sz="2400" dirty="0">
                <a:latin typeface="Arial" panose="020B0604020202020204" pitchFamily="34" charset="0"/>
                <a:cs typeface="Arial" panose="020B0604020202020204" pitchFamily="34" charset="0"/>
              </a:rPr>
              <a:t>Come to an agreement and present your thinking on your mini-whiteboard.</a:t>
            </a:r>
          </a:p>
        </p:txBody>
      </p:sp>
      <p:pic>
        <p:nvPicPr>
          <p:cNvPr id="6" name="Picture 5">
            <a:extLst>
              <a:ext uri="{FF2B5EF4-FFF2-40B4-BE49-F238E27FC236}">
                <a16:creationId xmlns:a16="http://schemas.microsoft.com/office/drawing/2014/main" id="{3300873E-32F5-B5AC-0AD4-A6A7D31E975D}"/>
              </a:ext>
            </a:extLst>
          </p:cNvPr>
          <p:cNvPicPr>
            <a:picLocks noChangeAspect="1"/>
          </p:cNvPicPr>
          <p:nvPr/>
        </p:nvPicPr>
        <p:blipFill>
          <a:blip r:embed="rId5"/>
          <a:stretch>
            <a:fillRect/>
          </a:stretch>
        </p:blipFill>
        <p:spPr>
          <a:xfrm rot="697162">
            <a:off x="7857365" y="1288812"/>
            <a:ext cx="3299581" cy="4718012"/>
          </a:xfrm>
          <a:prstGeom prst="rect">
            <a:avLst/>
          </a:prstGeom>
          <a:effectLst>
            <a:outerShdw blurRad="50800" dist="38100" dir="5400000" algn="tl" rotWithShape="0">
              <a:schemeClr val="tx1">
                <a:alpha val="40000"/>
              </a:schemeClr>
            </a:outerShdw>
          </a:effectLst>
        </p:spPr>
      </p:pic>
    </p:spTree>
    <p:extLst>
      <p:ext uri="{BB962C8B-B14F-4D97-AF65-F5344CB8AC3E}">
        <p14:creationId xmlns:p14="http://schemas.microsoft.com/office/powerpoint/2010/main" val="35412158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465B01F-37D1-7B3A-17D2-1E7F8122486E}"/>
              </a:ext>
            </a:extLst>
          </p:cNvPr>
          <p:cNvSpPr>
            <a:spLocks noGrp="1"/>
          </p:cNvSpPr>
          <p:nvPr>
            <p:ph type="sldNum" sz="quarter" idx="12"/>
          </p:nvPr>
        </p:nvSpPr>
        <p:spPr/>
        <p:txBody>
          <a:bodyPr/>
          <a:lstStyle/>
          <a:p>
            <a:fld id="{892959B6-490E-A144-8C7C-88267F972F69}" type="slidenum">
              <a:rPr lang="en-US" smtClean="0"/>
              <a:t>7</a:t>
            </a:fld>
            <a:endParaRPr lang="en-US"/>
          </a:p>
        </p:txBody>
      </p:sp>
      <p:sp>
        <p:nvSpPr>
          <p:cNvPr id="3" name="TextBox 2">
            <a:extLst>
              <a:ext uri="{FF2B5EF4-FFF2-40B4-BE49-F238E27FC236}">
                <a16:creationId xmlns:a16="http://schemas.microsoft.com/office/drawing/2014/main" id="{710B0E27-8D46-C14B-F476-6B4D3E40FF4D}"/>
              </a:ext>
            </a:extLst>
          </p:cNvPr>
          <p:cNvSpPr txBox="1"/>
          <p:nvPr/>
        </p:nvSpPr>
        <p:spPr>
          <a:xfrm>
            <a:off x="2010711" y="273948"/>
            <a:ext cx="3908413" cy="646331"/>
          </a:xfrm>
          <a:prstGeom prst="rect">
            <a:avLst/>
          </a:prstGeom>
          <a:noFill/>
        </p:spPr>
        <p:txBody>
          <a:bodyPr wrap="square" rtlCol="0">
            <a:spAutoFit/>
          </a:bodyPr>
          <a:lstStyle/>
          <a:p>
            <a:r>
              <a:rPr lang="en-US" sz="3600" b="1" dirty="0">
                <a:solidFill>
                  <a:schemeClr val="accent1"/>
                </a:solidFill>
                <a:latin typeface="Arial" panose="020B0604020202020204" pitchFamily="34" charset="0"/>
                <a:cs typeface="Arial" panose="020B0604020202020204" pitchFamily="34" charset="0"/>
              </a:rPr>
              <a:t>Jeremy’s friends</a:t>
            </a:r>
            <a:endParaRPr lang="en-GB" sz="3600" b="1" dirty="0">
              <a:solidFill>
                <a:schemeClr val="accent1"/>
              </a:solidFill>
              <a:latin typeface="Arial" panose="020B0604020202020204" pitchFamily="34" charset="0"/>
              <a:cs typeface="Arial" panose="020B0604020202020204" pitchFamily="34" charset="0"/>
            </a:endParaRPr>
          </a:p>
        </p:txBody>
      </p:sp>
      <p:pic>
        <p:nvPicPr>
          <p:cNvPr id="5" name="Picture 4" descr="Graphical user interface, application, PowerPoint&#10;&#10;Description automatically generated">
            <a:extLst>
              <a:ext uri="{FF2B5EF4-FFF2-40B4-BE49-F238E27FC236}">
                <a16:creationId xmlns:a16="http://schemas.microsoft.com/office/drawing/2014/main" id="{5924268E-6532-673B-3481-52005A98915C}"/>
              </a:ext>
            </a:extLst>
          </p:cNvPr>
          <p:cNvPicPr>
            <a:picLocks noChangeAspect="1"/>
          </p:cNvPicPr>
          <p:nvPr/>
        </p:nvPicPr>
        <p:blipFill rotWithShape="1">
          <a:blip r:embed="rId3"/>
          <a:srcRect l="27160" t="37206" r="40976" b="21617"/>
          <a:stretch/>
        </p:blipFill>
        <p:spPr bwMode="auto">
          <a:xfrm>
            <a:off x="5287799" y="1711719"/>
            <a:ext cx="5589079" cy="4062910"/>
          </a:xfrm>
          <a:prstGeom prst="rect">
            <a:avLst/>
          </a:prstGeom>
          <a:ln>
            <a:noFill/>
          </a:ln>
          <a:extLst>
            <a:ext uri="{53640926-AAD7-44D8-BBD7-CCE9431645EC}">
              <a14:shadowObscured xmlns:a14="http://schemas.microsoft.com/office/drawing/2010/main"/>
            </a:ext>
          </a:extLst>
        </p:spPr>
      </p:pic>
      <p:sp>
        <p:nvSpPr>
          <p:cNvPr id="9" name="Isosceles Triangle 11">
            <a:extLst>
              <a:ext uri="{FF2B5EF4-FFF2-40B4-BE49-F238E27FC236}">
                <a16:creationId xmlns:a16="http://schemas.microsoft.com/office/drawing/2014/main" id="{C39A6A2A-64F0-4F74-496A-FBB886381EF6}"/>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mc:AlternateContent xmlns:mc="http://schemas.openxmlformats.org/markup-compatibility/2006" xmlns:a14="http://schemas.microsoft.com/office/drawing/2010/main">
        <mc:Choice Requires="a14">
          <p:sp>
            <p:nvSpPr>
              <p:cNvPr id="12" name="Rounded Rectangle 11">
                <a:extLst>
                  <a:ext uri="{FF2B5EF4-FFF2-40B4-BE49-F238E27FC236}">
                    <a16:creationId xmlns:a16="http://schemas.microsoft.com/office/drawing/2014/main" id="{A79B3C9F-B5D3-A6A9-5703-58FC8FFBE023}"/>
                  </a:ext>
                </a:extLst>
              </p:cNvPr>
              <p:cNvSpPr/>
              <p:nvPr/>
            </p:nvSpPr>
            <p:spPr>
              <a:xfrm>
                <a:off x="964916" y="1995331"/>
                <a:ext cx="3349375" cy="1919123"/>
              </a:xfrm>
              <a:prstGeom prst="roundRect">
                <a:avLst/>
              </a:prstGeom>
              <a:solidFill>
                <a:schemeClr val="accent1">
                  <a:lumMod val="40000"/>
                  <a:lumOff val="60000"/>
                </a:schemeClr>
              </a:solidFill>
            </p:spPr>
            <p:style>
              <a:lnRef idx="1">
                <a:schemeClr val="accent5"/>
              </a:lnRef>
              <a:fillRef idx="2">
                <a:schemeClr val="accent5"/>
              </a:fillRef>
              <a:effectRef idx="1">
                <a:schemeClr val="accent5"/>
              </a:effectRef>
              <a:fontRef idx="minor">
                <a:schemeClr val="dk1"/>
              </a:fontRef>
            </p:style>
            <p:txBody>
              <a:bodyPr rtlCol="0" anchor="ctr"/>
              <a:lstStyle/>
              <a:p>
                <a:pPr algn="ctr"/>
                <a:r>
                  <a:rPr lang="en-GB" sz="2400" dirty="0">
                    <a:effectLst/>
                    <a:latin typeface="Arial" panose="020B0604020202020204" pitchFamily="34" charset="0"/>
                    <a:ea typeface="Calibri" panose="020F0502020204030204" pitchFamily="34" charset="0"/>
                  </a:rPr>
                  <a:t>Jeremy’s </a:t>
                </a:r>
                <a:r>
                  <a:rPr lang="en-GB" sz="2400" b="1" dirty="0">
                    <a:effectLst/>
                    <a:latin typeface="Arial" panose="020B0604020202020204" pitchFamily="34" charset="0"/>
                    <a:ea typeface="Calibri" panose="020F0502020204030204" pitchFamily="34" charset="0"/>
                  </a:rPr>
                  <a:t>friends</a:t>
                </a:r>
                <a:r>
                  <a:rPr lang="en-GB" sz="2400" dirty="0">
                    <a:effectLst/>
                    <a:latin typeface="Arial" panose="020B0604020202020204" pitchFamily="34" charset="0"/>
                    <a:ea typeface="Calibri" panose="020F0502020204030204" pitchFamily="34" charset="0"/>
                  </a:rPr>
                  <a:t> ate </a:t>
                </a:r>
                <a14:m>
                  <m:oMath xmlns:m="http://schemas.openxmlformats.org/officeDocument/2006/math">
                    <m:f>
                      <m:fPr>
                        <m:ctrlPr>
                          <a:rPr lang="en-GB" sz="2400" i="1">
                            <a:effectLst/>
                            <a:latin typeface="Cambria Math" panose="02040503050406030204" pitchFamily="18" charset="0"/>
                          </a:rPr>
                        </m:ctrlPr>
                      </m:fPr>
                      <m:num>
                        <m:r>
                          <a:rPr lang="en-GB" sz="2400" i="1">
                            <a:effectLst/>
                            <a:latin typeface="Cambria Math" panose="02040503050406030204" pitchFamily="18" charset="0"/>
                            <a:ea typeface="Calibri" panose="020F0502020204030204" pitchFamily="34" charset="0"/>
                            <a:cs typeface="Arial" panose="020B0604020202020204" pitchFamily="34" charset="0"/>
                          </a:rPr>
                          <m:t>1</m:t>
                        </m:r>
                      </m:num>
                      <m:den>
                        <m:r>
                          <a:rPr lang="en-GB" sz="2400" i="1">
                            <a:effectLst/>
                            <a:latin typeface="Cambria Math" panose="02040503050406030204" pitchFamily="18" charset="0"/>
                            <a:ea typeface="Calibri" panose="020F0502020204030204" pitchFamily="34" charset="0"/>
                            <a:cs typeface="Arial" panose="020B0604020202020204" pitchFamily="34" charset="0"/>
                          </a:rPr>
                          <m:t>2</m:t>
                        </m:r>
                      </m:den>
                    </m:f>
                  </m:oMath>
                </a14:m>
                <a:r>
                  <a:rPr lang="en-GB" sz="2400" dirty="0">
                    <a:effectLst/>
                    <a:latin typeface="Arial" panose="020B0604020202020204" pitchFamily="34" charset="0"/>
                    <a:ea typeface="Yu Mincho" panose="02020400000000000000" pitchFamily="18" charset="-128"/>
                  </a:rPr>
                  <a:t> </a:t>
                </a:r>
                <a:r>
                  <a:rPr lang="en-GB" sz="2400" dirty="0">
                    <a:effectLst/>
                    <a:latin typeface="Arial" panose="020B0604020202020204" pitchFamily="34" charset="0"/>
                    <a:ea typeface="Calibri" panose="020F0502020204030204" pitchFamily="34" charset="0"/>
                  </a:rPr>
                  <a:t>of their tray of flapjack</a:t>
                </a:r>
                <a:r>
                  <a:rPr lang="en-GB" sz="2400" dirty="0">
                    <a:effectLst/>
                  </a:rPr>
                  <a:t> </a:t>
                </a:r>
                <a:endParaRPr lang="en-GB" sz="2400" baseline="70000" dirty="0">
                  <a:solidFill>
                    <a:srgbClr val="000000"/>
                  </a:solidFill>
                  <a:latin typeface="Calibri"/>
                  <a:cs typeface="Calibri"/>
                </a:endParaRPr>
              </a:p>
            </p:txBody>
          </p:sp>
        </mc:Choice>
        <mc:Fallback xmlns="">
          <p:sp>
            <p:nvSpPr>
              <p:cNvPr id="12" name="Rounded Rectangle 11">
                <a:extLst>
                  <a:ext uri="{FF2B5EF4-FFF2-40B4-BE49-F238E27FC236}">
                    <a16:creationId xmlns:a16="http://schemas.microsoft.com/office/drawing/2014/main" id="{A79B3C9F-B5D3-A6A9-5703-58FC8FFBE023}"/>
                  </a:ext>
                </a:extLst>
              </p:cNvPr>
              <p:cNvSpPr>
                <a:spLocks noRot="1" noChangeAspect="1" noMove="1" noResize="1" noEditPoints="1" noAdjustHandles="1" noChangeArrowheads="1" noChangeShapeType="1" noTextEdit="1"/>
              </p:cNvSpPr>
              <p:nvPr/>
            </p:nvSpPr>
            <p:spPr>
              <a:xfrm>
                <a:off x="964916" y="1995331"/>
                <a:ext cx="3349375" cy="1919123"/>
              </a:xfrm>
              <a:prstGeom prst="roundRect">
                <a:avLst/>
              </a:prstGeom>
              <a:blipFill>
                <a:blip r:embed="rId4"/>
                <a:stretch>
                  <a:fillRect/>
                </a:stretch>
              </a:blipFill>
            </p:spPr>
            <p:txBody>
              <a:bodyPr/>
              <a:lstStyle/>
              <a:p>
                <a:r>
                  <a:rPr lang="en-GB">
                    <a:noFill/>
                  </a:rPr>
                  <a:t> </a:t>
                </a:r>
              </a:p>
            </p:txBody>
          </p:sp>
        </mc:Fallback>
      </mc:AlternateContent>
      <p:sp>
        <p:nvSpPr>
          <p:cNvPr id="4" name="TextBox 3">
            <a:extLst>
              <a:ext uri="{FF2B5EF4-FFF2-40B4-BE49-F238E27FC236}">
                <a16:creationId xmlns:a16="http://schemas.microsoft.com/office/drawing/2014/main" id="{16742E42-CB61-514D-303B-09CE4A86955F}"/>
              </a:ext>
            </a:extLst>
          </p:cNvPr>
          <p:cNvSpPr txBox="1"/>
          <p:nvPr/>
        </p:nvSpPr>
        <p:spPr>
          <a:xfrm>
            <a:off x="-12928" y="-18227"/>
            <a:ext cx="1684971" cy="461665"/>
          </a:xfrm>
          <a:prstGeom prst="rect">
            <a:avLst/>
          </a:prstGeom>
          <a:noFill/>
        </p:spPr>
        <p:txBody>
          <a:bodyPr wrap="square" rtlCol="0">
            <a:spAutoFit/>
          </a:bodyPr>
          <a:lstStyle/>
          <a:p>
            <a:r>
              <a:rPr lang="en-GB" sz="2400" b="1" dirty="0">
                <a:solidFill>
                  <a:schemeClr val="bg1"/>
                </a:solidFill>
                <a:latin typeface="Arial" panose="020B0604020202020204" pitchFamily="34" charset="0"/>
                <a:cs typeface="Arial" panose="020B0604020202020204" pitchFamily="34" charset="0"/>
              </a:rPr>
              <a:t>DISCUSS</a:t>
            </a:r>
          </a:p>
        </p:txBody>
      </p:sp>
    </p:spTree>
    <p:extLst>
      <p:ext uri="{BB962C8B-B14F-4D97-AF65-F5344CB8AC3E}">
        <p14:creationId xmlns:p14="http://schemas.microsoft.com/office/powerpoint/2010/main" val="32146149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dissolv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30C5A6F-80B9-1CC4-9C33-0545CA193D4F}"/>
              </a:ext>
            </a:extLst>
          </p:cNvPr>
          <p:cNvSpPr>
            <a:spLocks noGrp="1"/>
          </p:cNvSpPr>
          <p:nvPr>
            <p:ph type="sldNum" sz="quarter" idx="12"/>
          </p:nvPr>
        </p:nvSpPr>
        <p:spPr/>
        <p:txBody>
          <a:bodyPr/>
          <a:lstStyle/>
          <a:p>
            <a:fld id="{892959B6-490E-A144-8C7C-88267F972F69}" type="slidenum">
              <a:rPr lang="en-US" smtClean="0"/>
              <a:t>8</a:t>
            </a:fld>
            <a:endParaRPr lang="en-US"/>
          </a:p>
        </p:txBody>
      </p:sp>
      <p:sp>
        <p:nvSpPr>
          <p:cNvPr id="3" name="TextBox 2">
            <a:extLst>
              <a:ext uri="{FF2B5EF4-FFF2-40B4-BE49-F238E27FC236}">
                <a16:creationId xmlns:a16="http://schemas.microsoft.com/office/drawing/2014/main" id="{78AC340D-D1E8-3BB6-ED7F-09F0D0EA5132}"/>
              </a:ext>
            </a:extLst>
          </p:cNvPr>
          <p:cNvSpPr txBox="1"/>
          <p:nvPr/>
        </p:nvSpPr>
        <p:spPr>
          <a:xfrm>
            <a:off x="2063985" y="137442"/>
            <a:ext cx="6025920" cy="646331"/>
          </a:xfrm>
          <a:prstGeom prst="rect">
            <a:avLst/>
          </a:prstGeom>
          <a:noFill/>
        </p:spPr>
        <p:txBody>
          <a:bodyPr wrap="square" rtlCol="0">
            <a:spAutoFit/>
          </a:bodyPr>
          <a:lstStyle/>
          <a:p>
            <a:r>
              <a:rPr lang="en-US" sz="3600" b="1" dirty="0">
                <a:solidFill>
                  <a:schemeClr val="accent1"/>
                </a:solidFill>
                <a:latin typeface="Arial" panose="020B0604020202020204" pitchFamily="34" charset="0"/>
                <a:cs typeface="Arial" panose="020B0604020202020204" pitchFamily="34" charset="0"/>
              </a:rPr>
              <a:t>Jeremy’s family</a:t>
            </a:r>
            <a:endParaRPr lang="en-GB" sz="3600" b="1" dirty="0">
              <a:solidFill>
                <a:schemeClr val="accent1"/>
              </a:solidFill>
              <a:latin typeface="Arial" panose="020B0604020202020204" pitchFamily="34" charset="0"/>
              <a:cs typeface="Arial" panose="020B0604020202020204" pitchFamily="34" charset="0"/>
            </a:endParaRPr>
          </a:p>
        </p:txBody>
      </p:sp>
      <p:pic>
        <p:nvPicPr>
          <p:cNvPr id="8" name="Picture 7" descr="Graphical user interface, application&#10;&#10;Description automatically generated">
            <a:extLst>
              <a:ext uri="{FF2B5EF4-FFF2-40B4-BE49-F238E27FC236}">
                <a16:creationId xmlns:a16="http://schemas.microsoft.com/office/drawing/2014/main" id="{7B6E3E60-EA40-DF98-C419-3DF4D7A7C038}"/>
              </a:ext>
            </a:extLst>
          </p:cNvPr>
          <p:cNvPicPr>
            <a:picLocks noChangeAspect="1"/>
          </p:cNvPicPr>
          <p:nvPr/>
        </p:nvPicPr>
        <p:blipFill rotWithShape="1">
          <a:blip r:embed="rId3"/>
          <a:srcRect l="25867" t="36161" r="40976" b="22661"/>
          <a:stretch/>
        </p:blipFill>
        <p:spPr bwMode="auto">
          <a:xfrm>
            <a:off x="5072799" y="1686378"/>
            <a:ext cx="5794758" cy="4048111"/>
          </a:xfrm>
          <a:prstGeom prst="rect">
            <a:avLst/>
          </a:prstGeom>
          <a:ln>
            <a:noFill/>
          </a:ln>
          <a:extLst>
            <a:ext uri="{53640926-AAD7-44D8-BBD7-CCE9431645EC}">
              <a14:shadowObscured xmlns:a14="http://schemas.microsoft.com/office/drawing/2010/main"/>
            </a:ext>
          </a:extLst>
        </p:spPr>
      </p:pic>
      <p:sp>
        <p:nvSpPr>
          <p:cNvPr id="9" name="Isosceles Triangle 11">
            <a:extLst>
              <a:ext uri="{FF2B5EF4-FFF2-40B4-BE49-F238E27FC236}">
                <a16:creationId xmlns:a16="http://schemas.microsoft.com/office/drawing/2014/main" id="{5DED8105-C922-9FB3-2567-49757AEAEF4B}"/>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mc:AlternateContent xmlns:mc="http://schemas.openxmlformats.org/markup-compatibility/2006" xmlns:a14="http://schemas.microsoft.com/office/drawing/2010/main">
        <mc:Choice Requires="a14">
          <p:sp>
            <p:nvSpPr>
              <p:cNvPr id="11" name="Rounded Rectangle 10">
                <a:extLst>
                  <a:ext uri="{FF2B5EF4-FFF2-40B4-BE49-F238E27FC236}">
                    <a16:creationId xmlns:a16="http://schemas.microsoft.com/office/drawing/2014/main" id="{F6911C7C-885C-4AE0-0BAD-F0C8449A71B6}"/>
                  </a:ext>
                </a:extLst>
              </p:cNvPr>
              <p:cNvSpPr/>
              <p:nvPr/>
            </p:nvSpPr>
            <p:spPr>
              <a:xfrm>
                <a:off x="964916" y="2061006"/>
                <a:ext cx="3256908" cy="1919123"/>
              </a:xfrm>
              <a:prstGeom prst="roundRect">
                <a:avLst/>
              </a:prstGeom>
              <a:solidFill>
                <a:schemeClr val="accent1">
                  <a:lumMod val="40000"/>
                  <a:lumOff val="60000"/>
                </a:schemeClr>
              </a:solidFill>
            </p:spPr>
            <p:style>
              <a:lnRef idx="1">
                <a:schemeClr val="accent5"/>
              </a:lnRef>
              <a:fillRef idx="2">
                <a:schemeClr val="accent5"/>
              </a:fillRef>
              <a:effectRef idx="1">
                <a:schemeClr val="accent5"/>
              </a:effectRef>
              <a:fontRef idx="minor">
                <a:schemeClr val="dk1"/>
              </a:fontRef>
            </p:style>
            <p:txBody>
              <a:bodyPr rtlCol="0" anchor="ctr"/>
              <a:lstStyle/>
              <a:p>
                <a:pPr algn="ctr"/>
                <a:r>
                  <a:rPr lang="en-GB" sz="2400" dirty="0">
                    <a:latin typeface="Arial" panose="020B0604020202020204" pitchFamily="34" charset="0"/>
                    <a:ea typeface="Calibri" panose="020F0502020204030204" pitchFamily="34" charset="0"/>
                  </a:rPr>
                  <a:t>Jeremy’s </a:t>
                </a:r>
                <a:r>
                  <a:rPr lang="en-GB" sz="2400" b="1" dirty="0">
                    <a:latin typeface="Arial" panose="020B0604020202020204" pitchFamily="34" charset="0"/>
                    <a:ea typeface="Calibri" panose="020F0502020204030204" pitchFamily="34" charset="0"/>
                  </a:rPr>
                  <a:t>family</a:t>
                </a:r>
                <a:r>
                  <a:rPr lang="en-GB" sz="2400" dirty="0">
                    <a:latin typeface="Arial" panose="020B0604020202020204" pitchFamily="34" charset="0"/>
                    <a:ea typeface="Calibri" panose="020F0502020204030204" pitchFamily="34" charset="0"/>
                  </a:rPr>
                  <a:t> ate </a:t>
                </a:r>
                <a14:m>
                  <m:oMath xmlns:m="http://schemas.openxmlformats.org/officeDocument/2006/math">
                    <m:f>
                      <m:fPr>
                        <m:ctrlPr>
                          <a:rPr lang="en-GB" sz="2400" i="1">
                            <a:latin typeface="Cambria Math" panose="02040503050406030204" pitchFamily="18" charset="0"/>
                          </a:rPr>
                        </m:ctrlPr>
                      </m:fPr>
                      <m:num>
                        <m:r>
                          <a:rPr lang="en-GB" sz="2400" i="1">
                            <a:latin typeface="Cambria Math" panose="02040503050406030204" pitchFamily="18" charset="0"/>
                            <a:ea typeface="Calibri" panose="020F0502020204030204" pitchFamily="34" charset="0"/>
                            <a:cs typeface="Arial" panose="020B0604020202020204" pitchFamily="34" charset="0"/>
                          </a:rPr>
                          <m:t>1</m:t>
                        </m:r>
                      </m:num>
                      <m:den>
                        <m:r>
                          <a:rPr lang="en-GB" sz="2400" i="1">
                            <a:latin typeface="Cambria Math" panose="02040503050406030204" pitchFamily="18" charset="0"/>
                            <a:ea typeface="Calibri" panose="020F0502020204030204" pitchFamily="34" charset="0"/>
                            <a:cs typeface="Arial" panose="020B0604020202020204" pitchFamily="34" charset="0"/>
                          </a:rPr>
                          <m:t>3</m:t>
                        </m:r>
                      </m:den>
                    </m:f>
                  </m:oMath>
                </a14:m>
                <a:r>
                  <a:rPr lang="en-GB" sz="2400" dirty="0">
                    <a:latin typeface="Arial" panose="020B0604020202020204" pitchFamily="34" charset="0"/>
                    <a:ea typeface="Calibri" panose="020F0502020204030204" pitchFamily="34" charset="0"/>
                  </a:rPr>
                  <a:t> of their tray of flapjack</a:t>
                </a:r>
                <a:r>
                  <a:rPr lang="en-GB" sz="2400" dirty="0"/>
                  <a:t> </a:t>
                </a:r>
                <a:endParaRPr lang="en-GB" sz="2400" baseline="70000" dirty="0">
                  <a:solidFill>
                    <a:srgbClr val="000000"/>
                  </a:solidFill>
                  <a:cs typeface="Calibri"/>
                </a:endParaRPr>
              </a:p>
            </p:txBody>
          </p:sp>
        </mc:Choice>
        <mc:Fallback xmlns="">
          <p:sp>
            <p:nvSpPr>
              <p:cNvPr id="11" name="Rounded Rectangle 10">
                <a:extLst>
                  <a:ext uri="{FF2B5EF4-FFF2-40B4-BE49-F238E27FC236}">
                    <a16:creationId xmlns:a16="http://schemas.microsoft.com/office/drawing/2014/main" id="{F6911C7C-885C-4AE0-0BAD-F0C8449A71B6}"/>
                  </a:ext>
                </a:extLst>
              </p:cNvPr>
              <p:cNvSpPr>
                <a:spLocks noRot="1" noChangeAspect="1" noMove="1" noResize="1" noEditPoints="1" noAdjustHandles="1" noChangeArrowheads="1" noChangeShapeType="1" noTextEdit="1"/>
              </p:cNvSpPr>
              <p:nvPr/>
            </p:nvSpPr>
            <p:spPr>
              <a:xfrm>
                <a:off x="964916" y="2061006"/>
                <a:ext cx="3256908" cy="1919123"/>
              </a:xfrm>
              <a:prstGeom prst="roundRect">
                <a:avLst/>
              </a:prstGeom>
              <a:blipFill>
                <a:blip r:embed="rId4"/>
                <a:stretch>
                  <a:fillRect/>
                </a:stretch>
              </a:blipFill>
            </p:spPr>
            <p:txBody>
              <a:bodyPr/>
              <a:lstStyle/>
              <a:p>
                <a:r>
                  <a:rPr lang="en-GB">
                    <a:noFill/>
                  </a:rPr>
                  <a:t> </a:t>
                </a:r>
              </a:p>
            </p:txBody>
          </p:sp>
        </mc:Fallback>
      </mc:AlternateContent>
      <p:sp>
        <p:nvSpPr>
          <p:cNvPr id="4" name="TextBox 3">
            <a:extLst>
              <a:ext uri="{FF2B5EF4-FFF2-40B4-BE49-F238E27FC236}">
                <a16:creationId xmlns:a16="http://schemas.microsoft.com/office/drawing/2014/main" id="{2C1036EB-6C2F-D6B7-1254-4FEB36C07334}"/>
              </a:ext>
            </a:extLst>
          </p:cNvPr>
          <p:cNvSpPr txBox="1"/>
          <p:nvPr/>
        </p:nvSpPr>
        <p:spPr>
          <a:xfrm>
            <a:off x="-12928" y="-18227"/>
            <a:ext cx="1684971" cy="461665"/>
          </a:xfrm>
          <a:prstGeom prst="rect">
            <a:avLst/>
          </a:prstGeom>
          <a:noFill/>
        </p:spPr>
        <p:txBody>
          <a:bodyPr wrap="square" rtlCol="0">
            <a:spAutoFit/>
          </a:bodyPr>
          <a:lstStyle/>
          <a:p>
            <a:r>
              <a:rPr lang="en-GB" sz="2400" b="1" dirty="0">
                <a:solidFill>
                  <a:schemeClr val="bg1"/>
                </a:solidFill>
                <a:latin typeface="Arial" panose="020B0604020202020204" pitchFamily="34" charset="0"/>
                <a:cs typeface="Arial" panose="020B0604020202020204" pitchFamily="34" charset="0"/>
              </a:rPr>
              <a:t>DISCUSS</a:t>
            </a:r>
          </a:p>
        </p:txBody>
      </p:sp>
    </p:spTree>
    <p:extLst>
      <p:ext uri="{BB962C8B-B14F-4D97-AF65-F5344CB8AC3E}">
        <p14:creationId xmlns:p14="http://schemas.microsoft.com/office/powerpoint/2010/main" val="42108294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dissolv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D321F5E-4A1B-4816-F68D-2E1E0B5327FC}"/>
              </a:ext>
            </a:extLst>
          </p:cNvPr>
          <p:cNvSpPr>
            <a:spLocks noGrp="1"/>
          </p:cNvSpPr>
          <p:nvPr>
            <p:ph type="sldNum" sz="quarter" idx="12"/>
          </p:nvPr>
        </p:nvSpPr>
        <p:spPr/>
        <p:txBody>
          <a:bodyPr/>
          <a:lstStyle/>
          <a:p>
            <a:fld id="{892959B6-490E-A144-8C7C-88267F972F69}" type="slidenum">
              <a:rPr lang="en-US" smtClean="0"/>
              <a:t>9</a:t>
            </a:fld>
            <a:endParaRPr lang="en-US"/>
          </a:p>
        </p:txBody>
      </p:sp>
      <p:sp>
        <p:nvSpPr>
          <p:cNvPr id="8" name="TextBox 7">
            <a:extLst>
              <a:ext uri="{FF2B5EF4-FFF2-40B4-BE49-F238E27FC236}">
                <a16:creationId xmlns:a16="http://schemas.microsoft.com/office/drawing/2014/main" id="{C10BD94C-9B49-97CC-DDB7-D547481E6C98}"/>
              </a:ext>
            </a:extLst>
          </p:cNvPr>
          <p:cNvSpPr txBox="1"/>
          <p:nvPr/>
        </p:nvSpPr>
        <p:spPr>
          <a:xfrm>
            <a:off x="1931542" y="276255"/>
            <a:ext cx="7295588" cy="646331"/>
          </a:xfrm>
          <a:prstGeom prst="rect">
            <a:avLst/>
          </a:prstGeom>
          <a:noFill/>
        </p:spPr>
        <p:txBody>
          <a:bodyPr wrap="square" rtlCol="0">
            <a:spAutoFit/>
          </a:bodyPr>
          <a:lstStyle/>
          <a:p>
            <a:r>
              <a:rPr lang="en-US" sz="3600" b="1" dirty="0">
                <a:solidFill>
                  <a:schemeClr val="accent1"/>
                </a:solidFill>
                <a:latin typeface="Arial" panose="020B0604020202020204" pitchFamily="34" charset="0"/>
                <a:cs typeface="Arial" panose="020B0604020202020204" pitchFamily="34" charset="0"/>
              </a:rPr>
              <a:t>Common Denominator </a:t>
            </a:r>
            <a:endParaRPr lang="en-GB" sz="3600" b="1" dirty="0">
              <a:solidFill>
                <a:schemeClr val="accent1"/>
              </a:solidFill>
              <a:latin typeface="Arial" panose="020B0604020202020204" pitchFamily="34" charset="0"/>
              <a:cs typeface="Arial" panose="020B0604020202020204" pitchFamily="34" charset="0"/>
            </a:endParaRPr>
          </a:p>
        </p:txBody>
      </p:sp>
      <p:sp>
        <p:nvSpPr>
          <p:cNvPr id="9" name="Isosceles Triangle 11">
            <a:extLst>
              <a:ext uri="{FF2B5EF4-FFF2-40B4-BE49-F238E27FC236}">
                <a16:creationId xmlns:a16="http://schemas.microsoft.com/office/drawing/2014/main" id="{CD6E1683-A626-3AA1-448A-D855714D4560}"/>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1" name="Picture 10" descr="Calendar&#10;&#10;Description automatically generated">
            <a:extLst>
              <a:ext uri="{FF2B5EF4-FFF2-40B4-BE49-F238E27FC236}">
                <a16:creationId xmlns:a16="http://schemas.microsoft.com/office/drawing/2014/main" id="{EE4C6E54-4FCF-D08B-A741-3ED552619908}"/>
              </a:ext>
            </a:extLst>
          </p:cNvPr>
          <p:cNvPicPr>
            <a:picLocks noChangeAspect="1"/>
          </p:cNvPicPr>
          <p:nvPr/>
        </p:nvPicPr>
        <p:blipFill>
          <a:blip r:embed="rId3"/>
          <a:stretch>
            <a:fillRect/>
          </a:stretch>
        </p:blipFill>
        <p:spPr>
          <a:xfrm>
            <a:off x="5781134" y="1726422"/>
            <a:ext cx="5486353" cy="3826091"/>
          </a:xfrm>
          <a:prstGeom prst="rect">
            <a:avLst/>
          </a:prstGeom>
        </p:spPr>
      </p:pic>
      <p:sp>
        <p:nvSpPr>
          <p:cNvPr id="14" name="Rounded Rectangle 13">
            <a:extLst>
              <a:ext uri="{FF2B5EF4-FFF2-40B4-BE49-F238E27FC236}">
                <a16:creationId xmlns:a16="http://schemas.microsoft.com/office/drawing/2014/main" id="{1B68AEDF-F4B9-B92A-3FA1-DF27F5AC442B}"/>
              </a:ext>
            </a:extLst>
          </p:cNvPr>
          <p:cNvSpPr/>
          <p:nvPr/>
        </p:nvSpPr>
        <p:spPr>
          <a:xfrm>
            <a:off x="924513" y="1579418"/>
            <a:ext cx="4068566" cy="4142509"/>
          </a:xfrm>
          <a:prstGeom prst="roundRect">
            <a:avLst/>
          </a:prstGeom>
          <a:solidFill>
            <a:schemeClr val="accent1">
              <a:lumMod val="40000"/>
              <a:lumOff val="60000"/>
            </a:schemeClr>
          </a:solidFill>
        </p:spPr>
        <p:style>
          <a:lnRef idx="1">
            <a:schemeClr val="accent5"/>
          </a:lnRef>
          <a:fillRef idx="2">
            <a:schemeClr val="accent5"/>
          </a:fillRef>
          <a:effectRef idx="1">
            <a:schemeClr val="accent5"/>
          </a:effectRef>
          <a:fontRef idx="minor">
            <a:schemeClr val="dk1"/>
          </a:fontRef>
        </p:style>
        <p:txBody>
          <a:bodyPr rtlCol="0" anchor="ctr"/>
          <a:lstStyle/>
          <a:p>
            <a:pPr algn="ctr">
              <a:spcAft>
                <a:spcPts val="1200"/>
              </a:spcAft>
            </a:pPr>
            <a:r>
              <a:rPr lang="en-GB" sz="2400" dirty="0">
                <a:solidFill>
                  <a:srgbClr val="000000"/>
                </a:solidFill>
                <a:latin typeface="Arial" panose="020B0604020202020204" pitchFamily="34" charset="0"/>
                <a:cs typeface="Arial" panose="020B0604020202020204" pitchFamily="34" charset="0"/>
              </a:rPr>
              <a:t>Now let’s combine the two cuts. </a:t>
            </a:r>
          </a:p>
          <a:p>
            <a:pPr algn="ctr">
              <a:spcAft>
                <a:spcPts val="1200"/>
              </a:spcAft>
            </a:pPr>
            <a:r>
              <a:rPr lang="en-GB" sz="2400" dirty="0">
                <a:solidFill>
                  <a:srgbClr val="000000"/>
                </a:solidFill>
                <a:latin typeface="Arial" panose="020B0604020202020204" pitchFamily="34" charset="0"/>
                <a:cs typeface="Arial" panose="020B0604020202020204" pitchFamily="34" charset="0"/>
              </a:rPr>
              <a:t>How many pieces are there now?</a:t>
            </a:r>
          </a:p>
          <a:p>
            <a:pPr algn="ctr">
              <a:spcAft>
                <a:spcPts val="1200"/>
              </a:spcAft>
            </a:pPr>
            <a:r>
              <a:rPr lang="en-GB" sz="2400">
                <a:solidFill>
                  <a:srgbClr val="000000"/>
                </a:solidFill>
                <a:latin typeface="Arial" panose="020B0604020202020204" pitchFamily="34" charset="0"/>
                <a:cs typeface="Arial" panose="020B0604020202020204" pitchFamily="34" charset="0"/>
              </a:rPr>
              <a:t>What </a:t>
            </a:r>
            <a:r>
              <a:rPr lang="en-GB" sz="2400" dirty="0">
                <a:solidFill>
                  <a:srgbClr val="000000"/>
                </a:solidFill>
                <a:latin typeface="Arial" panose="020B0604020202020204" pitchFamily="34" charset="0"/>
                <a:cs typeface="Arial" panose="020B0604020202020204" pitchFamily="34" charset="0"/>
              </a:rPr>
              <a:t>fraction is each piece?</a:t>
            </a:r>
          </a:p>
          <a:p>
            <a:pPr algn="ctr">
              <a:spcAft>
                <a:spcPts val="1200"/>
              </a:spcAft>
            </a:pPr>
            <a:r>
              <a:rPr lang="en-GB" sz="2400" b="1" dirty="0">
                <a:solidFill>
                  <a:srgbClr val="000000"/>
                </a:solidFill>
                <a:latin typeface="Arial" panose="020B0604020202020204" pitchFamily="34" charset="0"/>
                <a:cs typeface="Arial" panose="020B0604020202020204" pitchFamily="34" charset="0"/>
              </a:rPr>
              <a:t>This means that the common denominator of 2 and 3 is 6.</a:t>
            </a:r>
          </a:p>
        </p:txBody>
      </p:sp>
      <p:sp>
        <p:nvSpPr>
          <p:cNvPr id="3" name="TextBox 2">
            <a:extLst>
              <a:ext uri="{FF2B5EF4-FFF2-40B4-BE49-F238E27FC236}">
                <a16:creationId xmlns:a16="http://schemas.microsoft.com/office/drawing/2014/main" id="{FB086E19-4438-8C97-D35F-5E30ED7D2CF4}"/>
              </a:ext>
            </a:extLst>
          </p:cNvPr>
          <p:cNvSpPr txBox="1"/>
          <p:nvPr/>
        </p:nvSpPr>
        <p:spPr>
          <a:xfrm>
            <a:off x="-12928" y="-18227"/>
            <a:ext cx="1684971" cy="461665"/>
          </a:xfrm>
          <a:prstGeom prst="rect">
            <a:avLst/>
          </a:prstGeom>
          <a:noFill/>
        </p:spPr>
        <p:txBody>
          <a:bodyPr wrap="square" rtlCol="0">
            <a:spAutoFit/>
          </a:bodyPr>
          <a:lstStyle/>
          <a:p>
            <a:r>
              <a:rPr lang="en-GB" sz="2400" b="1" dirty="0">
                <a:solidFill>
                  <a:schemeClr val="bg1"/>
                </a:solidFill>
                <a:latin typeface="Arial" panose="020B0604020202020204" pitchFamily="34" charset="0"/>
                <a:cs typeface="Arial" panose="020B0604020202020204" pitchFamily="34" charset="0"/>
              </a:rPr>
              <a:t>DISCUSS</a:t>
            </a:r>
          </a:p>
        </p:txBody>
      </p:sp>
    </p:spTree>
    <p:extLst>
      <p:ext uri="{BB962C8B-B14F-4D97-AF65-F5344CB8AC3E}">
        <p14:creationId xmlns:p14="http://schemas.microsoft.com/office/powerpoint/2010/main" val="6172752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dissolve">
                                      <p:cBhvr>
                                        <p:cTn id="7" dur="500"/>
                                        <p:tgtEl>
                                          <p:spTgt spid="14"/>
                                        </p:tgtEl>
                                      </p:cBhvr>
                                    </p:animEffect>
                                  </p:childTnLst>
                                </p:cTn>
                              </p:par>
                              <p:par>
                                <p:cTn id="8" presetID="9" presetClass="entr" presetSubtype="0" fill="hold" nodeType="withEffect">
                                  <p:stCondLst>
                                    <p:cond delay="0"/>
                                  </p:stCondLst>
                                  <p:childTnLst>
                                    <p:set>
                                      <p:cBhvr>
                                        <p:cTn id="9" dur="1" fill="hold">
                                          <p:stCondLst>
                                            <p:cond delay="0"/>
                                          </p:stCondLst>
                                        </p:cTn>
                                        <p:tgtEl>
                                          <p:spTgt spid="14">
                                            <p:txEl>
                                              <p:pRg st="0" end="0"/>
                                            </p:txEl>
                                          </p:spTgt>
                                        </p:tgtEl>
                                        <p:attrNameLst>
                                          <p:attrName>style.visibility</p:attrName>
                                        </p:attrNameLst>
                                      </p:cBhvr>
                                      <p:to>
                                        <p:strVal val="visible"/>
                                      </p:to>
                                    </p:set>
                                    <p:animEffect transition="in" filter="dissolve">
                                      <p:cBhvr>
                                        <p:cTn id="10" dur="500"/>
                                        <p:tgtEl>
                                          <p:spTgt spid="14">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9" presetClass="entr" presetSubtype="0" fill="hold" nodeType="click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dissolve">
                                      <p:cBhvr>
                                        <p:cTn id="15" dur="500"/>
                                        <p:tgtEl>
                                          <p:spTgt spid="11"/>
                                        </p:tgtEl>
                                      </p:cBhvr>
                                    </p:animEffect>
                                  </p:childTnLst>
                                </p:cTn>
                              </p:par>
                            </p:childTnLst>
                          </p:cTn>
                        </p:par>
                      </p:childTnLst>
                    </p:cTn>
                  </p:par>
                  <p:par>
                    <p:cTn id="16" fill="hold">
                      <p:stCondLst>
                        <p:cond delay="indefinite"/>
                      </p:stCondLst>
                      <p:childTnLst>
                        <p:par>
                          <p:cTn id="17" fill="hold">
                            <p:stCondLst>
                              <p:cond delay="0"/>
                            </p:stCondLst>
                            <p:childTnLst>
                              <p:par>
                                <p:cTn id="18" presetID="9" presetClass="entr" presetSubtype="0" fill="hold" nodeType="clickEffect">
                                  <p:stCondLst>
                                    <p:cond delay="0"/>
                                  </p:stCondLst>
                                  <p:childTnLst>
                                    <p:set>
                                      <p:cBhvr>
                                        <p:cTn id="19" dur="1" fill="hold">
                                          <p:stCondLst>
                                            <p:cond delay="0"/>
                                          </p:stCondLst>
                                        </p:cTn>
                                        <p:tgtEl>
                                          <p:spTgt spid="14">
                                            <p:txEl>
                                              <p:pRg st="1" end="1"/>
                                            </p:txEl>
                                          </p:spTgt>
                                        </p:tgtEl>
                                        <p:attrNameLst>
                                          <p:attrName>style.visibility</p:attrName>
                                        </p:attrNameLst>
                                      </p:cBhvr>
                                      <p:to>
                                        <p:strVal val="visible"/>
                                      </p:to>
                                    </p:set>
                                    <p:animEffect transition="in" filter="dissolve">
                                      <p:cBhvr>
                                        <p:cTn id="20" dur="500"/>
                                        <p:tgtEl>
                                          <p:spTgt spid="14">
                                            <p:txEl>
                                              <p:pRg st="1" end="1"/>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9" presetClass="entr" presetSubtype="0" fill="hold" nodeType="clickEffect">
                                  <p:stCondLst>
                                    <p:cond delay="0"/>
                                  </p:stCondLst>
                                  <p:childTnLst>
                                    <p:set>
                                      <p:cBhvr>
                                        <p:cTn id="24" dur="1" fill="hold">
                                          <p:stCondLst>
                                            <p:cond delay="0"/>
                                          </p:stCondLst>
                                        </p:cTn>
                                        <p:tgtEl>
                                          <p:spTgt spid="14">
                                            <p:txEl>
                                              <p:pRg st="2" end="2"/>
                                            </p:txEl>
                                          </p:spTgt>
                                        </p:tgtEl>
                                        <p:attrNameLst>
                                          <p:attrName>style.visibility</p:attrName>
                                        </p:attrNameLst>
                                      </p:cBhvr>
                                      <p:to>
                                        <p:strVal val="visible"/>
                                      </p:to>
                                    </p:set>
                                    <p:animEffect transition="in" filter="dissolve">
                                      <p:cBhvr>
                                        <p:cTn id="25" dur="500"/>
                                        <p:tgtEl>
                                          <p:spTgt spid="14">
                                            <p:txEl>
                                              <p:pRg st="2" end="2"/>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9" presetClass="entr" presetSubtype="0" fill="hold" nodeType="clickEffect">
                                  <p:stCondLst>
                                    <p:cond delay="0"/>
                                  </p:stCondLst>
                                  <p:childTnLst>
                                    <p:set>
                                      <p:cBhvr>
                                        <p:cTn id="29" dur="1" fill="hold">
                                          <p:stCondLst>
                                            <p:cond delay="0"/>
                                          </p:stCondLst>
                                        </p:cTn>
                                        <p:tgtEl>
                                          <p:spTgt spid="14">
                                            <p:txEl>
                                              <p:pRg st="3" end="3"/>
                                            </p:txEl>
                                          </p:spTgt>
                                        </p:tgtEl>
                                        <p:attrNameLst>
                                          <p:attrName>style.visibility</p:attrName>
                                        </p:attrNameLst>
                                      </p:cBhvr>
                                      <p:to>
                                        <p:strVal val="visible"/>
                                      </p:to>
                                    </p:set>
                                    <p:animEffect transition="in" filter="dissolve">
                                      <p:cBhvr>
                                        <p:cTn id="30" dur="500"/>
                                        <p:tgtEl>
                                          <p:spTgt spid="1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theme/theme1.xml><?xml version="1.0" encoding="utf-8"?>
<a:theme xmlns:a="http://schemas.openxmlformats.org/drawingml/2006/main" name="Custom Design">
  <a:themeElements>
    <a:clrScheme name="Custom 1">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4472C4"/>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24ec57ad-4400-4e6b-b0ee-7b1e20d69afc" xsi:nil="true"/>
    <lcf76f155ced4ddcb4097134ff3c332f xmlns="d8465555-14fc-4b2a-bc04-d86be66f091c">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E1A5EAA7B92BF643A9DF7FB42895D1F6" ma:contentTypeVersion="18" ma:contentTypeDescription="Create a new document." ma:contentTypeScope="" ma:versionID="c62f68ab48f709daf7a1cf300eba7c75">
  <xsd:schema xmlns:xsd="http://www.w3.org/2001/XMLSchema" xmlns:xs="http://www.w3.org/2001/XMLSchema" xmlns:p="http://schemas.microsoft.com/office/2006/metadata/properties" xmlns:ns2="d8465555-14fc-4b2a-bc04-d86be66f091c" xmlns:ns3="24ec57ad-4400-4e6b-b0ee-7b1e20d69afc" targetNamespace="http://schemas.microsoft.com/office/2006/metadata/properties" ma:root="true" ma:fieldsID="de1bd6db52eb86d31f395a493fb595d2" ns2:_="" ns3:_="">
    <xsd:import namespace="d8465555-14fc-4b2a-bc04-d86be66f091c"/>
    <xsd:import namespace="24ec57ad-4400-4e6b-b0ee-7b1e20d69afc"/>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AutoKeyPoints" minOccurs="0"/>
                <xsd:element ref="ns2:MediaServiceKeyPoints" minOccurs="0"/>
                <xsd:element ref="ns3:SharedWithUsers" minOccurs="0"/>
                <xsd:element ref="ns3:SharedWithDetails" minOccurs="0"/>
                <xsd:element ref="ns2:MediaServiceLocation"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8465555-14fc-4b2a-bc04-d86be66f091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20cda56a-0d36-40e2-ad5d-df46f41119bb"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4ec57ad-4400-4e6b-b0ee-7b1e20d69afc"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3d742d19-9655-4749-864c-21a7180a672d}" ma:internalName="TaxCatchAll" ma:showField="CatchAllData" ma:web="24ec57ad-4400-4e6b-b0ee-7b1e20d69af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054519A-5C88-4765-8DF4-097EB505FC69}">
  <ds:schemaRefs>
    <ds:schemaRef ds:uri="http://www.w3.org/XML/1998/namespace"/>
    <ds:schemaRef ds:uri="c5cf19a6-e467-491d-9af0-5a70f09a6a41"/>
    <ds:schemaRef ds:uri="http://purl.org/dc/dcmitype/"/>
    <ds:schemaRef ds:uri="http://schemas.microsoft.com/office/2006/documentManagement/types"/>
    <ds:schemaRef ds:uri="http://purl.org/dc/elements/1.1/"/>
    <ds:schemaRef ds:uri="http://schemas.microsoft.com/office/infopath/2007/PartnerControls"/>
    <ds:schemaRef ds:uri="http://purl.org/dc/terms/"/>
    <ds:schemaRef ds:uri="http://schemas.openxmlformats.org/package/2006/metadata/core-properties"/>
    <ds:schemaRef ds:uri="a943fffa-545b-4eca-b17d-5f9a138dda08"/>
    <ds:schemaRef ds:uri="http://schemas.microsoft.com/office/2006/metadata/properties"/>
  </ds:schemaRefs>
</ds:datastoreItem>
</file>

<file path=customXml/itemProps2.xml><?xml version="1.0" encoding="utf-8"?>
<ds:datastoreItem xmlns:ds="http://schemas.openxmlformats.org/officeDocument/2006/customXml" ds:itemID="{15750DE2-DA89-48CE-9F79-28D425E37724}">
  <ds:schemaRefs>
    <ds:schemaRef ds:uri="http://schemas.microsoft.com/sharepoint/v3/contenttype/forms"/>
  </ds:schemaRefs>
</ds:datastoreItem>
</file>

<file path=customXml/itemProps3.xml><?xml version="1.0" encoding="utf-8"?>
<ds:datastoreItem xmlns:ds="http://schemas.openxmlformats.org/officeDocument/2006/customXml" ds:itemID="{3CC38F2F-B9EE-4E60-8841-BF05A3FDBEFF}"/>
</file>

<file path=docProps/app.xml><?xml version="1.0" encoding="utf-8"?>
<Properties xmlns="http://schemas.openxmlformats.org/officeDocument/2006/extended-properties" xmlns:vt="http://schemas.openxmlformats.org/officeDocument/2006/docPropsVTypes">
  <Template/>
  <TotalTime>34765</TotalTime>
  <Words>2262</Words>
  <Application>Microsoft Macintosh PowerPoint</Application>
  <PresentationFormat>Widescreen</PresentationFormat>
  <Paragraphs>278</Paragraphs>
  <Slides>24</Slides>
  <Notes>18</Notes>
  <HiddenSlides>0</HiddenSlides>
  <MMClips>0</MMClips>
  <ScaleCrop>false</ScaleCrop>
  <HeadingPairs>
    <vt:vector size="8" baseType="variant">
      <vt:variant>
        <vt:lpstr>Fonts Used</vt:lpstr>
      </vt:variant>
      <vt:variant>
        <vt:i4>4</vt:i4>
      </vt:variant>
      <vt:variant>
        <vt:lpstr>Theme</vt:lpstr>
      </vt:variant>
      <vt:variant>
        <vt:i4>3</vt:i4>
      </vt:variant>
      <vt:variant>
        <vt:lpstr>Embedded OLE Servers</vt:lpstr>
      </vt:variant>
      <vt:variant>
        <vt:i4>1</vt:i4>
      </vt:variant>
      <vt:variant>
        <vt:lpstr>Slide Titles</vt:lpstr>
      </vt:variant>
      <vt:variant>
        <vt:i4>24</vt:i4>
      </vt:variant>
    </vt:vector>
  </HeadingPairs>
  <TitlesOfParts>
    <vt:vector size="32" baseType="lpstr">
      <vt:lpstr>Arial</vt:lpstr>
      <vt:lpstr>Calibri</vt:lpstr>
      <vt:lpstr>Calibri Light</vt:lpstr>
      <vt:lpstr>Cambria Math</vt:lpstr>
      <vt:lpstr>Custom Design</vt:lpstr>
      <vt:lpstr>1_Custom Design</vt:lpstr>
      <vt:lpstr>Office Theme</vt:lpstr>
      <vt:lpstr>Equation</vt:lpstr>
      <vt:lpstr>Lesson 16:  Adding and subtracting fractions</vt:lpstr>
      <vt:lpstr>Introduction activity - Flapjack in a tray</vt:lpstr>
      <vt:lpstr>Introduction activity - Flapjack in a tray</vt:lpstr>
      <vt:lpstr>Discuss 1: Learners’ representations and answers</vt:lpstr>
      <vt:lpstr>Adding and subtracting fractions</vt:lpstr>
      <vt:lpstr>Jeremy’s flapjacks</vt:lpstr>
      <vt:lpstr>PowerPoint Presentation</vt:lpstr>
      <vt:lpstr>PowerPoint Presentation</vt:lpstr>
      <vt:lpstr>PowerPoint Presentation</vt:lpstr>
      <vt:lpstr>Adding fractions</vt:lpstr>
      <vt:lpstr>Adding  and subtracting fractions</vt:lpstr>
      <vt:lpstr> Tutor demonstration – subtracting fractions</vt:lpstr>
      <vt:lpstr>Review of tutor demonstration</vt:lpstr>
      <vt:lpstr>Card matching activity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Practice  GCSE question</vt:lpstr>
      <vt:lpstr>Lesson review:  Adding and subtracting fractions</vt:lpstr>
      <vt:lpstr>Lesson 16:  Credits</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Centres for Excellence Mastery Lesson Slides</dc:title>
  <dc:subject/>
  <dc:creator>Pearson</dc:creator>
  <cp:keywords/>
  <dc:description/>
  <cp:lastModifiedBy>Steve Pardoe</cp:lastModifiedBy>
  <cp:revision>418</cp:revision>
  <dcterms:created xsi:type="dcterms:W3CDTF">2019-07-11T15:46:02Z</dcterms:created>
  <dcterms:modified xsi:type="dcterms:W3CDTF">2023-03-26T14:33:41Z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0x010100E1A5EAA7B92BF643A9DF7FB42895D1F6</vt:lpwstr>
  </property>
  <property fmtid="{D5CDD505-2E9C-101B-9397-08002B2CF9AE}" pid="3" name="MediaServiceImageTags">
    <vt:lpwstr/>
  </property>
</Properties>
</file>