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 id="2147483684" r:id="rId7"/>
  </p:sldMasterIdLst>
  <p:notesMasterIdLst>
    <p:notesMasterId r:id="rId35"/>
  </p:notesMasterIdLst>
  <p:sldIdLst>
    <p:sldId id="327" r:id="rId8"/>
    <p:sldId id="328" r:id="rId9"/>
    <p:sldId id="329" r:id="rId10"/>
    <p:sldId id="331" r:id="rId11"/>
    <p:sldId id="330" r:id="rId12"/>
    <p:sldId id="332" r:id="rId13"/>
    <p:sldId id="334" r:id="rId14"/>
    <p:sldId id="341" r:id="rId15"/>
    <p:sldId id="348" r:id="rId16"/>
    <p:sldId id="350" r:id="rId17"/>
    <p:sldId id="365" r:id="rId18"/>
    <p:sldId id="366" r:id="rId19"/>
    <p:sldId id="357" r:id="rId20"/>
    <p:sldId id="352" r:id="rId21"/>
    <p:sldId id="360" r:id="rId22"/>
    <p:sldId id="361" r:id="rId23"/>
    <p:sldId id="355" r:id="rId24"/>
    <p:sldId id="351" r:id="rId25"/>
    <p:sldId id="362" r:id="rId26"/>
    <p:sldId id="269" r:id="rId27"/>
    <p:sldId id="358" r:id="rId28"/>
    <p:sldId id="364" r:id="rId29"/>
    <p:sldId id="363" r:id="rId30"/>
    <p:sldId id="353" r:id="rId31"/>
    <p:sldId id="354" r:id="rId32"/>
    <p:sldId id="270" r:id="rId33"/>
    <p:sldId id="32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6EAC9880-9F95-82CD-7BDE-5A307FA106F4}" name="Sarah" initials="S" userId="Sarah"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5DBD13-46ED-A64E-B1FB-72E48750D914}" v="1" dt="2023-03-22T05:25:44.1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262" autoAdjust="0"/>
    <p:restoredTop sz="73129" autoAdjust="0"/>
  </p:normalViewPr>
  <p:slideViewPr>
    <p:cSldViewPr snapToGrid="0">
      <p:cViewPr varScale="1">
        <p:scale>
          <a:sx n="77" d="100"/>
          <a:sy n="77" d="100"/>
        </p:scale>
        <p:origin x="200" y="4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085DBD13-46ED-A64E-B1FB-72E48750D914}"/>
    <pc:docChg chg="modSld">
      <pc:chgData name="Steve Pardoe" userId="6fa2db72-1fdb-41be-8a25-f49a2205c689" providerId="ADAL" clId="{085DBD13-46ED-A64E-B1FB-72E48750D914}" dt="2023-03-22T05:25:44.146" v="0"/>
      <pc:docMkLst>
        <pc:docMk/>
      </pc:docMkLst>
      <pc:sldChg chg="modAnim">
        <pc:chgData name="Steve Pardoe" userId="6fa2db72-1fdb-41be-8a25-f49a2205c689" providerId="ADAL" clId="{085DBD13-46ED-A64E-B1FB-72E48750D914}" dt="2023-03-22T05:25:44.146" v="0"/>
        <pc:sldMkLst>
          <pc:docMk/>
          <pc:sldMk cId="1187767612" sldId="3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3/22/23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effectLst/>
                <a:latin typeface="+mn-lt"/>
                <a:ea typeface="+mn-ea"/>
                <a:cs typeface="+mn-cs"/>
              </a:rPr>
              <a:t>Tutor guidance</a:t>
            </a:r>
            <a:r>
              <a:rPr lang="en-GB" dirty="0"/>
              <a:t> </a:t>
            </a:r>
            <a:r>
              <a:rPr lang="en-GB" sz="1200" kern="1200" dirty="0">
                <a:solidFill>
                  <a:schemeClr val="tx1"/>
                </a:solidFill>
                <a:effectLst/>
                <a:latin typeface="+mn-lt"/>
                <a:ea typeface="+mn-ea"/>
                <a:cs typeface="+mn-cs"/>
              </a:rPr>
              <a:t>for lesson introduction:</a:t>
            </a:r>
            <a:r>
              <a:rPr lang="en-GB" dirty="0"/>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Ask a confident/fluent learner to read the lesson objectives to the group.</a:t>
            </a:r>
            <a:endParaRPr lang="en-GB" sz="1200" kern="1200" dirty="0">
              <a:solidFill>
                <a:schemeClr val="tx1"/>
              </a:solidFill>
              <a:effectLst/>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Reiterate and clarify learning objectives.</a:t>
            </a:r>
            <a:endParaRPr lang="en-GB" sz="120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p>
          <a:p>
            <a:endParaRPr lang="en-GB" b="1" dirty="0"/>
          </a:p>
          <a:p>
            <a:r>
              <a:rPr lang="en-GB" dirty="0"/>
              <a:t>Use chocolate cookie recipe (unless not explored already with learner examples) to ask learners to find recipe for 15 chocolate cookies. </a:t>
            </a:r>
          </a:p>
          <a:p>
            <a:r>
              <a:rPr lang="en-GB" dirty="0"/>
              <a:t>Explore  12 + 6 method (slide 7 – slide 23).</a:t>
            </a:r>
          </a:p>
          <a:p>
            <a:r>
              <a:rPr lang="en-GB" dirty="0"/>
              <a:t>Use learner feedback to explore any other methods learners can think of (unitary method, multiplicative method e.g., 18/12 = 1.5, vertical multiplier(s)). Ask learners whether they have used a different approach to that used above when solving proportion problems. How has their thinking changed? What have they learned about multiplicative structure?</a:t>
            </a:r>
            <a:endParaRPr lang="en-US" dirty="0"/>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10</a:t>
            </a:fld>
            <a:endParaRPr lang="en-US" dirty="0"/>
          </a:p>
        </p:txBody>
      </p:sp>
    </p:spTree>
    <p:extLst>
      <p:ext uri="{BB962C8B-B14F-4D97-AF65-F5344CB8AC3E}">
        <p14:creationId xmlns:p14="http://schemas.microsoft.com/office/powerpoint/2010/main" val="3746522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GB" sz="1200" kern="1200" dirty="0">
                <a:solidFill>
                  <a:schemeClr val="tx1"/>
                </a:solidFill>
                <a:effectLst/>
                <a:latin typeface="+mn-lt"/>
                <a:ea typeface="+mn-ea"/>
                <a:cs typeface="+mn-cs"/>
              </a:rPr>
              <a:t>Ask learners to work in pairs and </a:t>
            </a:r>
            <a:r>
              <a:rPr lang="en-GB" dirty="0"/>
              <a:t>give</a:t>
            </a:r>
            <a:r>
              <a:rPr lang="en-GB" sz="1200" kern="1200" dirty="0">
                <a:solidFill>
                  <a:schemeClr val="tx1"/>
                </a:solidFill>
                <a:effectLst/>
                <a:latin typeface="+mn-lt"/>
                <a:ea typeface="+mn-ea"/>
                <a:cs typeface="+mn-cs"/>
              </a:rPr>
              <a:t> each pair a copy of the </a:t>
            </a:r>
            <a:r>
              <a:rPr lang="en-GB" sz="18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Handout 2: Procedural variation</a:t>
            </a:r>
            <a:r>
              <a:rPr lang="en-GB" sz="1200" kern="1200" dirty="0">
                <a:solidFill>
                  <a:schemeClr val="tx1"/>
                </a:solidFill>
                <a:effectLst/>
                <a:latin typeface="+mn-lt"/>
                <a:ea typeface="+mn-ea"/>
                <a:cs typeface="+mn-cs"/>
              </a:rPr>
              <a:t>. It is important that learners answer the questions in order, because they have been carefully designed to guide them to complete the table in a way that explores different relationships in a sequential way. Ask them not to be tempted just to fill in the table.</a:t>
            </a:r>
            <a:endParaRPr lang="en-US" dirty="0">
              <a:cs typeface="Calibri"/>
            </a:endParaRPr>
          </a:p>
          <a:p>
            <a:pPr marL="285750" indent="-285750">
              <a:buFont typeface="Arial"/>
              <a:buChar char="•"/>
            </a:pPr>
            <a:r>
              <a:rPr lang="en-GB" sz="1200" kern="1200" dirty="0">
                <a:solidFill>
                  <a:schemeClr val="tx1"/>
                </a:solidFill>
                <a:effectLst/>
                <a:latin typeface="+mn-lt"/>
                <a:ea typeface="+mn-ea"/>
                <a:cs typeface="+mn-cs"/>
              </a:rPr>
              <a:t>Make sure that learners explain their approach to their partner, working together to agree on a solution and to develop their own understanding. If you notice that one learner is answering all the questions, or that they are not working collaboratively, ask a learner to explain a question that has been answered by their partner.</a:t>
            </a:r>
            <a:endParaRPr lang="en-US" dirty="0"/>
          </a:p>
          <a:p>
            <a:pPr marL="285750" indent="-285750">
              <a:buFont typeface="Arial"/>
              <a:buChar char="•"/>
            </a:pPr>
            <a:r>
              <a:rPr lang="en-GB" sz="1200" kern="1200" dirty="0">
                <a:solidFill>
                  <a:schemeClr val="tx1"/>
                </a:solidFill>
                <a:effectLst/>
                <a:latin typeface="+mn-lt"/>
                <a:ea typeface="+mn-ea"/>
                <a:cs typeface="+mn-cs"/>
              </a:rPr>
              <a:t>Observe learners as they complete this task but do not intervene unless necessary. As learners work on the task, notice how they illustrate their strategy. As you observe them, identify those with different approaches. You can call on them to explain their thinking in the next part of the lesson.</a:t>
            </a:r>
            <a:r>
              <a:rPr lang="en-GB" dirty="0"/>
              <a:t> </a:t>
            </a:r>
            <a:endParaRPr lang="en-US" sz="1200" kern="1200" dirty="0">
              <a:solidFill>
                <a:schemeClr val="tx1"/>
              </a:solidFill>
              <a:effectLst/>
              <a:latin typeface="+mn-lt"/>
              <a:cs typeface="Calibri"/>
            </a:endParaRPr>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495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a:t>
            </a:r>
            <a:endParaRPr lang="en-US" dirty="0">
              <a:cs typeface="Calibri"/>
            </a:endParaRPr>
          </a:p>
          <a:p>
            <a:pPr marL="171450" indent="-171450">
              <a:buFont typeface="Arial"/>
              <a:buChar char="•"/>
            </a:pPr>
            <a:r>
              <a:rPr lang="en-US" dirty="0">
                <a:cs typeface="Calibri"/>
              </a:rPr>
              <a:t>Learners explore the multiplicative relationship between columns and rows to decide whether the graphic shown for calculating direct proportion is true or false in each instance.</a:t>
            </a:r>
          </a:p>
          <a:p>
            <a:pPr marL="171450" indent="-171450">
              <a:buFont typeface="Arial"/>
              <a:buChar char="•"/>
            </a:pPr>
            <a:r>
              <a:rPr lang="en-US" dirty="0">
                <a:cs typeface="Calibri"/>
              </a:rPr>
              <a:t>Open discussion to highlight this common misconception – that  learners calculate differences between adjacent columns and/or rows by using addition and/or multiplication.</a:t>
            </a: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1560773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endParaRPr lang="en-US" dirty="0"/>
          </a:p>
          <a:p>
            <a:endParaRPr lang="en-US" dirty="0">
              <a:cs typeface="Calibri"/>
            </a:endParaRPr>
          </a:p>
          <a:p>
            <a:r>
              <a:rPr lang="en-US" dirty="0">
                <a:cs typeface="Calibri"/>
              </a:rPr>
              <a:t>Allow learners to explore the multiplicative relationship between these columns and rows to decide whether the graphic shown is a true or a false representation for calculating direct proportion.</a:t>
            </a: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466849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cs typeface="Calibri"/>
            </a:endParaRPr>
          </a:p>
          <a:p>
            <a:endParaRPr lang="en-US" dirty="0">
              <a:cs typeface="Calibri"/>
            </a:endParaRPr>
          </a:p>
          <a:p>
            <a:pPr marL="171450" indent="-171450">
              <a:buFont typeface="Arial"/>
              <a:buChar char="•"/>
            </a:pPr>
            <a:r>
              <a:rPr lang="en-US" dirty="0">
                <a:cs typeface="Calibri"/>
              </a:rPr>
              <a:t>Learners explore the multiplicative relationship between columns and rows to decide whether the graphic shown for calculating direct proportion is true or false in each instance.</a:t>
            </a:r>
          </a:p>
          <a:p>
            <a:pPr marL="171450" indent="-171450">
              <a:buFont typeface="Arial"/>
              <a:buChar char="•"/>
            </a:pPr>
            <a:r>
              <a:rPr lang="en-US" dirty="0">
                <a:cs typeface="Calibri"/>
              </a:rPr>
              <a:t>Open discussion to highlight this common misconception - that learners calculate differences between adjacent columns and/or rows by using addition and/or multiplication.</a:t>
            </a: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101101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endParaRPr lang="en-US" dirty="0"/>
          </a:p>
          <a:p>
            <a:endParaRPr lang="en-US" dirty="0">
              <a:cs typeface="Calibri"/>
            </a:endParaRPr>
          </a:p>
          <a:p>
            <a:r>
              <a:rPr lang="en-US" dirty="0">
                <a:cs typeface="Calibri"/>
              </a:rPr>
              <a:t>Allow learners to explore the multiplicative relationship between these columns and rows to decide whether the graphic shown is a true or a false representation for calculating direct proportion.</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2537856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endParaRPr lang="en-US" dirty="0"/>
          </a:p>
          <a:p>
            <a:r>
              <a:rPr lang="en-US" dirty="0"/>
              <a:t>Allow learners time to explore the multiplicative relationship between columns and rows to decide whether this statement is true or false in all instances.</a:t>
            </a: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dirty="0"/>
          </a:p>
        </p:txBody>
      </p:sp>
    </p:spTree>
    <p:extLst>
      <p:ext uri="{BB962C8B-B14F-4D97-AF65-F5344CB8AC3E}">
        <p14:creationId xmlns:p14="http://schemas.microsoft.com/office/powerpoint/2010/main" val="1028483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US" dirty="0"/>
          </a:p>
          <a:p>
            <a:endParaRPr lang="en-GB" b="1" dirty="0">
              <a:cs typeface="Calibri"/>
            </a:endParaRPr>
          </a:p>
          <a:p>
            <a:pPr marL="171450" indent="-171450">
              <a:buFont typeface="Arial"/>
              <a:buChar char="•"/>
            </a:pPr>
            <a:r>
              <a:rPr lang="en-GB" dirty="0">
                <a:cs typeface="Calibri"/>
              </a:rPr>
              <a:t>Learners explore the relationship between the number of flapjacks and grams of flour required.</a:t>
            </a:r>
          </a:p>
          <a:p>
            <a:pPr marL="171450" indent="-171450">
              <a:buFont typeface="Arial"/>
              <a:buChar char="•"/>
            </a:pPr>
            <a:r>
              <a:rPr lang="en-GB" dirty="0">
                <a:cs typeface="Calibri"/>
              </a:rPr>
              <a:t>Can they spot the error and offer suggestions on how this could be rectified?</a:t>
            </a:r>
          </a:p>
          <a:p>
            <a:pPr marL="171450" indent="-171450">
              <a:buFont typeface="Arial"/>
              <a:buChar char="•"/>
            </a:pPr>
            <a:r>
              <a:rPr lang="en-GB" dirty="0">
                <a:cs typeface="Calibri"/>
              </a:rPr>
              <a:t>Use sugar, oats and syrup measures to extend this exercise.</a:t>
            </a:r>
            <a:endParaRPr lang="en-GB" dirty="0"/>
          </a:p>
          <a:p>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dirty="0"/>
          </a:p>
        </p:txBody>
      </p:sp>
    </p:spTree>
    <p:extLst>
      <p:ext uri="{BB962C8B-B14F-4D97-AF65-F5344CB8AC3E}">
        <p14:creationId xmlns:p14="http://schemas.microsoft.com/office/powerpoint/2010/main" val="3974712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US" dirty="0"/>
          </a:p>
          <a:p>
            <a:endParaRPr lang="en-GB" b="1" dirty="0">
              <a:cs typeface="Calibri"/>
            </a:endParaRPr>
          </a:p>
          <a:p>
            <a:pPr marL="171450" indent="-171450">
              <a:buFont typeface="Arial"/>
              <a:buChar char="•"/>
            </a:pPr>
            <a:r>
              <a:rPr lang="en-GB" dirty="0">
                <a:cs typeface="Calibri"/>
              </a:rPr>
              <a:t>Learners explore the relationship between the number of flapjacks and grams of flour required.</a:t>
            </a:r>
          </a:p>
          <a:p>
            <a:pPr marL="171450" indent="-171450">
              <a:buFont typeface="Arial"/>
              <a:buChar char="•"/>
            </a:pPr>
            <a:r>
              <a:rPr lang="en-GB" dirty="0">
                <a:cs typeface="Calibri"/>
              </a:rPr>
              <a:t>Can they spot the error and offer suggestions on how this could be rectified?</a:t>
            </a:r>
          </a:p>
          <a:p>
            <a:pPr marL="171450" indent="-171450">
              <a:buFont typeface="Arial"/>
              <a:buChar char="•"/>
            </a:pPr>
            <a:r>
              <a:rPr lang="en-GB" dirty="0">
                <a:cs typeface="Calibri"/>
              </a:rPr>
              <a:t>Use sugar, oats and syrup measures to extend this exercise.</a:t>
            </a:r>
            <a:endParaRPr lang="en-GB" dirty="0"/>
          </a:p>
          <a:p>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dirty="0"/>
          </a:p>
        </p:txBody>
      </p:sp>
    </p:spTree>
    <p:extLst>
      <p:ext uri="{BB962C8B-B14F-4D97-AF65-F5344CB8AC3E}">
        <p14:creationId xmlns:p14="http://schemas.microsoft.com/office/powerpoint/2010/main" val="3324923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Learners should work on this question individually or in pairs. Encourage them to use ratio tables to carry out their calculations, but they can use whatever methods they wish. When learners have completed the question, ask them to share their methods and reveal the answer. Slide 22 provides one way of using a ratio table for this question, but there are many valid alternatives – encourage learners to share these.</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1" kern="1200" dirty="0">
                <a:solidFill>
                  <a:schemeClr val="tx1"/>
                </a:solidFill>
                <a:effectLst/>
                <a:latin typeface="+mn-lt"/>
                <a:ea typeface="+mn-ea"/>
                <a:cs typeface="+mn-cs"/>
              </a:rPr>
              <a:t>Tutor guidance: </a:t>
            </a:r>
            <a:r>
              <a:rPr lang="en-GB" sz="1200" b="0" kern="1200" dirty="0">
                <a:solidFill>
                  <a:schemeClr val="tx1"/>
                </a:solidFill>
                <a:effectLst/>
                <a:latin typeface="+mn-lt"/>
                <a:ea typeface="+mn-ea"/>
                <a:cs typeface="+mn-cs"/>
              </a:rPr>
              <a:t>15-minute exercise</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Present information for individual and/or small group work.</a:t>
            </a:r>
            <a:r>
              <a:rPr lang="en-GB" dirty="0"/>
              <a:t> </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dirty="0"/>
              <a:t>Encourage learners</a:t>
            </a:r>
            <a:r>
              <a:rPr lang="en-GB" sz="1200" kern="1200" dirty="0">
                <a:solidFill>
                  <a:schemeClr val="tx1"/>
                </a:solidFill>
                <a:effectLst/>
                <a:latin typeface="+mn-lt"/>
                <a:ea typeface="+mn-ea"/>
                <a:cs typeface="+mn-cs"/>
              </a:rPr>
              <a:t> </a:t>
            </a:r>
            <a:r>
              <a:rPr lang="en-GB" dirty="0"/>
              <a:t>to </a:t>
            </a:r>
            <a:r>
              <a:rPr lang="en-GB" sz="1200" kern="1200" dirty="0">
                <a:solidFill>
                  <a:schemeClr val="tx1"/>
                </a:solidFill>
                <a:effectLst/>
                <a:latin typeface="+mn-lt"/>
                <a:ea typeface="+mn-ea"/>
                <a:cs typeface="+mn-cs"/>
              </a:rPr>
              <a:t>discuss</a:t>
            </a:r>
            <a:r>
              <a:rPr lang="en-GB" dirty="0"/>
              <a:t> and share</a:t>
            </a:r>
            <a:r>
              <a:rPr lang="en-GB" sz="1200" kern="1200" dirty="0">
                <a:solidFill>
                  <a:schemeClr val="tx1"/>
                </a:solidFill>
                <a:effectLst/>
                <a:latin typeface="+mn-lt"/>
                <a:ea typeface="+mn-ea"/>
                <a:cs typeface="+mn-cs"/>
              </a:rPr>
              <a:t> ideas </a:t>
            </a:r>
            <a:r>
              <a:rPr lang="en-GB" dirty="0"/>
              <a:t>in their groups, agree on</a:t>
            </a:r>
            <a:r>
              <a:rPr lang="en-GB" sz="1200" kern="1200" dirty="0">
                <a:solidFill>
                  <a:schemeClr val="tx1"/>
                </a:solidFill>
                <a:effectLst/>
                <a:latin typeface="+mn-lt"/>
                <a:ea typeface="+mn-ea"/>
                <a:cs typeface="+mn-cs"/>
              </a:rPr>
              <a:t> </a:t>
            </a:r>
            <a:r>
              <a:rPr lang="en-GB" dirty="0"/>
              <a:t>a y</a:t>
            </a:r>
            <a:r>
              <a:rPr lang="en-GB" sz="1200" kern="1200" dirty="0">
                <a:solidFill>
                  <a:schemeClr val="tx1"/>
                </a:solidFill>
                <a:effectLst/>
                <a:latin typeface="+mn-lt"/>
                <a:ea typeface="+mn-ea"/>
                <a:cs typeface="+mn-cs"/>
              </a:rPr>
              <a:t>-axis label </a:t>
            </a:r>
            <a:r>
              <a:rPr lang="en-GB" dirty="0"/>
              <a:t>and </a:t>
            </a:r>
            <a:r>
              <a:rPr lang="en-GB" sz="1200" kern="1200" dirty="0">
                <a:solidFill>
                  <a:schemeClr val="tx1"/>
                </a:solidFill>
                <a:effectLst/>
                <a:latin typeface="+mn-lt"/>
                <a:ea typeface="+mn-ea"/>
                <a:cs typeface="+mn-cs"/>
              </a:rPr>
              <a:t>include units</a:t>
            </a:r>
            <a:r>
              <a:rPr lang="en-GB" dirty="0"/>
              <a:t>.</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dirty="0"/>
              <a:t>Allow a minute </a:t>
            </a:r>
            <a:r>
              <a:rPr lang="en-GB" sz="1200" kern="1200" dirty="0">
                <a:solidFill>
                  <a:schemeClr val="tx1"/>
                </a:solidFill>
                <a:effectLst/>
                <a:latin typeface="+mn-lt"/>
                <a:ea typeface="+mn-ea"/>
                <a:cs typeface="+mn-cs"/>
              </a:rPr>
              <a:t>for individuals/groups to decide.</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share their idea choices with the </a:t>
            </a:r>
            <a:r>
              <a:rPr lang="en-GB" dirty="0"/>
              <a:t>class (5–10 minutes)</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2222374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Learners should work on this question individually or in pairs. Encourage them to use ratio tables to carry out their calculations, but they can use whatever methods they wish. When learners have completed the question, ask them to share their methods and reveal the answer. </a:t>
            </a:r>
            <a:r>
              <a:rPr lang="en-GB" sz="1800">
                <a:effectLst/>
                <a:latin typeface="Calibri" panose="020F0502020204030204" pitchFamily="34" charset="0"/>
                <a:ea typeface="Calibri" panose="020F0502020204030204" pitchFamily="34" charset="0"/>
                <a:cs typeface="Times New Roman" panose="02020603050405020304" pitchFamily="18" charset="0"/>
              </a:rPr>
              <a:t>Slide 23 provides one way of using a ratio table for this question, but there are many valid alternatives – encourage learners to share these.</a:t>
            </a: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dirty="0"/>
          </a:p>
        </p:txBody>
      </p:sp>
    </p:spTree>
    <p:extLst>
      <p:ext uri="{BB962C8B-B14F-4D97-AF65-F5344CB8AC3E}">
        <p14:creationId xmlns:p14="http://schemas.microsoft.com/office/powerpoint/2010/main" val="19963388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US" dirty="0"/>
          </a:p>
          <a:p>
            <a:endParaRPr lang="en-GB" b="1" dirty="0">
              <a:cs typeface="Calibri"/>
            </a:endParaRPr>
          </a:p>
          <a:p>
            <a:pPr marL="171450" indent="-171450">
              <a:buFont typeface="Arial"/>
              <a:buChar char="•"/>
            </a:pPr>
            <a:r>
              <a:rPr lang="en-GB" dirty="0">
                <a:cs typeface="Calibri"/>
              </a:rPr>
              <a:t>Learners explore the relationship between the number of calories per gram of banana and number of calories per gram of yogurt.</a:t>
            </a:r>
          </a:p>
          <a:p>
            <a:pPr marL="171450" indent="-171450">
              <a:buFont typeface="Arial"/>
              <a:buChar char="•"/>
            </a:pPr>
            <a:r>
              <a:rPr lang="en-GB" dirty="0">
                <a:cs typeface="Calibri"/>
              </a:rPr>
              <a:t>Can they spot the error and offer suggestions on how this could be rectified?</a:t>
            </a:r>
          </a:p>
          <a:p>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dirty="0"/>
          </a:p>
        </p:txBody>
      </p:sp>
    </p:spTree>
    <p:extLst>
      <p:ext uri="{BB962C8B-B14F-4D97-AF65-F5344CB8AC3E}">
        <p14:creationId xmlns:p14="http://schemas.microsoft.com/office/powerpoint/2010/main" val="3508111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US" dirty="0"/>
          </a:p>
          <a:p>
            <a:endParaRPr lang="en-GB" b="1" dirty="0">
              <a:cs typeface="Calibri"/>
            </a:endParaRPr>
          </a:p>
          <a:p>
            <a:pPr marL="171450" indent="-171450">
              <a:buFont typeface="Arial"/>
              <a:buChar char="•"/>
            </a:pPr>
            <a:r>
              <a:rPr lang="en-GB" dirty="0">
                <a:cs typeface="Calibri"/>
              </a:rPr>
              <a:t>Learners explore the relationship between the number of boxes of oranges and litres of juice required.</a:t>
            </a:r>
          </a:p>
          <a:p>
            <a:pPr marL="171450" indent="-171450">
              <a:buFont typeface="Arial"/>
              <a:buChar char="•"/>
            </a:pPr>
            <a:r>
              <a:rPr lang="en-GB" dirty="0">
                <a:cs typeface="Calibri"/>
              </a:rPr>
              <a:t>Can they spot the error and offer suggestions on how this could be rectified?</a:t>
            </a:r>
          </a:p>
          <a:p>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dirty="0"/>
          </a:p>
        </p:txBody>
      </p:sp>
    </p:spTree>
    <p:extLst>
      <p:ext uri="{BB962C8B-B14F-4D97-AF65-F5344CB8AC3E}">
        <p14:creationId xmlns:p14="http://schemas.microsoft.com/office/powerpoint/2010/main" val="3198232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endParaRPr lang="en-US" dirty="0"/>
          </a:p>
          <a:p>
            <a:endParaRPr lang="en-US" dirty="0">
              <a:cs typeface="Calibri"/>
            </a:endParaRPr>
          </a:p>
          <a:p>
            <a:r>
              <a:rPr lang="en-US" dirty="0">
                <a:cs typeface="Calibri"/>
              </a:rPr>
              <a:t>Individual and small group work will allow learners to discuss and share ideas on how to calculate the quantity of cocoa powder for a given number of people.</a:t>
            </a:r>
            <a:endParaRPr lang="en-US" dirty="0"/>
          </a:p>
          <a:p>
            <a:endParaRPr lang="en-US" dirty="0">
              <a:cs typeface="Calibri"/>
            </a:endParaRPr>
          </a:p>
          <a:p>
            <a:r>
              <a:rPr lang="en-US" dirty="0">
                <a:cs typeface="Calibri"/>
              </a:rPr>
              <a:t>Target questions to consolidate learners’ knowledge on the proportional relationship between x and y values.</a:t>
            </a: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dirty="0"/>
          </a:p>
        </p:txBody>
      </p:sp>
    </p:spTree>
    <p:extLst>
      <p:ext uri="{BB962C8B-B14F-4D97-AF65-F5344CB8AC3E}">
        <p14:creationId xmlns:p14="http://schemas.microsoft.com/office/powerpoint/2010/main" val="1297344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endParaRPr lang="en-US" dirty="0"/>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dirty="0"/>
          </a:p>
        </p:txBody>
      </p:sp>
    </p:spTree>
    <p:extLst>
      <p:ext uri="{BB962C8B-B14F-4D97-AF65-F5344CB8AC3E}">
        <p14:creationId xmlns:p14="http://schemas.microsoft.com/office/powerpoint/2010/main" val="12980254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1" kern="1200" dirty="0">
                <a:solidFill>
                  <a:schemeClr val="tx1"/>
                </a:solidFill>
                <a:effectLst/>
                <a:latin typeface="+mn-lt"/>
                <a:ea typeface="+mn-ea"/>
                <a:cs typeface="+mn-cs"/>
              </a:rPr>
              <a:t>Tutor guidance: </a:t>
            </a:r>
            <a:r>
              <a:rPr lang="en-GB" sz="1200" b="0" kern="1200" dirty="0">
                <a:solidFill>
                  <a:schemeClr val="tx1"/>
                </a:solidFill>
                <a:effectLst/>
                <a:latin typeface="+mn-lt"/>
                <a:ea typeface="+mn-ea"/>
                <a:cs typeface="+mn-cs"/>
              </a:rPr>
              <a:t>15-minute exercise</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Present graph title</a:t>
            </a:r>
            <a:r>
              <a:rPr lang="en-GB" dirty="0"/>
              <a:t> and y-axis label</a:t>
            </a:r>
            <a:r>
              <a:rPr lang="en-GB" sz="1200" kern="1200" dirty="0">
                <a:solidFill>
                  <a:schemeClr val="tx1"/>
                </a:solidFill>
                <a:effectLst/>
                <a:latin typeface="+mn-lt"/>
                <a:ea typeface="+mn-ea"/>
                <a:cs typeface="+mn-cs"/>
              </a:rPr>
              <a:t> to learners.</a:t>
            </a:r>
            <a:r>
              <a:rPr lang="en-GB" dirty="0"/>
              <a:t> </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highlight>
                  <a:srgbClr val="FFFFFF"/>
                </a:highlight>
                <a:latin typeface="+mn-lt"/>
                <a:ea typeface="+mn-ea"/>
                <a:cs typeface="+mn-cs"/>
              </a:rPr>
              <a:t>Allow </a:t>
            </a:r>
            <a:r>
              <a:rPr lang="en-GB" sz="1800" dirty="0">
                <a:effectLst/>
                <a:highlight>
                  <a:srgbClr val="FFFFFF"/>
                </a:highlight>
                <a:latin typeface="Calibri"/>
                <a:ea typeface="Helvetica Neue"/>
                <a:cs typeface="Calibri"/>
              </a:rPr>
              <a:t>exploration, through discussion, of what direct proportion means</a:t>
            </a:r>
            <a:r>
              <a:rPr lang="en-GB" sz="1200" kern="1200" dirty="0">
                <a:solidFill>
                  <a:schemeClr val="tx1"/>
                </a:solidFill>
                <a:effectLst/>
                <a:latin typeface="+mn-lt"/>
                <a:ea typeface="+mn-ea"/>
                <a:cs typeface="+mn-cs"/>
              </a:rPr>
              <a:t>. </a:t>
            </a:r>
            <a:endParaRPr lang="en-GB" dirty="0"/>
          </a:p>
          <a:p>
            <a:pPr marL="171450" indent="-171450">
              <a:buFont typeface="Arial" panose="020B0604020202020204" pitchFamily="34" charset="0"/>
              <a:buChar char="•"/>
            </a:pPr>
            <a:r>
              <a:rPr lang="en-GB" sz="1200" kern="1200" dirty="0">
                <a:solidFill>
                  <a:schemeClr val="tx1"/>
                </a:solidFill>
                <a:effectLst/>
                <a:latin typeface="+mn-lt"/>
                <a:ea typeface="+mn-ea"/>
                <a:cs typeface="+mn-cs"/>
              </a:rPr>
              <a:t>Reveal table of plotted values using learner responses (e.g., “Learner A, can you determine the grams of cocoa powder needed for 3 people, from the graph</a:t>
            </a:r>
            <a:r>
              <a:rPr lang="en-GB" dirty="0"/>
              <a:t> and/or ratio table?”)</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dirty="0"/>
              <a:t>Emphasise the proportional relationship between the number of people and the grams of cocoa. </a:t>
            </a:r>
          </a:p>
          <a:p>
            <a:pPr marL="171450" indent="-171450">
              <a:buFont typeface="Arial" panose="020B0604020202020204" pitchFamily="34" charset="0"/>
              <a:buChar char="•"/>
            </a:pPr>
            <a:r>
              <a:rPr lang="en-GB" dirty="0"/>
              <a:t>Highlight the constant of proportionality in both horizontal and vertical approaches – noting that in either approach a multiplicative calculation is required.</a:t>
            </a:r>
            <a:endParaRPr lang="en-GB" dirty="0">
              <a:cs typeface="Calibri"/>
            </a:endParaRPr>
          </a:p>
          <a:p>
            <a:pPr marL="171450" indent="-171450">
              <a:buFont typeface="Arial" panose="020B0604020202020204" pitchFamily="34" charset="0"/>
              <a:buChar char="•"/>
            </a:pPr>
            <a:r>
              <a:rPr lang="en-GB" dirty="0">
                <a:cs typeface="Calibri"/>
              </a:rPr>
              <a:t>Use "?" column to explore an extrapolated number of people for learners to use horizontal or vertical multiplication.</a:t>
            </a:r>
            <a:endParaRPr lang="en-GB" dirty="0"/>
          </a:p>
          <a:p>
            <a:pPr marL="171450" indent="-171450">
              <a:buFont typeface="Arial" panose="020B0604020202020204" pitchFamily="34" charset="0"/>
              <a:buChar char="•"/>
            </a:pPr>
            <a:r>
              <a:rPr lang="en-GB" sz="1200" kern="1200" dirty="0">
                <a:solidFill>
                  <a:schemeClr val="tx1"/>
                </a:solidFill>
                <a:effectLst/>
                <a:latin typeface="+mn-lt"/>
                <a:ea typeface="+mn-ea"/>
                <a:cs typeface="+mn-cs"/>
              </a:rPr>
              <a:t>Allow 5 minutes for individuals/groups to decide on definition/meaning of direct proportion</a:t>
            </a:r>
            <a:r>
              <a:rPr lang="en-GB" dirty="0"/>
              <a:t>.</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share their definitions with the group</a:t>
            </a:r>
            <a:r>
              <a:rPr lang="en-GB" dirty="0"/>
              <a:t> and key words/phrases are placed on the board. (5–15 minutes)</a:t>
            </a:r>
            <a:endParaRPr lang="en-GB" sz="1200" kern="1200" dirty="0">
              <a:solidFill>
                <a:schemeClr val="tx1"/>
              </a:solidFill>
              <a:effectLst/>
              <a:latin typeface="+mn-lt"/>
              <a:cs typeface="Calibri"/>
            </a:endParaRPr>
          </a:p>
          <a:p>
            <a:endParaRPr lang="en-GB" sz="1800" kern="1200" dirty="0">
              <a:solidFill>
                <a:schemeClr val="tx1"/>
              </a:solidFill>
              <a:effectLst/>
              <a:highlight>
                <a:srgbClr val="FFFFFF"/>
              </a:highlight>
              <a:latin typeface="Calibri"/>
              <a:cs typeface="Calibri"/>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783411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a:p>
            <a:pPr marL="171450" indent="-171450">
              <a:buFont typeface="Arial"/>
              <a:buChar char="•"/>
            </a:pPr>
            <a:r>
              <a:rPr lang="en-US" dirty="0">
                <a:cs typeface="Calibri"/>
              </a:rPr>
              <a:t>Share a formal definition of direct proportion with learners.</a:t>
            </a:r>
            <a:endParaRPr lang="en-US" dirty="0"/>
          </a:p>
          <a:p>
            <a:pPr marL="171450" indent="-171450">
              <a:buFont typeface="Arial"/>
              <a:buChar char="•"/>
            </a:pPr>
            <a:r>
              <a:rPr lang="en-US" dirty="0">
                <a:cs typeface="Calibri"/>
              </a:rPr>
              <a:t>Explore values from 0 and link these to people vs cocoa (grams). </a:t>
            </a:r>
          </a:p>
          <a:p>
            <a:pPr marL="171450" indent="-171450">
              <a:buFont typeface="Arial"/>
              <a:buChar char="•"/>
            </a:pPr>
            <a:r>
              <a:rPr lang="en-US" dirty="0">
                <a:cs typeface="Calibri"/>
              </a:rPr>
              <a:t>Contextualise as required.</a:t>
            </a:r>
            <a:endParaRPr lang="en-US" dirty="0"/>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r>
              <a:rPr lang="en-GB" b="1" dirty="0"/>
              <a:t> (slides 5 and 6):</a:t>
            </a:r>
            <a:r>
              <a:rPr lang="en-GB" sz="1200" b="1" kern="120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15-minute exercise</a:t>
            </a:r>
          </a:p>
          <a:p>
            <a:pPr marL="0" indent="0">
              <a:buFont typeface="Arial" panose="020B0604020202020204" pitchFamily="34" charset="0"/>
              <a:buNone/>
            </a:pPr>
            <a:r>
              <a:rPr lang="en-GB" sz="1200" kern="1200" dirty="0">
                <a:solidFill>
                  <a:schemeClr val="tx1"/>
                </a:solidFill>
                <a:effectLst/>
                <a:latin typeface="+mn-lt"/>
                <a:ea typeface="+mn-ea"/>
                <a:cs typeface="+mn-cs"/>
              </a:rPr>
              <a:t>Present this information outlining full recipe for 12 cookies.</a:t>
            </a:r>
          </a:p>
          <a:p>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3581527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r>
              <a:rPr lang="en-GB" b="1" dirty="0"/>
              <a:t> </a:t>
            </a:r>
            <a:endParaRPr lang="en-GB" sz="1200" kern="1200" dirty="0">
              <a:solidFill>
                <a:schemeClr val="tx1"/>
              </a:solidFill>
              <a:effectLst/>
              <a:latin typeface="+mn-lt"/>
              <a:ea typeface="+mn-ea"/>
              <a:cs typeface="+mn-cs"/>
            </a:endParaRPr>
          </a:p>
          <a:p>
            <a:endParaRPr lang="en-GB" b="1" dirty="0"/>
          </a:p>
          <a:p>
            <a:pPr marL="171450" indent="-171450" algn="l">
              <a:buFont typeface="Arial" panose="020B0604020202020204" pitchFamily="34" charset="0"/>
              <a:buChar char="•"/>
            </a:pPr>
            <a:r>
              <a:rPr lang="en-GB" sz="1200" kern="1200" dirty="0">
                <a:solidFill>
                  <a:schemeClr val="tx1"/>
                </a:solidFill>
                <a:latin typeface="+mn-lt"/>
                <a:ea typeface="+mn-ea"/>
                <a:cs typeface="+mn-cs"/>
              </a:rPr>
              <a:t>Offer learners blank copies the of table presented in this slide,</a:t>
            </a:r>
            <a:r>
              <a:rPr lang="en-GB" dirty="0"/>
              <a:t> </a:t>
            </a:r>
            <a:r>
              <a:rPr lang="en-GB" sz="1800" dirty="0">
                <a:effectLst/>
                <a:latin typeface="Calibri" panose="020F0502020204030204" pitchFamily="34" charset="0"/>
                <a:ea typeface="Calibri" panose="020F0502020204030204" pitchFamily="34" charset="0"/>
                <a:cs typeface="Calibri" panose="020F0502020204030204" pitchFamily="34" charset="0"/>
              </a:rPr>
              <a:t>Handout 1: Recipes.</a:t>
            </a:r>
            <a:endParaRPr lang="en-GB" sz="1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l">
              <a:buFont typeface="Arial" panose="020B0604020202020204" pitchFamily="34" charset="0"/>
              <a:buChar char="•"/>
            </a:pPr>
            <a:r>
              <a:rPr lang="en-GB" sz="1200" kern="1200" dirty="0">
                <a:solidFill>
                  <a:schemeClr val="tx1"/>
                </a:solidFill>
                <a:latin typeface="+mn-lt"/>
                <a:ea typeface="+mn-ea"/>
                <a:cs typeface="+mn-cs"/>
              </a:rPr>
              <a:t>Ask learners to complete as many columns as possible for the full recipe of a different number of cookies using the recipe given to them for 12.</a:t>
            </a:r>
            <a:r>
              <a:rPr lang="en-GB" dirty="0"/>
              <a:t> </a:t>
            </a:r>
            <a:endParaRPr lang="en-GB" sz="1200" kern="1200" dirty="0">
              <a:solidFill>
                <a:schemeClr val="tx1"/>
              </a:solidFill>
              <a:latin typeface="+mn-lt"/>
              <a:ea typeface="+mn-ea"/>
              <a:cs typeface="Calibri"/>
            </a:endParaRPr>
          </a:p>
          <a:p>
            <a:pPr marL="171450" indent="-171450" algn="l">
              <a:buFont typeface="Arial" panose="020B0604020202020204" pitchFamily="34" charset="0"/>
              <a:buChar char="•"/>
            </a:pPr>
            <a:r>
              <a:rPr lang="en-GB" sz="1200" kern="1200" dirty="0">
                <a:solidFill>
                  <a:schemeClr val="tx1"/>
                </a:solidFill>
                <a:latin typeface="+mn-lt"/>
                <a:ea typeface="+mn-ea"/>
                <a:cs typeface="+mn-cs"/>
              </a:rPr>
              <a:t>If weaker learners need more scaffolding, offer this help while circulating in class, by filling in the top row of recipe for making 6, 3 and 24 cookies (pre-selected values).</a:t>
            </a:r>
            <a:endParaRPr lang="en-GB" sz="1200" kern="1200" dirty="0">
              <a:solidFill>
                <a:schemeClr val="tx1"/>
              </a:solidFill>
              <a:latin typeface="+mn-lt"/>
              <a:ea typeface="+mn-ea"/>
              <a:cs typeface="Calibri"/>
            </a:endParaRPr>
          </a:p>
          <a:p>
            <a:pPr marL="171450" indent="-171450" algn="l">
              <a:buFont typeface="Arial" panose="020B0604020202020204" pitchFamily="34" charset="0"/>
              <a:buChar char="•"/>
            </a:pPr>
            <a:r>
              <a:rPr lang="en-GB" dirty="0">
                <a:cs typeface="Calibri"/>
              </a:rPr>
              <a:t>Encourage completion without a calculator in the first instance.</a:t>
            </a:r>
            <a:endParaRPr lang="en-GB" sz="1200" kern="1200" dirty="0">
              <a:solidFill>
                <a:schemeClr val="tx1"/>
              </a:solidFill>
              <a:effectLst/>
              <a:latin typeface="+mn-lt"/>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6</a:t>
            </a:fld>
            <a:endParaRPr lang="en-US" dirty="0"/>
          </a:p>
        </p:txBody>
      </p:sp>
    </p:spTree>
    <p:extLst>
      <p:ext uri="{BB962C8B-B14F-4D97-AF65-F5344CB8AC3E}">
        <p14:creationId xmlns:p14="http://schemas.microsoft.com/office/powerpoint/2010/main" val="2083912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r>
              <a:rPr lang="en-GB" b="1" dirty="0"/>
              <a:t> </a:t>
            </a:r>
            <a:endParaRPr lang="en-GB" sz="1200" kern="1200" dirty="0">
              <a:solidFill>
                <a:schemeClr val="tx1"/>
              </a:solidFill>
              <a:effectLst/>
              <a:latin typeface="+mn-lt"/>
              <a:ea typeface="+mn-ea"/>
              <a:cs typeface="+mn-cs"/>
            </a:endParaRPr>
          </a:p>
          <a:p>
            <a:endParaRPr lang="en-GB" b="1" dirty="0"/>
          </a:p>
          <a:p>
            <a:r>
              <a:rPr lang="en-GB" sz="1200" kern="1200" dirty="0">
                <a:solidFill>
                  <a:schemeClr val="tx1"/>
                </a:solidFill>
                <a:latin typeface="+mn-lt"/>
                <a:ea typeface="+mn-ea"/>
                <a:cs typeface="+mn-cs"/>
              </a:rPr>
              <a:t>Use chocolate cookie recipe (unless not explored already with learner examples) to ask learners to find recipe for </a:t>
            </a:r>
            <a:r>
              <a:rPr lang="en-GB" dirty="0"/>
              <a:t>18 </a:t>
            </a:r>
            <a:r>
              <a:rPr lang="en-GB" sz="1200" kern="1200" dirty="0">
                <a:solidFill>
                  <a:schemeClr val="tx1"/>
                </a:solidFill>
                <a:latin typeface="+mn-lt"/>
                <a:ea typeface="+mn-ea"/>
                <a:cs typeface="+mn-cs"/>
              </a:rPr>
              <a:t>chocolate cookies.</a:t>
            </a:r>
            <a:r>
              <a:rPr lang="en-GB" dirty="0"/>
              <a:t> </a:t>
            </a:r>
            <a:endParaRPr lang="en-GB" sz="1200" kern="1200" dirty="0">
              <a:solidFill>
                <a:schemeClr val="tx1"/>
              </a:solidFill>
              <a:latin typeface="+mn-lt"/>
              <a:cs typeface="Calibri"/>
            </a:endParaRPr>
          </a:p>
          <a:p>
            <a:r>
              <a:rPr lang="en-GB" sz="1200" kern="1200" dirty="0">
                <a:solidFill>
                  <a:schemeClr val="tx1"/>
                </a:solidFill>
                <a:latin typeface="+mn-lt"/>
                <a:ea typeface="+mn-ea"/>
                <a:cs typeface="+mn-cs"/>
              </a:rPr>
              <a:t>Explore</a:t>
            </a:r>
            <a:r>
              <a:rPr lang="en-GB" dirty="0"/>
              <a:t> </a:t>
            </a:r>
            <a:r>
              <a:rPr lang="en-GB" sz="1200" kern="1200" dirty="0">
                <a:solidFill>
                  <a:schemeClr val="tx1"/>
                </a:solidFill>
                <a:latin typeface="+mn-lt"/>
                <a:ea typeface="+mn-ea"/>
                <a:cs typeface="+mn-cs"/>
              </a:rPr>
              <a:t> 12 + </a:t>
            </a:r>
            <a:r>
              <a:rPr lang="en-GB" dirty="0"/>
              <a:t>6 </a:t>
            </a:r>
            <a:r>
              <a:rPr lang="en-GB" sz="1200" kern="1200" dirty="0">
                <a:solidFill>
                  <a:schemeClr val="tx1"/>
                </a:solidFill>
                <a:latin typeface="+mn-lt"/>
                <a:ea typeface="+mn-ea"/>
                <a:cs typeface="+mn-cs"/>
              </a:rPr>
              <a:t>method </a:t>
            </a:r>
            <a:r>
              <a:rPr lang="en-GB" dirty="0"/>
              <a:t>(slide 7 – slide 23).</a:t>
            </a:r>
            <a:endParaRPr lang="en-GB" sz="1200" kern="1200" dirty="0">
              <a:solidFill>
                <a:schemeClr val="tx1"/>
              </a:solidFill>
              <a:latin typeface="+mn-lt"/>
              <a:cs typeface="Calibri"/>
            </a:endParaRPr>
          </a:p>
          <a:p>
            <a:r>
              <a:rPr lang="en-GB" dirty="0">
                <a:cs typeface="Calibri"/>
              </a:rPr>
              <a:t>Use learner feedback to explore any other methods learners can think of (unitary method, multiplicative method e.g., 18/12 = 1.5, vertical multiplier(s)). </a:t>
            </a:r>
            <a:r>
              <a:rPr lang="en-GB" dirty="0"/>
              <a:t>Ask learners whether they have used a different approach to that used above when solving proportion problems. How has their thinking changed? What have they learned about multiplicative structure?</a:t>
            </a:r>
            <a:endParaRPr lang="en-GB" kern="1200" dirty="0">
              <a:effectLst/>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7</a:t>
            </a:fld>
            <a:endParaRPr lang="en-US" dirty="0"/>
          </a:p>
        </p:txBody>
      </p:sp>
    </p:spTree>
    <p:extLst>
      <p:ext uri="{BB962C8B-B14F-4D97-AF65-F5344CB8AC3E}">
        <p14:creationId xmlns:p14="http://schemas.microsoft.com/office/powerpoint/2010/main" val="4246389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Tutor guidance:</a:t>
            </a:r>
            <a:r>
              <a:rPr lang="en-GB" b="1" dirty="0"/>
              <a:t> </a:t>
            </a:r>
            <a:endParaRPr lang="en-GB" b="0" kern="1200" dirty="0">
              <a:effectLst/>
            </a:endParaRPr>
          </a:p>
          <a:p>
            <a:endParaRPr lang="en-GB" b="1" dirty="0"/>
          </a:p>
          <a:p>
            <a:r>
              <a:rPr lang="en-GB" kern="1200" dirty="0"/>
              <a:t>Use chocolate cookie recipe (unless not explored already with learner examples) to ask learners to find recipe for </a:t>
            </a:r>
            <a:r>
              <a:rPr lang="en-GB" dirty="0"/>
              <a:t>18 </a:t>
            </a:r>
            <a:r>
              <a:rPr lang="en-GB" kern="1200" dirty="0"/>
              <a:t>chocolate cookies.</a:t>
            </a:r>
            <a:r>
              <a:rPr lang="en-GB" dirty="0"/>
              <a:t> </a:t>
            </a:r>
            <a:endParaRPr lang="en-GB" kern="1200" dirty="0">
              <a:cs typeface="Calibri"/>
            </a:endParaRPr>
          </a:p>
          <a:p>
            <a:r>
              <a:rPr lang="en-GB" kern="1200" dirty="0"/>
              <a:t>Explore</a:t>
            </a:r>
            <a:r>
              <a:rPr lang="en-GB" dirty="0"/>
              <a:t>  12 + 6 method (slide 7 – slide 23).</a:t>
            </a:r>
            <a:endParaRPr lang="en-GB" dirty="0">
              <a:cs typeface="Calibri"/>
            </a:endParaRPr>
          </a:p>
          <a:p>
            <a:r>
              <a:rPr lang="en-GB" dirty="0"/>
              <a:t>Use learner feedback to explore any other methods learner can think of (</a:t>
            </a:r>
            <a:r>
              <a:rPr lang="en-GB" kern="1200" dirty="0"/>
              <a:t>unitary method, </a:t>
            </a:r>
            <a:r>
              <a:rPr lang="en-GB" dirty="0"/>
              <a:t>multiplicative </a:t>
            </a:r>
            <a:r>
              <a:rPr lang="en-GB" kern="1200" dirty="0"/>
              <a:t>method </a:t>
            </a:r>
            <a:r>
              <a:rPr lang="en-GB" dirty="0"/>
              <a:t>e.g., 18/12 = 1.5, </a:t>
            </a:r>
            <a:r>
              <a:rPr lang="en-GB" kern="1200" dirty="0"/>
              <a:t>vertical multiplier</a:t>
            </a:r>
            <a:r>
              <a:rPr lang="en-GB" dirty="0"/>
              <a:t>(s)). Ask learners whether they have used a different approach to that used above when solving proportion problems. How has their thinking changed? What have they learned about multiplicative structure?</a:t>
            </a:r>
            <a:endParaRPr lang="en-US" dirty="0"/>
          </a:p>
          <a:p>
            <a:endParaRPr lang="en-GB" dirty="0"/>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8</a:t>
            </a:fld>
            <a:endParaRPr lang="en-US" dirty="0"/>
          </a:p>
        </p:txBody>
      </p:sp>
    </p:spTree>
    <p:extLst>
      <p:ext uri="{BB962C8B-B14F-4D97-AF65-F5344CB8AC3E}">
        <p14:creationId xmlns:p14="http://schemas.microsoft.com/office/powerpoint/2010/main" val="2807280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p>
          <a:p>
            <a:endParaRPr lang="en-GB" b="1" dirty="0"/>
          </a:p>
          <a:p>
            <a:r>
              <a:rPr lang="en-GB" dirty="0"/>
              <a:t>Use chocolate cookie recipe (unless not explored already with learner examples) to ask learners to find recipe for 15 chocolate cookies. </a:t>
            </a:r>
          </a:p>
          <a:p>
            <a:r>
              <a:rPr lang="en-GB" dirty="0"/>
              <a:t>Explore  12 + 6 method (slide 7 – slide 23).</a:t>
            </a:r>
          </a:p>
          <a:p>
            <a:r>
              <a:rPr lang="en-GB" dirty="0"/>
              <a:t>Use learner feedback to explore any other methods learners can think of (unitary method, multiplicative method e.g., 18/12 = 1.5, vertical multiplier(s)). Ask learners whether they have used a different approach to that used above when solving proportion problems. How has their thinking changed? What have they learned about multiplicative structure?</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pPr/>
              <a:t>9</a:t>
            </a:fld>
            <a:endParaRPr lang="en-US" dirty="0"/>
          </a:p>
        </p:txBody>
      </p:sp>
    </p:spTree>
    <p:extLst>
      <p:ext uri="{BB962C8B-B14F-4D97-AF65-F5344CB8AC3E}">
        <p14:creationId xmlns:p14="http://schemas.microsoft.com/office/powerpoint/2010/main" val="1693498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3/22/23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3/22/23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3/22/23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3/22/23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3/22/23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3/22/23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3/22/23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3/22/23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3/22/23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3/22/23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3/22/23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3/22/23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3/22/23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3/22/23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3/22/23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3/22/23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180361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3/22/23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3544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3/22/23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951994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3/22/23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6095069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3/22/23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725828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3/22/23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5521941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3/22/23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214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3/22/23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3/22/23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679808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3/22/23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149141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3/22/23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51253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3/22/23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227753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43F05-BBC5-47F3-B9A9-FF78C23743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B79893-8588-43D4-8CD6-36FD54447B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8B1A50-7359-4C21-8BBB-55EDF3EA52AD}"/>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5" name="Footer Placeholder 4">
            <a:extLst>
              <a:ext uri="{FF2B5EF4-FFF2-40B4-BE49-F238E27FC236}">
                <a16:creationId xmlns:a16="http://schemas.microsoft.com/office/drawing/2014/main" id="{8829D360-74EF-4B8E-8092-99746E9A94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C2AB6E-80CA-4CEB-8315-E33C3A198B8F}"/>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41085525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6F0C4-B5AA-45C6-A247-888B1B1B2D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1DCAD-88B2-4E3E-A23B-739935F259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F05BA7-C416-4ABC-9044-7103223AC8DB}"/>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5" name="Footer Placeholder 4">
            <a:extLst>
              <a:ext uri="{FF2B5EF4-FFF2-40B4-BE49-F238E27FC236}">
                <a16:creationId xmlns:a16="http://schemas.microsoft.com/office/drawing/2014/main" id="{5392CBD7-2A14-4C40-93D0-6922DAB07B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3345F9-70F5-446C-83B7-709E48100ABD}"/>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9163963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A300A-6812-416F-8830-9DF825F1FC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5677FC-0FDD-4B76-9858-A3B5B4FBE4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8EB30F-1AFC-432D-BB40-32466FD5276C}"/>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5" name="Footer Placeholder 4">
            <a:extLst>
              <a:ext uri="{FF2B5EF4-FFF2-40B4-BE49-F238E27FC236}">
                <a16:creationId xmlns:a16="http://schemas.microsoft.com/office/drawing/2014/main" id="{6FC725AB-E2AA-4D7B-8C66-924334263A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4A24C6-3089-4B20-94F2-575FA0668DD3}"/>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8656324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A7174-D645-4F34-BA88-59F6E870DC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5AEE04-F025-4C49-B1AA-4FF8D4A5D4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500874F-56C9-4ACB-97C3-0D9CE7686B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2B6E2F-F724-4A5B-A31B-916AE55C9896}"/>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6" name="Footer Placeholder 5">
            <a:extLst>
              <a:ext uri="{FF2B5EF4-FFF2-40B4-BE49-F238E27FC236}">
                <a16:creationId xmlns:a16="http://schemas.microsoft.com/office/drawing/2014/main" id="{95E05C30-5F88-4D90-9D1E-CC15303508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BC8128-B7E0-4AC6-8ABB-442F1F2C9C5B}"/>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7152758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7E69D-E0C6-478D-9E82-B0C185025B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2FAA3B4-CCC1-4521-A535-BDEF6A2EDA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515288-3A57-4680-8F14-6C8A8CBDA3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1ABE802-6342-43EB-88F5-C3BCF0291E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2817C7-B2FD-41E0-990C-00D2607D3B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7128314-CB17-4FC2-8189-4B40500A1D6C}"/>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8" name="Footer Placeholder 7">
            <a:extLst>
              <a:ext uri="{FF2B5EF4-FFF2-40B4-BE49-F238E27FC236}">
                <a16:creationId xmlns:a16="http://schemas.microsoft.com/office/drawing/2014/main" id="{0147A004-BA79-44F7-B0CF-95BCA5AD192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61795C1-428F-45CA-AEAC-A8E827EA1620}"/>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2224171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C9C59-96F6-4B5C-BF4B-96B790439BE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2FE8832-EBB1-4887-ADA5-6462528A19F9}"/>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4" name="Footer Placeholder 3">
            <a:extLst>
              <a:ext uri="{FF2B5EF4-FFF2-40B4-BE49-F238E27FC236}">
                <a16:creationId xmlns:a16="http://schemas.microsoft.com/office/drawing/2014/main" id="{AB6C2B2C-E95B-41CF-8973-5BE876D7B9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2C846E8-C949-44CC-9E56-F79453049B8D}"/>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145025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3/22/23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0AD477-0050-4141-A3DA-607554399B6D}"/>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3" name="Footer Placeholder 2">
            <a:extLst>
              <a:ext uri="{FF2B5EF4-FFF2-40B4-BE49-F238E27FC236}">
                <a16:creationId xmlns:a16="http://schemas.microsoft.com/office/drawing/2014/main" id="{A8C6C6E3-B935-4DFF-87AF-CBD6CAE2626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D5FE0C-67B0-488E-AF0B-09E3FE3E8E2E}"/>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6793727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30C30-ABC5-4038-8C1C-A0D781A242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8D3DBE4-197C-4CE4-8C40-BB5F629C67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757D3AF-A252-40DD-AB30-F4D6D8F3DB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AB46ED-156A-4D4F-AE38-FD326E402803}"/>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6" name="Footer Placeholder 5">
            <a:extLst>
              <a:ext uri="{FF2B5EF4-FFF2-40B4-BE49-F238E27FC236}">
                <a16:creationId xmlns:a16="http://schemas.microsoft.com/office/drawing/2014/main" id="{E95AD67F-8E7D-4108-A66F-8245A1B046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5C41A5D-71FD-4D42-AFDE-4C509FDA1FE3}"/>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5493878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48F53-F289-4BAB-AB1E-F66ABBBABF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0AE1D4D-59D1-4845-A4E6-948DBD14FC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CB3BF6-FA17-4BFC-8BE6-2F4596792A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C8DEC7-CE48-45B8-A379-8E967460504C}"/>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6" name="Footer Placeholder 5">
            <a:extLst>
              <a:ext uri="{FF2B5EF4-FFF2-40B4-BE49-F238E27FC236}">
                <a16:creationId xmlns:a16="http://schemas.microsoft.com/office/drawing/2014/main" id="{B7EBC881-090B-4468-8B25-341247ECA6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6C111F-1995-4B6D-9C77-A16B1CDD0F95}"/>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1094188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5D800-55EF-46FA-910B-32ED4A09A2B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586859-A41A-49D3-B8A4-89AD8CD3B4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CECCF2-4697-42C6-AB7E-57039F1FA53F}"/>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5" name="Footer Placeholder 4">
            <a:extLst>
              <a:ext uri="{FF2B5EF4-FFF2-40B4-BE49-F238E27FC236}">
                <a16:creationId xmlns:a16="http://schemas.microsoft.com/office/drawing/2014/main" id="{661542FD-909E-44D7-BDBC-CF9C7BC714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F98751-39FD-4B58-B760-077497F51D4B}"/>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1974477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AC8AAE-E90F-4A6B-A5E4-4AE877722E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497453-F3A9-4435-BC34-2ABE6B103C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C26978-DCEF-454A-8F10-6BF2D31FECA0}"/>
              </a:ext>
            </a:extLst>
          </p:cNvPr>
          <p:cNvSpPr>
            <a:spLocks noGrp="1"/>
          </p:cNvSpPr>
          <p:nvPr>
            <p:ph type="dt" sz="half" idx="10"/>
          </p:nvPr>
        </p:nvSpPr>
        <p:spPr/>
        <p:txBody>
          <a:bodyPr/>
          <a:lstStyle/>
          <a:p>
            <a:fld id="{95EC9FD8-6AA9-46A0-A2DA-A01DEE32B594}" type="datetimeFigureOut">
              <a:rPr lang="en-GB" smtClean="0"/>
              <a:t>22/03/2023</a:t>
            </a:fld>
            <a:endParaRPr lang="en-GB"/>
          </a:p>
        </p:txBody>
      </p:sp>
      <p:sp>
        <p:nvSpPr>
          <p:cNvPr id="5" name="Footer Placeholder 4">
            <a:extLst>
              <a:ext uri="{FF2B5EF4-FFF2-40B4-BE49-F238E27FC236}">
                <a16:creationId xmlns:a16="http://schemas.microsoft.com/office/drawing/2014/main" id="{4810A2F1-F27F-45E1-B837-6AA58DB3F0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A34F13-A97D-42A8-BE53-3AAD30227CFC}"/>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2009396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3/22/23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3/22/23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3/22/23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3/22/23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3/22/23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3/22/23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3/22/23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3/22/23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9620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7F87D-1AA0-430F-8EF0-1B4CE5633B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C1D8BA-8D05-415C-9F32-C216725AD1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60CBB1-36B4-4FBC-BC18-D4E69E6025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C9FD8-6AA9-46A0-A2DA-A01DEE32B594}" type="datetimeFigureOut">
              <a:rPr lang="en-GB" smtClean="0"/>
              <a:t>22/03/2023</a:t>
            </a:fld>
            <a:endParaRPr lang="en-GB"/>
          </a:p>
        </p:txBody>
      </p:sp>
      <p:sp>
        <p:nvSpPr>
          <p:cNvPr id="5" name="Footer Placeholder 4">
            <a:extLst>
              <a:ext uri="{FF2B5EF4-FFF2-40B4-BE49-F238E27FC236}">
                <a16:creationId xmlns:a16="http://schemas.microsoft.com/office/drawing/2014/main" id="{1FB2C02E-7BFF-4AEC-A4E5-2637B1CBBF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D5A235D-64A2-43B3-B898-E12E78F97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7E9E2-379A-441A-811C-F228B2303B76}" type="slidenum">
              <a:rPr lang="en-GB" smtClean="0"/>
              <a:t>‹#›</a:t>
            </a:fld>
            <a:endParaRPr lang="en-GB"/>
          </a:p>
        </p:txBody>
      </p:sp>
    </p:spTree>
    <p:extLst>
      <p:ext uri="{BB962C8B-B14F-4D97-AF65-F5344CB8AC3E}">
        <p14:creationId xmlns:p14="http://schemas.microsoft.com/office/powerpoint/2010/main" val="11230444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5.xml"/><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11.jpe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12.jpe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341912" y="1358536"/>
            <a:ext cx="9326088" cy="1850229"/>
          </a:xfrm>
          <a:solidFill>
            <a:schemeClr val="accent1"/>
          </a:solidFill>
        </p:spPr>
        <p:txBody>
          <a:bodyPr>
            <a:normAutofit/>
          </a:bodyPr>
          <a:lstStyle/>
          <a:p>
            <a:pPr algn="l"/>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Lesson 3</a:t>
            </a:r>
            <a:r>
              <a:rPr lang="en-US" sz="4000" b="1">
                <a:solidFill>
                  <a:schemeClr val="bg1"/>
                </a:solidFill>
                <a:latin typeface="Arial" panose="020B0604020202020204" pitchFamily="34" charset="0"/>
                <a:cs typeface="Arial" panose="020B0604020202020204" pitchFamily="34" charset="0"/>
              </a:rPr>
              <a:t>: </a:t>
            </a:r>
            <a:br>
              <a:rPr lang="en-US" sz="4000" b="1">
                <a:solidFill>
                  <a:schemeClr val="bg1"/>
                </a:solidFill>
                <a:latin typeface="Arial" panose="020B0604020202020204" pitchFamily="34" charset="0"/>
                <a:cs typeface="Arial" panose="020B0604020202020204" pitchFamily="34" charset="0"/>
              </a:rPr>
            </a:br>
            <a:r>
              <a:rPr lang="en-US" sz="4000" b="1">
                <a:solidFill>
                  <a:schemeClr val="bg1"/>
                </a:solidFill>
                <a:latin typeface="Arial" panose="020B0604020202020204" pitchFamily="34" charset="0"/>
                <a:cs typeface="Arial" panose="020B0604020202020204" pitchFamily="34" charset="0"/>
              </a:rPr>
              <a:t>Direct </a:t>
            </a:r>
            <a:r>
              <a:rPr lang="en-US" sz="4000" b="1" dirty="0">
                <a:solidFill>
                  <a:schemeClr val="bg1"/>
                </a:solidFill>
                <a:latin typeface="Arial" panose="020B0604020202020204" pitchFamily="34" charset="0"/>
                <a:cs typeface="Arial" panose="020B0604020202020204" pitchFamily="34" charset="0"/>
              </a:rPr>
              <a:t>proportion  </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41912" y="3429001"/>
            <a:ext cx="9326088" cy="2070463"/>
          </a:xfrm>
          <a:ln w="38100">
            <a:solidFill>
              <a:schemeClr val="accent1"/>
            </a:solidFill>
          </a:ln>
        </p:spPr>
        <p:txBody>
          <a:bodyPr vert="horz" lIns="91440" tIns="45720" rIns="91440" bIns="45720" rtlCol="0" anchor="t">
            <a:normAutofit fontScale="925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algn="l">
              <a:buFont typeface="Noto Sans Symbols" panose="020B0604020202020204" pitchFamily="34" charset="0"/>
              <a:buChar char="•"/>
            </a:pPr>
            <a:r>
              <a:rPr lang="en-GB" sz="2200" dirty="0">
                <a:latin typeface="Arial" panose="020B0604020202020204" pitchFamily="34" charset="0"/>
                <a:ea typeface="+mn-lt"/>
                <a:cs typeface="Arial" panose="020B0604020202020204" pitchFamily="34" charset="0"/>
              </a:rPr>
              <a:t> Identify when two quantities differ in direct proportion to one another</a:t>
            </a:r>
            <a:endParaRPr lang="en-US" sz="2200" dirty="0">
              <a:latin typeface="Arial" panose="020B0604020202020204" pitchFamily="34" charset="0"/>
              <a:ea typeface="+mn-lt"/>
              <a:cs typeface="Arial" panose="020B0604020202020204" pitchFamily="34" charset="0"/>
            </a:endParaRPr>
          </a:p>
          <a:p>
            <a:pPr algn="l">
              <a:buFont typeface="Noto Sans Symbols" panose="020B0604020202020204" pitchFamily="34" charset="0"/>
              <a:buChar char="•"/>
            </a:pPr>
            <a:r>
              <a:rPr lang="en-GB" sz="2200" dirty="0">
                <a:latin typeface="Arial" panose="020B0604020202020204" pitchFamily="34" charset="0"/>
                <a:ea typeface="+mn-lt"/>
                <a:cs typeface="Arial" panose="020B0604020202020204" pitchFamily="34" charset="0"/>
              </a:rPr>
              <a:t> Understand the multiplicative relationship between two quantities (non-               calculator)</a:t>
            </a:r>
            <a:endParaRPr lang="en-US" sz="2200" dirty="0">
              <a:effectLst/>
              <a:latin typeface="Arial" panose="020B0604020202020204" pitchFamily="34" charset="0"/>
              <a:ea typeface="+mn-lt"/>
              <a:cs typeface="Arial" panose="020B0604020202020204" pitchFamily="34" charset="0"/>
            </a:endParaRPr>
          </a:p>
          <a:p>
            <a:pPr algn="l">
              <a:buFont typeface="Noto Sans Symbols" panose="020B0604020202020204" pitchFamily="34" charset="0"/>
              <a:buChar char="•"/>
            </a:pPr>
            <a:r>
              <a:rPr lang="en-GB" sz="2200" dirty="0">
                <a:effectLst/>
                <a:latin typeface="Arial" panose="020B0604020202020204" pitchFamily="34" charset="0"/>
                <a:ea typeface="+mn-lt"/>
                <a:cs typeface="Arial" panose="020B0604020202020204" pitchFamily="34" charset="0"/>
              </a:rPr>
              <a:t> Solve </a:t>
            </a:r>
            <a:r>
              <a:rPr lang="en-GB" sz="2200" dirty="0">
                <a:latin typeface="Arial" panose="020B0604020202020204" pitchFamily="34" charset="0"/>
                <a:ea typeface="+mn-lt"/>
                <a:cs typeface="Arial" panose="020B0604020202020204" pitchFamily="34" charset="0"/>
              </a:rPr>
              <a:t>simple proportional </a:t>
            </a:r>
            <a:r>
              <a:rPr lang="en-GB" sz="2200" dirty="0">
                <a:effectLst/>
                <a:latin typeface="Arial" panose="020B0604020202020204" pitchFamily="34" charset="0"/>
                <a:ea typeface="+mn-lt"/>
                <a:cs typeface="Arial" panose="020B0604020202020204" pitchFamily="34" charset="0"/>
              </a:rPr>
              <a:t>problems using efficient methods </a:t>
            </a:r>
            <a:r>
              <a:rPr lang="en-GB" sz="2200" dirty="0">
                <a:latin typeface="Arial" panose="020B0604020202020204" pitchFamily="34" charset="0"/>
                <a:ea typeface="+mn-lt"/>
                <a:cs typeface="Arial" panose="020B0604020202020204" pitchFamily="34" charset="0"/>
              </a:rPr>
              <a:t>with </a:t>
            </a:r>
            <a:r>
              <a:rPr lang="en-GB" sz="2200" dirty="0">
                <a:effectLst/>
                <a:latin typeface="Arial" panose="020B0604020202020204" pitchFamily="34" charset="0"/>
                <a:ea typeface="+mn-lt"/>
                <a:cs typeface="Arial" panose="020B0604020202020204" pitchFamily="34" charset="0"/>
              </a:rPr>
              <a:t>ratio tables</a:t>
            </a:r>
            <a:endParaRPr lang="en-GB" sz="2200" dirty="0">
              <a:latin typeface="Arial" panose="020B0604020202020204" pitchFamily="34" charset="0"/>
              <a:ea typeface="+mn-lt"/>
              <a:cs typeface="Arial" panose="020B0604020202020204" pitchFamily="34" charset="0"/>
            </a:endParaRPr>
          </a:p>
          <a:p>
            <a:pPr marL="231775" indent="-231775" algn="l">
              <a:lnSpc>
                <a:spcPct val="120000"/>
              </a:lnSpc>
              <a:spcBef>
                <a:spcPts val="0"/>
              </a:spcBef>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p:txBody>
      </p:sp>
      <p:pic>
        <p:nvPicPr>
          <p:cNvPr id="8" name="Picture 7" descr="A picture containing text, plate, tableware, dishware&#10;&#10;Description automatically generated">
            <a:extLst>
              <a:ext uri="{FF2B5EF4-FFF2-40B4-BE49-F238E27FC236}">
                <a16:creationId xmlns:a16="http://schemas.microsoft.com/office/drawing/2014/main" id="{BA019637-EC80-4AF4-B07C-CD43BBF59A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7647" y="248030"/>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2478E771-C5B3-6A2B-7D45-1F9B50E8990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80069" y="217417"/>
            <a:ext cx="2123825" cy="797891"/>
          </a:xfrm>
          <a:prstGeom prst="rect">
            <a:avLst/>
          </a:prstGeom>
        </p:spPr>
      </p:pic>
    </p:spTree>
    <p:extLst>
      <p:ext uri="{BB962C8B-B14F-4D97-AF65-F5344CB8AC3E}">
        <p14:creationId xmlns:p14="http://schemas.microsoft.com/office/powerpoint/2010/main" val="1187767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10</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1688425136"/>
              </p:ext>
            </p:extLst>
          </p:nvPr>
        </p:nvGraphicFramePr>
        <p:xfrm>
          <a:off x="3667489" y="1330468"/>
          <a:ext cx="7588501" cy="3188868"/>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936000">
                  <a:extLst>
                    <a:ext uri="{9D8B030D-6E8A-4147-A177-3AD203B41FA5}">
                      <a16:colId xmlns:a16="http://schemas.microsoft.com/office/drawing/2014/main" val="1073348637"/>
                    </a:ext>
                  </a:extLst>
                </a:gridCol>
                <a:gridCol w="936000">
                  <a:extLst>
                    <a:ext uri="{9D8B030D-6E8A-4147-A177-3AD203B41FA5}">
                      <a16:colId xmlns:a16="http://schemas.microsoft.com/office/drawing/2014/main" val="1874415336"/>
                    </a:ext>
                  </a:extLst>
                </a:gridCol>
                <a:gridCol w="936000">
                  <a:extLst>
                    <a:ext uri="{9D8B030D-6E8A-4147-A177-3AD203B41FA5}">
                      <a16:colId xmlns:a16="http://schemas.microsoft.com/office/drawing/2014/main" val="307384775"/>
                    </a:ext>
                  </a:extLst>
                </a:gridCol>
                <a:gridCol w="808552">
                  <a:extLst>
                    <a:ext uri="{9D8B030D-6E8A-4147-A177-3AD203B41FA5}">
                      <a16:colId xmlns:a16="http://schemas.microsoft.com/office/drawing/2014/main" val="3314211716"/>
                    </a:ext>
                  </a:extLst>
                </a:gridCol>
                <a:gridCol w="1063448">
                  <a:extLst>
                    <a:ext uri="{9D8B030D-6E8A-4147-A177-3AD203B41FA5}">
                      <a16:colId xmlns:a16="http://schemas.microsoft.com/office/drawing/2014/main" val="4087266666"/>
                    </a:ext>
                  </a:extLst>
                </a:gridCol>
                <a:gridCol w="936000">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No. of Cookies</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12</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Calibri"/>
                          <a:ea typeface="Calibri" panose="020F0502020204030204" pitchFamily="34" charset="0"/>
                        </a:rPr>
                        <a:t>6</a:t>
                      </a:r>
                    </a:p>
                    <a:p>
                      <a:pPr algn="ctr">
                        <a:lnSpc>
                          <a:spcPct val="115000"/>
                        </a:lnSpc>
                        <a:spcBef>
                          <a:spcPts val="400"/>
                        </a:spcBef>
                        <a:spcAft>
                          <a:spcPts val="400"/>
                        </a:spcAft>
                      </a:pP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Calibri"/>
                          <a:ea typeface="Calibri" panose="020F0502020204030204" pitchFamily="34"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Flour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300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solidFill>
                            <a:srgbClr val="404040"/>
                          </a:solidFill>
                          <a:effectLst/>
                          <a:latin typeface="Calibri"/>
                        </a:rPr>
                        <a:t>150 g</a:t>
                      </a:r>
                      <a:endParaRPr lang="en-US" sz="24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endParaRPr lang="en-US" sz="24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450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Sugar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150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75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225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Butter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200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300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Cocoa powder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  60 g</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90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409460" y="232431"/>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a:t>
            </a:r>
            <a:r>
              <a:rPr lang="en-GB" sz="2800" dirty="0">
                <a:latin typeface="Arial" panose="020B0604020202020204" pitchFamily="34" charset="0"/>
                <a:ea typeface="Arial" panose="020B0604020202020204" pitchFamily="34" charset="0"/>
                <a:cs typeface="Arial" panose="020B0604020202020204" pitchFamily="34" charset="0"/>
              </a:rPr>
              <a:t>15</a:t>
            </a:r>
            <a:r>
              <a:rPr lang="en-GB" sz="2800" dirty="0">
                <a:effectLst/>
                <a:latin typeface="Arial" panose="020B0604020202020204" pitchFamily="34" charset="0"/>
                <a:ea typeface="Arial" panose="020B0604020202020204" pitchFamily="34" charset="0"/>
                <a:cs typeface="Arial" panose="020B0604020202020204" pitchFamily="34" charset="0"/>
              </a:rPr>
              <a:t> cookies?</a:t>
            </a:r>
            <a:endParaRPr lang="en-GB" sz="2800" dirty="0">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AFDC7D0A-F0D6-4E4A-98ED-5FB48BB8994C}"/>
              </a:ext>
            </a:extLst>
          </p:cNvPr>
          <p:cNvGrpSpPr/>
          <p:nvPr/>
        </p:nvGrpSpPr>
        <p:grpSpPr>
          <a:xfrm>
            <a:off x="7208154" y="1342183"/>
            <a:ext cx="675735" cy="632602"/>
            <a:chOff x="7208154" y="1342183"/>
            <a:chExt cx="675735" cy="632602"/>
          </a:xfrm>
        </p:grpSpPr>
        <p:sp>
          <p:nvSpPr>
            <p:cNvPr id="14" name="Arrow: Curved Down 13">
              <a:extLst>
                <a:ext uri="{FF2B5EF4-FFF2-40B4-BE49-F238E27FC236}">
                  <a16:creationId xmlns:a16="http://schemas.microsoft.com/office/drawing/2014/main" id="{E12ADAF3-4738-4364-858E-D2B9C61E4F54}"/>
                </a:ext>
              </a:extLst>
            </p:cNvPr>
            <p:cNvSpPr/>
            <p:nvPr/>
          </p:nvSpPr>
          <p:spPr>
            <a:xfrm>
              <a:off x="7208154" y="1600974"/>
              <a:ext cx="675735" cy="37381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TextBox 14">
              <a:extLst>
                <a:ext uri="{FF2B5EF4-FFF2-40B4-BE49-F238E27FC236}">
                  <a16:creationId xmlns:a16="http://schemas.microsoft.com/office/drawing/2014/main" id="{6A6A892A-E9A2-4943-8151-C323C83DE6A2}"/>
                </a:ext>
              </a:extLst>
            </p:cNvPr>
            <p:cNvSpPr txBox="1"/>
            <p:nvPr/>
          </p:nvSpPr>
          <p:spPr>
            <a:xfrm>
              <a:off x="7247339" y="1342183"/>
              <a:ext cx="5827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solidFill>
                    <a:srgbClr val="0070C0"/>
                  </a:solidFill>
                  <a:cs typeface="Calibri"/>
                </a:rPr>
                <a:t>÷2</a:t>
              </a:r>
              <a:endParaRPr lang="en-US" dirty="0">
                <a:solidFill>
                  <a:srgbClr val="0070C0"/>
                </a:solidFill>
                <a:cs typeface="Calibri"/>
              </a:endParaRPr>
            </a:p>
          </p:txBody>
        </p:sp>
      </p:grpSp>
      <p:sp>
        <p:nvSpPr>
          <p:cNvPr id="7" name="Rectangle 6">
            <a:extLst>
              <a:ext uri="{FF2B5EF4-FFF2-40B4-BE49-F238E27FC236}">
                <a16:creationId xmlns:a16="http://schemas.microsoft.com/office/drawing/2014/main" id="{35568C8C-0AD4-4AC2-B0B0-F4062ABAB2CA}"/>
              </a:ext>
            </a:extLst>
          </p:cNvPr>
          <p:cNvSpPr/>
          <p:nvPr/>
        </p:nvSpPr>
        <p:spPr>
          <a:xfrm>
            <a:off x="7686639" y="2213962"/>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75 g</a:t>
            </a:r>
            <a:endParaRPr lang="en-US" sz="2400" dirty="0"/>
          </a:p>
        </p:txBody>
      </p:sp>
      <p:sp>
        <p:nvSpPr>
          <p:cNvPr id="17" name="Rectangle 16">
            <a:extLst>
              <a:ext uri="{FF2B5EF4-FFF2-40B4-BE49-F238E27FC236}">
                <a16:creationId xmlns:a16="http://schemas.microsoft.com/office/drawing/2014/main" id="{7D6D911C-D919-4344-BF5D-E339A99AAF02}"/>
              </a:ext>
            </a:extLst>
          </p:cNvPr>
          <p:cNvSpPr/>
          <p:nvPr/>
        </p:nvSpPr>
        <p:spPr>
          <a:xfrm>
            <a:off x="7466285" y="2787074"/>
            <a:ext cx="941284"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37.5 g</a:t>
            </a:r>
            <a:endParaRPr lang="en-US" sz="2400" dirty="0"/>
          </a:p>
        </p:txBody>
      </p:sp>
      <p:sp>
        <p:nvSpPr>
          <p:cNvPr id="18" name="Rectangle 17">
            <a:extLst>
              <a:ext uri="{FF2B5EF4-FFF2-40B4-BE49-F238E27FC236}">
                <a16:creationId xmlns:a16="http://schemas.microsoft.com/office/drawing/2014/main" id="{3C3B5AA3-B5BD-4218-863E-38A5C290B9F8}"/>
              </a:ext>
            </a:extLst>
          </p:cNvPr>
          <p:cNvSpPr/>
          <p:nvPr/>
        </p:nvSpPr>
        <p:spPr>
          <a:xfrm>
            <a:off x="7667949" y="3367774"/>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50 g</a:t>
            </a:r>
            <a:endParaRPr lang="en-US" sz="2400" dirty="0"/>
          </a:p>
        </p:txBody>
      </p:sp>
      <p:sp>
        <p:nvSpPr>
          <p:cNvPr id="19" name="Rectangle 18">
            <a:extLst>
              <a:ext uri="{FF2B5EF4-FFF2-40B4-BE49-F238E27FC236}">
                <a16:creationId xmlns:a16="http://schemas.microsoft.com/office/drawing/2014/main" id="{A79F59B3-3EB1-4A54-8F1F-AA70F6BC7D00}"/>
              </a:ext>
            </a:extLst>
          </p:cNvPr>
          <p:cNvSpPr/>
          <p:nvPr/>
        </p:nvSpPr>
        <p:spPr>
          <a:xfrm>
            <a:off x="7660031" y="3925939"/>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15 g</a:t>
            </a:r>
            <a:endParaRPr lang="en-US" sz="2400" dirty="0"/>
          </a:p>
        </p:txBody>
      </p:sp>
      <p:grpSp>
        <p:nvGrpSpPr>
          <p:cNvPr id="25" name="Group 24">
            <a:extLst>
              <a:ext uri="{FF2B5EF4-FFF2-40B4-BE49-F238E27FC236}">
                <a16:creationId xmlns:a16="http://schemas.microsoft.com/office/drawing/2014/main" id="{6DE008E0-0DDD-40A2-BC3F-59193508A3DC}"/>
              </a:ext>
            </a:extLst>
          </p:cNvPr>
          <p:cNvGrpSpPr/>
          <p:nvPr/>
        </p:nvGrpSpPr>
        <p:grpSpPr>
          <a:xfrm>
            <a:off x="6415177" y="583721"/>
            <a:ext cx="4201065" cy="763438"/>
            <a:chOff x="6415177" y="583721"/>
            <a:chExt cx="4201065" cy="763438"/>
          </a:xfrm>
        </p:grpSpPr>
        <p:sp>
          <p:nvSpPr>
            <p:cNvPr id="20" name="TextBox 19">
              <a:extLst>
                <a:ext uri="{FF2B5EF4-FFF2-40B4-BE49-F238E27FC236}">
                  <a16:creationId xmlns:a16="http://schemas.microsoft.com/office/drawing/2014/main" id="{A3BB7FC9-1B67-4CDD-8C49-1C5522478C10}"/>
                </a:ext>
              </a:extLst>
            </p:cNvPr>
            <p:cNvSpPr txBox="1"/>
            <p:nvPr/>
          </p:nvSpPr>
          <p:spPr>
            <a:xfrm>
              <a:off x="7873042" y="58372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FF0000"/>
                  </a:solidFill>
                </a:rPr>
                <a:t>12 + 3 = 15</a:t>
              </a:r>
              <a:endParaRPr lang="en-US" dirty="0"/>
            </a:p>
          </p:txBody>
        </p:sp>
        <p:cxnSp>
          <p:nvCxnSpPr>
            <p:cNvPr id="21" name="Straight Arrow Connector 20">
              <a:extLst>
                <a:ext uri="{FF2B5EF4-FFF2-40B4-BE49-F238E27FC236}">
                  <a16:creationId xmlns:a16="http://schemas.microsoft.com/office/drawing/2014/main" id="{B7AF0F25-8BE9-4D34-8BB7-DC9D40BDE47F}"/>
                </a:ext>
              </a:extLst>
            </p:cNvPr>
            <p:cNvCxnSpPr>
              <a:cxnSpLocks/>
            </p:cNvCxnSpPr>
            <p:nvPr/>
          </p:nvCxnSpPr>
          <p:spPr>
            <a:xfrm flipV="1">
              <a:off x="6415177" y="866957"/>
              <a:ext cx="1431986" cy="48020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D3F9D19-8EB7-4EA7-AF4E-84793E4489A5}"/>
                </a:ext>
              </a:extLst>
            </p:cNvPr>
            <p:cNvCxnSpPr>
              <a:cxnSpLocks/>
            </p:cNvCxnSpPr>
            <p:nvPr/>
          </p:nvCxnSpPr>
          <p:spPr>
            <a:xfrm flipV="1">
              <a:off x="7873042" y="924466"/>
              <a:ext cx="2876" cy="4226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46714ED5-3BAF-4945-BE46-C128D92642D7}"/>
              </a:ext>
            </a:extLst>
          </p:cNvPr>
          <p:cNvSpPr/>
          <p:nvPr/>
        </p:nvSpPr>
        <p:spPr>
          <a:xfrm>
            <a:off x="9429474" y="2184060"/>
            <a:ext cx="864340"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375 g</a:t>
            </a:r>
            <a:endParaRPr lang="en-US" sz="2400" dirty="0"/>
          </a:p>
        </p:txBody>
      </p:sp>
      <p:sp>
        <p:nvSpPr>
          <p:cNvPr id="27" name="Rectangle 26">
            <a:extLst>
              <a:ext uri="{FF2B5EF4-FFF2-40B4-BE49-F238E27FC236}">
                <a16:creationId xmlns:a16="http://schemas.microsoft.com/office/drawing/2014/main" id="{A62E99DD-F92B-404F-A99C-82718C90FD4F}"/>
              </a:ext>
            </a:extLst>
          </p:cNvPr>
          <p:cNvSpPr/>
          <p:nvPr/>
        </p:nvSpPr>
        <p:spPr>
          <a:xfrm>
            <a:off x="9228852" y="2787074"/>
            <a:ext cx="1096775"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187.5 g</a:t>
            </a:r>
            <a:endParaRPr lang="en-US" sz="2400" dirty="0"/>
          </a:p>
        </p:txBody>
      </p:sp>
      <p:sp>
        <p:nvSpPr>
          <p:cNvPr id="28" name="Rectangle 27">
            <a:extLst>
              <a:ext uri="{FF2B5EF4-FFF2-40B4-BE49-F238E27FC236}">
                <a16:creationId xmlns:a16="http://schemas.microsoft.com/office/drawing/2014/main" id="{13B81035-2894-4DA8-8CD2-EA56C65292AD}"/>
              </a:ext>
            </a:extLst>
          </p:cNvPr>
          <p:cNvSpPr/>
          <p:nvPr/>
        </p:nvSpPr>
        <p:spPr>
          <a:xfrm>
            <a:off x="9443540" y="3390088"/>
            <a:ext cx="864340"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250 g</a:t>
            </a:r>
            <a:endParaRPr lang="en-US" sz="2400" dirty="0"/>
          </a:p>
        </p:txBody>
      </p:sp>
      <p:sp>
        <p:nvSpPr>
          <p:cNvPr id="29" name="Rectangle 28">
            <a:extLst>
              <a:ext uri="{FF2B5EF4-FFF2-40B4-BE49-F238E27FC236}">
                <a16:creationId xmlns:a16="http://schemas.microsoft.com/office/drawing/2014/main" id="{DC32B135-E5AF-4C8E-A65A-CFBBF5CD7DFB}"/>
              </a:ext>
            </a:extLst>
          </p:cNvPr>
          <p:cNvSpPr/>
          <p:nvPr/>
        </p:nvSpPr>
        <p:spPr>
          <a:xfrm>
            <a:off x="9619756" y="3906928"/>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75 g</a:t>
            </a:r>
            <a:endParaRPr lang="en-US" sz="2400" dirty="0"/>
          </a:p>
        </p:txBody>
      </p:sp>
      <p:sp>
        <p:nvSpPr>
          <p:cNvPr id="6" name="Isosceles Triangle 5">
            <a:extLst>
              <a:ext uri="{FF2B5EF4-FFF2-40B4-BE49-F238E27FC236}">
                <a16:creationId xmlns:a16="http://schemas.microsoft.com/office/drawing/2014/main" id="{586BEDB0-DD69-9581-3926-F6C1F6357334}"/>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2" name="TextBox 11">
            <a:extLst>
              <a:ext uri="{FF2B5EF4-FFF2-40B4-BE49-F238E27FC236}">
                <a16:creationId xmlns:a16="http://schemas.microsoft.com/office/drawing/2014/main" id="{56F04367-046C-17E4-1774-214D3840BD41}"/>
              </a:ext>
            </a:extLst>
          </p:cNvPr>
          <p:cNvSpPr txBox="1"/>
          <p:nvPr/>
        </p:nvSpPr>
        <p:spPr>
          <a:xfrm>
            <a:off x="-51318" y="29042"/>
            <a:ext cx="2141372" cy="400110"/>
          </a:xfrm>
          <a:prstGeom prst="rect">
            <a:avLst/>
          </a:prstGeom>
          <a:noFill/>
          <a:ln>
            <a:noFill/>
          </a:ln>
          <a:effectLst/>
        </p:spPr>
        <p:txBody>
          <a:bodyPr wrap="square" lIns="91440" tIns="45720" rIns="91440" bIns="45720" rtlCol="0" anchor="t">
            <a:spAutoFit/>
          </a:bodyPr>
          <a:lstStyle/>
          <a:p>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10" name="Picture 9" descr="A stack of seven double chocolate chip cookies, with an eight leaning against the stack">
            <a:extLst>
              <a:ext uri="{FF2B5EF4-FFF2-40B4-BE49-F238E27FC236}">
                <a16:creationId xmlns:a16="http://schemas.microsoft.com/office/drawing/2014/main" id="{EEDE4492-5803-643C-90BA-F7DB97136AB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506" y="3046182"/>
            <a:ext cx="2916545" cy="1944530"/>
          </a:xfrm>
          <a:prstGeom prst="rect">
            <a:avLst/>
          </a:prstGeom>
        </p:spPr>
      </p:pic>
    </p:spTree>
    <p:extLst>
      <p:ext uri="{BB962C8B-B14F-4D97-AF65-F5344CB8AC3E}">
        <p14:creationId xmlns:p14="http://schemas.microsoft.com/office/powerpoint/2010/main" val="383365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8" grpId="0"/>
      <p:bldP spid="19" grpId="0"/>
      <p:bldP spid="26" grpId="0"/>
      <p:bldP spid="27" grpId="0"/>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392236" y="618519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7" y="-17454"/>
            <a:ext cx="2295793" cy="1988343"/>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itle 13">
            <a:extLst>
              <a:ext uri="{FF2B5EF4-FFF2-40B4-BE49-F238E27FC236}">
                <a16:creationId xmlns:a16="http://schemas.microsoft.com/office/drawing/2014/main" id="{0F82D19D-1FB9-47B5-A87D-36C07F3B87C2}"/>
              </a:ext>
            </a:extLst>
          </p:cNvPr>
          <p:cNvSpPr txBox="1">
            <a:spLocks noGrp="1"/>
          </p:cNvSpPr>
          <p:nvPr>
            <p:ph type="title" idx="4294967295"/>
          </p:nvPr>
        </p:nvSpPr>
        <p:spPr>
          <a:xfrm>
            <a:off x="-3815" y="5292"/>
            <a:ext cx="195136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n-ea"/>
                <a:cs typeface="Arial"/>
              </a:rPr>
              <a:t>EXPLORE 2 </a:t>
            </a:r>
            <a:endPar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a:ea typeface="+mn-ea"/>
                  <a:cs typeface="Arial"/>
                </a:rPr>
                <a:t>available</a:t>
              </a:r>
            </a:p>
          </p:txBody>
        </p:sp>
      </p:grpSp>
      <p:grpSp>
        <p:nvGrpSpPr>
          <p:cNvPr id="10" name="Group 9">
            <a:extLst>
              <a:ext uri="{FF2B5EF4-FFF2-40B4-BE49-F238E27FC236}">
                <a16:creationId xmlns:a16="http://schemas.microsoft.com/office/drawing/2014/main" id="{BAC2A95E-2AAF-306D-ED7E-FF3882CF17EC}"/>
              </a:ext>
              <a:ext uri="{C183D7F6-B498-43B3-948B-1728B52AA6E4}">
                <adec:decorative xmlns:adec="http://schemas.microsoft.com/office/drawing/2017/decorative" val="1"/>
              </a:ext>
            </a:extLst>
          </p:cNvPr>
          <p:cNvGrpSpPr/>
          <p:nvPr/>
        </p:nvGrpSpPr>
        <p:grpSpPr>
          <a:xfrm>
            <a:off x="1494494" y="936671"/>
            <a:ext cx="9874611" cy="5557436"/>
            <a:chOff x="1259457" y="1949570"/>
            <a:chExt cx="8212347" cy="3381422"/>
          </a:xfrm>
        </p:grpSpPr>
        <p:sp>
          <p:nvSpPr>
            <p:cNvPr id="8" name="TextBox 7">
              <a:extLst>
                <a:ext uri="{FF2B5EF4-FFF2-40B4-BE49-F238E27FC236}">
                  <a16:creationId xmlns:a16="http://schemas.microsoft.com/office/drawing/2014/main" id="{DC0C5A7F-CE0A-55E9-F980-C7641C75EFEA}"/>
                </a:ext>
              </a:extLst>
            </p:cNvPr>
            <p:cNvSpPr txBox="1"/>
            <p:nvPr/>
          </p:nvSpPr>
          <p:spPr>
            <a:xfrm>
              <a:off x="1259457" y="1949570"/>
              <a:ext cx="2148387" cy="318353"/>
            </a:xfrm>
            <a:prstGeom prst="rect">
              <a:avLst/>
            </a:prstGeom>
            <a:solidFill>
              <a:schemeClr val="accent1"/>
            </a:solidFill>
            <a:ln w="38100">
              <a:solidFill>
                <a:schemeClr val="accent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PRACTICE</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3232C265-4917-4DF1-52BC-BCF747F13BDD}"/>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13" name="TextBox 12">
            <a:extLst>
              <a:ext uri="{FF2B5EF4-FFF2-40B4-BE49-F238E27FC236}">
                <a16:creationId xmlns:a16="http://schemas.microsoft.com/office/drawing/2014/main" id="{2AB43EDF-625B-DAA9-AEB1-EBDFB3019298}"/>
              </a:ext>
            </a:extLst>
          </p:cNvPr>
          <p:cNvSpPr txBox="1"/>
          <p:nvPr/>
        </p:nvSpPr>
        <p:spPr>
          <a:xfrm>
            <a:off x="1909267" y="1571625"/>
            <a:ext cx="6048046" cy="100027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Use the ratio tables on the handout to answer the questions.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Ensure you show your working out.</a:t>
            </a:r>
          </a:p>
        </p:txBody>
      </p:sp>
      <p:sp>
        <p:nvSpPr>
          <p:cNvPr id="15" name="TextBox 14">
            <a:extLst>
              <a:ext uri="{FF2B5EF4-FFF2-40B4-BE49-F238E27FC236}">
                <a16:creationId xmlns:a16="http://schemas.microsoft.com/office/drawing/2014/main" id="{2AB43EDF-625B-DAA9-AEB1-EBDFB3019298}"/>
              </a:ext>
            </a:extLst>
          </p:cNvPr>
          <p:cNvSpPr txBox="1"/>
          <p:nvPr/>
        </p:nvSpPr>
        <p:spPr>
          <a:xfrm>
            <a:off x="2245117" y="2552709"/>
            <a:ext cx="7177670" cy="584775"/>
          </a:xfrm>
          <a:prstGeom prst="rect">
            <a:avLst/>
          </a:prstGeom>
          <a:noFill/>
        </p:spPr>
        <p:txBody>
          <a:bodyPr wrap="square" lIns="91440" tIns="45720" rIns="91440" bIns="45720" rtlCol="0" anchor="t">
            <a:spAutoFit/>
          </a:bodyPr>
          <a:lstStyle/>
          <a:p>
            <a:pPr marL="342900" marR="0" lvl="0" indent="-27432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 object is moving with a velocity that changes proportionally with time. After  </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 seconds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its velocity is </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105 m/s</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16" name="TextBox 15">
            <a:extLst>
              <a:ext uri="{FF2B5EF4-FFF2-40B4-BE49-F238E27FC236}">
                <a16:creationId xmlns:a16="http://schemas.microsoft.com/office/drawing/2014/main" id="{2AB43EDF-625B-DAA9-AEB1-EBDFB3019298}"/>
              </a:ext>
            </a:extLst>
          </p:cNvPr>
          <p:cNvSpPr txBox="1"/>
          <p:nvPr/>
        </p:nvSpPr>
        <p:spPr>
          <a:xfrm>
            <a:off x="2684634" y="3111874"/>
            <a:ext cx="7529019"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How fast will it be travelling after </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12 seconds</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id="{2AB43EDF-625B-DAA9-AEB1-EBDFB3019298}"/>
              </a:ext>
            </a:extLst>
          </p:cNvPr>
          <p:cNvSpPr txBox="1"/>
          <p:nvPr/>
        </p:nvSpPr>
        <p:spPr>
          <a:xfrm>
            <a:off x="2684634" y="4193868"/>
            <a:ext cx="7529019" cy="338554"/>
          </a:xfrm>
          <a:prstGeom prst="rect">
            <a:avLst/>
          </a:prstGeom>
          <a:noFill/>
        </p:spPr>
        <p:txBody>
          <a:bodyPr wrap="square" lIns="91440" tIns="45720" rIns="91440" bIns="45720" rtlCol="0" anchor="t">
            <a:spAutoFit/>
          </a:bodyPr>
          <a:lstStyle/>
          <a:p>
            <a:pPr marL="230188" marR="0" lvl="0" indent="-230188"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 How fast will it be travelling after </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 seconds</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21" name="TextBox 20">
            <a:extLst>
              <a:ext uri="{FF2B5EF4-FFF2-40B4-BE49-F238E27FC236}">
                <a16:creationId xmlns:a16="http://schemas.microsoft.com/office/drawing/2014/main" id="{2AB43EDF-625B-DAA9-AEB1-EBDFB3019298}"/>
              </a:ext>
            </a:extLst>
          </p:cNvPr>
          <p:cNvSpPr txBox="1"/>
          <p:nvPr/>
        </p:nvSpPr>
        <p:spPr>
          <a:xfrm>
            <a:off x="2684634" y="5320991"/>
            <a:ext cx="7529019" cy="338554"/>
          </a:xfrm>
          <a:prstGeom prst="rect">
            <a:avLst/>
          </a:prstGeom>
          <a:noFill/>
        </p:spPr>
        <p:txBody>
          <a:bodyPr wrap="square" lIns="91440" tIns="45720" rIns="91440" bIns="45720" rtlCol="0" anchor="t">
            <a:spAutoFit/>
          </a:bodyPr>
          <a:lstStyle/>
          <a:p>
            <a:pPr marL="230188" marR="0" lvl="0" indent="-230188"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How fast will it be travelling after </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 minutes and 13 seconds</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graphicFrame>
        <p:nvGraphicFramePr>
          <p:cNvPr id="2" name="Table 1"/>
          <p:cNvGraphicFramePr>
            <a:graphicFrameLocks noGrp="1"/>
          </p:cNvGraphicFramePr>
          <p:nvPr>
            <p:extLst>
              <p:ext uri="{D42A27DB-BD31-4B8C-83A1-F6EECF244321}">
                <p14:modId xmlns:p14="http://schemas.microsoft.com/office/powerpoint/2010/main" val="3545239560"/>
              </p:ext>
            </p:extLst>
          </p:nvPr>
        </p:nvGraphicFramePr>
        <p:xfrm>
          <a:off x="2367244" y="3446231"/>
          <a:ext cx="5899824" cy="731520"/>
        </p:xfrm>
        <a:graphic>
          <a:graphicData uri="http://schemas.openxmlformats.org/drawingml/2006/table">
            <a:tbl>
              <a:tblPr firstRow="1" bandRow="1">
                <a:tableStyleId>{5C22544A-7EE6-4342-B048-85BDC9FD1C3A}</a:tableStyleId>
              </a:tblPr>
              <a:tblGrid>
                <a:gridCol w="1509204">
                  <a:extLst>
                    <a:ext uri="{9D8B030D-6E8A-4147-A177-3AD203B41FA5}">
                      <a16:colId xmlns:a16="http://schemas.microsoft.com/office/drawing/2014/main" val="3008865791"/>
                    </a:ext>
                  </a:extLst>
                </a:gridCol>
                <a:gridCol w="715265">
                  <a:extLst>
                    <a:ext uri="{9D8B030D-6E8A-4147-A177-3AD203B41FA5}">
                      <a16:colId xmlns:a16="http://schemas.microsoft.com/office/drawing/2014/main" val="3824702488"/>
                    </a:ext>
                  </a:extLst>
                </a:gridCol>
                <a:gridCol w="923277">
                  <a:extLst>
                    <a:ext uri="{9D8B030D-6E8A-4147-A177-3AD203B41FA5}">
                      <a16:colId xmlns:a16="http://schemas.microsoft.com/office/drawing/2014/main" val="4090554138"/>
                    </a:ext>
                  </a:extLst>
                </a:gridCol>
                <a:gridCol w="949911">
                  <a:extLst>
                    <a:ext uri="{9D8B030D-6E8A-4147-A177-3AD203B41FA5}">
                      <a16:colId xmlns:a16="http://schemas.microsoft.com/office/drawing/2014/main" val="2647456307"/>
                    </a:ext>
                  </a:extLst>
                </a:gridCol>
                <a:gridCol w="923278">
                  <a:extLst>
                    <a:ext uri="{9D8B030D-6E8A-4147-A177-3AD203B41FA5}">
                      <a16:colId xmlns:a16="http://schemas.microsoft.com/office/drawing/2014/main" val="478409204"/>
                    </a:ext>
                  </a:extLst>
                </a:gridCol>
                <a:gridCol w="878889">
                  <a:extLst>
                    <a:ext uri="{9D8B030D-6E8A-4147-A177-3AD203B41FA5}">
                      <a16:colId xmlns:a16="http://schemas.microsoft.com/office/drawing/2014/main" val="2041541155"/>
                    </a:ext>
                  </a:extLst>
                </a:gridCol>
              </a:tblGrid>
              <a:tr h="264953">
                <a:tc>
                  <a:txBody>
                    <a:bodyPr/>
                    <a:lstStyle/>
                    <a:p>
                      <a:r>
                        <a:rPr lang="en-IN" b="0" dirty="0">
                          <a:solidFill>
                            <a:schemeClr val="tx1"/>
                          </a:solidFill>
                        </a:rPr>
                        <a:t>Velocity (m/s)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105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251223"/>
                  </a:ext>
                </a:extLst>
              </a:tr>
              <a:tr h="264953">
                <a:tc>
                  <a:txBody>
                    <a:bodyPr/>
                    <a:lstStyle/>
                    <a:p>
                      <a:r>
                        <a:rPr lang="en-IN" b="0" dirty="0">
                          <a:solidFill>
                            <a:schemeClr val="tx1"/>
                          </a:solidFill>
                        </a:rPr>
                        <a:t>Time (s)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12</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089203"/>
                  </a:ext>
                </a:extLst>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813768305"/>
              </p:ext>
            </p:extLst>
          </p:nvPr>
        </p:nvGraphicFramePr>
        <p:xfrm>
          <a:off x="2367244" y="4554855"/>
          <a:ext cx="5899824" cy="731520"/>
        </p:xfrm>
        <a:graphic>
          <a:graphicData uri="http://schemas.openxmlformats.org/drawingml/2006/table">
            <a:tbl>
              <a:tblPr firstRow="1" bandRow="1">
                <a:tableStyleId>{5C22544A-7EE6-4342-B048-85BDC9FD1C3A}</a:tableStyleId>
              </a:tblPr>
              <a:tblGrid>
                <a:gridCol w="1509204">
                  <a:extLst>
                    <a:ext uri="{9D8B030D-6E8A-4147-A177-3AD203B41FA5}">
                      <a16:colId xmlns:a16="http://schemas.microsoft.com/office/drawing/2014/main" val="3008865791"/>
                    </a:ext>
                  </a:extLst>
                </a:gridCol>
                <a:gridCol w="715265">
                  <a:extLst>
                    <a:ext uri="{9D8B030D-6E8A-4147-A177-3AD203B41FA5}">
                      <a16:colId xmlns:a16="http://schemas.microsoft.com/office/drawing/2014/main" val="3824702488"/>
                    </a:ext>
                  </a:extLst>
                </a:gridCol>
                <a:gridCol w="923277">
                  <a:extLst>
                    <a:ext uri="{9D8B030D-6E8A-4147-A177-3AD203B41FA5}">
                      <a16:colId xmlns:a16="http://schemas.microsoft.com/office/drawing/2014/main" val="4090554138"/>
                    </a:ext>
                  </a:extLst>
                </a:gridCol>
                <a:gridCol w="949911">
                  <a:extLst>
                    <a:ext uri="{9D8B030D-6E8A-4147-A177-3AD203B41FA5}">
                      <a16:colId xmlns:a16="http://schemas.microsoft.com/office/drawing/2014/main" val="2647456307"/>
                    </a:ext>
                  </a:extLst>
                </a:gridCol>
                <a:gridCol w="923278">
                  <a:extLst>
                    <a:ext uri="{9D8B030D-6E8A-4147-A177-3AD203B41FA5}">
                      <a16:colId xmlns:a16="http://schemas.microsoft.com/office/drawing/2014/main" val="478409204"/>
                    </a:ext>
                  </a:extLst>
                </a:gridCol>
                <a:gridCol w="878889">
                  <a:extLst>
                    <a:ext uri="{9D8B030D-6E8A-4147-A177-3AD203B41FA5}">
                      <a16:colId xmlns:a16="http://schemas.microsoft.com/office/drawing/2014/main" val="2041541155"/>
                    </a:ext>
                  </a:extLst>
                </a:gridCol>
              </a:tblGrid>
              <a:tr h="0">
                <a:tc>
                  <a:txBody>
                    <a:bodyPr/>
                    <a:lstStyle/>
                    <a:p>
                      <a:r>
                        <a:rPr lang="en-IN" b="0" dirty="0">
                          <a:solidFill>
                            <a:schemeClr val="tx1"/>
                          </a:solidFill>
                        </a:rPr>
                        <a:t>Velocity (m/s)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105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251223"/>
                  </a:ext>
                </a:extLst>
              </a:tr>
              <a:tr h="0">
                <a:tc>
                  <a:txBody>
                    <a:bodyPr/>
                    <a:lstStyle/>
                    <a:p>
                      <a:r>
                        <a:rPr lang="en-IN" b="0" dirty="0">
                          <a:solidFill>
                            <a:schemeClr val="tx1"/>
                          </a:solidFill>
                        </a:rPr>
                        <a:t>Time (s)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4</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089203"/>
                  </a:ext>
                </a:extLst>
              </a:tr>
            </a:tbl>
          </a:graphicData>
        </a:graphic>
      </p:graphicFrame>
      <p:graphicFrame>
        <p:nvGraphicFramePr>
          <p:cNvPr id="24" name="Table 23"/>
          <p:cNvGraphicFramePr>
            <a:graphicFrameLocks noGrp="1"/>
          </p:cNvGraphicFramePr>
          <p:nvPr>
            <p:extLst>
              <p:ext uri="{D42A27DB-BD31-4B8C-83A1-F6EECF244321}">
                <p14:modId xmlns:p14="http://schemas.microsoft.com/office/powerpoint/2010/main" val="2855438810"/>
              </p:ext>
            </p:extLst>
          </p:nvPr>
        </p:nvGraphicFramePr>
        <p:xfrm>
          <a:off x="2367244" y="5670005"/>
          <a:ext cx="6718190" cy="731520"/>
        </p:xfrm>
        <a:graphic>
          <a:graphicData uri="http://schemas.openxmlformats.org/drawingml/2006/table">
            <a:tbl>
              <a:tblPr firstRow="1" bandRow="1">
                <a:tableStyleId>{5C22544A-7EE6-4342-B048-85BDC9FD1C3A}</a:tableStyleId>
              </a:tblPr>
              <a:tblGrid>
                <a:gridCol w="1515875">
                  <a:extLst>
                    <a:ext uri="{9D8B030D-6E8A-4147-A177-3AD203B41FA5}">
                      <a16:colId xmlns:a16="http://schemas.microsoft.com/office/drawing/2014/main" val="3008865791"/>
                    </a:ext>
                  </a:extLst>
                </a:gridCol>
                <a:gridCol w="710214">
                  <a:extLst>
                    <a:ext uri="{9D8B030D-6E8A-4147-A177-3AD203B41FA5}">
                      <a16:colId xmlns:a16="http://schemas.microsoft.com/office/drawing/2014/main" val="3824702488"/>
                    </a:ext>
                  </a:extLst>
                </a:gridCol>
                <a:gridCol w="914400">
                  <a:extLst>
                    <a:ext uri="{9D8B030D-6E8A-4147-A177-3AD203B41FA5}">
                      <a16:colId xmlns:a16="http://schemas.microsoft.com/office/drawing/2014/main" val="4090554138"/>
                    </a:ext>
                  </a:extLst>
                </a:gridCol>
                <a:gridCol w="949911">
                  <a:extLst>
                    <a:ext uri="{9D8B030D-6E8A-4147-A177-3AD203B41FA5}">
                      <a16:colId xmlns:a16="http://schemas.microsoft.com/office/drawing/2014/main" val="2647456307"/>
                    </a:ext>
                  </a:extLst>
                </a:gridCol>
                <a:gridCol w="914400">
                  <a:extLst>
                    <a:ext uri="{9D8B030D-6E8A-4147-A177-3AD203B41FA5}">
                      <a16:colId xmlns:a16="http://schemas.microsoft.com/office/drawing/2014/main" val="478409204"/>
                    </a:ext>
                  </a:extLst>
                </a:gridCol>
                <a:gridCol w="884256">
                  <a:extLst>
                    <a:ext uri="{9D8B030D-6E8A-4147-A177-3AD203B41FA5}">
                      <a16:colId xmlns:a16="http://schemas.microsoft.com/office/drawing/2014/main" val="2041541155"/>
                    </a:ext>
                  </a:extLst>
                </a:gridCol>
                <a:gridCol w="829134">
                  <a:extLst>
                    <a:ext uri="{9D8B030D-6E8A-4147-A177-3AD203B41FA5}">
                      <a16:colId xmlns:a16="http://schemas.microsoft.com/office/drawing/2014/main" val="944235484"/>
                    </a:ext>
                  </a:extLst>
                </a:gridCol>
              </a:tblGrid>
              <a:tr h="140937">
                <a:tc>
                  <a:txBody>
                    <a:bodyPr/>
                    <a:lstStyle/>
                    <a:p>
                      <a:r>
                        <a:rPr lang="en-IN" b="0" dirty="0">
                          <a:solidFill>
                            <a:schemeClr val="tx1"/>
                          </a:solidFill>
                        </a:rPr>
                        <a:t>Velocity (m/s)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105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251223"/>
                  </a:ext>
                </a:extLst>
              </a:tr>
              <a:tr h="140937">
                <a:tc>
                  <a:txBody>
                    <a:bodyPr/>
                    <a:lstStyle/>
                    <a:p>
                      <a:r>
                        <a:rPr lang="en-IN" b="0" dirty="0">
                          <a:solidFill>
                            <a:schemeClr val="tx1"/>
                          </a:solidFill>
                        </a:rPr>
                        <a:t>Time (s)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133</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089203"/>
                  </a:ext>
                </a:extLst>
              </a:tr>
            </a:tbl>
          </a:graphicData>
        </a:graphic>
      </p:graphicFrame>
    </p:spTree>
    <p:extLst>
      <p:ext uri="{BB962C8B-B14F-4D97-AF65-F5344CB8AC3E}">
        <p14:creationId xmlns:p14="http://schemas.microsoft.com/office/powerpoint/2010/main" val="193016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par>
                          <p:cTn id="17" fill="hold">
                            <p:stCondLst>
                              <p:cond delay="0"/>
                            </p:stCondLst>
                            <p:childTnLst>
                              <p:par>
                                <p:cTn id="18" presetID="10"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par>
                          <p:cTn id="21" fill="hold">
                            <p:stCondLst>
                              <p:cond delay="500"/>
                            </p:stCondLst>
                            <p:childTnLst>
                              <p:par>
                                <p:cTn id="22" presetID="1"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par>
                          <p:cTn id="29" fill="hold">
                            <p:stCondLst>
                              <p:cond delay="500"/>
                            </p:stCondLst>
                            <p:childTnLst>
                              <p:par>
                                <p:cTn id="30" presetID="1" presetClass="entr" presetSubtype="0" fill="hold" nodeType="afterEffect">
                                  <p:stCondLst>
                                    <p:cond delay="0"/>
                                  </p:stCondLst>
                                  <p:childTnLst>
                                    <p:set>
                                      <p:cBhvr>
                                        <p:cTn id="31" dur="1" fill="hold">
                                          <p:stCondLst>
                                            <p:cond delay="0"/>
                                          </p:stCondLst>
                                        </p:cTn>
                                        <p:tgtEl>
                                          <p:spTgt spid="2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DC36F2D-9DF5-4112-ABAA-B7DECD1B8F1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endParaRPr>
          </a:p>
        </p:txBody>
      </p:sp>
      <p:sp>
        <p:nvSpPr>
          <p:cNvPr id="2" name="Title 1">
            <a:extLst>
              <a:ext uri="{FF2B5EF4-FFF2-40B4-BE49-F238E27FC236}">
                <a16:creationId xmlns:a16="http://schemas.microsoft.com/office/drawing/2014/main" id="{97BC77D6-C575-4E99-90E7-52A60518BA85}"/>
              </a:ext>
            </a:extLst>
          </p:cNvPr>
          <p:cNvSpPr>
            <a:spLocks noGrp="1"/>
          </p:cNvSpPr>
          <p:nvPr>
            <p:ph type="title" idx="4294967295"/>
          </p:nvPr>
        </p:nvSpPr>
        <p:spPr>
          <a:xfrm>
            <a:off x="3716976" y="243003"/>
            <a:ext cx="2232025" cy="679450"/>
          </a:xfrm>
          <a:prstGeom prst="rect">
            <a:avLst/>
          </a:prstGeom>
        </p:spPr>
        <p:txBody>
          <a:bodyPr>
            <a:noAutofit/>
          </a:bodyPr>
          <a:lstStyle/>
          <a:p>
            <a:r>
              <a:rPr lang="en-US" sz="3500" b="1" dirty="0">
                <a:solidFill>
                  <a:schemeClr val="accent1"/>
                </a:solidFill>
                <a:latin typeface="Arial" panose="020B0604020202020204" pitchFamily="34" charset="0"/>
                <a:cs typeface="Arial" panose="020B0604020202020204" pitchFamily="34" charset="0"/>
              </a:rPr>
              <a:t>Answers</a:t>
            </a:r>
            <a:endParaRPr lang="en-GB" sz="3500" b="1" dirty="0">
              <a:solidFill>
                <a:schemeClr val="accent1"/>
              </a:solidFill>
              <a:latin typeface="Arial" panose="020B0604020202020204" pitchFamily="34" charset="0"/>
              <a:cs typeface="Arial" panose="020B0604020202020204" pitchFamily="34" charset="0"/>
            </a:endParaRPr>
          </a:p>
        </p:txBody>
      </p:sp>
      <p:grpSp>
        <p:nvGrpSpPr>
          <p:cNvPr id="6" name="Group 5" descr="Worksheet available icon">
            <a:extLst>
              <a:ext uri="{FF2B5EF4-FFF2-40B4-BE49-F238E27FC236}">
                <a16:creationId xmlns:a16="http://schemas.microsoft.com/office/drawing/2014/main" id="{3FCE5E6A-FB94-B027-BD98-52DC90284D0B}"/>
              </a:ext>
            </a:extLst>
          </p:cNvPr>
          <p:cNvGrpSpPr/>
          <p:nvPr/>
        </p:nvGrpSpPr>
        <p:grpSpPr>
          <a:xfrm>
            <a:off x="9495879" y="211521"/>
            <a:ext cx="2102384" cy="753403"/>
            <a:chOff x="9495879" y="211521"/>
            <a:chExt cx="2102384" cy="753403"/>
          </a:xfrm>
        </p:grpSpPr>
        <p:pic>
          <p:nvPicPr>
            <p:cNvPr id="7" name="Graphic 6" descr="Document">
              <a:extLst>
                <a:ext uri="{FF2B5EF4-FFF2-40B4-BE49-F238E27FC236}">
                  <a16:creationId xmlns:a16="http://schemas.microsoft.com/office/drawing/2014/main" id="{80BB524A-8C9B-A108-8EA3-D4C9E10C1A8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315CABCE-793E-A4D5-74C9-D1AF9DD0A940}"/>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a:ea typeface="+mn-ea"/>
                  <a:cs typeface="Arial"/>
                </a:rPr>
                <a:t>available</a:t>
              </a:r>
            </a:p>
          </p:txBody>
        </p:sp>
      </p:grpSp>
      <p:sp>
        <p:nvSpPr>
          <p:cNvPr id="9" name="TextBox 8">
            <a:extLst>
              <a:ext uri="{FF2B5EF4-FFF2-40B4-BE49-F238E27FC236}">
                <a16:creationId xmlns:a16="http://schemas.microsoft.com/office/drawing/2014/main" id="{2AB43EDF-625B-DAA9-AEB1-EBDFB3019298}"/>
              </a:ext>
            </a:extLst>
          </p:cNvPr>
          <p:cNvSpPr txBox="1"/>
          <p:nvPr/>
        </p:nvSpPr>
        <p:spPr>
          <a:xfrm>
            <a:off x="1113405" y="1496770"/>
            <a:ext cx="7968537" cy="646331"/>
          </a:xfrm>
          <a:prstGeom prst="rect">
            <a:avLst/>
          </a:prstGeom>
          <a:noFill/>
        </p:spPr>
        <p:txBody>
          <a:bodyPr wrap="square" lIns="91440" tIns="45720" rIns="91440" bIns="45720" rtlCol="0" anchor="t">
            <a:spAutoFit/>
          </a:bodyPr>
          <a:lstStyle/>
          <a:p>
            <a:pPr marL="342900" marR="0" lvl="0" indent="-27432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 object is moving with a velocity that changes proportionally with time. After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 </a:t>
            </a:r>
            <a:r>
              <a:rPr kumimoji="0" lang="en-US" sz="18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seconds </a:t>
            </a: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its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velocity is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105 m/s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11" name="TextBox 10">
            <a:extLst>
              <a:ext uri="{FF2B5EF4-FFF2-40B4-BE49-F238E27FC236}">
                <a16:creationId xmlns:a16="http://schemas.microsoft.com/office/drawing/2014/main" id="{2AB43EDF-625B-DAA9-AEB1-EBDFB3019298}"/>
              </a:ext>
            </a:extLst>
          </p:cNvPr>
          <p:cNvSpPr txBox="1"/>
          <p:nvPr/>
        </p:nvSpPr>
        <p:spPr>
          <a:xfrm>
            <a:off x="1447055" y="2268023"/>
            <a:ext cx="7529019"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How fast will it be travelling after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12 seconds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12" name="TextBox 11">
            <a:extLst>
              <a:ext uri="{FF2B5EF4-FFF2-40B4-BE49-F238E27FC236}">
                <a16:creationId xmlns:a16="http://schemas.microsoft.com/office/drawing/2014/main" id="{2AB43EDF-625B-DAA9-AEB1-EBDFB3019298}"/>
              </a:ext>
            </a:extLst>
          </p:cNvPr>
          <p:cNvSpPr txBox="1"/>
          <p:nvPr/>
        </p:nvSpPr>
        <p:spPr>
          <a:xfrm>
            <a:off x="1447055" y="3715670"/>
            <a:ext cx="7289327" cy="369332"/>
          </a:xfrm>
          <a:prstGeom prst="rect">
            <a:avLst/>
          </a:prstGeom>
          <a:noFill/>
        </p:spPr>
        <p:txBody>
          <a:bodyPr wrap="square" lIns="91440" tIns="45720" rIns="91440" bIns="45720" rtlCol="0" anchor="t">
            <a:spAutoFit/>
          </a:bodyPr>
          <a:lstStyle/>
          <a:p>
            <a:pPr marL="230188" marR="0" lvl="0" indent="-230188"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 How fast will it be travelling after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 seconds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13" name="TextBox 12">
            <a:extLst>
              <a:ext uri="{FF2B5EF4-FFF2-40B4-BE49-F238E27FC236}">
                <a16:creationId xmlns:a16="http://schemas.microsoft.com/office/drawing/2014/main" id="{2AB43EDF-625B-DAA9-AEB1-EBDFB3019298}"/>
              </a:ext>
            </a:extLst>
          </p:cNvPr>
          <p:cNvSpPr txBox="1"/>
          <p:nvPr/>
        </p:nvSpPr>
        <p:spPr>
          <a:xfrm>
            <a:off x="1447055" y="5142419"/>
            <a:ext cx="7289327" cy="369332"/>
          </a:xfrm>
          <a:prstGeom prst="rect">
            <a:avLst/>
          </a:prstGeom>
          <a:noFill/>
        </p:spPr>
        <p:txBody>
          <a:bodyPr wrap="square" lIns="91440" tIns="45720" rIns="91440" bIns="45720" rtlCol="0" anchor="t">
            <a:spAutoFit/>
          </a:bodyPr>
          <a:lstStyle/>
          <a:p>
            <a:pPr marL="230188" marR="0" lvl="0" indent="-230188"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How fast will it be travelling after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 minutes and 13 seconds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graphicFrame>
        <p:nvGraphicFramePr>
          <p:cNvPr id="14" name="Table 13"/>
          <p:cNvGraphicFramePr>
            <a:graphicFrameLocks noGrp="1"/>
          </p:cNvGraphicFramePr>
          <p:nvPr>
            <p:extLst>
              <p:ext uri="{D42A27DB-BD31-4B8C-83A1-F6EECF244321}">
                <p14:modId xmlns:p14="http://schemas.microsoft.com/office/powerpoint/2010/main" val="409284154"/>
              </p:ext>
            </p:extLst>
          </p:nvPr>
        </p:nvGraphicFramePr>
        <p:xfrm>
          <a:off x="969864" y="2788911"/>
          <a:ext cx="5899824" cy="731520"/>
        </p:xfrm>
        <a:graphic>
          <a:graphicData uri="http://schemas.openxmlformats.org/drawingml/2006/table">
            <a:tbl>
              <a:tblPr firstRow="1" bandRow="1">
                <a:tableStyleId>{5C22544A-7EE6-4342-B048-85BDC9FD1C3A}</a:tableStyleId>
              </a:tblPr>
              <a:tblGrid>
                <a:gridCol w="1509204">
                  <a:extLst>
                    <a:ext uri="{9D8B030D-6E8A-4147-A177-3AD203B41FA5}">
                      <a16:colId xmlns:a16="http://schemas.microsoft.com/office/drawing/2014/main" val="3008865791"/>
                    </a:ext>
                  </a:extLst>
                </a:gridCol>
                <a:gridCol w="715265">
                  <a:extLst>
                    <a:ext uri="{9D8B030D-6E8A-4147-A177-3AD203B41FA5}">
                      <a16:colId xmlns:a16="http://schemas.microsoft.com/office/drawing/2014/main" val="3824702488"/>
                    </a:ext>
                  </a:extLst>
                </a:gridCol>
                <a:gridCol w="923277">
                  <a:extLst>
                    <a:ext uri="{9D8B030D-6E8A-4147-A177-3AD203B41FA5}">
                      <a16:colId xmlns:a16="http://schemas.microsoft.com/office/drawing/2014/main" val="4090554138"/>
                    </a:ext>
                  </a:extLst>
                </a:gridCol>
                <a:gridCol w="949911">
                  <a:extLst>
                    <a:ext uri="{9D8B030D-6E8A-4147-A177-3AD203B41FA5}">
                      <a16:colId xmlns:a16="http://schemas.microsoft.com/office/drawing/2014/main" val="2647456307"/>
                    </a:ext>
                  </a:extLst>
                </a:gridCol>
                <a:gridCol w="923278">
                  <a:extLst>
                    <a:ext uri="{9D8B030D-6E8A-4147-A177-3AD203B41FA5}">
                      <a16:colId xmlns:a16="http://schemas.microsoft.com/office/drawing/2014/main" val="478409204"/>
                    </a:ext>
                  </a:extLst>
                </a:gridCol>
                <a:gridCol w="878889">
                  <a:extLst>
                    <a:ext uri="{9D8B030D-6E8A-4147-A177-3AD203B41FA5}">
                      <a16:colId xmlns:a16="http://schemas.microsoft.com/office/drawing/2014/main" val="2041541155"/>
                    </a:ext>
                  </a:extLst>
                </a:gridCol>
              </a:tblGrid>
              <a:tr h="264953">
                <a:tc>
                  <a:txBody>
                    <a:bodyPr/>
                    <a:lstStyle/>
                    <a:p>
                      <a:r>
                        <a:rPr lang="en-IN" b="0" dirty="0">
                          <a:solidFill>
                            <a:schemeClr val="tx1"/>
                          </a:solidFill>
                        </a:rPr>
                        <a:t>Velocity (m/s)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105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210</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21</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42</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252</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251223"/>
                  </a:ext>
                </a:extLst>
              </a:tr>
              <a:tr h="264953">
                <a:tc>
                  <a:txBody>
                    <a:bodyPr/>
                    <a:lstStyle/>
                    <a:p>
                      <a:r>
                        <a:rPr lang="en-IN" b="0" dirty="0">
                          <a:solidFill>
                            <a:schemeClr val="tx1"/>
                          </a:solidFill>
                        </a:rPr>
                        <a:t>Time (s)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10</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1</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2</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12</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089203"/>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018606401"/>
              </p:ext>
            </p:extLst>
          </p:nvPr>
        </p:nvGraphicFramePr>
        <p:xfrm>
          <a:off x="969864" y="4226010"/>
          <a:ext cx="5899824" cy="731520"/>
        </p:xfrm>
        <a:graphic>
          <a:graphicData uri="http://schemas.openxmlformats.org/drawingml/2006/table">
            <a:tbl>
              <a:tblPr firstRow="1" bandRow="1">
                <a:tableStyleId>{5C22544A-7EE6-4342-B048-85BDC9FD1C3A}</a:tableStyleId>
              </a:tblPr>
              <a:tblGrid>
                <a:gridCol w="1509204">
                  <a:extLst>
                    <a:ext uri="{9D8B030D-6E8A-4147-A177-3AD203B41FA5}">
                      <a16:colId xmlns:a16="http://schemas.microsoft.com/office/drawing/2014/main" val="3008865791"/>
                    </a:ext>
                  </a:extLst>
                </a:gridCol>
                <a:gridCol w="715265">
                  <a:extLst>
                    <a:ext uri="{9D8B030D-6E8A-4147-A177-3AD203B41FA5}">
                      <a16:colId xmlns:a16="http://schemas.microsoft.com/office/drawing/2014/main" val="3824702488"/>
                    </a:ext>
                  </a:extLst>
                </a:gridCol>
                <a:gridCol w="923277">
                  <a:extLst>
                    <a:ext uri="{9D8B030D-6E8A-4147-A177-3AD203B41FA5}">
                      <a16:colId xmlns:a16="http://schemas.microsoft.com/office/drawing/2014/main" val="4090554138"/>
                    </a:ext>
                  </a:extLst>
                </a:gridCol>
                <a:gridCol w="949911">
                  <a:extLst>
                    <a:ext uri="{9D8B030D-6E8A-4147-A177-3AD203B41FA5}">
                      <a16:colId xmlns:a16="http://schemas.microsoft.com/office/drawing/2014/main" val="2647456307"/>
                    </a:ext>
                  </a:extLst>
                </a:gridCol>
                <a:gridCol w="923278">
                  <a:extLst>
                    <a:ext uri="{9D8B030D-6E8A-4147-A177-3AD203B41FA5}">
                      <a16:colId xmlns:a16="http://schemas.microsoft.com/office/drawing/2014/main" val="478409204"/>
                    </a:ext>
                  </a:extLst>
                </a:gridCol>
                <a:gridCol w="878889">
                  <a:extLst>
                    <a:ext uri="{9D8B030D-6E8A-4147-A177-3AD203B41FA5}">
                      <a16:colId xmlns:a16="http://schemas.microsoft.com/office/drawing/2014/main" val="2041541155"/>
                    </a:ext>
                  </a:extLst>
                </a:gridCol>
              </a:tblGrid>
              <a:tr h="0">
                <a:tc>
                  <a:txBody>
                    <a:bodyPr/>
                    <a:lstStyle/>
                    <a:p>
                      <a:r>
                        <a:rPr lang="en-IN" b="0" dirty="0">
                          <a:solidFill>
                            <a:schemeClr val="tx1"/>
                          </a:solidFill>
                        </a:rPr>
                        <a:t>Velocity (m/s)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105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21</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42</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84</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251223"/>
                  </a:ext>
                </a:extLst>
              </a:tr>
              <a:tr h="0">
                <a:tc>
                  <a:txBody>
                    <a:bodyPr/>
                    <a:lstStyle/>
                    <a:p>
                      <a:r>
                        <a:rPr lang="en-IN" b="0" dirty="0">
                          <a:solidFill>
                            <a:schemeClr val="tx1"/>
                          </a:solidFill>
                        </a:rPr>
                        <a:t>Time (s)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1</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2</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4</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089203"/>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1026076190"/>
              </p:ext>
            </p:extLst>
          </p:nvPr>
        </p:nvGraphicFramePr>
        <p:xfrm>
          <a:off x="969864" y="5634121"/>
          <a:ext cx="6718190" cy="731520"/>
        </p:xfrm>
        <a:graphic>
          <a:graphicData uri="http://schemas.openxmlformats.org/drawingml/2006/table">
            <a:tbl>
              <a:tblPr firstRow="1" bandRow="1">
                <a:tableStyleId>{5C22544A-7EE6-4342-B048-85BDC9FD1C3A}</a:tableStyleId>
              </a:tblPr>
              <a:tblGrid>
                <a:gridCol w="1515875">
                  <a:extLst>
                    <a:ext uri="{9D8B030D-6E8A-4147-A177-3AD203B41FA5}">
                      <a16:colId xmlns:a16="http://schemas.microsoft.com/office/drawing/2014/main" val="3008865791"/>
                    </a:ext>
                  </a:extLst>
                </a:gridCol>
                <a:gridCol w="710214">
                  <a:extLst>
                    <a:ext uri="{9D8B030D-6E8A-4147-A177-3AD203B41FA5}">
                      <a16:colId xmlns:a16="http://schemas.microsoft.com/office/drawing/2014/main" val="3824702488"/>
                    </a:ext>
                  </a:extLst>
                </a:gridCol>
                <a:gridCol w="914400">
                  <a:extLst>
                    <a:ext uri="{9D8B030D-6E8A-4147-A177-3AD203B41FA5}">
                      <a16:colId xmlns:a16="http://schemas.microsoft.com/office/drawing/2014/main" val="4090554138"/>
                    </a:ext>
                  </a:extLst>
                </a:gridCol>
                <a:gridCol w="949911">
                  <a:extLst>
                    <a:ext uri="{9D8B030D-6E8A-4147-A177-3AD203B41FA5}">
                      <a16:colId xmlns:a16="http://schemas.microsoft.com/office/drawing/2014/main" val="2647456307"/>
                    </a:ext>
                  </a:extLst>
                </a:gridCol>
                <a:gridCol w="914400">
                  <a:extLst>
                    <a:ext uri="{9D8B030D-6E8A-4147-A177-3AD203B41FA5}">
                      <a16:colId xmlns:a16="http://schemas.microsoft.com/office/drawing/2014/main" val="478409204"/>
                    </a:ext>
                  </a:extLst>
                </a:gridCol>
                <a:gridCol w="884256">
                  <a:extLst>
                    <a:ext uri="{9D8B030D-6E8A-4147-A177-3AD203B41FA5}">
                      <a16:colId xmlns:a16="http://schemas.microsoft.com/office/drawing/2014/main" val="2041541155"/>
                    </a:ext>
                  </a:extLst>
                </a:gridCol>
                <a:gridCol w="829134">
                  <a:extLst>
                    <a:ext uri="{9D8B030D-6E8A-4147-A177-3AD203B41FA5}">
                      <a16:colId xmlns:a16="http://schemas.microsoft.com/office/drawing/2014/main" val="944235484"/>
                    </a:ext>
                  </a:extLst>
                </a:gridCol>
              </a:tblGrid>
              <a:tr h="140937">
                <a:tc>
                  <a:txBody>
                    <a:bodyPr/>
                    <a:lstStyle/>
                    <a:p>
                      <a:r>
                        <a:rPr lang="en-IN" b="0" dirty="0">
                          <a:solidFill>
                            <a:schemeClr val="tx1"/>
                          </a:solidFill>
                        </a:rPr>
                        <a:t>Velocity (m/s)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105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210</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630</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2100</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63</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2793</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251223"/>
                  </a:ext>
                </a:extLst>
              </a:tr>
              <a:tr h="140937">
                <a:tc>
                  <a:txBody>
                    <a:bodyPr/>
                    <a:lstStyle/>
                    <a:p>
                      <a:r>
                        <a:rPr lang="en-IN" b="0" dirty="0">
                          <a:solidFill>
                            <a:schemeClr val="tx1"/>
                          </a:solidFill>
                        </a:rPr>
                        <a:t>Time (s)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5</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10</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30</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100</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rgbClr val="FF0000"/>
                          </a:solidFill>
                        </a:rPr>
                        <a:t>3</a:t>
                      </a:r>
                      <a:endParaRPr lang="en-US"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b="0" dirty="0">
                          <a:solidFill>
                            <a:schemeClr val="tx1"/>
                          </a:solidFill>
                        </a:rPr>
                        <a:t>133</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089203"/>
                  </a:ext>
                </a:extLst>
              </a:tr>
            </a:tbl>
          </a:graphicData>
        </a:graphic>
      </p:graphicFrame>
    </p:spTree>
    <p:extLst>
      <p:ext uri="{BB962C8B-B14F-4D97-AF65-F5344CB8AC3E}">
        <p14:creationId xmlns:p14="http://schemas.microsoft.com/office/powerpoint/2010/main" val="429197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830997"/>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a:cs typeface="Arial"/>
              </a:rPr>
              <a:t>YOUR </a:t>
            </a:r>
          </a:p>
          <a:p>
            <a:r>
              <a:rPr lang="en-GB" sz="2400" b="1" dirty="0">
                <a:solidFill>
                  <a:schemeClr val="bg1"/>
                </a:solidFill>
                <a:latin typeface="Arial"/>
                <a:cs typeface="Arial"/>
              </a:rPr>
              <a:t>TURN </a:t>
            </a:r>
            <a:endParaRPr lang="en-GB" sz="2400" b="1" dirty="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4636410" y="-17231"/>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a:ea typeface="+mj-ea"/>
                <a:cs typeface="Arial"/>
              </a:rPr>
              <a:t>True or false?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2239854746"/>
              </p:ext>
            </p:extLst>
          </p:nvPr>
        </p:nvGraphicFramePr>
        <p:xfrm>
          <a:off x="2756170" y="1191435"/>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25</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55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09180" y="5791727"/>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891885802"/>
              </p:ext>
            </p:extLst>
          </p:nvPr>
        </p:nvGraphicFramePr>
        <p:xfrm>
          <a:off x="2756170" y="3500638"/>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20</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80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effectLst/>
                          <a:latin typeface="Arial" panose="020B0604020202020204" pitchFamily="34" charset="0"/>
                          <a:cs typeface="Arial" panose="020B0604020202020204" pitchFamily="34" charset="0"/>
                        </a:rPr>
                        <a:t>85 g</a:t>
                      </a:r>
                      <a:endParaRPr lang="en-US" dirty="0">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20" name="Arrow: Curved Up 19">
            <a:extLst>
              <a:ext uri="{FF2B5EF4-FFF2-40B4-BE49-F238E27FC236}">
                <a16:creationId xmlns:a16="http://schemas.microsoft.com/office/drawing/2014/main" id="{F16A3046-78F4-D3B7-77A6-9EC7CFFB4CDC}"/>
              </a:ext>
            </a:extLst>
          </p:cNvPr>
          <p:cNvSpPr/>
          <p:nvPr/>
        </p:nvSpPr>
        <p:spPr>
          <a:xfrm>
            <a:off x="5343293" y="3848047"/>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cs typeface="Calibri"/>
            </a:endParaRPr>
          </a:p>
        </p:txBody>
      </p:sp>
      <p:sp>
        <p:nvSpPr>
          <p:cNvPr id="24" name="TextBox 23">
            <a:extLst>
              <a:ext uri="{FF2B5EF4-FFF2-40B4-BE49-F238E27FC236}">
                <a16:creationId xmlns:a16="http://schemas.microsoft.com/office/drawing/2014/main" id="{72861505-EC99-2680-ECA1-E62DDD51AB32}"/>
              </a:ext>
            </a:extLst>
          </p:cNvPr>
          <p:cNvSpPr txBox="1"/>
          <p:nvPr/>
        </p:nvSpPr>
        <p:spPr>
          <a:xfrm>
            <a:off x="5198998" y="4007727"/>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solidFill>
                <a:srgbClr val="375623"/>
              </a:solidFill>
              <a:cs typeface="Calibri"/>
            </a:endParaRPr>
          </a:p>
        </p:txBody>
      </p:sp>
      <p:sp>
        <p:nvSpPr>
          <p:cNvPr id="26" name="Arrow: Curved Up 25">
            <a:extLst>
              <a:ext uri="{FF2B5EF4-FFF2-40B4-BE49-F238E27FC236}">
                <a16:creationId xmlns:a16="http://schemas.microsoft.com/office/drawing/2014/main" id="{102D4D7E-20BF-FFFF-8961-9207053ECF3B}"/>
              </a:ext>
            </a:extLst>
          </p:cNvPr>
          <p:cNvSpPr/>
          <p:nvPr/>
        </p:nvSpPr>
        <p:spPr>
          <a:xfrm>
            <a:off x="5257204" y="4846046"/>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Arrow: Curved Up 1">
            <a:extLst>
              <a:ext uri="{FF2B5EF4-FFF2-40B4-BE49-F238E27FC236}">
                <a16:creationId xmlns:a16="http://schemas.microsoft.com/office/drawing/2014/main" id="{AFAFFD52-C85C-2B4F-EA58-6EA0B6798965}"/>
              </a:ext>
            </a:extLst>
          </p:cNvPr>
          <p:cNvSpPr/>
          <p:nvPr/>
        </p:nvSpPr>
        <p:spPr>
          <a:xfrm rot="5280000">
            <a:off x="4468904" y="1793488"/>
            <a:ext cx="947852" cy="223023"/>
          </a:xfrm>
          <a:prstGeom prst="curvedUp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a:extLst>
              <a:ext uri="{FF2B5EF4-FFF2-40B4-BE49-F238E27FC236}">
                <a16:creationId xmlns:a16="http://schemas.microsoft.com/office/drawing/2014/main" id="{2E880B1D-3546-6EBC-315F-B3F965EF2594}"/>
              </a:ext>
            </a:extLst>
          </p:cNvPr>
          <p:cNvSpPr txBox="1"/>
          <p:nvPr/>
        </p:nvSpPr>
        <p:spPr>
          <a:xfrm>
            <a:off x="4163472" y="1736504"/>
            <a:ext cx="659780" cy="369332"/>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cs typeface="Calibri"/>
              </a:rPr>
              <a:t>+ 30</a:t>
            </a:r>
            <a:endParaRPr lang="en-US" dirty="0">
              <a:solidFill>
                <a:srgbClr val="FF0000"/>
              </a:solidFill>
            </a:endParaRPr>
          </a:p>
        </p:txBody>
      </p:sp>
      <p:sp>
        <p:nvSpPr>
          <p:cNvPr id="10" name="TextBox 9">
            <a:extLst>
              <a:ext uri="{FF2B5EF4-FFF2-40B4-BE49-F238E27FC236}">
                <a16:creationId xmlns:a16="http://schemas.microsoft.com/office/drawing/2014/main" id="{A7A5EF44-8CCC-3931-430A-5687A726D34C}"/>
              </a:ext>
            </a:extLst>
          </p:cNvPr>
          <p:cNvSpPr txBox="1"/>
          <p:nvPr/>
        </p:nvSpPr>
        <p:spPr>
          <a:xfrm>
            <a:off x="5338419" y="4182092"/>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FF0000"/>
                </a:solidFill>
                <a:cs typeface="Calibri"/>
              </a:rPr>
              <a:t>×2</a:t>
            </a:r>
            <a:r>
              <a:rPr lang="en-US" dirty="0">
                <a:solidFill>
                  <a:srgbClr val="375623"/>
                </a:solidFill>
                <a:cs typeface="Calibri"/>
              </a:rPr>
              <a:t> </a:t>
            </a:r>
            <a:endParaRPr lang="en-US" dirty="0">
              <a:solidFill>
                <a:srgbClr val="375623"/>
              </a:solidFill>
            </a:endParaRPr>
          </a:p>
        </p:txBody>
      </p:sp>
      <p:sp>
        <p:nvSpPr>
          <p:cNvPr id="16" name="TextBox 15">
            <a:extLst>
              <a:ext uri="{FF2B5EF4-FFF2-40B4-BE49-F238E27FC236}">
                <a16:creationId xmlns:a16="http://schemas.microsoft.com/office/drawing/2014/main" id="{2D4CB9D6-62DE-B248-1970-8F6D69ACC2EA}"/>
              </a:ext>
            </a:extLst>
          </p:cNvPr>
          <p:cNvSpPr txBox="1"/>
          <p:nvPr/>
        </p:nvSpPr>
        <p:spPr>
          <a:xfrm>
            <a:off x="5280909" y="5073488"/>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FF0000"/>
                </a:solidFill>
                <a:cs typeface="Calibri"/>
              </a:rPr>
              <a:t>×2 </a:t>
            </a:r>
            <a:endParaRPr lang="en-US" b="1" dirty="0">
              <a:solidFill>
                <a:srgbClr val="375623"/>
              </a:solidFill>
            </a:endParaRPr>
          </a:p>
        </p:txBody>
      </p:sp>
      <p:sp>
        <p:nvSpPr>
          <p:cNvPr id="17" name="Arrow: Curved Up 16">
            <a:extLst>
              <a:ext uri="{FF2B5EF4-FFF2-40B4-BE49-F238E27FC236}">
                <a16:creationId xmlns:a16="http://schemas.microsoft.com/office/drawing/2014/main" id="{A15A652B-2D5D-C8E7-2F00-43C48166C293}"/>
              </a:ext>
            </a:extLst>
          </p:cNvPr>
          <p:cNvSpPr/>
          <p:nvPr/>
        </p:nvSpPr>
        <p:spPr>
          <a:xfrm>
            <a:off x="6378636" y="4846045"/>
            <a:ext cx="677315"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TextBox 17">
            <a:extLst>
              <a:ext uri="{FF2B5EF4-FFF2-40B4-BE49-F238E27FC236}">
                <a16:creationId xmlns:a16="http://schemas.microsoft.com/office/drawing/2014/main" id="{2920FCA2-2ECD-B052-4B70-774D74D1A329}"/>
              </a:ext>
            </a:extLst>
          </p:cNvPr>
          <p:cNvSpPr txBox="1"/>
          <p:nvPr/>
        </p:nvSpPr>
        <p:spPr>
          <a:xfrm>
            <a:off x="6365174" y="4129696"/>
            <a:ext cx="698500" cy="369332"/>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FF0000"/>
                </a:solidFill>
                <a:cs typeface="Calibri"/>
              </a:rPr>
              <a:t>+ 5</a:t>
            </a:r>
            <a:endParaRPr lang="en-US" b="1" dirty="0">
              <a:solidFill>
                <a:srgbClr val="FF0000"/>
              </a:solidFill>
            </a:endParaRPr>
          </a:p>
        </p:txBody>
      </p:sp>
      <p:sp>
        <p:nvSpPr>
          <p:cNvPr id="13" name="TextBox 12">
            <a:extLst>
              <a:ext uri="{FF2B5EF4-FFF2-40B4-BE49-F238E27FC236}">
                <a16:creationId xmlns:a16="http://schemas.microsoft.com/office/drawing/2014/main" id="{1B4A986E-770A-D006-813E-2882CEBA4908}"/>
              </a:ext>
            </a:extLst>
          </p:cNvPr>
          <p:cNvSpPr txBox="1"/>
          <p:nvPr/>
        </p:nvSpPr>
        <p:spPr>
          <a:xfrm>
            <a:off x="6359210" y="5130996"/>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FF0000"/>
                </a:solidFill>
                <a:cs typeface="Calibri"/>
              </a:rPr>
              <a:t>+5 </a:t>
            </a:r>
          </a:p>
        </p:txBody>
      </p:sp>
      <p:sp>
        <p:nvSpPr>
          <p:cNvPr id="21" name="Arrow: Curved Up 20">
            <a:extLst>
              <a:ext uri="{FF2B5EF4-FFF2-40B4-BE49-F238E27FC236}">
                <a16:creationId xmlns:a16="http://schemas.microsoft.com/office/drawing/2014/main" id="{0B3AEB92-0414-0561-AF9C-7373EF21BFFD}"/>
              </a:ext>
            </a:extLst>
          </p:cNvPr>
          <p:cNvSpPr/>
          <p:nvPr/>
        </p:nvSpPr>
        <p:spPr>
          <a:xfrm>
            <a:off x="6358334" y="3827918"/>
            <a:ext cx="691691"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cs typeface="Calibri"/>
            </a:endParaRPr>
          </a:p>
        </p:txBody>
      </p:sp>
      <p:sp>
        <p:nvSpPr>
          <p:cNvPr id="22" name="TextBox 21">
            <a:extLst>
              <a:ext uri="{FF2B5EF4-FFF2-40B4-BE49-F238E27FC236}">
                <a16:creationId xmlns:a16="http://schemas.microsoft.com/office/drawing/2014/main" id="{8781972F-B18C-59A3-D7AA-168C723AC1E0}"/>
              </a:ext>
            </a:extLst>
          </p:cNvPr>
          <p:cNvSpPr txBox="1"/>
          <p:nvPr/>
        </p:nvSpPr>
        <p:spPr>
          <a:xfrm>
            <a:off x="6708264" y="1707749"/>
            <a:ext cx="659780" cy="369332"/>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cs typeface="Calibri"/>
              </a:rPr>
              <a:t>+ 30</a:t>
            </a:r>
            <a:endParaRPr lang="en-US" dirty="0">
              <a:solidFill>
                <a:srgbClr val="FF0000"/>
              </a:solidFill>
            </a:endParaRPr>
          </a:p>
        </p:txBody>
      </p:sp>
      <p:sp>
        <p:nvSpPr>
          <p:cNvPr id="25" name="Arrow: Curved Left 24">
            <a:extLst>
              <a:ext uri="{FF2B5EF4-FFF2-40B4-BE49-F238E27FC236}">
                <a16:creationId xmlns:a16="http://schemas.microsoft.com/office/drawing/2014/main" id="{2A0EDBD1-ED3E-CDDA-0735-F98748FCE388}"/>
              </a:ext>
            </a:extLst>
          </p:cNvPr>
          <p:cNvSpPr/>
          <p:nvPr/>
        </p:nvSpPr>
        <p:spPr>
          <a:xfrm>
            <a:off x="6445615" y="1437735"/>
            <a:ext cx="258792" cy="963283"/>
          </a:xfrm>
          <a:prstGeom prst="curvedLef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grpSp>
        <p:nvGrpSpPr>
          <p:cNvPr id="27" name="Group 26" descr="Worksheet available icon">
            <a:extLst>
              <a:ext uri="{FF2B5EF4-FFF2-40B4-BE49-F238E27FC236}">
                <a16:creationId xmlns:a16="http://schemas.microsoft.com/office/drawing/2014/main" id="{E3C937F6-5C75-4A17-AAB3-DF85AAA44326}"/>
              </a:ext>
            </a:extLst>
          </p:cNvPr>
          <p:cNvGrpSpPr/>
          <p:nvPr/>
        </p:nvGrpSpPr>
        <p:grpSpPr>
          <a:xfrm>
            <a:off x="9495879" y="211521"/>
            <a:ext cx="2102384" cy="753403"/>
            <a:chOff x="9495879" y="211521"/>
            <a:chExt cx="2102384" cy="753403"/>
          </a:xfrm>
        </p:grpSpPr>
        <p:pic>
          <p:nvPicPr>
            <p:cNvPr id="28" name="Graphic 6" descr="Document">
              <a:extLst>
                <a:ext uri="{FF2B5EF4-FFF2-40B4-BE49-F238E27FC236}">
                  <a16:creationId xmlns:a16="http://schemas.microsoft.com/office/drawing/2014/main" id="{4100F262-CEBD-4558-9259-CCD271C8C6F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9" name="TextBox 28">
              <a:extLst>
                <a:ext uri="{FF2B5EF4-FFF2-40B4-BE49-F238E27FC236}">
                  <a16:creationId xmlns:a16="http://schemas.microsoft.com/office/drawing/2014/main" id="{AD882B21-8824-42CF-A610-741181B39427}"/>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r>
                <a:rPr lang="en-GB" sz="2000" b="1" dirty="0">
                  <a:latin typeface="Arial"/>
                  <a:cs typeface="Arial"/>
                </a:rPr>
                <a:t>Handout</a:t>
              </a:r>
              <a:br>
                <a:rPr lang="en-GB" sz="2000" b="1" dirty="0">
                  <a:latin typeface="Arial" panose="020B0604020202020204" pitchFamily="34" charset="0"/>
                  <a:cs typeface="Arial" panose="020B0604020202020204" pitchFamily="34" charset="0"/>
                </a:rPr>
              </a:br>
              <a:r>
                <a:rPr lang="en-GB" sz="2000" b="1" dirty="0">
                  <a:latin typeface="Arial"/>
                  <a:cs typeface="Arial"/>
                </a:rPr>
                <a:t>available</a:t>
              </a:r>
            </a:p>
          </p:txBody>
        </p:sp>
      </p:grpSp>
    </p:spTree>
    <p:extLst>
      <p:ext uri="{BB962C8B-B14F-4D97-AF65-F5344CB8AC3E}">
        <p14:creationId xmlns:p14="http://schemas.microsoft.com/office/powerpoint/2010/main" val="2568795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9312"/>
            <a:ext cx="4302720" cy="830997"/>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a:cs typeface="Arial"/>
              </a:rPr>
              <a:t>YOUR </a:t>
            </a:r>
          </a:p>
          <a:p>
            <a:r>
              <a:rPr lang="en-GB" sz="2400" b="1" dirty="0">
                <a:solidFill>
                  <a:schemeClr val="bg1"/>
                </a:solidFill>
                <a:latin typeface="Arial"/>
                <a:cs typeface="Arial"/>
              </a:rPr>
              <a:t>TURN</a:t>
            </a:r>
            <a:endParaRPr lang="en-GB" sz="2400" b="1" dirty="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4636410" y="-17231"/>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a:ea typeface="+mj-ea"/>
                <a:cs typeface="Arial"/>
              </a:rPr>
              <a:t>True or false?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799786180"/>
              </p:ext>
            </p:extLst>
          </p:nvPr>
        </p:nvGraphicFramePr>
        <p:xfrm>
          <a:off x="2756170" y="1191435"/>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Calibri"/>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09180" y="5791727"/>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3498461181"/>
              </p:ext>
            </p:extLst>
          </p:nvPr>
        </p:nvGraphicFramePr>
        <p:xfrm>
          <a:off x="2756170" y="3500638"/>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Calibri"/>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7" name="Arrow: Curved Left 6">
            <a:extLst>
              <a:ext uri="{FF2B5EF4-FFF2-40B4-BE49-F238E27FC236}">
                <a16:creationId xmlns:a16="http://schemas.microsoft.com/office/drawing/2014/main" id="{FCCFA0E7-90C0-9996-9628-5331F602BAB6}"/>
              </a:ext>
            </a:extLst>
          </p:cNvPr>
          <p:cNvSpPr/>
          <p:nvPr/>
        </p:nvSpPr>
        <p:spPr>
          <a:xfrm>
            <a:off x="5485541" y="1464908"/>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TextBox 9">
            <a:extLst>
              <a:ext uri="{FF2B5EF4-FFF2-40B4-BE49-F238E27FC236}">
                <a16:creationId xmlns:a16="http://schemas.microsoft.com/office/drawing/2014/main" id="{798012E6-EE70-0EA8-C192-DBEA2997D65E}"/>
              </a:ext>
            </a:extLst>
          </p:cNvPr>
          <p:cNvSpPr txBox="1"/>
          <p:nvPr/>
        </p:nvSpPr>
        <p:spPr>
          <a:xfrm>
            <a:off x="5900063"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cs typeface="Calibri"/>
              </a:rPr>
              <a:t>×5</a:t>
            </a:r>
            <a:endParaRPr lang="en-US" dirty="0">
              <a:solidFill>
                <a:srgbClr val="FF0000"/>
              </a:solidFill>
            </a:endParaRPr>
          </a:p>
        </p:txBody>
      </p:sp>
      <p:sp>
        <p:nvSpPr>
          <p:cNvPr id="13" name="Arrow: Curved Left 12">
            <a:extLst>
              <a:ext uri="{FF2B5EF4-FFF2-40B4-BE49-F238E27FC236}">
                <a16:creationId xmlns:a16="http://schemas.microsoft.com/office/drawing/2014/main" id="{63823792-7C4E-634A-7E07-E510F845E059}"/>
              </a:ext>
            </a:extLst>
          </p:cNvPr>
          <p:cNvSpPr/>
          <p:nvPr/>
        </p:nvSpPr>
        <p:spPr>
          <a:xfrm>
            <a:off x="6424102" y="1464908"/>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6" name="TextBox 15">
            <a:extLst>
              <a:ext uri="{FF2B5EF4-FFF2-40B4-BE49-F238E27FC236}">
                <a16:creationId xmlns:a16="http://schemas.microsoft.com/office/drawing/2014/main" id="{0A37E269-6128-8451-3679-A2FEE08A8729}"/>
              </a:ext>
            </a:extLst>
          </p:cNvPr>
          <p:cNvSpPr txBox="1"/>
          <p:nvPr/>
        </p:nvSpPr>
        <p:spPr>
          <a:xfrm>
            <a:off x="4965534"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cs typeface="Calibri"/>
              </a:rPr>
              <a:t>×5</a:t>
            </a:r>
            <a:endParaRPr lang="en-US" dirty="0">
              <a:solidFill>
                <a:srgbClr val="FF0000"/>
              </a:solidFill>
            </a:endParaRPr>
          </a:p>
        </p:txBody>
      </p:sp>
      <p:sp>
        <p:nvSpPr>
          <p:cNvPr id="20" name="Arrow: Curved Up 19">
            <a:extLst>
              <a:ext uri="{FF2B5EF4-FFF2-40B4-BE49-F238E27FC236}">
                <a16:creationId xmlns:a16="http://schemas.microsoft.com/office/drawing/2014/main" id="{F16A3046-78F4-D3B7-77A6-9EC7CFFB4CDC}"/>
              </a:ext>
            </a:extLst>
          </p:cNvPr>
          <p:cNvSpPr/>
          <p:nvPr/>
        </p:nvSpPr>
        <p:spPr>
          <a:xfrm>
            <a:off x="5343293" y="3848047"/>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cs typeface="Calibri"/>
            </a:endParaRPr>
          </a:p>
        </p:txBody>
      </p:sp>
      <p:sp>
        <p:nvSpPr>
          <p:cNvPr id="22" name="TextBox 21">
            <a:extLst>
              <a:ext uri="{FF2B5EF4-FFF2-40B4-BE49-F238E27FC236}">
                <a16:creationId xmlns:a16="http://schemas.microsoft.com/office/drawing/2014/main" id="{F11FC70D-7910-A2FD-0407-179E2EAF2E54}"/>
              </a:ext>
            </a:extLst>
          </p:cNvPr>
          <p:cNvSpPr txBox="1"/>
          <p:nvPr/>
        </p:nvSpPr>
        <p:spPr>
          <a:xfrm>
            <a:off x="5399049" y="5064511"/>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cs typeface="Calibri"/>
              </a:rPr>
              <a:t>÷2</a:t>
            </a:r>
            <a:endParaRPr lang="en-US" dirty="0">
              <a:solidFill>
                <a:srgbClr val="375623"/>
              </a:solidFill>
            </a:endParaRPr>
          </a:p>
        </p:txBody>
      </p:sp>
      <p:sp>
        <p:nvSpPr>
          <p:cNvPr id="24" name="TextBox 23">
            <a:extLst>
              <a:ext uri="{FF2B5EF4-FFF2-40B4-BE49-F238E27FC236}">
                <a16:creationId xmlns:a16="http://schemas.microsoft.com/office/drawing/2014/main" id="{72861505-EC99-2680-ECA1-E62DDD51AB32}"/>
              </a:ext>
            </a:extLst>
          </p:cNvPr>
          <p:cNvSpPr txBox="1"/>
          <p:nvPr/>
        </p:nvSpPr>
        <p:spPr>
          <a:xfrm>
            <a:off x="5399049" y="3986560"/>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cs typeface="Calibri"/>
              </a:rPr>
              <a:t>÷2</a:t>
            </a:r>
            <a:endParaRPr lang="en-US" dirty="0">
              <a:solidFill>
                <a:srgbClr val="375623"/>
              </a:solidFill>
            </a:endParaRPr>
          </a:p>
        </p:txBody>
      </p:sp>
      <p:sp>
        <p:nvSpPr>
          <p:cNvPr id="26" name="Arrow: Curved Up 25">
            <a:extLst>
              <a:ext uri="{FF2B5EF4-FFF2-40B4-BE49-F238E27FC236}">
                <a16:creationId xmlns:a16="http://schemas.microsoft.com/office/drawing/2014/main" id="{102D4D7E-20BF-FFFF-8961-9207053ECF3B}"/>
              </a:ext>
            </a:extLst>
          </p:cNvPr>
          <p:cNvSpPr/>
          <p:nvPr/>
        </p:nvSpPr>
        <p:spPr>
          <a:xfrm>
            <a:off x="5257204" y="4846046"/>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21" name="Group 20" descr="Worksheet available icon">
            <a:extLst>
              <a:ext uri="{FF2B5EF4-FFF2-40B4-BE49-F238E27FC236}">
                <a16:creationId xmlns:a16="http://schemas.microsoft.com/office/drawing/2014/main" id="{E78949DF-FEB4-421D-921E-434C2A8A3434}"/>
              </a:ext>
            </a:extLst>
          </p:cNvPr>
          <p:cNvGrpSpPr/>
          <p:nvPr/>
        </p:nvGrpSpPr>
        <p:grpSpPr>
          <a:xfrm>
            <a:off x="9495879" y="211521"/>
            <a:ext cx="2102384" cy="753403"/>
            <a:chOff x="9495879" y="211521"/>
            <a:chExt cx="2102384" cy="753403"/>
          </a:xfrm>
        </p:grpSpPr>
        <p:pic>
          <p:nvPicPr>
            <p:cNvPr id="23" name="Graphic 6" descr="Document">
              <a:extLst>
                <a:ext uri="{FF2B5EF4-FFF2-40B4-BE49-F238E27FC236}">
                  <a16:creationId xmlns:a16="http://schemas.microsoft.com/office/drawing/2014/main" id="{464A8D36-4A39-4C86-99ED-B77BAA7ACED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5" name="TextBox 24">
              <a:extLst>
                <a:ext uri="{FF2B5EF4-FFF2-40B4-BE49-F238E27FC236}">
                  <a16:creationId xmlns:a16="http://schemas.microsoft.com/office/drawing/2014/main" id="{CA3B6FF9-EED1-45CC-BE52-7036C0EDCF46}"/>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r>
                <a:rPr lang="en-GB" sz="2000" b="1" dirty="0">
                  <a:latin typeface="Arial"/>
                  <a:cs typeface="Arial"/>
                </a:rPr>
                <a:t>Handout</a:t>
              </a:r>
              <a:br>
                <a:rPr lang="en-GB" sz="2000" b="1" dirty="0">
                  <a:latin typeface="Arial" panose="020B0604020202020204" pitchFamily="34" charset="0"/>
                  <a:cs typeface="Arial" panose="020B0604020202020204" pitchFamily="34" charset="0"/>
                </a:rPr>
              </a:br>
              <a:r>
                <a:rPr lang="en-GB" sz="2000" b="1" dirty="0">
                  <a:latin typeface="Arial"/>
                  <a:cs typeface="Arial"/>
                </a:rPr>
                <a:t>available</a:t>
              </a:r>
            </a:p>
          </p:txBody>
        </p:sp>
      </p:grpSp>
    </p:spTree>
    <p:extLst>
      <p:ext uri="{BB962C8B-B14F-4D97-AF65-F5344CB8AC3E}">
        <p14:creationId xmlns:p14="http://schemas.microsoft.com/office/powerpoint/2010/main" val="52595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REVIEW</a:t>
            </a:r>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4636410" y="-17231"/>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True or false?</a:t>
            </a: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2034133274"/>
              </p:ext>
            </p:extLst>
          </p:nvPr>
        </p:nvGraphicFramePr>
        <p:xfrm>
          <a:off x="2756170" y="1191435"/>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25</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Calibri"/>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55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09180" y="5791727"/>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450002525"/>
              </p:ext>
            </p:extLst>
          </p:nvPr>
        </p:nvGraphicFramePr>
        <p:xfrm>
          <a:off x="2756170" y="3500638"/>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20</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80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effectLst/>
                          <a:latin typeface="Arial" panose="020B0604020202020204" pitchFamily="34" charset="0"/>
                          <a:cs typeface="Arial" panose="020B0604020202020204" pitchFamily="34" charset="0"/>
                        </a:rPr>
                        <a:t>85 g</a:t>
                      </a:r>
                      <a:endParaRPr lang="en-US" dirty="0">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20" name="Arrow: Curved Up 19">
            <a:extLst>
              <a:ext uri="{FF2B5EF4-FFF2-40B4-BE49-F238E27FC236}">
                <a16:creationId xmlns:a16="http://schemas.microsoft.com/office/drawing/2014/main" id="{F16A3046-78F4-D3B7-77A6-9EC7CFFB4CDC}"/>
              </a:ext>
            </a:extLst>
          </p:cNvPr>
          <p:cNvSpPr/>
          <p:nvPr/>
        </p:nvSpPr>
        <p:spPr>
          <a:xfrm>
            <a:off x="5343293" y="3848047"/>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2861505-EC99-2680-ECA1-E62DDD51AB32}"/>
              </a:ext>
            </a:extLst>
          </p:cNvPr>
          <p:cNvSpPr txBox="1"/>
          <p:nvPr/>
        </p:nvSpPr>
        <p:spPr>
          <a:xfrm>
            <a:off x="5198998" y="4007727"/>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solidFill>
                <a:srgbClr val="375623"/>
              </a:solidFill>
              <a:latin typeface="Arial" panose="020B0604020202020204" pitchFamily="34" charset="0"/>
              <a:cs typeface="Arial" panose="020B0604020202020204" pitchFamily="34" charset="0"/>
            </a:endParaRPr>
          </a:p>
        </p:txBody>
      </p:sp>
      <p:sp>
        <p:nvSpPr>
          <p:cNvPr id="26" name="Arrow: Curved Up 25">
            <a:extLst>
              <a:ext uri="{FF2B5EF4-FFF2-40B4-BE49-F238E27FC236}">
                <a16:creationId xmlns:a16="http://schemas.microsoft.com/office/drawing/2014/main" id="{102D4D7E-20BF-FFFF-8961-9207053ECF3B}"/>
              </a:ext>
            </a:extLst>
          </p:cNvPr>
          <p:cNvSpPr/>
          <p:nvPr/>
        </p:nvSpPr>
        <p:spPr>
          <a:xfrm>
            <a:off x="5257204" y="4846046"/>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2" name="Arrow: Curved Up 1">
            <a:extLst>
              <a:ext uri="{FF2B5EF4-FFF2-40B4-BE49-F238E27FC236}">
                <a16:creationId xmlns:a16="http://schemas.microsoft.com/office/drawing/2014/main" id="{AFAFFD52-C85C-2B4F-EA58-6EA0B6798965}"/>
              </a:ext>
            </a:extLst>
          </p:cNvPr>
          <p:cNvSpPr/>
          <p:nvPr/>
        </p:nvSpPr>
        <p:spPr>
          <a:xfrm rot="5280000">
            <a:off x="4346072" y="1684304"/>
            <a:ext cx="947852" cy="223023"/>
          </a:xfrm>
          <a:prstGeom prst="curvedUp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E880B1D-3546-6EBC-315F-B3F965EF2594}"/>
              </a:ext>
            </a:extLst>
          </p:cNvPr>
          <p:cNvSpPr txBox="1"/>
          <p:nvPr/>
        </p:nvSpPr>
        <p:spPr>
          <a:xfrm>
            <a:off x="4122528" y="1736504"/>
            <a:ext cx="65978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+ 30</a:t>
            </a:r>
          </a:p>
        </p:txBody>
      </p:sp>
      <p:sp>
        <p:nvSpPr>
          <p:cNvPr id="11" name="TextBox 10">
            <a:extLst>
              <a:ext uri="{FF2B5EF4-FFF2-40B4-BE49-F238E27FC236}">
                <a16:creationId xmlns:a16="http://schemas.microsoft.com/office/drawing/2014/main" id="{A59D8BB4-8D72-8A72-B6C7-722F2AB9E447}"/>
              </a:ext>
            </a:extLst>
          </p:cNvPr>
          <p:cNvSpPr txBox="1">
            <a:spLocks/>
          </p:cNvSpPr>
          <p:nvPr/>
        </p:nvSpPr>
        <p:spPr>
          <a:xfrm>
            <a:off x="10134108" y="1902719"/>
            <a:ext cx="170880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False</a:t>
            </a:r>
          </a:p>
        </p:txBody>
      </p:sp>
      <p:sp>
        <p:nvSpPr>
          <p:cNvPr id="15" name="TextBox 14">
            <a:extLst>
              <a:ext uri="{FF2B5EF4-FFF2-40B4-BE49-F238E27FC236}">
                <a16:creationId xmlns:a16="http://schemas.microsoft.com/office/drawing/2014/main" id="{711B6770-627A-B761-86C0-15C825FA43AE}"/>
              </a:ext>
            </a:extLst>
          </p:cNvPr>
          <p:cNvSpPr txBox="1"/>
          <p:nvPr/>
        </p:nvSpPr>
        <p:spPr>
          <a:xfrm>
            <a:off x="10194072" y="3848047"/>
            <a:ext cx="159115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rgbClr val="0070C0"/>
                </a:solidFill>
                <a:latin typeface="Arial" panose="020B0604020202020204" pitchFamily="34" charset="0"/>
                <a:cs typeface="Arial" panose="020B0604020202020204" pitchFamily="34" charset="0"/>
              </a:rPr>
              <a:t>False</a:t>
            </a:r>
          </a:p>
        </p:txBody>
      </p:sp>
      <p:sp>
        <p:nvSpPr>
          <p:cNvPr id="10" name="TextBox 9">
            <a:extLst>
              <a:ext uri="{FF2B5EF4-FFF2-40B4-BE49-F238E27FC236}">
                <a16:creationId xmlns:a16="http://schemas.microsoft.com/office/drawing/2014/main" id="{A7A5EF44-8CCC-3931-430A-5687A726D34C}"/>
              </a:ext>
            </a:extLst>
          </p:cNvPr>
          <p:cNvSpPr txBox="1"/>
          <p:nvPr/>
        </p:nvSpPr>
        <p:spPr>
          <a:xfrm>
            <a:off x="5338419" y="4086556"/>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×2</a:t>
            </a:r>
            <a:r>
              <a:rPr lang="en-US" dirty="0">
                <a:solidFill>
                  <a:srgbClr val="375623"/>
                </a:solidFill>
                <a:latin typeface="Arial" panose="020B060402020202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2D4CB9D6-62DE-B248-1970-8F6D69ACC2EA}"/>
              </a:ext>
            </a:extLst>
          </p:cNvPr>
          <p:cNvSpPr txBox="1"/>
          <p:nvPr/>
        </p:nvSpPr>
        <p:spPr>
          <a:xfrm>
            <a:off x="5280909" y="5073488"/>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×2 </a:t>
            </a:r>
            <a:endParaRPr lang="en-US" dirty="0">
              <a:solidFill>
                <a:srgbClr val="375623"/>
              </a:solidFill>
              <a:latin typeface="Arial" panose="020B0604020202020204" pitchFamily="34" charset="0"/>
              <a:cs typeface="Arial" panose="020B0604020202020204" pitchFamily="34" charset="0"/>
            </a:endParaRPr>
          </a:p>
        </p:txBody>
      </p:sp>
      <p:sp>
        <p:nvSpPr>
          <p:cNvPr id="17" name="Arrow: Curved Up 16">
            <a:extLst>
              <a:ext uri="{FF2B5EF4-FFF2-40B4-BE49-F238E27FC236}">
                <a16:creationId xmlns:a16="http://schemas.microsoft.com/office/drawing/2014/main" id="{A15A652B-2D5D-C8E7-2F00-43C48166C293}"/>
              </a:ext>
            </a:extLst>
          </p:cNvPr>
          <p:cNvSpPr/>
          <p:nvPr/>
        </p:nvSpPr>
        <p:spPr>
          <a:xfrm>
            <a:off x="6378636" y="4846045"/>
            <a:ext cx="677315"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920FCA2-2ECD-B052-4B70-774D74D1A329}"/>
              </a:ext>
            </a:extLst>
          </p:cNvPr>
          <p:cNvSpPr txBox="1"/>
          <p:nvPr/>
        </p:nvSpPr>
        <p:spPr>
          <a:xfrm>
            <a:off x="6392470" y="4102400"/>
            <a:ext cx="69850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+ 5</a:t>
            </a:r>
          </a:p>
        </p:txBody>
      </p:sp>
      <p:sp>
        <p:nvSpPr>
          <p:cNvPr id="13" name="TextBox 12">
            <a:extLst>
              <a:ext uri="{FF2B5EF4-FFF2-40B4-BE49-F238E27FC236}">
                <a16:creationId xmlns:a16="http://schemas.microsoft.com/office/drawing/2014/main" id="{1B4A986E-770A-D006-813E-2882CEBA4908}"/>
              </a:ext>
            </a:extLst>
          </p:cNvPr>
          <p:cNvSpPr txBox="1"/>
          <p:nvPr/>
        </p:nvSpPr>
        <p:spPr>
          <a:xfrm>
            <a:off x="6400154" y="5130996"/>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+ 5 </a:t>
            </a:r>
          </a:p>
        </p:txBody>
      </p:sp>
      <p:sp>
        <p:nvSpPr>
          <p:cNvPr id="21" name="Arrow: Curved Up 20">
            <a:extLst>
              <a:ext uri="{FF2B5EF4-FFF2-40B4-BE49-F238E27FC236}">
                <a16:creationId xmlns:a16="http://schemas.microsoft.com/office/drawing/2014/main" id="{0B3AEB92-0414-0561-AF9C-7373EF21BFFD}"/>
              </a:ext>
            </a:extLst>
          </p:cNvPr>
          <p:cNvSpPr/>
          <p:nvPr/>
        </p:nvSpPr>
        <p:spPr>
          <a:xfrm>
            <a:off x="6358334" y="3827918"/>
            <a:ext cx="691691"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8781972F-B18C-59A3-D7AA-168C723AC1E0}"/>
              </a:ext>
            </a:extLst>
          </p:cNvPr>
          <p:cNvSpPr txBox="1"/>
          <p:nvPr/>
        </p:nvSpPr>
        <p:spPr>
          <a:xfrm>
            <a:off x="6844744" y="1707749"/>
            <a:ext cx="65978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+ 30</a:t>
            </a:r>
          </a:p>
        </p:txBody>
      </p:sp>
      <p:sp>
        <p:nvSpPr>
          <p:cNvPr id="25" name="Arrow: Curved Left 24">
            <a:extLst>
              <a:ext uri="{FF2B5EF4-FFF2-40B4-BE49-F238E27FC236}">
                <a16:creationId xmlns:a16="http://schemas.microsoft.com/office/drawing/2014/main" id="{2A0EDBD1-ED3E-CDDA-0735-F98748FCE388}"/>
              </a:ext>
            </a:extLst>
          </p:cNvPr>
          <p:cNvSpPr/>
          <p:nvPr/>
        </p:nvSpPr>
        <p:spPr>
          <a:xfrm>
            <a:off x="6595743" y="1328551"/>
            <a:ext cx="258792" cy="963283"/>
          </a:xfrm>
          <a:prstGeom prst="curvedLef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grpSp>
        <p:nvGrpSpPr>
          <p:cNvPr id="27" name="Group 26" descr="Worksheet available icon">
            <a:extLst>
              <a:ext uri="{FF2B5EF4-FFF2-40B4-BE49-F238E27FC236}">
                <a16:creationId xmlns:a16="http://schemas.microsoft.com/office/drawing/2014/main" id="{E3C937F6-5C75-4A17-AAB3-DF85AAA44326}"/>
              </a:ext>
            </a:extLst>
          </p:cNvPr>
          <p:cNvGrpSpPr/>
          <p:nvPr/>
        </p:nvGrpSpPr>
        <p:grpSpPr>
          <a:xfrm>
            <a:off x="9495879" y="211521"/>
            <a:ext cx="2102384" cy="753403"/>
            <a:chOff x="9495879" y="211521"/>
            <a:chExt cx="2102384" cy="753403"/>
          </a:xfrm>
        </p:grpSpPr>
        <p:pic>
          <p:nvPicPr>
            <p:cNvPr id="28" name="Graphic 6" descr="Document">
              <a:extLst>
                <a:ext uri="{FF2B5EF4-FFF2-40B4-BE49-F238E27FC236}">
                  <a16:creationId xmlns:a16="http://schemas.microsoft.com/office/drawing/2014/main" id="{4100F262-CEBD-4558-9259-CCD271C8C6F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9" name="TextBox 28">
              <a:extLst>
                <a:ext uri="{FF2B5EF4-FFF2-40B4-BE49-F238E27FC236}">
                  <a16:creationId xmlns:a16="http://schemas.microsoft.com/office/drawing/2014/main" id="{AD882B21-8824-42CF-A610-741181B39427}"/>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3767014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REVIEW</a:t>
            </a:r>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4636410" y="-17231"/>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a:ea typeface="+mj-ea"/>
                <a:cs typeface="Arial"/>
              </a:rPr>
              <a:t>True or false?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572732951"/>
              </p:ext>
            </p:extLst>
          </p:nvPr>
        </p:nvGraphicFramePr>
        <p:xfrm>
          <a:off x="2756170" y="1300044"/>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09180" y="5791727"/>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749152185"/>
              </p:ext>
            </p:extLst>
          </p:nvPr>
        </p:nvGraphicFramePr>
        <p:xfrm>
          <a:off x="2756170" y="3500638"/>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Calibri"/>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7" name="Arrow: Curved Left 6">
            <a:extLst>
              <a:ext uri="{FF2B5EF4-FFF2-40B4-BE49-F238E27FC236}">
                <a16:creationId xmlns:a16="http://schemas.microsoft.com/office/drawing/2014/main" id="{FCCFA0E7-90C0-9996-9628-5331F602BAB6}"/>
              </a:ext>
            </a:extLst>
          </p:cNvPr>
          <p:cNvSpPr/>
          <p:nvPr/>
        </p:nvSpPr>
        <p:spPr>
          <a:xfrm>
            <a:off x="5485541" y="1464908"/>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98012E6-EE70-0EA8-C192-DBEA2997D65E}"/>
              </a:ext>
            </a:extLst>
          </p:cNvPr>
          <p:cNvSpPr txBox="1"/>
          <p:nvPr/>
        </p:nvSpPr>
        <p:spPr>
          <a:xfrm>
            <a:off x="5900063"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13" name="Arrow: Curved Left 12">
            <a:extLst>
              <a:ext uri="{FF2B5EF4-FFF2-40B4-BE49-F238E27FC236}">
                <a16:creationId xmlns:a16="http://schemas.microsoft.com/office/drawing/2014/main" id="{63823792-7C4E-634A-7E07-E510F845E059}"/>
              </a:ext>
            </a:extLst>
          </p:cNvPr>
          <p:cNvSpPr/>
          <p:nvPr/>
        </p:nvSpPr>
        <p:spPr>
          <a:xfrm>
            <a:off x="6424102" y="1464908"/>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0A37E269-6128-8451-3679-A2FEE08A8729}"/>
              </a:ext>
            </a:extLst>
          </p:cNvPr>
          <p:cNvSpPr txBox="1"/>
          <p:nvPr/>
        </p:nvSpPr>
        <p:spPr>
          <a:xfrm>
            <a:off x="4965534"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20" name="Arrow: Curved Up 19">
            <a:extLst>
              <a:ext uri="{FF2B5EF4-FFF2-40B4-BE49-F238E27FC236}">
                <a16:creationId xmlns:a16="http://schemas.microsoft.com/office/drawing/2014/main" id="{F16A3046-78F4-D3B7-77A6-9EC7CFFB4CDC}"/>
              </a:ext>
            </a:extLst>
          </p:cNvPr>
          <p:cNvSpPr/>
          <p:nvPr/>
        </p:nvSpPr>
        <p:spPr>
          <a:xfrm>
            <a:off x="5343293" y="3848047"/>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11FC70D-7910-A2FD-0407-179E2EAF2E54}"/>
              </a:ext>
            </a:extLst>
          </p:cNvPr>
          <p:cNvSpPr txBox="1"/>
          <p:nvPr/>
        </p:nvSpPr>
        <p:spPr>
          <a:xfrm>
            <a:off x="5399049" y="5064511"/>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4" name="TextBox 23">
            <a:extLst>
              <a:ext uri="{FF2B5EF4-FFF2-40B4-BE49-F238E27FC236}">
                <a16:creationId xmlns:a16="http://schemas.microsoft.com/office/drawing/2014/main" id="{72861505-EC99-2680-ECA1-E62DDD51AB32}"/>
              </a:ext>
            </a:extLst>
          </p:cNvPr>
          <p:cNvSpPr txBox="1"/>
          <p:nvPr/>
        </p:nvSpPr>
        <p:spPr>
          <a:xfrm>
            <a:off x="5399049" y="3986560"/>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6" name="Arrow: Curved Up 25">
            <a:extLst>
              <a:ext uri="{FF2B5EF4-FFF2-40B4-BE49-F238E27FC236}">
                <a16:creationId xmlns:a16="http://schemas.microsoft.com/office/drawing/2014/main" id="{102D4D7E-20BF-FFFF-8961-9207053ECF3B}"/>
              </a:ext>
            </a:extLst>
          </p:cNvPr>
          <p:cNvSpPr/>
          <p:nvPr/>
        </p:nvSpPr>
        <p:spPr>
          <a:xfrm>
            <a:off x="5257204" y="4846046"/>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4A76578-8E80-83DE-1D32-E980E8B6614B}"/>
              </a:ext>
            </a:extLst>
          </p:cNvPr>
          <p:cNvSpPr txBox="1"/>
          <p:nvPr/>
        </p:nvSpPr>
        <p:spPr>
          <a:xfrm>
            <a:off x="10253862" y="2264959"/>
            <a:ext cx="135673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rgbClr val="0070C0"/>
                </a:solidFill>
                <a:latin typeface="Arial" panose="020B0604020202020204" pitchFamily="34" charset="0"/>
                <a:ea typeface="+mn-lt"/>
                <a:cs typeface="Arial" panose="020B0604020202020204" pitchFamily="34" charset="0"/>
              </a:rPr>
              <a:t>True</a:t>
            </a:r>
            <a:endParaRPr lang="en-US" sz="4000" dirty="0">
              <a:solidFill>
                <a:srgbClr val="0070C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CDE3D4F-A7A7-CB2B-49B8-92A84BE09AB5}"/>
              </a:ext>
            </a:extLst>
          </p:cNvPr>
          <p:cNvSpPr txBox="1"/>
          <p:nvPr/>
        </p:nvSpPr>
        <p:spPr>
          <a:xfrm>
            <a:off x="10253861" y="4263412"/>
            <a:ext cx="135673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rgbClr val="0070C0"/>
                </a:solidFill>
                <a:latin typeface="Arial" panose="020B0604020202020204" pitchFamily="34" charset="0"/>
                <a:ea typeface="+mn-lt"/>
                <a:cs typeface="Arial" panose="020B0604020202020204" pitchFamily="34" charset="0"/>
              </a:rPr>
              <a:t>True</a:t>
            </a:r>
            <a:endParaRPr lang="en-US" sz="4000" dirty="0">
              <a:solidFill>
                <a:srgbClr val="0070C0"/>
              </a:solidFill>
              <a:latin typeface="Arial" panose="020B0604020202020204" pitchFamily="34" charset="0"/>
              <a:cs typeface="Arial" panose="020B0604020202020204" pitchFamily="34" charset="0"/>
            </a:endParaRPr>
          </a:p>
        </p:txBody>
      </p:sp>
      <p:grpSp>
        <p:nvGrpSpPr>
          <p:cNvPr id="21" name="Group 20" descr="Worksheet available icon">
            <a:extLst>
              <a:ext uri="{FF2B5EF4-FFF2-40B4-BE49-F238E27FC236}">
                <a16:creationId xmlns:a16="http://schemas.microsoft.com/office/drawing/2014/main" id="{E78949DF-FEB4-421D-921E-434C2A8A3434}"/>
              </a:ext>
            </a:extLst>
          </p:cNvPr>
          <p:cNvGrpSpPr/>
          <p:nvPr/>
        </p:nvGrpSpPr>
        <p:grpSpPr>
          <a:xfrm>
            <a:off x="9495879" y="211521"/>
            <a:ext cx="2102384" cy="753403"/>
            <a:chOff x="9495879" y="211521"/>
            <a:chExt cx="2102384" cy="753403"/>
          </a:xfrm>
        </p:grpSpPr>
        <p:pic>
          <p:nvPicPr>
            <p:cNvPr id="23" name="Graphic 6" descr="Document">
              <a:extLst>
                <a:ext uri="{FF2B5EF4-FFF2-40B4-BE49-F238E27FC236}">
                  <a16:creationId xmlns:a16="http://schemas.microsoft.com/office/drawing/2014/main" id="{464A8D36-4A39-4C86-99ED-B77BAA7ACED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5" name="TextBox 24">
              <a:extLst>
                <a:ext uri="{FF2B5EF4-FFF2-40B4-BE49-F238E27FC236}">
                  <a16:creationId xmlns:a16="http://schemas.microsoft.com/office/drawing/2014/main" id="{CA3B6FF9-EED1-45CC-BE52-7036C0EDCF46}"/>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306831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a:cs typeface="Arial"/>
              </a:rPr>
              <a:t> REVIEW</a:t>
            </a:r>
            <a:endParaRPr lang="en-GB" sz="2400" b="1" dirty="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4636410" y="2060"/>
            <a:ext cx="6647553" cy="10121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a:ea typeface="+mj-ea"/>
                <a:cs typeface="Arial"/>
              </a:rPr>
              <a:t>Clarifying misconceptions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1062943409"/>
              </p:ext>
            </p:extLst>
          </p:nvPr>
        </p:nvGraphicFramePr>
        <p:xfrm>
          <a:off x="1818324" y="1181666"/>
          <a:ext cx="6275927" cy="2077074"/>
        </p:xfrm>
        <a:graphic>
          <a:graphicData uri="http://schemas.openxmlformats.org/drawingml/2006/table">
            <a:tbl>
              <a:tblPr firstRow="1" firstCol="1" bandRow="1"/>
              <a:tblGrid>
                <a:gridCol w="1977030">
                  <a:extLst>
                    <a:ext uri="{9D8B030D-6E8A-4147-A177-3AD203B41FA5}">
                      <a16:colId xmlns:a16="http://schemas.microsoft.com/office/drawing/2014/main" val="506151735"/>
                    </a:ext>
                  </a:extLst>
                </a:gridCol>
                <a:gridCol w="1071702">
                  <a:extLst>
                    <a:ext uri="{9D8B030D-6E8A-4147-A177-3AD203B41FA5}">
                      <a16:colId xmlns:a16="http://schemas.microsoft.com/office/drawing/2014/main" val="1073348637"/>
                    </a:ext>
                  </a:extLst>
                </a:gridCol>
                <a:gridCol w="808675">
                  <a:extLst>
                    <a:ext uri="{9D8B030D-6E8A-4147-A177-3AD203B41FA5}">
                      <a16:colId xmlns:a16="http://schemas.microsoft.com/office/drawing/2014/main" val="1874415336"/>
                    </a:ext>
                  </a:extLst>
                </a:gridCol>
                <a:gridCol w="744274">
                  <a:extLst>
                    <a:ext uri="{9D8B030D-6E8A-4147-A177-3AD203B41FA5}">
                      <a16:colId xmlns:a16="http://schemas.microsoft.com/office/drawing/2014/main" val="307384775"/>
                    </a:ext>
                  </a:extLst>
                </a:gridCol>
                <a:gridCol w="812653">
                  <a:extLst>
                    <a:ext uri="{9D8B030D-6E8A-4147-A177-3AD203B41FA5}">
                      <a16:colId xmlns:a16="http://schemas.microsoft.com/office/drawing/2014/main" val="3314211716"/>
                    </a:ext>
                  </a:extLst>
                </a:gridCol>
                <a:gridCol w="861593">
                  <a:extLst>
                    <a:ext uri="{9D8B030D-6E8A-4147-A177-3AD203B41FA5}">
                      <a16:colId xmlns:a16="http://schemas.microsoft.com/office/drawing/2014/main" val="4087266666"/>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37935" y="5906746"/>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2300899876"/>
              </p:ext>
            </p:extLst>
          </p:nvPr>
        </p:nvGraphicFramePr>
        <p:xfrm>
          <a:off x="1832701" y="3476492"/>
          <a:ext cx="6261550" cy="2396098"/>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0" i="0" u="none" strike="noStrike" noProof="0" dirty="0">
                          <a:effectLst/>
                          <a:latin typeface="Arial" panose="020B0604020202020204" pitchFamily="34" charset="0"/>
                          <a:cs typeface="Arial" panose="020B0604020202020204" pitchFamily="34" charset="0"/>
                        </a:rPr>
                        <a:t>     12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8" name="TextBox 7">
            <a:extLst>
              <a:ext uri="{FF2B5EF4-FFF2-40B4-BE49-F238E27FC236}">
                <a16:creationId xmlns:a16="http://schemas.microsoft.com/office/drawing/2014/main" id="{90D8C2DF-775B-B7A3-88D8-4EEC4F49BB21}"/>
              </a:ext>
            </a:extLst>
          </p:cNvPr>
          <p:cNvSpPr txBox="1"/>
          <p:nvPr/>
        </p:nvSpPr>
        <p:spPr>
          <a:xfrm>
            <a:off x="8479692" y="1191846"/>
            <a:ext cx="26669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Finding the multiplier:</a:t>
            </a:r>
          </a:p>
        </p:txBody>
      </p:sp>
      <p:sp>
        <p:nvSpPr>
          <p:cNvPr id="10" name="TextBox 9">
            <a:extLst>
              <a:ext uri="{FF2B5EF4-FFF2-40B4-BE49-F238E27FC236}">
                <a16:creationId xmlns:a16="http://schemas.microsoft.com/office/drawing/2014/main" id="{37B99E43-5CCE-469C-8F7B-A2A33C198DB2}"/>
              </a:ext>
            </a:extLst>
          </p:cNvPr>
          <p:cNvSpPr txBox="1"/>
          <p:nvPr/>
        </p:nvSpPr>
        <p:spPr>
          <a:xfrm>
            <a:off x="8548076" y="1758461"/>
            <a:ext cx="25400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FF0000"/>
                </a:solidFill>
                <a:latin typeface="Arial" panose="020B0604020202020204" pitchFamily="34" charset="0"/>
                <a:cs typeface="Arial" panose="020B0604020202020204" pitchFamily="34" charset="0"/>
              </a:rPr>
              <a:t>60 ÷ 12 = 5</a:t>
            </a:r>
          </a:p>
        </p:txBody>
      </p:sp>
      <p:sp>
        <p:nvSpPr>
          <p:cNvPr id="11" name="TextBox 10">
            <a:extLst>
              <a:ext uri="{FF2B5EF4-FFF2-40B4-BE49-F238E27FC236}">
                <a16:creationId xmlns:a16="http://schemas.microsoft.com/office/drawing/2014/main" id="{14081BCD-E195-A8E2-5D3A-A5BF66D67D42}"/>
              </a:ext>
            </a:extLst>
          </p:cNvPr>
          <p:cNvSpPr txBox="1"/>
          <p:nvPr/>
        </p:nvSpPr>
        <p:spPr>
          <a:xfrm>
            <a:off x="8548076" y="2334846"/>
            <a:ext cx="351692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60 grams for 12 cookies, so 5 grams for a single cookie. </a:t>
            </a:r>
          </a:p>
        </p:txBody>
      </p:sp>
      <p:sp>
        <p:nvSpPr>
          <p:cNvPr id="13" name="TextBox 12">
            <a:extLst>
              <a:ext uri="{FF2B5EF4-FFF2-40B4-BE49-F238E27FC236}">
                <a16:creationId xmlns:a16="http://schemas.microsoft.com/office/drawing/2014/main" id="{AA484B68-A812-A24F-A486-D6E3A424DFAD}"/>
              </a:ext>
            </a:extLst>
          </p:cNvPr>
          <p:cNvSpPr txBox="1"/>
          <p:nvPr/>
        </p:nvSpPr>
        <p:spPr>
          <a:xfrm>
            <a:off x="6022895"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16" name="Arrow: Curved Left 15">
            <a:extLst>
              <a:ext uri="{FF2B5EF4-FFF2-40B4-BE49-F238E27FC236}">
                <a16:creationId xmlns:a16="http://schemas.microsoft.com/office/drawing/2014/main" id="{BDEC61E7-5239-DD2D-8095-A99BC3CA6AFC}"/>
              </a:ext>
            </a:extLst>
          </p:cNvPr>
          <p:cNvSpPr/>
          <p:nvPr/>
        </p:nvSpPr>
        <p:spPr>
          <a:xfrm>
            <a:off x="6277446" y="1455615"/>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97D51D5-68B4-6371-D296-1A245621A1CF}"/>
              </a:ext>
            </a:extLst>
          </p:cNvPr>
          <p:cNvSpPr txBox="1"/>
          <p:nvPr/>
        </p:nvSpPr>
        <p:spPr>
          <a:xfrm>
            <a:off x="8396932" y="3263107"/>
            <a:ext cx="361461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Divide the gram quantity by the number of cookies to determine the multiplier value.</a:t>
            </a:r>
          </a:p>
        </p:txBody>
      </p:sp>
      <p:sp>
        <p:nvSpPr>
          <p:cNvPr id="19" name="TextBox 18">
            <a:extLst>
              <a:ext uri="{FF2B5EF4-FFF2-40B4-BE49-F238E27FC236}">
                <a16:creationId xmlns:a16="http://schemas.microsoft.com/office/drawing/2014/main" id="{40001897-4BFD-1738-0AF0-637E9699192C}"/>
              </a:ext>
            </a:extLst>
          </p:cNvPr>
          <p:cNvSpPr txBox="1"/>
          <p:nvPr/>
        </p:nvSpPr>
        <p:spPr>
          <a:xfrm>
            <a:off x="5088366"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20" name="TextBox 19">
            <a:extLst>
              <a:ext uri="{FF2B5EF4-FFF2-40B4-BE49-F238E27FC236}">
                <a16:creationId xmlns:a16="http://schemas.microsoft.com/office/drawing/2014/main" id="{155DBFF1-E537-6FCE-F56A-7C7D20DA032E}"/>
              </a:ext>
            </a:extLst>
          </p:cNvPr>
          <p:cNvSpPr txBox="1"/>
          <p:nvPr/>
        </p:nvSpPr>
        <p:spPr>
          <a:xfrm>
            <a:off x="4153838"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23" name="Arrow: Curved Left 22">
            <a:extLst>
              <a:ext uri="{FF2B5EF4-FFF2-40B4-BE49-F238E27FC236}">
                <a16:creationId xmlns:a16="http://schemas.microsoft.com/office/drawing/2014/main" id="{2D979ACB-7913-BA9A-0BCD-88F55B62D209}"/>
              </a:ext>
            </a:extLst>
          </p:cNvPr>
          <p:cNvSpPr/>
          <p:nvPr/>
        </p:nvSpPr>
        <p:spPr>
          <a:xfrm>
            <a:off x="4669812" y="1455615"/>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24" name="Arrow: Curved Left 23">
            <a:extLst>
              <a:ext uri="{FF2B5EF4-FFF2-40B4-BE49-F238E27FC236}">
                <a16:creationId xmlns:a16="http://schemas.microsoft.com/office/drawing/2014/main" id="{EB0E596D-53F7-3F74-1095-994FF5B4EB22}"/>
              </a:ext>
            </a:extLst>
          </p:cNvPr>
          <p:cNvSpPr/>
          <p:nvPr/>
        </p:nvSpPr>
        <p:spPr>
          <a:xfrm>
            <a:off x="5608372" y="1464907"/>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5" name="Arrow: Curved Up 14">
            <a:extLst>
              <a:ext uri="{FF2B5EF4-FFF2-40B4-BE49-F238E27FC236}">
                <a16:creationId xmlns:a16="http://schemas.microsoft.com/office/drawing/2014/main" id="{FEE4B34A-C30F-0696-B0C5-2EC3CF5AE4D0}"/>
              </a:ext>
            </a:extLst>
          </p:cNvPr>
          <p:cNvSpPr/>
          <p:nvPr/>
        </p:nvSpPr>
        <p:spPr>
          <a:xfrm>
            <a:off x="4402277" y="5143412"/>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18" name="Arrow: Curved Up 17">
            <a:extLst>
              <a:ext uri="{FF2B5EF4-FFF2-40B4-BE49-F238E27FC236}">
                <a16:creationId xmlns:a16="http://schemas.microsoft.com/office/drawing/2014/main" id="{704C0D64-2775-B61A-4FC5-9F387AF937AA}"/>
              </a:ext>
            </a:extLst>
          </p:cNvPr>
          <p:cNvSpPr/>
          <p:nvPr/>
        </p:nvSpPr>
        <p:spPr>
          <a:xfrm>
            <a:off x="4395439" y="3885218"/>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1CF824-F688-185E-E94C-4BF9EC9BAE6B}"/>
              </a:ext>
            </a:extLst>
          </p:cNvPr>
          <p:cNvSpPr txBox="1"/>
          <p:nvPr/>
        </p:nvSpPr>
        <p:spPr>
          <a:xfrm>
            <a:off x="4526119" y="5361877"/>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2" name="TextBox 21">
            <a:extLst>
              <a:ext uri="{FF2B5EF4-FFF2-40B4-BE49-F238E27FC236}">
                <a16:creationId xmlns:a16="http://schemas.microsoft.com/office/drawing/2014/main" id="{E76CD9FB-0999-7939-F38B-9B7B5CBE047B}"/>
              </a:ext>
            </a:extLst>
          </p:cNvPr>
          <p:cNvSpPr txBox="1"/>
          <p:nvPr/>
        </p:nvSpPr>
        <p:spPr>
          <a:xfrm>
            <a:off x="4512471" y="4107365"/>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 name="TextBox 1">
            <a:extLst>
              <a:ext uri="{FF2B5EF4-FFF2-40B4-BE49-F238E27FC236}">
                <a16:creationId xmlns:a16="http://schemas.microsoft.com/office/drawing/2014/main" id="{2F1384C9-DB38-2FA4-4426-B8ED49A8150B}"/>
              </a:ext>
            </a:extLst>
          </p:cNvPr>
          <p:cNvSpPr txBox="1"/>
          <p:nvPr/>
        </p:nvSpPr>
        <p:spPr>
          <a:xfrm>
            <a:off x="8475628" y="4599703"/>
            <a:ext cx="259019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Arial" panose="020B0604020202020204" pitchFamily="34" charset="0"/>
                <a:cs typeface="Arial" panose="020B0604020202020204" pitchFamily="34" charset="0"/>
              </a:rPr>
              <a:t>How would you describe the </a:t>
            </a:r>
          </a:p>
          <a:p>
            <a:r>
              <a:rPr lang="en-US" b="1" dirty="0">
                <a:latin typeface="Arial" panose="020B0604020202020204" pitchFamily="34" charset="0"/>
                <a:cs typeface="Arial" panose="020B0604020202020204" pitchFamily="34" charset="0"/>
              </a:rPr>
              <a:t>relationship in the table?</a:t>
            </a:r>
          </a:p>
        </p:txBody>
      </p:sp>
    </p:spTree>
    <p:extLst>
      <p:ext uri="{BB962C8B-B14F-4D97-AF65-F5344CB8AC3E}">
        <p14:creationId xmlns:p14="http://schemas.microsoft.com/office/powerpoint/2010/main" val="409847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P spid="17" grpId="0"/>
      <p:bldP spid="15" grpId="0" animBg="1"/>
      <p:bldP spid="18" grpId="0" animBg="1"/>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4636410" y="-17231"/>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a:ea typeface="+mj-ea"/>
                <a:cs typeface="Arial"/>
              </a:rPr>
              <a:t>Spot the error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3" name="Table 2">
            <a:extLst>
              <a:ext uri="{FF2B5EF4-FFF2-40B4-BE49-F238E27FC236}">
                <a16:creationId xmlns:a16="http://schemas.microsoft.com/office/drawing/2014/main" id="{1F67D27E-8EBE-4719-8D1A-353DF1C93D0F}"/>
              </a:ext>
            </a:extLst>
          </p:cNvPr>
          <p:cNvGraphicFramePr>
            <a:graphicFrameLocks noGrp="1"/>
          </p:cNvGraphicFramePr>
          <p:nvPr>
            <p:extLst>
              <p:ext uri="{D42A27DB-BD31-4B8C-83A1-F6EECF244321}">
                <p14:modId xmlns:p14="http://schemas.microsoft.com/office/powerpoint/2010/main" val="3818923424"/>
              </p:ext>
            </p:extLst>
          </p:nvPr>
        </p:nvGraphicFramePr>
        <p:xfrm>
          <a:off x="5391509" y="4241320"/>
          <a:ext cx="6072085" cy="1750145"/>
        </p:xfrm>
        <a:graphic>
          <a:graphicData uri="http://schemas.openxmlformats.org/drawingml/2006/table">
            <a:tbl>
              <a:tblPr firstRow="1" bandRow="1">
                <a:tableStyleId>{5940675A-B579-460E-94D1-54222C63F5DA}</a:tableStyleId>
              </a:tblPr>
              <a:tblGrid>
                <a:gridCol w="1904999">
                  <a:extLst>
                    <a:ext uri="{9D8B030D-6E8A-4147-A177-3AD203B41FA5}">
                      <a16:colId xmlns:a16="http://schemas.microsoft.com/office/drawing/2014/main" val="717701226"/>
                    </a:ext>
                  </a:extLst>
                </a:gridCol>
                <a:gridCol w="949155">
                  <a:extLst>
                    <a:ext uri="{9D8B030D-6E8A-4147-A177-3AD203B41FA5}">
                      <a16:colId xmlns:a16="http://schemas.microsoft.com/office/drawing/2014/main" val="1035876903"/>
                    </a:ext>
                  </a:extLst>
                </a:gridCol>
                <a:gridCol w="878416">
                  <a:extLst>
                    <a:ext uri="{9D8B030D-6E8A-4147-A177-3AD203B41FA5}">
                      <a16:colId xmlns:a16="http://schemas.microsoft.com/office/drawing/2014/main" val="1424570775"/>
                    </a:ext>
                  </a:extLst>
                </a:gridCol>
                <a:gridCol w="1125098">
                  <a:extLst>
                    <a:ext uri="{9D8B030D-6E8A-4147-A177-3AD203B41FA5}">
                      <a16:colId xmlns:a16="http://schemas.microsoft.com/office/drawing/2014/main" val="2887943343"/>
                    </a:ext>
                  </a:extLst>
                </a:gridCol>
                <a:gridCol w="1214417">
                  <a:extLst>
                    <a:ext uri="{9D8B030D-6E8A-4147-A177-3AD203B41FA5}">
                      <a16:colId xmlns:a16="http://schemas.microsoft.com/office/drawing/2014/main" val="266915976"/>
                    </a:ext>
                  </a:extLst>
                </a:gridCol>
              </a:tblGrid>
              <a:tr h="874058">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No. of flapjacks</a:t>
                      </a:r>
                    </a:p>
                  </a:txBody>
                  <a:tcPr/>
                </a:tc>
                <a:tc>
                  <a:txBody>
                    <a:bodyPr/>
                    <a:lstStyle/>
                    <a:p>
                      <a:r>
                        <a:rPr lang="en-GB" sz="3200" dirty="0">
                          <a:latin typeface="Arial" panose="020B0604020202020204" pitchFamily="34" charset="0"/>
                          <a:cs typeface="Arial" panose="020B0604020202020204" pitchFamily="34" charset="0"/>
                        </a:rPr>
                        <a:t>20</a:t>
                      </a:r>
                    </a:p>
                  </a:txBody>
                  <a:tcPr/>
                </a:tc>
                <a:tc>
                  <a:txBody>
                    <a:bodyPr/>
                    <a:lstStyle/>
                    <a:p>
                      <a:pPr lvl="0">
                        <a:buNone/>
                      </a:pPr>
                      <a:r>
                        <a:rPr lang="en-GB" sz="3200" b="0" i="0" u="none" strike="noStrike" noProof="0" dirty="0">
                          <a:latin typeface="Arial" panose="020B0604020202020204" pitchFamily="34" charset="0"/>
                          <a:cs typeface="Arial" panose="020B0604020202020204" pitchFamily="34" charset="0"/>
                        </a:rPr>
                        <a:t>40</a:t>
                      </a:r>
                      <a:endParaRPr lang="en-US" sz="3200" dirty="0">
                        <a:latin typeface="Arial" panose="020B0604020202020204" pitchFamily="34" charset="0"/>
                        <a:cs typeface="Arial" panose="020B0604020202020204" pitchFamily="34" charset="0"/>
                      </a:endParaRPr>
                    </a:p>
                  </a:txBody>
                  <a:tcPr/>
                </a:tc>
                <a:tc>
                  <a:txBody>
                    <a:bodyPr/>
                    <a:lstStyle/>
                    <a:p>
                      <a:r>
                        <a:rPr lang="en-GB" sz="3200" dirty="0">
                          <a:latin typeface="Arial" panose="020B0604020202020204" pitchFamily="34" charset="0"/>
                          <a:cs typeface="Arial" panose="020B0604020202020204" pitchFamily="34" charset="0"/>
                        </a:rPr>
                        <a:t>50</a:t>
                      </a:r>
                    </a:p>
                  </a:txBody>
                  <a:tcPr/>
                </a:tc>
                <a:tc>
                  <a:txBody>
                    <a:bodyPr/>
                    <a:lstStyle/>
                    <a:p>
                      <a:endParaRPr lang="en-GB" dirty="0"/>
                    </a:p>
                  </a:txBody>
                  <a:tcPr/>
                </a:tc>
                <a:extLst>
                  <a:ext uri="{0D108BD9-81ED-4DB2-BD59-A6C34878D82A}">
                    <a16:rowId xmlns:a16="http://schemas.microsoft.com/office/drawing/2014/main" val="1738551251"/>
                  </a:ext>
                </a:extLst>
              </a:tr>
              <a:tr h="876087">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 Flour (g)</a:t>
                      </a:r>
                    </a:p>
                  </a:txBody>
                  <a:tcPr/>
                </a:tc>
                <a:tc>
                  <a:txBody>
                    <a:bodyPr/>
                    <a:lstStyle/>
                    <a:p>
                      <a:r>
                        <a:rPr lang="en-GB" sz="3200" dirty="0">
                          <a:latin typeface="Arial" panose="020B0604020202020204" pitchFamily="34" charset="0"/>
                          <a:cs typeface="Arial" panose="020B0604020202020204" pitchFamily="34" charset="0"/>
                        </a:rPr>
                        <a:t>100</a:t>
                      </a:r>
                    </a:p>
                  </a:txBody>
                  <a:tcPr/>
                </a:tc>
                <a:tc>
                  <a:txBody>
                    <a:bodyPr/>
                    <a:lstStyle/>
                    <a:p>
                      <a:r>
                        <a:rPr lang="en-GB" sz="3200" dirty="0">
                          <a:latin typeface="Arial" panose="020B0604020202020204" pitchFamily="34" charset="0"/>
                          <a:cs typeface="Arial" panose="020B0604020202020204" pitchFamily="34" charset="0"/>
                        </a:rPr>
                        <a:t>200</a:t>
                      </a:r>
                    </a:p>
                  </a:txBody>
                  <a:tcPr/>
                </a:tc>
                <a:tc>
                  <a:txBody>
                    <a:bodyPr/>
                    <a:lstStyle/>
                    <a:p>
                      <a:r>
                        <a:rPr lang="en-GB" sz="3200" dirty="0">
                          <a:latin typeface="Arial" panose="020B0604020202020204" pitchFamily="34" charset="0"/>
                          <a:cs typeface="Arial" panose="020B0604020202020204" pitchFamily="34" charset="0"/>
                        </a:rPr>
                        <a:t>210</a:t>
                      </a:r>
                    </a:p>
                  </a:txBody>
                  <a:tcPr/>
                </a:tc>
                <a:tc>
                  <a:txBody>
                    <a:bodyPr/>
                    <a:lstStyle/>
                    <a:p>
                      <a:endParaRPr lang="en-GB" dirty="0"/>
                    </a:p>
                  </a:txBody>
                  <a:tcPr/>
                </a:tc>
                <a:extLst>
                  <a:ext uri="{0D108BD9-81ED-4DB2-BD59-A6C34878D82A}">
                    <a16:rowId xmlns:a16="http://schemas.microsoft.com/office/drawing/2014/main" val="1228618409"/>
                  </a:ext>
                </a:extLst>
              </a:tr>
            </a:tbl>
          </a:graphicData>
        </a:graphic>
      </p:graphicFrame>
      <p:sp>
        <p:nvSpPr>
          <p:cNvPr id="7" name="Arrow: Curved Left 6">
            <a:extLst>
              <a:ext uri="{FF2B5EF4-FFF2-40B4-BE49-F238E27FC236}">
                <a16:creationId xmlns:a16="http://schemas.microsoft.com/office/drawing/2014/main" id="{2583FC08-61FC-04F2-E838-6976F9F52650}"/>
              </a:ext>
            </a:extLst>
          </p:cNvPr>
          <p:cNvSpPr/>
          <p:nvPr/>
        </p:nvSpPr>
        <p:spPr>
          <a:xfrm rot="16200000">
            <a:off x="7781886" y="3655351"/>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Arrow: Curved Left 9">
            <a:extLst>
              <a:ext uri="{FF2B5EF4-FFF2-40B4-BE49-F238E27FC236}">
                <a16:creationId xmlns:a16="http://schemas.microsoft.com/office/drawing/2014/main" id="{C6604EC0-38C1-5F4F-5F09-6E5DDDD572F2}"/>
              </a:ext>
            </a:extLst>
          </p:cNvPr>
          <p:cNvSpPr/>
          <p:nvPr/>
        </p:nvSpPr>
        <p:spPr>
          <a:xfrm rot="16200000">
            <a:off x="9075848" y="3655350"/>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3" name="Arrow: Curved Up 12">
            <a:extLst>
              <a:ext uri="{FF2B5EF4-FFF2-40B4-BE49-F238E27FC236}">
                <a16:creationId xmlns:a16="http://schemas.microsoft.com/office/drawing/2014/main" id="{921941F6-59EB-2A7A-54B1-860E812E39E6}"/>
              </a:ext>
            </a:extLst>
          </p:cNvPr>
          <p:cNvSpPr/>
          <p:nvPr/>
        </p:nvSpPr>
        <p:spPr>
          <a:xfrm>
            <a:off x="7464655" y="5761639"/>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Arrow: Curved Up 14">
            <a:extLst>
              <a:ext uri="{FF2B5EF4-FFF2-40B4-BE49-F238E27FC236}">
                <a16:creationId xmlns:a16="http://schemas.microsoft.com/office/drawing/2014/main" id="{01673202-E901-3773-5507-4A8562AC7544}"/>
              </a:ext>
            </a:extLst>
          </p:cNvPr>
          <p:cNvSpPr/>
          <p:nvPr/>
        </p:nvSpPr>
        <p:spPr>
          <a:xfrm>
            <a:off x="8830503" y="5761638"/>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extBox 1">
            <a:extLst>
              <a:ext uri="{FF2B5EF4-FFF2-40B4-BE49-F238E27FC236}">
                <a16:creationId xmlns:a16="http://schemas.microsoft.com/office/drawing/2014/main" id="{71EEDED3-CB87-E26B-0D89-8B39DBDD273C}"/>
              </a:ext>
            </a:extLst>
          </p:cNvPr>
          <p:cNvSpPr txBox="1"/>
          <p:nvPr/>
        </p:nvSpPr>
        <p:spPr>
          <a:xfrm>
            <a:off x="8800170" y="3698488"/>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+10</a:t>
            </a:r>
            <a:endParaRPr lang="en-US" dirty="0"/>
          </a:p>
        </p:txBody>
      </p:sp>
      <p:sp>
        <p:nvSpPr>
          <p:cNvPr id="5" name="TextBox 4">
            <a:extLst>
              <a:ext uri="{FF2B5EF4-FFF2-40B4-BE49-F238E27FC236}">
                <a16:creationId xmlns:a16="http://schemas.microsoft.com/office/drawing/2014/main" id="{4F31C3F1-353A-2ADE-397A-5F70186CA218}"/>
              </a:ext>
            </a:extLst>
          </p:cNvPr>
          <p:cNvSpPr txBox="1"/>
          <p:nvPr/>
        </p:nvSpPr>
        <p:spPr>
          <a:xfrm>
            <a:off x="8975967" y="5920462"/>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+10</a:t>
            </a:r>
            <a:endParaRPr lang="en-US" dirty="0"/>
          </a:p>
        </p:txBody>
      </p:sp>
      <p:sp>
        <p:nvSpPr>
          <p:cNvPr id="11" name="TextBox 10">
            <a:extLst>
              <a:ext uri="{FF2B5EF4-FFF2-40B4-BE49-F238E27FC236}">
                <a16:creationId xmlns:a16="http://schemas.microsoft.com/office/drawing/2014/main" id="{1AA3278E-87C2-487B-9364-1AB7A5F2BEE7}"/>
              </a:ext>
            </a:extLst>
          </p:cNvPr>
          <p:cNvSpPr txBox="1"/>
          <p:nvPr/>
        </p:nvSpPr>
        <p:spPr>
          <a:xfrm>
            <a:off x="7635077" y="5920461"/>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x 2</a:t>
            </a:r>
            <a:endParaRPr lang="en-US" dirty="0"/>
          </a:p>
        </p:txBody>
      </p:sp>
      <p:sp>
        <p:nvSpPr>
          <p:cNvPr id="16" name="TextBox 15">
            <a:extLst>
              <a:ext uri="{FF2B5EF4-FFF2-40B4-BE49-F238E27FC236}">
                <a16:creationId xmlns:a16="http://schemas.microsoft.com/office/drawing/2014/main" id="{5CD56D1B-7E53-48C7-F53F-B1CA3C8B6D2D}"/>
              </a:ext>
            </a:extLst>
          </p:cNvPr>
          <p:cNvSpPr txBox="1"/>
          <p:nvPr/>
        </p:nvSpPr>
        <p:spPr>
          <a:xfrm>
            <a:off x="7638585" y="3605560"/>
            <a:ext cx="5296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×2</a:t>
            </a:r>
            <a:endParaRPr lang="en-US" dirty="0"/>
          </a:p>
        </p:txBody>
      </p:sp>
      <p:sp>
        <p:nvSpPr>
          <p:cNvPr id="23" name="TextBox 22">
            <a:extLst>
              <a:ext uri="{FF2B5EF4-FFF2-40B4-BE49-F238E27FC236}">
                <a16:creationId xmlns:a16="http://schemas.microsoft.com/office/drawing/2014/main" id="{0EE28686-5146-43F6-4D0B-0F6561FEC011}"/>
              </a:ext>
            </a:extLst>
          </p:cNvPr>
          <p:cNvSpPr txBox="1"/>
          <p:nvPr/>
        </p:nvSpPr>
        <p:spPr>
          <a:xfrm>
            <a:off x="887104" y="1542197"/>
            <a:ext cx="4012442" cy="4662815"/>
          </a:xfrm>
          <a:prstGeom prst="rect">
            <a:avLst/>
          </a:prstGeom>
          <a:noFill/>
        </p:spPr>
        <p:txBody>
          <a:bodyPr wrap="square" rtlCol="0">
            <a:spAutoFit/>
          </a:bodyPr>
          <a:lstStyle/>
          <a:p>
            <a:r>
              <a:rPr lang="en-GB" sz="1800" dirty="0">
                <a:effectLst/>
                <a:latin typeface="Arial" panose="020B0604020202020204" pitchFamily="34" charset="0"/>
                <a:ea typeface="Calibri" panose="020F0502020204030204" pitchFamily="34" charset="0"/>
              </a:rPr>
              <a:t>Here are the ingredients needed to make a tray of 20 flapjacks:</a:t>
            </a:r>
            <a:r>
              <a:rPr lang="en-GB" dirty="0">
                <a:effectLst/>
              </a:rPr>
              <a:t> </a:t>
            </a:r>
          </a:p>
          <a:p>
            <a:endParaRPr lang="en-GB" dirty="0">
              <a:effectLst/>
            </a:endParaRPr>
          </a:p>
          <a:p>
            <a:pPr>
              <a:spcAft>
                <a:spcPts val="600"/>
              </a:spcAft>
            </a:pPr>
            <a:r>
              <a:rPr lang="en-GB" dirty="0"/>
              <a:t>	</a:t>
            </a:r>
            <a:r>
              <a:rPr lang="en-GB" sz="1800" dirty="0">
                <a:effectLst/>
                <a:latin typeface="Arial" panose="020B0604020202020204" pitchFamily="34" charset="0"/>
                <a:ea typeface="Calibri" panose="020F0502020204030204" pitchFamily="34" charset="0"/>
              </a:rPr>
              <a:t>200 g of margarine</a:t>
            </a:r>
          </a:p>
          <a:p>
            <a:pPr indent="457200">
              <a:spcAft>
                <a:spcPts val="600"/>
              </a:spcAft>
            </a:pPr>
            <a:r>
              <a:rPr lang="en-GB" sz="1800" dirty="0">
                <a:effectLst/>
                <a:latin typeface="Arial" panose="020B0604020202020204" pitchFamily="34" charset="0"/>
                <a:ea typeface="Calibri" panose="020F0502020204030204" pitchFamily="34" charset="0"/>
              </a:rPr>
              <a:t>	250 g of oats</a:t>
            </a:r>
          </a:p>
          <a:p>
            <a:pPr indent="457200">
              <a:spcAft>
                <a:spcPts val="600"/>
              </a:spcAft>
            </a:pPr>
            <a:r>
              <a:rPr lang="en-GB" sz="1800" dirty="0">
                <a:effectLst/>
                <a:latin typeface="Arial" panose="020B0604020202020204" pitchFamily="34" charset="0"/>
                <a:ea typeface="Calibri" panose="020F0502020204030204" pitchFamily="34" charset="0"/>
              </a:rPr>
              <a:t>	200 g of sugar</a:t>
            </a:r>
          </a:p>
          <a:p>
            <a:pPr indent="457200">
              <a:spcAft>
                <a:spcPts val="600"/>
              </a:spcAft>
            </a:pPr>
            <a:r>
              <a:rPr lang="en-GB" sz="1800" dirty="0">
                <a:effectLst/>
                <a:latin typeface="Arial" panose="020B0604020202020204" pitchFamily="34" charset="0"/>
                <a:ea typeface="Calibri" panose="020F0502020204030204" pitchFamily="34" charset="0"/>
              </a:rPr>
              <a:t>	100 g of flour</a:t>
            </a:r>
          </a:p>
          <a:p>
            <a:pPr indent="457200">
              <a:spcAft>
                <a:spcPts val="600"/>
              </a:spcAft>
            </a:pPr>
            <a:r>
              <a:rPr lang="en-GB" sz="1800" dirty="0">
                <a:effectLst/>
                <a:latin typeface="Arial" panose="020B0604020202020204" pitchFamily="34" charset="0"/>
                <a:ea typeface="Calibri" panose="020F0502020204030204" pitchFamily="34" charset="0"/>
              </a:rPr>
              <a:t>	3 tablespoons of syrup</a:t>
            </a:r>
          </a:p>
          <a:p>
            <a:pPr>
              <a:spcAft>
                <a:spcPts val="600"/>
              </a:spcAft>
            </a:pPr>
            <a:r>
              <a:rPr lang="en-GB" sz="1800" dirty="0">
                <a:effectLst/>
                <a:latin typeface="Arial" panose="020B0604020202020204" pitchFamily="34" charset="0"/>
                <a:ea typeface="Calibri" panose="020F0502020204030204" pitchFamily="34" charset="0"/>
              </a:rPr>
              <a:t> </a:t>
            </a:r>
          </a:p>
          <a:p>
            <a:pPr>
              <a:spcAft>
                <a:spcPts val="600"/>
              </a:spcAft>
            </a:pPr>
            <a:r>
              <a:rPr lang="en-GB" sz="1800" dirty="0">
                <a:effectLst/>
                <a:latin typeface="Arial" panose="020B0604020202020204" pitchFamily="34" charset="0"/>
                <a:ea typeface="Calibri" panose="020F0502020204030204" pitchFamily="34" charset="0"/>
              </a:rPr>
              <a:t>Kelly needs to make 50 flapjacks for a party.</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b="1" dirty="0">
                <a:effectLst/>
                <a:latin typeface="Arial" panose="020B0604020202020204" pitchFamily="34" charset="0"/>
                <a:ea typeface="Calibri" panose="020F0502020204030204" pitchFamily="34" charset="0"/>
              </a:rPr>
              <a:t>How much flour does she need?</a:t>
            </a:r>
          </a:p>
          <a:p>
            <a:endParaRPr lang="en-US" dirty="0"/>
          </a:p>
        </p:txBody>
      </p:sp>
      <p:sp>
        <p:nvSpPr>
          <p:cNvPr id="9" name="Isosceles Triangle 8">
            <a:extLst>
              <a:ext uri="{FF2B5EF4-FFF2-40B4-BE49-F238E27FC236}">
                <a16:creationId xmlns:a16="http://schemas.microsoft.com/office/drawing/2014/main" id="{668E36F1-15F8-698A-AF1B-6BB193B4A2E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C8F55D59-20B7-5B0E-B03E-6B9D4876B0AB}"/>
              </a:ext>
            </a:extLst>
          </p:cNvPr>
          <p:cNvSpPr txBox="1"/>
          <p:nvPr/>
        </p:nvSpPr>
        <p:spPr>
          <a:xfrm>
            <a:off x="-27606" y="-17453"/>
            <a:ext cx="4302720" cy="400110"/>
          </a:xfrm>
          <a:prstGeom prst="rect">
            <a:avLst/>
          </a:prstGeom>
          <a:noFill/>
          <a:ln>
            <a:noFill/>
          </a:ln>
          <a:effectLst/>
        </p:spPr>
        <p:txBody>
          <a:bodyPr wrap="square" lIns="91440" tIns="45720" rIns="91440" bIns="45720" rtlCol="0" anchor="t">
            <a:spAutoFit/>
          </a:bodyPr>
          <a:lstStyle/>
          <a:p>
            <a:r>
              <a:rPr lang="en-GB" sz="2000" b="1" dirty="0">
                <a:solidFill>
                  <a:schemeClr val="bg1"/>
                </a:solidFill>
                <a:latin typeface="Arial"/>
                <a:cs typeface="Arial"/>
              </a:rPr>
              <a:t>EXPLORE </a:t>
            </a:r>
            <a:endParaRPr lang="en-GB" sz="2000" b="1" dirty="0">
              <a:solidFill>
                <a:schemeClr val="bg1"/>
              </a:solidFill>
              <a:latin typeface="Arial" panose="020B0604020202020204" pitchFamily="34" charset="0"/>
              <a:cs typeface="Arial" panose="020B0604020202020204" pitchFamily="34" charset="0"/>
            </a:endParaRPr>
          </a:p>
        </p:txBody>
      </p:sp>
      <p:pic>
        <p:nvPicPr>
          <p:cNvPr id="12" name="Picture 11" descr="A tray of flapjack divided into twenty equal squares in a five-by-four arrangement">
            <a:extLst>
              <a:ext uri="{FF2B5EF4-FFF2-40B4-BE49-F238E27FC236}">
                <a16:creationId xmlns:a16="http://schemas.microsoft.com/office/drawing/2014/main" id="{607B248B-DC3D-030F-78EB-D8F0BFC548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66965" y="1166169"/>
            <a:ext cx="3617865" cy="2410267"/>
          </a:xfrm>
          <a:prstGeom prst="rect">
            <a:avLst/>
          </a:prstGeom>
        </p:spPr>
      </p:pic>
    </p:spTree>
    <p:extLst>
      <p:ext uri="{BB962C8B-B14F-4D97-AF65-F5344CB8AC3E}">
        <p14:creationId xmlns:p14="http://schemas.microsoft.com/office/powerpoint/2010/main" val="3220050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7453"/>
            <a:ext cx="4302720" cy="400110"/>
          </a:xfrm>
          <a:prstGeom prst="rect">
            <a:avLst/>
          </a:prstGeom>
          <a:noFill/>
          <a:ln>
            <a:noFill/>
          </a:ln>
          <a:effectLst/>
        </p:spPr>
        <p:txBody>
          <a:bodyPr wrap="square" lIns="91440" tIns="45720" rIns="91440" bIns="45720" rtlCol="0" anchor="t">
            <a:spAutoFit/>
          </a:bodyPr>
          <a:lstStyle/>
          <a:p>
            <a:r>
              <a:rPr lang="en-GB" sz="2000" b="1" dirty="0">
                <a:solidFill>
                  <a:schemeClr val="bg1"/>
                </a:solidFill>
                <a:latin typeface="Arial"/>
                <a:cs typeface="Arial"/>
              </a:rPr>
              <a:t>EXPLORE</a:t>
            </a:r>
            <a:endParaRPr lang="en-GB" sz="2000" b="1" dirty="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4636410" y="-17231"/>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a:ea typeface="+mj-ea"/>
                <a:cs typeface="Arial"/>
              </a:rPr>
              <a:t>Spot the error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3" name="Table 2">
            <a:extLst>
              <a:ext uri="{FF2B5EF4-FFF2-40B4-BE49-F238E27FC236}">
                <a16:creationId xmlns:a16="http://schemas.microsoft.com/office/drawing/2014/main" id="{1F67D27E-8EBE-4719-8D1A-353DF1C93D0F}"/>
              </a:ext>
            </a:extLst>
          </p:cNvPr>
          <p:cNvGraphicFramePr>
            <a:graphicFrameLocks noGrp="1"/>
          </p:cNvGraphicFramePr>
          <p:nvPr>
            <p:extLst>
              <p:ext uri="{D42A27DB-BD31-4B8C-83A1-F6EECF244321}">
                <p14:modId xmlns:p14="http://schemas.microsoft.com/office/powerpoint/2010/main" val="373042787"/>
              </p:ext>
            </p:extLst>
          </p:nvPr>
        </p:nvGraphicFramePr>
        <p:xfrm>
          <a:off x="5436849" y="4257986"/>
          <a:ext cx="6072085" cy="1750145"/>
        </p:xfrm>
        <a:graphic>
          <a:graphicData uri="http://schemas.openxmlformats.org/drawingml/2006/table">
            <a:tbl>
              <a:tblPr firstRow="1" bandRow="1">
                <a:tableStyleId>{5940675A-B579-460E-94D1-54222C63F5DA}</a:tableStyleId>
              </a:tblPr>
              <a:tblGrid>
                <a:gridCol w="1904999">
                  <a:extLst>
                    <a:ext uri="{9D8B030D-6E8A-4147-A177-3AD203B41FA5}">
                      <a16:colId xmlns:a16="http://schemas.microsoft.com/office/drawing/2014/main" val="717701226"/>
                    </a:ext>
                  </a:extLst>
                </a:gridCol>
                <a:gridCol w="949155">
                  <a:extLst>
                    <a:ext uri="{9D8B030D-6E8A-4147-A177-3AD203B41FA5}">
                      <a16:colId xmlns:a16="http://schemas.microsoft.com/office/drawing/2014/main" val="1035876903"/>
                    </a:ext>
                  </a:extLst>
                </a:gridCol>
                <a:gridCol w="878416">
                  <a:extLst>
                    <a:ext uri="{9D8B030D-6E8A-4147-A177-3AD203B41FA5}">
                      <a16:colId xmlns:a16="http://schemas.microsoft.com/office/drawing/2014/main" val="1424570775"/>
                    </a:ext>
                  </a:extLst>
                </a:gridCol>
                <a:gridCol w="1125098">
                  <a:extLst>
                    <a:ext uri="{9D8B030D-6E8A-4147-A177-3AD203B41FA5}">
                      <a16:colId xmlns:a16="http://schemas.microsoft.com/office/drawing/2014/main" val="2887943343"/>
                    </a:ext>
                  </a:extLst>
                </a:gridCol>
                <a:gridCol w="1214417">
                  <a:extLst>
                    <a:ext uri="{9D8B030D-6E8A-4147-A177-3AD203B41FA5}">
                      <a16:colId xmlns:a16="http://schemas.microsoft.com/office/drawing/2014/main" val="266915976"/>
                    </a:ext>
                  </a:extLst>
                </a:gridCol>
              </a:tblGrid>
              <a:tr h="874058">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No. of flapjacks</a:t>
                      </a:r>
                    </a:p>
                  </a:txBody>
                  <a:tcPr/>
                </a:tc>
                <a:tc>
                  <a:txBody>
                    <a:bodyPr/>
                    <a:lstStyle/>
                    <a:p>
                      <a:r>
                        <a:rPr lang="en-GB" sz="3200" dirty="0"/>
                        <a:t>20</a:t>
                      </a:r>
                    </a:p>
                  </a:txBody>
                  <a:tcPr/>
                </a:tc>
                <a:tc>
                  <a:txBody>
                    <a:bodyPr/>
                    <a:lstStyle/>
                    <a:p>
                      <a:pPr lvl="0">
                        <a:buNone/>
                      </a:pPr>
                      <a:r>
                        <a:rPr lang="en-GB" sz="3200" b="0" i="0" u="none" strike="noStrike" noProof="0" dirty="0">
                          <a:latin typeface="Calibri"/>
                        </a:rPr>
                        <a:t>40</a:t>
                      </a:r>
                      <a:endParaRPr lang="en-US" sz="3200" dirty="0"/>
                    </a:p>
                  </a:txBody>
                  <a:tcPr/>
                </a:tc>
                <a:tc>
                  <a:txBody>
                    <a:bodyPr/>
                    <a:lstStyle/>
                    <a:p>
                      <a:r>
                        <a:rPr lang="en-GB" sz="3200" dirty="0"/>
                        <a:t>10</a:t>
                      </a:r>
                    </a:p>
                  </a:txBody>
                  <a:tcPr/>
                </a:tc>
                <a:tc>
                  <a:txBody>
                    <a:bodyPr/>
                    <a:lstStyle/>
                    <a:p>
                      <a:r>
                        <a:rPr lang="en-GB" sz="3200" dirty="0"/>
                        <a:t>50</a:t>
                      </a:r>
                    </a:p>
                  </a:txBody>
                  <a:tcPr/>
                </a:tc>
                <a:extLst>
                  <a:ext uri="{0D108BD9-81ED-4DB2-BD59-A6C34878D82A}">
                    <a16:rowId xmlns:a16="http://schemas.microsoft.com/office/drawing/2014/main" val="1738551251"/>
                  </a:ext>
                </a:extLst>
              </a:tr>
              <a:tr h="876087">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 Flour (g)</a:t>
                      </a:r>
                    </a:p>
                  </a:txBody>
                  <a:tcPr/>
                </a:tc>
                <a:tc>
                  <a:txBody>
                    <a:bodyPr/>
                    <a:lstStyle/>
                    <a:p>
                      <a:r>
                        <a:rPr lang="en-GB" sz="3200" dirty="0"/>
                        <a:t>100</a:t>
                      </a:r>
                    </a:p>
                  </a:txBody>
                  <a:tcPr/>
                </a:tc>
                <a:tc>
                  <a:txBody>
                    <a:bodyPr/>
                    <a:lstStyle/>
                    <a:p>
                      <a:r>
                        <a:rPr lang="en-GB" sz="3200" dirty="0"/>
                        <a:t>200</a:t>
                      </a:r>
                    </a:p>
                  </a:txBody>
                  <a:tcPr/>
                </a:tc>
                <a:tc>
                  <a:txBody>
                    <a:bodyPr/>
                    <a:lstStyle/>
                    <a:p>
                      <a:r>
                        <a:rPr lang="en-US" sz="3200" dirty="0"/>
                        <a:t>5</a:t>
                      </a:r>
                      <a:r>
                        <a:rPr lang="en-GB" sz="3200" dirty="0"/>
                        <a:t>0</a:t>
                      </a:r>
                    </a:p>
                  </a:txBody>
                  <a:tcPr/>
                </a:tc>
                <a:tc>
                  <a:txBody>
                    <a:bodyPr/>
                    <a:lstStyle/>
                    <a:p>
                      <a:r>
                        <a:rPr lang="en-US" sz="3200" dirty="0"/>
                        <a:t>250</a:t>
                      </a:r>
                      <a:endParaRPr lang="en-GB" sz="3200" dirty="0"/>
                    </a:p>
                  </a:txBody>
                  <a:tcPr/>
                </a:tc>
                <a:extLst>
                  <a:ext uri="{0D108BD9-81ED-4DB2-BD59-A6C34878D82A}">
                    <a16:rowId xmlns:a16="http://schemas.microsoft.com/office/drawing/2014/main" val="1228618409"/>
                  </a:ext>
                </a:extLst>
              </a:tr>
            </a:tbl>
          </a:graphicData>
        </a:graphic>
      </p:graphicFrame>
      <p:sp>
        <p:nvSpPr>
          <p:cNvPr id="7" name="Arrow: Curved Left 6">
            <a:extLst>
              <a:ext uri="{FF2B5EF4-FFF2-40B4-BE49-F238E27FC236}">
                <a16:creationId xmlns:a16="http://schemas.microsoft.com/office/drawing/2014/main" id="{2583FC08-61FC-04F2-E838-6976F9F52650}"/>
              </a:ext>
            </a:extLst>
          </p:cNvPr>
          <p:cNvSpPr/>
          <p:nvPr/>
        </p:nvSpPr>
        <p:spPr>
          <a:xfrm rot="16200000">
            <a:off x="7781886" y="3655351"/>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Arrow: Curved Left 9">
            <a:extLst>
              <a:ext uri="{FF2B5EF4-FFF2-40B4-BE49-F238E27FC236}">
                <a16:creationId xmlns:a16="http://schemas.microsoft.com/office/drawing/2014/main" id="{C6604EC0-38C1-5F4F-5F09-6E5DDDD572F2}"/>
              </a:ext>
            </a:extLst>
          </p:cNvPr>
          <p:cNvSpPr/>
          <p:nvPr/>
        </p:nvSpPr>
        <p:spPr>
          <a:xfrm rot="16200000">
            <a:off x="8357252" y="2842677"/>
            <a:ext cx="299275" cy="2094779"/>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3" name="Arrow: Curved Up 12">
            <a:extLst>
              <a:ext uri="{FF2B5EF4-FFF2-40B4-BE49-F238E27FC236}">
                <a16:creationId xmlns:a16="http://schemas.microsoft.com/office/drawing/2014/main" id="{921941F6-59EB-2A7A-54B1-860E812E39E6}"/>
              </a:ext>
            </a:extLst>
          </p:cNvPr>
          <p:cNvSpPr/>
          <p:nvPr/>
        </p:nvSpPr>
        <p:spPr>
          <a:xfrm>
            <a:off x="7464655" y="5761639"/>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Arrow: Curved Up 14">
            <a:extLst>
              <a:ext uri="{FF2B5EF4-FFF2-40B4-BE49-F238E27FC236}">
                <a16:creationId xmlns:a16="http://schemas.microsoft.com/office/drawing/2014/main" id="{01673202-E901-3773-5507-4A8562AC7544}"/>
              </a:ext>
            </a:extLst>
          </p:cNvPr>
          <p:cNvSpPr/>
          <p:nvPr/>
        </p:nvSpPr>
        <p:spPr>
          <a:xfrm>
            <a:off x="7474513" y="5889656"/>
            <a:ext cx="1810164"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TextBox 10">
            <a:extLst>
              <a:ext uri="{FF2B5EF4-FFF2-40B4-BE49-F238E27FC236}">
                <a16:creationId xmlns:a16="http://schemas.microsoft.com/office/drawing/2014/main" id="{1AA3278E-87C2-487B-9364-1AB7A5F2BEE7}"/>
              </a:ext>
            </a:extLst>
          </p:cNvPr>
          <p:cNvSpPr txBox="1"/>
          <p:nvPr/>
        </p:nvSpPr>
        <p:spPr>
          <a:xfrm>
            <a:off x="7635077" y="5920461"/>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 2</a:t>
            </a:r>
            <a:endParaRPr lang="en-US" dirty="0"/>
          </a:p>
        </p:txBody>
      </p:sp>
      <p:sp>
        <p:nvSpPr>
          <p:cNvPr id="16" name="TextBox 15">
            <a:extLst>
              <a:ext uri="{FF2B5EF4-FFF2-40B4-BE49-F238E27FC236}">
                <a16:creationId xmlns:a16="http://schemas.microsoft.com/office/drawing/2014/main" id="{5CD56D1B-7E53-48C7-F53F-B1CA3C8B6D2D}"/>
              </a:ext>
            </a:extLst>
          </p:cNvPr>
          <p:cNvSpPr txBox="1"/>
          <p:nvPr/>
        </p:nvSpPr>
        <p:spPr>
          <a:xfrm>
            <a:off x="7638585" y="3605560"/>
            <a:ext cx="5296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×2</a:t>
            </a:r>
            <a:endParaRPr lang="en-US" dirty="0"/>
          </a:p>
        </p:txBody>
      </p:sp>
      <p:sp>
        <p:nvSpPr>
          <p:cNvPr id="17" name="TextBox 16">
            <a:extLst>
              <a:ext uri="{FF2B5EF4-FFF2-40B4-BE49-F238E27FC236}">
                <a16:creationId xmlns:a16="http://schemas.microsoft.com/office/drawing/2014/main" id="{8384C464-51C5-4C8C-9593-79D21B00B257}"/>
              </a:ext>
            </a:extLst>
          </p:cNvPr>
          <p:cNvSpPr txBox="1"/>
          <p:nvPr/>
        </p:nvSpPr>
        <p:spPr>
          <a:xfrm>
            <a:off x="8405931" y="3392591"/>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cs typeface="Calibri"/>
              </a:rPr>
              <a:t>÷2</a:t>
            </a:r>
            <a:endParaRPr lang="en-US" dirty="0">
              <a:solidFill>
                <a:srgbClr val="375623"/>
              </a:solidFill>
            </a:endParaRPr>
          </a:p>
        </p:txBody>
      </p:sp>
      <p:sp>
        <p:nvSpPr>
          <p:cNvPr id="18" name="TextBox 17">
            <a:extLst>
              <a:ext uri="{FF2B5EF4-FFF2-40B4-BE49-F238E27FC236}">
                <a16:creationId xmlns:a16="http://schemas.microsoft.com/office/drawing/2014/main" id="{DACAF544-17FE-460F-A6B6-B41A446AE529}"/>
              </a:ext>
            </a:extLst>
          </p:cNvPr>
          <p:cNvSpPr txBox="1"/>
          <p:nvPr/>
        </p:nvSpPr>
        <p:spPr>
          <a:xfrm>
            <a:off x="8506889" y="6041747"/>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cs typeface="Calibri"/>
              </a:rPr>
              <a:t>÷2</a:t>
            </a:r>
            <a:endParaRPr lang="en-US" dirty="0">
              <a:solidFill>
                <a:srgbClr val="375623"/>
              </a:solidFill>
            </a:endParaRPr>
          </a:p>
        </p:txBody>
      </p:sp>
      <p:sp>
        <p:nvSpPr>
          <p:cNvPr id="2" name="TextBox 1">
            <a:extLst>
              <a:ext uri="{FF2B5EF4-FFF2-40B4-BE49-F238E27FC236}">
                <a16:creationId xmlns:a16="http://schemas.microsoft.com/office/drawing/2014/main" id="{6055990F-5C4C-B9D7-2292-4511743CCB48}"/>
              </a:ext>
            </a:extLst>
          </p:cNvPr>
          <p:cNvSpPr txBox="1"/>
          <p:nvPr/>
        </p:nvSpPr>
        <p:spPr>
          <a:xfrm>
            <a:off x="955343" y="1460310"/>
            <a:ext cx="3848669" cy="4662815"/>
          </a:xfrm>
          <a:prstGeom prst="rect">
            <a:avLst/>
          </a:prstGeom>
          <a:noFill/>
        </p:spPr>
        <p:txBody>
          <a:bodyPr wrap="square" rtlCol="0">
            <a:spAutoFit/>
          </a:bodyPr>
          <a:lstStyle/>
          <a:p>
            <a:r>
              <a:rPr lang="en-GB" sz="1800" dirty="0">
                <a:effectLst/>
                <a:latin typeface="Arial" panose="020B0604020202020204" pitchFamily="34" charset="0"/>
                <a:ea typeface="Calibri" panose="020F0502020204030204" pitchFamily="34" charset="0"/>
              </a:rPr>
              <a:t>Here are the ingredients needed to make a tray of 20 flapjacks:</a:t>
            </a:r>
            <a:r>
              <a:rPr lang="en-GB" dirty="0">
                <a:effectLst/>
              </a:rPr>
              <a:t> </a:t>
            </a:r>
          </a:p>
          <a:p>
            <a:endParaRPr lang="en-GB" dirty="0">
              <a:effectLst/>
            </a:endParaRPr>
          </a:p>
          <a:p>
            <a:pPr>
              <a:spcAft>
                <a:spcPts val="600"/>
              </a:spcAft>
            </a:pPr>
            <a:r>
              <a:rPr lang="en-GB" dirty="0"/>
              <a:t>	</a:t>
            </a:r>
            <a:r>
              <a:rPr lang="en-GB" sz="1800" dirty="0">
                <a:effectLst/>
                <a:latin typeface="Arial" panose="020B0604020202020204" pitchFamily="34" charset="0"/>
                <a:ea typeface="Calibri" panose="020F0502020204030204" pitchFamily="34" charset="0"/>
              </a:rPr>
              <a:t>200 g of margarine</a:t>
            </a:r>
          </a:p>
          <a:p>
            <a:pPr indent="457200">
              <a:spcAft>
                <a:spcPts val="600"/>
              </a:spcAft>
            </a:pPr>
            <a:r>
              <a:rPr lang="en-GB" sz="1800" dirty="0">
                <a:effectLst/>
                <a:latin typeface="Arial" panose="020B0604020202020204" pitchFamily="34" charset="0"/>
                <a:ea typeface="Calibri" panose="020F0502020204030204" pitchFamily="34" charset="0"/>
              </a:rPr>
              <a:t>	250 g of oats</a:t>
            </a:r>
          </a:p>
          <a:p>
            <a:pPr indent="457200">
              <a:spcAft>
                <a:spcPts val="600"/>
              </a:spcAft>
            </a:pPr>
            <a:r>
              <a:rPr lang="en-GB" sz="1800" dirty="0">
                <a:effectLst/>
                <a:latin typeface="Arial" panose="020B0604020202020204" pitchFamily="34" charset="0"/>
                <a:ea typeface="Calibri" panose="020F0502020204030204" pitchFamily="34" charset="0"/>
              </a:rPr>
              <a:t>	200 g of sugar</a:t>
            </a:r>
          </a:p>
          <a:p>
            <a:pPr indent="457200">
              <a:spcAft>
                <a:spcPts val="600"/>
              </a:spcAft>
            </a:pPr>
            <a:r>
              <a:rPr lang="en-GB" sz="1800" dirty="0">
                <a:effectLst/>
                <a:latin typeface="Arial" panose="020B0604020202020204" pitchFamily="34" charset="0"/>
                <a:ea typeface="Calibri" panose="020F0502020204030204" pitchFamily="34" charset="0"/>
              </a:rPr>
              <a:t>	100 g of flour</a:t>
            </a:r>
          </a:p>
          <a:p>
            <a:pPr indent="457200">
              <a:spcAft>
                <a:spcPts val="600"/>
              </a:spcAft>
            </a:pPr>
            <a:r>
              <a:rPr lang="en-GB" sz="1800" dirty="0">
                <a:effectLst/>
                <a:latin typeface="Arial" panose="020B0604020202020204" pitchFamily="34" charset="0"/>
                <a:ea typeface="Calibri" panose="020F0502020204030204" pitchFamily="34" charset="0"/>
              </a:rPr>
              <a:t>	3 tablespoons of syrup</a:t>
            </a:r>
          </a:p>
          <a:p>
            <a:pPr>
              <a:spcAft>
                <a:spcPts val="600"/>
              </a:spcAft>
            </a:pPr>
            <a:r>
              <a:rPr lang="en-GB" sz="1800" dirty="0">
                <a:effectLst/>
                <a:latin typeface="Arial" panose="020B0604020202020204" pitchFamily="34" charset="0"/>
                <a:ea typeface="Calibri" panose="020F0502020204030204" pitchFamily="34" charset="0"/>
              </a:rPr>
              <a:t> </a:t>
            </a:r>
          </a:p>
          <a:p>
            <a:pPr>
              <a:spcAft>
                <a:spcPts val="600"/>
              </a:spcAft>
            </a:pPr>
            <a:r>
              <a:rPr lang="en-GB" sz="1800" dirty="0">
                <a:effectLst/>
                <a:latin typeface="Arial" panose="020B0604020202020204" pitchFamily="34" charset="0"/>
                <a:ea typeface="Calibri" panose="020F0502020204030204" pitchFamily="34" charset="0"/>
              </a:rPr>
              <a:t>Kelly needs to make 50 flapjacks for a party.</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b="1" dirty="0">
                <a:effectLst/>
                <a:latin typeface="Arial" panose="020B0604020202020204" pitchFamily="34" charset="0"/>
                <a:ea typeface="Calibri" panose="020F0502020204030204" pitchFamily="34" charset="0"/>
              </a:rPr>
              <a:t>How much flour does she need?</a:t>
            </a:r>
          </a:p>
          <a:p>
            <a:endParaRPr lang="en-US" dirty="0"/>
          </a:p>
        </p:txBody>
      </p:sp>
      <p:pic>
        <p:nvPicPr>
          <p:cNvPr id="9" name="Picture 8" descr="A tray of flapjack divided into twenty equal squares in a five-by-four arrangement">
            <a:extLst>
              <a:ext uri="{FF2B5EF4-FFF2-40B4-BE49-F238E27FC236}">
                <a16:creationId xmlns:a16="http://schemas.microsoft.com/office/drawing/2014/main" id="{5AF84D4B-DF0B-36F6-E3D2-E94A4FE83C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66348" y="1242549"/>
            <a:ext cx="3281082" cy="2185898"/>
          </a:xfrm>
          <a:prstGeom prst="rect">
            <a:avLst/>
          </a:prstGeom>
        </p:spPr>
      </p:pic>
    </p:spTree>
    <p:extLst>
      <p:ext uri="{BB962C8B-B14F-4D97-AF65-F5344CB8AC3E}">
        <p14:creationId xmlns:p14="http://schemas.microsoft.com/office/powerpoint/2010/main" val="3463436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pic>
        <p:nvPicPr>
          <p:cNvPr id="2" name="Picture 1" descr="A line graph the x-axis is labelled number of people, on the y-axis is labelled with a question mark. The first meets the plotted line at approximately x = 1, y = 5. The second meets the plotted line at x = 2, y = 10.  The third is x=3 and 7= 15. The fourth is x-= 7 y= 35.  The final point is x= 10 and y = 50">
            <a:extLst>
              <a:ext uri="{FF2B5EF4-FFF2-40B4-BE49-F238E27FC236}">
                <a16:creationId xmlns:a16="http://schemas.microsoft.com/office/drawing/2014/main" id="{17DFBE0E-3A8D-54C1-87FC-1345BC021A2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229"/>
          <a:stretch/>
        </p:blipFill>
        <p:spPr bwMode="auto">
          <a:xfrm>
            <a:off x="1724025" y="1954054"/>
            <a:ext cx="3854909" cy="3603115"/>
          </a:xfrm>
          <a:prstGeom prst="rect">
            <a:avLst/>
          </a:prstGeom>
          <a:noFill/>
        </p:spPr>
      </p:pic>
      <p:sp>
        <p:nvSpPr>
          <p:cNvPr id="6" name="TextBox 5">
            <a:extLst>
              <a:ext uri="{FF2B5EF4-FFF2-40B4-BE49-F238E27FC236}">
                <a16:creationId xmlns:a16="http://schemas.microsoft.com/office/drawing/2014/main" id="{1EA72910-895C-4B5D-7C98-667895D4EA9F}"/>
              </a:ext>
            </a:extLst>
          </p:cNvPr>
          <p:cNvSpPr txBox="1"/>
          <p:nvPr/>
        </p:nvSpPr>
        <p:spPr>
          <a:xfrm>
            <a:off x="2882214" y="5533504"/>
            <a:ext cx="2443548" cy="392159"/>
          </a:xfrm>
          <a:prstGeom prst="rect">
            <a:avLst/>
          </a:prstGeom>
          <a:noFill/>
        </p:spPr>
        <p:txBody>
          <a:bodyPr wrap="square">
            <a:spAutoFit/>
          </a:bodyPr>
          <a:lstStyle/>
          <a:p>
            <a:pPr algn="ctr">
              <a:lnSpc>
                <a:spcPct val="115000"/>
              </a:lnSpc>
              <a:spcBef>
                <a:spcPts val="400"/>
              </a:spcBef>
              <a:spcAft>
                <a:spcPts val="400"/>
              </a:spcAft>
            </a:pPr>
            <a:r>
              <a:rPr lang="en-GB" sz="18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Number of people</a:t>
            </a:r>
            <a:endParaRPr lang="en-GB" sz="12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0646DE2-BACF-B8C4-1FF3-56BCB7554AAC}"/>
              </a:ext>
            </a:extLst>
          </p:cNvPr>
          <p:cNvSpPr txBox="1"/>
          <p:nvPr/>
        </p:nvSpPr>
        <p:spPr>
          <a:xfrm>
            <a:off x="6224955" y="3167390"/>
            <a:ext cx="5128846" cy="523220"/>
          </a:xfrm>
          <a:prstGeom prst="rect">
            <a:avLst/>
          </a:prstGeom>
          <a:noFill/>
        </p:spPr>
        <p:txBody>
          <a:bodyPr wrap="square">
            <a:spAutoFit/>
          </a:bodyPr>
          <a:lstStyle/>
          <a:p>
            <a:r>
              <a:rPr lang="en-GB" sz="2800" dirty="0">
                <a:highlight>
                  <a:srgbClr val="FFFFFF"/>
                </a:highlight>
                <a:latin typeface="Arial" panose="020B0604020202020204" pitchFamily="34" charset="0"/>
                <a:ea typeface="Helvetica Neue"/>
                <a:cs typeface="Arial" panose="020B0604020202020204" pitchFamily="34" charset="0"/>
              </a:rPr>
              <a:t>2</a:t>
            </a:r>
            <a:r>
              <a:rPr lang="en-GB" sz="2800" dirty="0">
                <a:effectLst/>
                <a:highlight>
                  <a:srgbClr val="FFFFFF"/>
                </a:highlight>
                <a:latin typeface="Arial" panose="020B0604020202020204" pitchFamily="34" charset="0"/>
                <a:ea typeface="Helvetica Neue"/>
                <a:cs typeface="Arial" panose="020B0604020202020204" pitchFamily="34" charset="0"/>
              </a:rPr>
              <a:t>. Think of a title for this graph</a:t>
            </a:r>
            <a:endParaRPr lang="en-GB" sz="280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D9B8AF79-D672-018B-72FD-EA9DE9029F50}"/>
              </a:ext>
            </a:extLst>
          </p:cNvPr>
          <p:cNvSpPr txBox="1"/>
          <p:nvPr/>
        </p:nvSpPr>
        <p:spPr>
          <a:xfrm>
            <a:off x="6224954" y="2067005"/>
            <a:ext cx="5430233" cy="523220"/>
          </a:xfrm>
          <a:prstGeom prst="rect">
            <a:avLst/>
          </a:prstGeom>
          <a:noFill/>
        </p:spPr>
        <p:txBody>
          <a:bodyPr wrap="square">
            <a:spAutoFit/>
          </a:bodyPr>
          <a:lstStyle/>
          <a:p>
            <a:r>
              <a:rPr lang="en-GB" sz="2800" dirty="0">
                <a:highlight>
                  <a:srgbClr val="FFFFFF"/>
                </a:highlight>
                <a:latin typeface="Arial" panose="020B0604020202020204" pitchFamily="34" charset="0"/>
                <a:ea typeface="Helvetica Neue"/>
                <a:cs typeface="Arial" panose="020B0604020202020204" pitchFamily="34" charset="0"/>
              </a:rPr>
              <a:t>1</a:t>
            </a:r>
            <a:r>
              <a:rPr lang="en-GB" sz="2800" dirty="0">
                <a:effectLst/>
                <a:highlight>
                  <a:srgbClr val="FFFFFF"/>
                </a:highlight>
                <a:latin typeface="Arial" panose="020B0604020202020204" pitchFamily="34" charset="0"/>
                <a:ea typeface="Helvetica Neue"/>
                <a:cs typeface="Arial" panose="020B0604020202020204" pitchFamily="34" charset="0"/>
              </a:rPr>
              <a:t>. </a:t>
            </a:r>
            <a:r>
              <a:rPr lang="en-GB" sz="2800" dirty="0">
                <a:highlight>
                  <a:srgbClr val="FFFFFF"/>
                </a:highlight>
                <a:latin typeface="Arial" panose="020B0604020202020204" pitchFamily="34" charset="0"/>
                <a:ea typeface="Helvetica Neue"/>
                <a:cs typeface="Arial" panose="020B0604020202020204" pitchFamily="34" charset="0"/>
              </a:rPr>
              <a:t>Consider</a:t>
            </a:r>
            <a:r>
              <a:rPr lang="en-GB" sz="2800" dirty="0">
                <a:effectLst/>
                <a:highlight>
                  <a:srgbClr val="FFFFFF"/>
                </a:highlight>
                <a:latin typeface="Arial" panose="020B0604020202020204" pitchFamily="34" charset="0"/>
                <a:ea typeface="Helvetica Neue"/>
                <a:cs typeface="Arial" panose="020B0604020202020204" pitchFamily="34" charset="0"/>
              </a:rPr>
              <a:t> a label for the y-axis</a:t>
            </a:r>
            <a:endParaRPr lang="en-GB" sz="28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3E97D91F-73A7-6401-1378-0DE78E727C41}"/>
              </a:ext>
            </a:extLst>
          </p:cNvPr>
          <p:cNvSpPr txBox="1"/>
          <p:nvPr/>
        </p:nvSpPr>
        <p:spPr>
          <a:xfrm>
            <a:off x="6027391" y="4267776"/>
            <a:ext cx="6456551" cy="954107"/>
          </a:xfrm>
          <a:prstGeom prst="rect">
            <a:avLst/>
          </a:prstGeom>
          <a:noFill/>
        </p:spPr>
        <p:txBody>
          <a:bodyPr wrap="square" lIns="91440" tIns="45720" rIns="91440" bIns="45720" anchor="t">
            <a:spAutoFit/>
          </a:bodyPr>
          <a:lstStyle/>
          <a:p>
            <a:r>
              <a:rPr lang="en-GB" sz="2800" dirty="0">
                <a:highlight>
                  <a:srgbClr val="FFFFFF"/>
                </a:highlight>
                <a:latin typeface="Arial" panose="020B0604020202020204" pitchFamily="34" charset="0"/>
                <a:ea typeface="Helvetica Neue"/>
                <a:cs typeface="Arial" panose="020B0604020202020204" pitchFamily="34" charset="0"/>
              </a:rPr>
              <a:t>  3. Explain how the plotted points        are related</a:t>
            </a:r>
            <a:r>
              <a:rPr lang="en-GB" sz="2800" dirty="0">
                <a:effectLst/>
                <a:highlight>
                  <a:srgbClr val="FFFFFF"/>
                </a:highlight>
                <a:latin typeface="Arial" panose="020B0604020202020204" pitchFamily="34" charset="0"/>
                <a:ea typeface="Helvetica Neue"/>
                <a:cs typeface="Arial" panose="020B0604020202020204" pitchFamily="34" charset="0"/>
              </a:rPr>
              <a:t>?</a:t>
            </a:r>
          </a:p>
        </p:txBody>
      </p:sp>
      <p:sp>
        <p:nvSpPr>
          <p:cNvPr id="7" name="TextBox 6">
            <a:extLst>
              <a:ext uri="{FF2B5EF4-FFF2-40B4-BE49-F238E27FC236}">
                <a16:creationId xmlns:a16="http://schemas.microsoft.com/office/drawing/2014/main" id="{07BB471B-0873-1867-847A-A54929BDDCA2}"/>
              </a:ext>
            </a:extLst>
          </p:cNvPr>
          <p:cNvSpPr txBox="1"/>
          <p:nvPr/>
        </p:nvSpPr>
        <p:spPr>
          <a:xfrm>
            <a:off x="1056357" y="1347110"/>
            <a:ext cx="6456551" cy="523220"/>
          </a:xfrm>
          <a:prstGeom prst="rect">
            <a:avLst/>
          </a:prstGeom>
          <a:noFill/>
        </p:spPr>
        <p:txBody>
          <a:bodyPr wrap="square">
            <a:spAutoFit/>
          </a:bodyPr>
          <a:lstStyle/>
          <a:p>
            <a:pPr algn="ctr"/>
            <a:r>
              <a:rPr lang="en-GB" sz="2800" dirty="0">
                <a:solidFill>
                  <a:srgbClr val="FF0000"/>
                </a:solidFill>
                <a:highlight>
                  <a:srgbClr val="FFFFFF"/>
                </a:highlight>
                <a:latin typeface="Arial" panose="020B0604020202020204" pitchFamily="34" charset="0"/>
                <a:ea typeface="Helvetica Neue"/>
                <a:cs typeface="Arial" panose="020B0604020202020204" pitchFamily="34" charset="0"/>
              </a:rPr>
              <a:t>Graph to show …?</a:t>
            </a:r>
            <a:endParaRPr lang="en-GB" sz="2800" dirty="0">
              <a:solidFill>
                <a:srgbClr val="FF00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F432F63-89A1-7844-8A36-0BB2D5E4D7BE}"/>
              </a:ext>
            </a:extLst>
          </p:cNvPr>
          <p:cNvSpPr txBox="1"/>
          <p:nvPr/>
        </p:nvSpPr>
        <p:spPr>
          <a:xfrm>
            <a:off x="1169680" y="3103232"/>
            <a:ext cx="466467" cy="707886"/>
          </a:xfrm>
          <a:prstGeom prst="rect">
            <a:avLst/>
          </a:prstGeom>
          <a:noFill/>
        </p:spPr>
        <p:txBody>
          <a:bodyPr wrap="square">
            <a:spAutoFit/>
          </a:bodyPr>
          <a:lstStyle/>
          <a:p>
            <a:r>
              <a:rPr lang="en-GB" sz="4000" b="1" dirty="0">
                <a:solidFill>
                  <a:srgbClr val="FF0000"/>
                </a:solidFill>
                <a:effectLst/>
                <a:highlight>
                  <a:srgbClr val="FFFFFF"/>
                </a:highlight>
                <a:latin typeface="Arial" panose="020B0604020202020204" pitchFamily="34" charset="0"/>
                <a:ea typeface="Helvetica Neue"/>
                <a:cs typeface="Arial" panose="020B0604020202020204" pitchFamily="34" charset="0"/>
              </a:rPr>
              <a:t>?</a:t>
            </a:r>
            <a:endParaRPr lang="en-GB" sz="4000" dirty="0">
              <a:solidFill>
                <a:srgbClr val="FF0000"/>
              </a:solidFill>
              <a:latin typeface="Arial" panose="020B0604020202020204" pitchFamily="34" charset="0"/>
              <a:cs typeface="Arial" panose="020B0604020202020204" pitchFamily="34" charset="0"/>
            </a:endParaRPr>
          </a:p>
        </p:txBody>
      </p:sp>
      <p:sp>
        <p:nvSpPr>
          <p:cNvPr id="10" name="Isosceles Triangle 9">
            <a:extLst>
              <a:ext uri="{FF2B5EF4-FFF2-40B4-BE49-F238E27FC236}">
                <a16:creationId xmlns:a16="http://schemas.microsoft.com/office/drawing/2014/main" id="{CDF05FAA-50E7-70ED-FB93-2EB0B0980CA0}"/>
              </a:ext>
              <a:ext uri="{C183D7F6-B498-43B3-948B-1728B52AA6E4}">
                <adec:decorative xmlns:adec="http://schemas.microsoft.com/office/drawing/2017/decorative" val="1"/>
              </a:ext>
            </a:extLst>
          </p:cNvPr>
          <p:cNvSpPr/>
          <p:nvPr/>
        </p:nvSpPr>
        <p:spPr>
          <a:xfrm flipV="1">
            <a:off x="-3816" y="-11374"/>
            <a:ext cx="2378048"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itle 4">
            <a:extLst>
              <a:ext uri="{FF2B5EF4-FFF2-40B4-BE49-F238E27FC236}">
                <a16:creationId xmlns:a16="http://schemas.microsoft.com/office/drawing/2014/main" id="{D4069C72-1158-133F-5A38-60D278658DD3}"/>
              </a:ext>
            </a:extLst>
          </p:cNvPr>
          <p:cNvSpPr txBox="1">
            <a:spLocks noGrp="1"/>
          </p:cNvSpPr>
          <p:nvPr>
            <p:ph type="title" idx="4294967295"/>
          </p:nvPr>
        </p:nvSpPr>
        <p:spPr>
          <a:xfrm>
            <a:off x="-75068" y="29042"/>
            <a:ext cx="2141372"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a:ea typeface="+mn-ea"/>
                <a:cs typeface="Arial"/>
              </a:rPr>
              <a:t>INTRODUCTION</a:t>
            </a:r>
            <a:endPar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5213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 calcmode="lin" valueType="num">
                                      <p:cBhvr additive="base">
                                        <p:cTn id="7"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
                                            <p:txEl>
                                              <p:pRg st="0" end="0"/>
                                            </p:txEl>
                                          </p:spTgt>
                                        </p:tgtEl>
                                        <p:attrNameLst>
                                          <p:attrName>style.visibility</p:attrName>
                                        </p:attrNameLst>
                                      </p:cBhvr>
                                      <p:to>
                                        <p:strVal val="visible"/>
                                      </p:to>
                                    </p:set>
                                    <p:anim calcmode="lin" valueType="num">
                                      <p:cBhvr additive="base">
                                        <p:cTn id="19"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8">
                                            <p:txEl>
                                              <p:pRg st="0" end="0"/>
                                            </p:txEl>
                                          </p:spTgt>
                                        </p:tgtEl>
                                        <p:attrNameLst>
                                          <p:attrName>style.visibility</p:attrName>
                                        </p:attrNameLst>
                                      </p:cBhvr>
                                      <p:to>
                                        <p:strVal val="visible"/>
                                      </p:to>
                                    </p:set>
                                    <p:anim calcmode="lin" valueType="num">
                                      <p:cBhvr additive="base">
                                        <p:cTn id="31"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20</a:t>
            </a:fld>
            <a:endParaRPr dirty="0"/>
          </a:p>
        </p:txBody>
      </p:sp>
      <p:sp>
        <p:nvSpPr>
          <p:cNvPr id="418" name="Google Shape;418;p15"/>
          <p:cNvSpPr txBox="1">
            <a:spLocks noGrp="1"/>
          </p:cNvSpPr>
          <p:nvPr>
            <p:ph type="title" idx="4294967295"/>
          </p:nvPr>
        </p:nvSpPr>
        <p:spPr>
          <a:xfrm>
            <a:off x="2184225" y="-10575"/>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Practice questions</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2400" b="1" dirty="0">
                <a:solidFill>
                  <a:schemeClr val="lt1"/>
                </a:solidFill>
                <a:latin typeface="Arial"/>
                <a:ea typeface="Arial"/>
                <a:cs typeface="Arial"/>
                <a:sym typeface="Arial"/>
              </a:rPr>
              <a:t>REVIEW</a:t>
            </a:r>
            <a:endParaRPr dirty="0"/>
          </a:p>
        </p:txBody>
      </p:sp>
      <p:grpSp>
        <p:nvGrpSpPr>
          <p:cNvPr id="422" name="Google Shape;422;p15" descr="Worksheet available icon"/>
          <p:cNvGrpSpPr/>
          <p:nvPr/>
        </p:nvGrpSpPr>
        <p:grpSpPr>
          <a:xfrm>
            <a:off x="9420817" y="211521"/>
            <a:ext cx="2177446" cy="753403"/>
            <a:chOff x="9420817" y="211521"/>
            <a:chExt cx="2177446" cy="753403"/>
          </a:xfrm>
        </p:grpSpPr>
        <p:pic>
          <p:nvPicPr>
            <p:cNvPr id="423" name="Google Shape;423;p15" descr="Documen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424" name="Google Shape;424;p15"/>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6" name="Google Shape;426;p15"/>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427" name="Google Shape;427;p15"/>
          <p:cNvSpPr txBox="1"/>
          <p:nvPr/>
        </p:nvSpPr>
        <p:spPr>
          <a:xfrm>
            <a:off x="9420817" y="5473884"/>
            <a:ext cx="168867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180.9</a:t>
            </a:r>
            <a:endParaRPr dirty="0">
              <a:latin typeface="Arial" panose="020B0604020202020204" pitchFamily="34" charset="0"/>
              <a:cs typeface="Arial" panose="020B0604020202020204" pitchFamily="34" charset="0"/>
            </a:endParaRPr>
          </a:p>
        </p:txBody>
      </p:sp>
      <p:sp>
        <p:nvSpPr>
          <p:cNvPr id="428" name="Google Shape;428;p15" descr="Pink rectangle covering the answer"/>
          <p:cNvSpPr/>
          <p:nvPr/>
        </p:nvSpPr>
        <p:spPr>
          <a:xfrm>
            <a:off x="9339942" y="5257094"/>
            <a:ext cx="1769548" cy="722945"/>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1C0827DA-873C-A383-4F20-9F6F3844FDE3}"/>
              </a:ext>
            </a:extLst>
          </p:cNvPr>
          <p:cNvSpPr txBox="1"/>
          <p:nvPr/>
        </p:nvSpPr>
        <p:spPr>
          <a:xfrm>
            <a:off x="1491868" y="1542197"/>
            <a:ext cx="7848073" cy="2662267"/>
          </a:xfrm>
          <a:prstGeom prst="rect">
            <a:avLst/>
          </a:prstGeom>
          <a:noFill/>
        </p:spPr>
        <p:txBody>
          <a:bodyPr wrap="square" rtlCol="0">
            <a:spAutoFit/>
          </a:bodyPr>
          <a:lstStyle/>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 </a:t>
            </a:r>
          </a:p>
          <a:p>
            <a:pPr lvl="0"/>
            <a:r>
              <a:rPr lang="en-GB" dirty="0">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There are </a:t>
            </a:r>
            <a:r>
              <a:rPr lang="en-GB" sz="1800" b="1" dirty="0">
                <a:effectLst/>
                <a:latin typeface="Arial" panose="020B0604020202020204" pitchFamily="34" charset="0"/>
                <a:ea typeface="Calibri" panose="020F0502020204030204" pitchFamily="34" charset="0"/>
                <a:cs typeface="Arial" panose="020B0604020202020204" pitchFamily="34" charset="0"/>
              </a:rPr>
              <a:t>84 calories</a:t>
            </a:r>
            <a:r>
              <a:rPr lang="en-GB" sz="1800" dirty="0">
                <a:effectLst/>
                <a:latin typeface="Arial" panose="020B0604020202020204" pitchFamily="34" charset="0"/>
                <a:ea typeface="Calibri" panose="020F0502020204030204" pitchFamily="34" charset="0"/>
                <a:cs typeface="Arial" panose="020B0604020202020204" pitchFamily="34" charset="0"/>
              </a:rPr>
              <a:t> in </a:t>
            </a:r>
            <a:r>
              <a:rPr lang="en-GB" sz="1800" b="1" dirty="0">
                <a:effectLst/>
                <a:latin typeface="Arial" panose="020B0604020202020204" pitchFamily="34" charset="0"/>
                <a:ea typeface="Calibri" panose="020F0502020204030204" pitchFamily="34" charset="0"/>
                <a:cs typeface="Arial" panose="020B0604020202020204" pitchFamily="34" charset="0"/>
              </a:rPr>
              <a:t>100 g of banana</a:t>
            </a:r>
            <a:r>
              <a:rPr lang="en-GB" sz="1800" dirty="0">
                <a:effectLst/>
                <a:latin typeface="Arial" panose="020B0604020202020204" pitchFamily="34" charset="0"/>
                <a:ea typeface="Calibri" panose="020F0502020204030204" pitchFamily="34" charset="0"/>
                <a:cs typeface="Arial" panose="020B0604020202020204" pitchFamily="34" charset="0"/>
              </a:rPr>
              <a:t>.</a:t>
            </a:r>
          </a:p>
          <a:p>
            <a:pPr lvl="0"/>
            <a:endParaRPr lang="en-GB" sz="1800" dirty="0">
              <a:effectLst/>
              <a:latin typeface="Arial" panose="020B0604020202020204" pitchFamily="34" charset="0"/>
              <a:ea typeface="Calibri" panose="020F0502020204030204" pitchFamily="34" charset="0"/>
              <a:cs typeface="Arial" panose="020B0604020202020204" pitchFamily="34" charset="0"/>
            </a:endParaRPr>
          </a:p>
          <a:p>
            <a:pPr lvl="0"/>
            <a:r>
              <a:rPr lang="en-GB" sz="1800" dirty="0">
                <a:effectLst/>
                <a:latin typeface="Arial" panose="020B0604020202020204" pitchFamily="34" charset="0"/>
                <a:ea typeface="Calibri" panose="020F0502020204030204" pitchFamily="34" charset="0"/>
                <a:cs typeface="Arial" panose="020B0604020202020204" pitchFamily="34" charset="0"/>
              </a:rPr>
              <a:t>      There are </a:t>
            </a:r>
            <a:r>
              <a:rPr lang="en-GB" sz="1800" b="1" dirty="0">
                <a:effectLst/>
                <a:latin typeface="Arial" panose="020B0604020202020204" pitchFamily="34" charset="0"/>
                <a:ea typeface="Calibri" panose="020F0502020204030204" pitchFamily="34" charset="0"/>
                <a:cs typeface="Arial" panose="020B0604020202020204" pitchFamily="34" charset="0"/>
              </a:rPr>
              <a:t>87 calories</a:t>
            </a:r>
            <a:r>
              <a:rPr lang="en-GB" sz="1800" dirty="0">
                <a:effectLst/>
                <a:latin typeface="Arial" panose="020B0604020202020204" pitchFamily="34" charset="0"/>
                <a:ea typeface="Calibri" panose="020F0502020204030204" pitchFamily="34" charset="0"/>
                <a:cs typeface="Arial" panose="020B0604020202020204" pitchFamily="34" charset="0"/>
              </a:rPr>
              <a:t> in </a:t>
            </a:r>
            <a:r>
              <a:rPr lang="en-GB" sz="1800" b="1" dirty="0">
                <a:effectLst/>
                <a:latin typeface="Arial" panose="020B0604020202020204" pitchFamily="34" charset="0"/>
                <a:ea typeface="Calibri" panose="020F0502020204030204" pitchFamily="34" charset="0"/>
                <a:cs typeface="Arial" panose="020B0604020202020204" pitchFamily="34" charset="0"/>
              </a:rPr>
              <a:t>100 g of yogurt</a:t>
            </a:r>
            <a:r>
              <a:rPr lang="en-GB" sz="1800" dirty="0">
                <a:effectLst/>
                <a:latin typeface="Arial" panose="020B0604020202020204" pitchFamily="34" charset="0"/>
                <a:ea typeface="Calibri" panose="020F0502020204030204" pitchFamily="34" charset="0"/>
                <a:cs typeface="Arial" panose="020B0604020202020204" pitchFamily="34" charset="0"/>
              </a:rPr>
              <a:t>.</a:t>
            </a:r>
          </a:p>
          <a:p>
            <a:pPr lvl="0"/>
            <a:endParaRPr lang="en-GB" dirty="0">
              <a:latin typeface="Arial" panose="020B0604020202020204" pitchFamily="34" charset="0"/>
              <a:ea typeface="Calibri" panose="020F0502020204030204" pitchFamily="34" charset="0"/>
              <a:cs typeface="Arial" panose="020B0604020202020204" pitchFamily="34" charset="0"/>
            </a:endParaRPr>
          </a:p>
          <a:p>
            <a:pPr lvl="0"/>
            <a:r>
              <a:rPr lang="en-GB" sz="1800" dirty="0">
                <a:effectLst/>
                <a:latin typeface="Arial" panose="020B0604020202020204" pitchFamily="34" charset="0"/>
                <a:ea typeface="Calibri" panose="020F0502020204030204" pitchFamily="34" charset="0"/>
                <a:cs typeface="Arial" panose="020B0604020202020204" pitchFamily="34" charset="0"/>
              </a:rPr>
              <a:t>      Priti has </a:t>
            </a:r>
            <a:r>
              <a:rPr lang="en-GB" sz="1800" b="1" dirty="0">
                <a:effectLst/>
                <a:latin typeface="Arial" panose="020B0604020202020204" pitchFamily="34" charset="0"/>
                <a:ea typeface="Calibri" panose="020F0502020204030204" pitchFamily="34" charset="0"/>
                <a:cs typeface="Arial" panose="020B0604020202020204" pitchFamily="34" charset="0"/>
              </a:rPr>
              <a:t>60 g of banana</a:t>
            </a:r>
            <a:r>
              <a:rPr lang="en-GB" sz="1800" dirty="0">
                <a:effectLst/>
                <a:latin typeface="Arial" panose="020B0604020202020204" pitchFamily="34" charset="0"/>
                <a:ea typeface="Calibri" panose="020F0502020204030204" pitchFamily="34" charset="0"/>
                <a:cs typeface="Arial" panose="020B0604020202020204" pitchFamily="34" charset="0"/>
              </a:rPr>
              <a:t> and </a:t>
            </a:r>
            <a:r>
              <a:rPr lang="en-GB" sz="1800" b="1" dirty="0">
                <a:effectLst/>
                <a:latin typeface="Arial" panose="020B0604020202020204" pitchFamily="34" charset="0"/>
                <a:ea typeface="Calibri" panose="020F0502020204030204" pitchFamily="34" charset="0"/>
                <a:cs typeface="Arial" panose="020B0604020202020204" pitchFamily="34" charset="0"/>
              </a:rPr>
              <a:t>150 g of yogurt</a:t>
            </a:r>
            <a:r>
              <a:rPr lang="en-GB" sz="1800" dirty="0">
                <a:effectLst/>
                <a:latin typeface="Arial" panose="020B0604020202020204" pitchFamily="34" charset="0"/>
                <a:ea typeface="Calibri" panose="020F0502020204030204" pitchFamily="34" charset="0"/>
                <a:cs typeface="Arial" panose="020B0604020202020204" pitchFamily="34" charset="0"/>
              </a:rPr>
              <a:t> for breakfast.</a:t>
            </a:r>
          </a:p>
          <a:p>
            <a:pPr lvl="0"/>
            <a:endParaRPr lang="en-GB" dirty="0">
              <a:latin typeface="Arial" panose="020B0604020202020204" pitchFamily="34" charset="0"/>
              <a:ea typeface="Calibri" panose="020F0502020204030204" pitchFamily="34" charset="0"/>
              <a:cs typeface="Arial" panose="020B0604020202020204" pitchFamily="34" charset="0"/>
            </a:endParaRPr>
          </a:p>
          <a:p>
            <a:pPr lvl="0"/>
            <a:r>
              <a:rPr lang="en-GB" dirty="0">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Work out the total </a:t>
            </a:r>
            <a:r>
              <a:rPr lang="en-GB" sz="1800" b="1" dirty="0">
                <a:effectLst/>
                <a:latin typeface="Arial" panose="020B0604020202020204" pitchFamily="34" charset="0"/>
                <a:ea typeface="Calibri" panose="020F0502020204030204" pitchFamily="34" charset="0"/>
                <a:cs typeface="Arial" panose="020B0604020202020204" pitchFamily="34" charset="0"/>
              </a:rPr>
              <a:t>number of calories</a:t>
            </a:r>
            <a:r>
              <a:rPr lang="en-GB" sz="1800" dirty="0">
                <a:effectLst/>
                <a:latin typeface="Arial" panose="020B0604020202020204" pitchFamily="34" charset="0"/>
                <a:ea typeface="Calibri" panose="020F0502020204030204" pitchFamily="34" charset="0"/>
                <a:cs typeface="Arial" panose="020B0604020202020204" pitchFamily="34" charset="0"/>
              </a:rPr>
              <a:t> in this breakfast.</a:t>
            </a:r>
          </a:p>
          <a:p>
            <a:endParaRPr lang="en-US"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5156F246-D849-46DB-A775-3593C7CEA3F1}"/>
              </a:ext>
            </a:extLst>
          </p:cNvPr>
          <p:cNvGraphicFramePr>
            <a:graphicFrameLocks noGrp="1"/>
          </p:cNvGraphicFramePr>
          <p:nvPr>
            <p:extLst>
              <p:ext uri="{D42A27DB-BD31-4B8C-83A1-F6EECF244321}">
                <p14:modId xmlns:p14="http://schemas.microsoft.com/office/powerpoint/2010/main" val="1438164073"/>
              </p:ext>
            </p:extLst>
          </p:nvPr>
        </p:nvGraphicFramePr>
        <p:xfrm>
          <a:off x="1645919" y="4204464"/>
          <a:ext cx="5272465" cy="890344"/>
        </p:xfrm>
        <a:graphic>
          <a:graphicData uri="http://schemas.openxmlformats.org/drawingml/2006/table">
            <a:tbl>
              <a:tblPr firstRow="1" firstCol="1" bandRow="1"/>
              <a:tblGrid>
                <a:gridCol w="1270195">
                  <a:extLst>
                    <a:ext uri="{9D8B030D-6E8A-4147-A177-3AD203B41FA5}">
                      <a16:colId xmlns:a16="http://schemas.microsoft.com/office/drawing/2014/main" val="1587563269"/>
                    </a:ext>
                  </a:extLst>
                </a:gridCol>
                <a:gridCol w="800454">
                  <a:extLst>
                    <a:ext uri="{9D8B030D-6E8A-4147-A177-3AD203B41FA5}">
                      <a16:colId xmlns:a16="http://schemas.microsoft.com/office/drawing/2014/main" val="1967070420"/>
                    </a:ext>
                  </a:extLst>
                </a:gridCol>
                <a:gridCol w="800454">
                  <a:extLst>
                    <a:ext uri="{9D8B030D-6E8A-4147-A177-3AD203B41FA5}">
                      <a16:colId xmlns:a16="http://schemas.microsoft.com/office/drawing/2014/main" val="3658520182"/>
                    </a:ext>
                  </a:extLst>
                </a:gridCol>
                <a:gridCol w="800454">
                  <a:extLst>
                    <a:ext uri="{9D8B030D-6E8A-4147-A177-3AD203B41FA5}">
                      <a16:colId xmlns:a16="http://schemas.microsoft.com/office/drawing/2014/main" val="1751393852"/>
                    </a:ext>
                  </a:extLst>
                </a:gridCol>
                <a:gridCol w="800454">
                  <a:extLst>
                    <a:ext uri="{9D8B030D-6E8A-4147-A177-3AD203B41FA5}">
                      <a16:colId xmlns:a16="http://schemas.microsoft.com/office/drawing/2014/main" val="3332875660"/>
                    </a:ext>
                  </a:extLst>
                </a:gridCol>
                <a:gridCol w="800454">
                  <a:extLst>
                    <a:ext uri="{9D8B030D-6E8A-4147-A177-3AD203B41FA5}">
                      <a16:colId xmlns:a16="http://schemas.microsoft.com/office/drawing/2014/main" val="1842857900"/>
                    </a:ext>
                  </a:extLst>
                </a:gridCol>
              </a:tblGrid>
              <a:tr h="474850">
                <a:tc>
                  <a:txBody>
                    <a:bodyPr/>
                    <a:lstStyle/>
                    <a:p>
                      <a:pPr>
                        <a:spcAft>
                          <a:spcPts val="600"/>
                        </a:spcAft>
                        <a:tabLst>
                          <a:tab pos="3571875"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Banana (g)</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600">
                          <a:effectLst/>
                          <a:latin typeface="Arial" panose="020B0604020202020204" pitchFamily="34" charset="0"/>
                          <a:ea typeface="Calibri" panose="020F0502020204030204" pitchFamily="34" charset="0"/>
                          <a:cs typeface="Times New Roman" panose="02020603050405020304" pitchFamily="18" charset="0"/>
                        </a:rPr>
                        <a:t>100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3725834"/>
                  </a:ext>
                </a:extLst>
              </a:tr>
              <a:tr h="415494">
                <a:tc>
                  <a:txBody>
                    <a:bodyPr/>
                    <a:lstStyle/>
                    <a:p>
                      <a:pPr>
                        <a:spcAft>
                          <a:spcPts val="600"/>
                        </a:spcAft>
                        <a:tabLst>
                          <a:tab pos="3571875"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Calories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3571875"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8247319"/>
                  </a:ext>
                </a:extLst>
              </a:tr>
            </a:tbl>
          </a:graphicData>
        </a:graphic>
      </p:graphicFrame>
      <p:graphicFrame>
        <p:nvGraphicFramePr>
          <p:cNvPr id="8" name="Table 7">
            <a:extLst>
              <a:ext uri="{FF2B5EF4-FFF2-40B4-BE49-F238E27FC236}">
                <a16:creationId xmlns:a16="http://schemas.microsoft.com/office/drawing/2014/main" id="{ED4DADAA-65EF-404E-AF9E-01ED6038694D}"/>
              </a:ext>
            </a:extLst>
          </p:cNvPr>
          <p:cNvGraphicFramePr>
            <a:graphicFrameLocks noGrp="1"/>
          </p:cNvGraphicFramePr>
          <p:nvPr>
            <p:extLst>
              <p:ext uri="{D42A27DB-BD31-4B8C-83A1-F6EECF244321}">
                <p14:modId xmlns:p14="http://schemas.microsoft.com/office/powerpoint/2010/main" val="3422725882"/>
              </p:ext>
            </p:extLst>
          </p:nvPr>
        </p:nvGraphicFramePr>
        <p:xfrm>
          <a:off x="1645919" y="5231207"/>
          <a:ext cx="5272465" cy="873359"/>
        </p:xfrm>
        <a:graphic>
          <a:graphicData uri="http://schemas.openxmlformats.org/drawingml/2006/table">
            <a:tbl>
              <a:tblPr firstRow="1" firstCol="1" bandRow="1"/>
              <a:tblGrid>
                <a:gridCol w="1274214">
                  <a:extLst>
                    <a:ext uri="{9D8B030D-6E8A-4147-A177-3AD203B41FA5}">
                      <a16:colId xmlns:a16="http://schemas.microsoft.com/office/drawing/2014/main" val="3116702291"/>
                    </a:ext>
                  </a:extLst>
                </a:gridCol>
                <a:gridCol w="799369">
                  <a:extLst>
                    <a:ext uri="{9D8B030D-6E8A-4147-A177-3AD203B41FA5}">
                      <a16:colId xmlns:a16="http://schemas.microsoft.com/office/drawing/2014/main" val="3229269606"/>
                    </a:ext>
                  </a:extLst>
                </a:gridCol>
                <a:gridCol w="799369">
                  <a:extLst>
                    <a:ext uri="{9D8B030D-6E8A-4147-A177-3AD203B41FA5}">
                      <a16:colId xmlns:a16="http://schemas.microsoft.com/office/drawing/2014/main" val="2806517360"/>
                    </a:ext>
                  </a:extLst>
                </a:gridCol>
                <a:gridCol w="799369">
                  <a:extLst>
                    <a:ext uri="{9D8B030D-6E8A-4147-A177-3AD203B41FA5}">
                      <a16:colId xmlns:a16="http://schemas.microsoft.com/office/drawing/2014/main" val="842299941"/>
                    </a:ext>
                  </a:extLst>
                </a:gridCol>
                <a:gridCol w="800072">
                  <a:extLst>
                    <a:ext uri="{9D8B030D-6E8A-4147-A177-3AD203B41FA5}">
                      <a16:colId xmlns:a16="http://schemas.microsoft.com/office/drawing/2014/main" val="4075723645"/>
                    </a:ext>
                  </a:extLst>
                </a:gridCol>
                <a:gridCol w="800072">
                  <a:extLst>
                    <a:ext uri="{9D8B030D-6E8A-4147-A177-3AD203B41FA5}">
                      <a16:colId xmlns:a16="http://schemas.microsoft.com/office/drawing/2014/main" val="3339285025"/>
                    </a:ext>
                  </a:extLst>
                </a:gridCol>
              </a:tblGrid>
              <a:tr h="407568">
                <a:tc>
                  <a:txBody>
                    <a:bodyPr/>
                    <a:lstStyle/>
                    <a:p>
                      <a:pPr algn="l">
                        <a:spcAft>
                          <a:spcPts val="600"/>
                        </a:spcAft>
                        <a:tabLst>
                          <a:tab pos="581025"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Yogurt (g)</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600"/>
                        </a:spcAft>
                        <a:tabLst>
                          <a:tab pos="58102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600"/>
                        </a:spcAft>
                        <a:tabLst>
                          <a:tab pos="58102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600"/>
                        </a:spcAft>
                        <a:tabLst>
                          <a:tab pos="58102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58102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58102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5923218"/>
                  </a:ext>
                </a:extLst>
              </a:tr>
              <a:tr h="465791">
                <a:tc>
                  <a:txBody>
                    <a:bodyPr/>
                    <a:lstStyle/>
                    <a:p>
                      <a:pPr algn="l">
                        <a:spcAft>
                          <a:spcPts val="600"/>
                        </a:spcAft>
                        <a:tabLst>
                          <a:tab pos="58102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Calories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tabLst>
                          <a:tab pos="581025" algn="l"/>
                        </a:tabLst>
                      </a:pPr>
                      <a:r>
                        <a:rPr lang="en-GB" sz="1600">
                          <a:effectLst/>
                          <a:latin typeface="Arial" panose="020B0604020202020204" pitchFamily="34" charset="0"/>
                          <a:ea typeface="Calibri" panose="020F0502020204030204" pitchFamily="34" charset="0"/>
                          <a:cs typeface="Times New Roman" panose="02020603050405020304" pitchFamily="18" charset="0"/>
                        </a:rPr>
                        <a:t>87</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600"/>
                        </a:spcAft>
                        <a:tabLst>
                          <a:tab pos="58102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600"/>
                        </a:spcAft>
                        <a:tabLst>
                          <a:tab pos="58102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600"/>
                        </a:spcAft>
                        <a:tabLst>
                          <a:tab pos="581025" algn="l"/>
                        </a:tabLst>
                      </a:pPr>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600"/>
                        </a:spcAft>
                        <a:tabLst>
                          <a:tab pos="581025"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8740260"/>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7" name="Google Shape;427;p15">
            <a:extLst>
              <a:ext uri="{FF2B5EF4-FFF2-40B4-BE49-F238E27FC236}">
                <a16:creationId xmlns:a16="http://schemas.microsoft.com/office/drawing/2014/main" id="{BBA03677-C7CE-834D-5F27-0576C36E8589}"/>
              </a:ext>
            </a:extLst>
          </p:cNvPr>
          <p:cNvSpPr txBox="1"/>
          <p:nvPr/>
        </p:nvSpPr>
        <p:spPr>
          <a:xfrm>
            <a:off x="9420817" y="5473884"/>
            <a:ext cx="168867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dirty="0">
                <a:solidFill>
                  <a:schemeClr val="dk1"/>
                </a:solidFill>
                <a:latin typeface="Calibri"/>
                <a:ea typeface="Calibri"/>
                <a:cs typeface="Calibri"/>
                <a:sym typeface="Calibri"/>
              </a:rPr>
              <a:t>5</a:t>
            </a:r>
            <a:endParaRPr dirty="0"/>
          </a:p>
        </p:txBody>
      </p:sp>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21</a:t>
            </a:fld>
            <a:endParaRPr dirty="0"/>
          </a:p>
        </p:txBody>
      </p:sp>
      <p:sp>
        <p:nvSpPr>
          <p:cNvPr id="418" name="Google Shape;418;p15"/>
          <p:cNvSpPr txBox="1">
            <a:spLocks noGrp="1"/>
          </p:cNvSpPr>
          <p:nvPr>
            <p:ph type="title" idx="4294967295"/>
          </p:nvPr>
        </p:nvSpPr>
        <p:spPr>
          <a:xfrm>
            <a:off x="1852551" y="112713"/>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Practice questions</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2400" b="1" dirty="0">
                <a:solidFill>
                  <a:schemeClr val="lt1"/>
                </a:solidFill>
                <a:latin typeface="Arial"/>
                <a:ea typeface="Arial"/>
                <a:cs typeface="Arial"/>
                <a:sym typeface="Arial"/>
              </a:rPr>
              <a:t>REVIEW</a:t>
            </a:r>
            <a:endParaRPr dirty="0"/>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6" name="TextBox 5">
            <a:extLst>
              <a:ext uri="{FF2B5EF4-FFF2-40B4-BE49-F238E27FC236}">
                <a16:creationId xmlns:a16="http://schemas.microsoft.com/office/drawing/2014/main" id="{36CD881D-4744-63C0-4C24-25F0B5EA97CE}"/>
              </a:ext>
            </a:extLst>
          </p:cNvPr>
          <p:cNvSpPr txBox="1"/>
          <p:nvPr/>
        </p:nvSpPr>
        <p:spPr>
          <a:xfrm>
            <a:off x="1187355" y="1624084"/>
            <a:ext cx="7779224" cy="2339102"/>
          </a:xfrm>
          <a:prstGeom prst="rect">
            <a:avLst/>
          </a:prstGeom>
          <a:noFill/>
        </p:spPr>
        <p:txBody>
          <a:bodyPr wrap="square" rtlCol="0">
            <a:spAutoFit/>
          </a:bodyPr>
          <a:lstStyle/>
          <a:p>
            <a:pPr lvl="0"/>
            <a:r>
              <a:rPr lang="en-GB" dirty="0">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 Scott wants to make orange juice. </a:t>
            </a:r>
          </a:p>
          <a:p>
            <a:pPr lvl="0"/>
            <a:r>
              <a:rPr lang="en-GB" sz="1800" dirty="0">
                <a:effectLst/>
                <a:latin typeface="Arial" panose="020B0604020202020204" pitchFamily="34" charset="0"/>
                <a:ea typeface="Calibri" panose="020F0502020204030204" pitchFamily="34" charset="0"/>
              </a:rPr>
              <a:t>      He is going to buy boxes of oranges. </a:t>
            </a:r>
          </a:p>
          <a:p>
            <a:pPr>
              <a:spcAft>
                <a:spcPts val="600"/>
              </a:spcAft>
            </a:pPr>
            <a:r>
              <a:rPr lang="en-GB" sz="1800" dirty="0">
                <a:effectLst/>
                <a:latin typeface="Arial" panose="020B0604020202020204" pitchFamily="34" charset="0"/>
                <a:ea typeface="Calibri" panose="020F0502020204030204" pitchFamily="34" charset="0"/>
              </a:rPr>
              <a:t> 	</a:t>
            </a:r>
          </a:p>
          <a:p>
            <a:pPr>
              <a:spcAft>
                <a:spcPts val="600"/>
              </a:spcAft>
            </a:pPr>
            <a:r>
              <a:rPr lang="en-GB" b="1" dirty="0">
                <a:latin typeface="Arial" panose="020B0604020202020204" pitchFamily="34" charset="0"/>
                <a:ea typeface="Calibri" panose="020F0502020204030204" pitchFamily="34" charset="0"/>
              </a:rPr>
              <a:t>      </a:t>
            </a:r>
            <a:r>
              <a:rPr lang="en-GB" sz="1800" b="1" dirty="0">
                <a:effectLst/>
                <a:latin typeface="Arial" panose="020B0604020202020204" pitchFamily="34" charset="0"/>
                <a:ea typeface="Calibri" panose="020F0502020204030204" pitchFamily="34" charset="0"/>
              </a:rPr>
              <a:t>30 oranges</a:t>
            </a:r>
            <a:r>
              <a:rPr lang="en-GB" sz="1800" dirty="0">
                <a:effectLst/>
                <a:latin typeface="Arial" panose="020B0604020202020204" pitchFamily="34" charset="0"/>
                <a:ea typeface="Calibri" panose="020F0502020204030204" pitchFamily="34" charset="0"/>
              </a:rPr>
              <a:t> make </a:t>
            </a:r>
            <a:r>
              <a:rPr lang="en-GB" sz="1800" b="1" dirty="0">
                <a:effectLst/>
                <a:latin typeface="Arial" panose="020B0604020202020204" pitchFamily="34" charset="0"/>
                <a:ea typeface="Calibri" panose="020F0502020204030204" pitchFamily="34" charset="0"/>
              </a:rPr>
              <a:t>2 litres</a:t>
            </a:r>
            <a:r>
              <a:rPr lang="en-GB" sz="1800" dirty="0">
                <a:effectLst/>
                <a:latin typeface="Arial" panose="020B0604020202020204" pitchFamily="34" charset="0"/>
                <a:ea typeface="Calibri" panose="020F0502020204030204" pitchFamily="34" charset="0"/>
              </a:rPr>
              <a:t> of orange juice.</a:t>
            </a:r>
          </a:p>
          <a:p>
            <a:pPr>
              <a:spcAft>
                <a:spcPts val="600"/>
              </a:spcAft>
            </a:pPr>
            <a:r>
              <a:rPr lang="en-GB" dirty="0">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Scott needs to buy enough oranges to make </a:t>
            </a:r>
            <a:r>
              <a:rPr lang="en-GB" sz="1800" b="1" dirty="0">
                <a:effectLst/>
                <a:latin typeface="Arial" panose="020B0604020202020204" pitchFamily="34" charset="0"/>
                <a:ea typeface="Calibri" panose="020F0502020204030204" pitchFamily="34" charset="0"/>
              </a:rPr>
              <a:t>8 litres </a:t>
            </a:r>
            <a:r>
              <a:rPr lang="en-GB" sz="1800" dirty="0">
                <a:effectLst/>
                <a:latin typeface="Arial" panose="020B0604020202020204" pitchFamily="34" charset="0"/>
                <a:ea typeface="Calibri" panose="020F0502020204030204" pitchFamily="34" charset="0"/>
              </a:rPr>
              <a:t>of orange juice. </a:t>
            </a:r>
          </a:p>
          <a:p>
            <a:pPr>
              <a:spcAft>
                <a:spcPts val="600"/>
              </a:spcAft>
            </a:pPr>
            <a:r>
              <a:rPr lang="en-GB" dirty="0">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Work out the number of boxes of oranges that Scott needs to buy. </a:t>
            </a:r>
          </a:p>
          <a:p>
            <a:pPr lvl="0"/>
            <a:endParaRPr lang="en-GB" sz="1800" dirty="0">
              <a:effectLst/>
              <a:latin typeface="Arial" panose="020B0604020202020204" pitchFamily="34" charset="0"/>
              <a:ea typeface="Calibri" panose="020F0502020204030204" pitchFamily="34" charset="0"/>
            </a:endParaRPr>
          </a:p>
        </p:txBody>
      </p:sp>
      <p:sp>
        <p:nvSpPr>
          <p:cNvPr id="4" name="Google Shape;428;p15" descr="Pink rectangle covering the answer">
            <a:extLst>
              <a:ext uri="{FF2B5EF4-FFF2-40B4-BE49-F238E27FC236}">
                <a16:creationId xmlns:a16="http://schemas.microsoft.com/office/drawing/2014/main" id="{24BDAA7F-B8B1-6954-439B-2EE41EAC8EDC}"/>
              </a:ext>
            </a:extLst>
          </p:cNvPr>
          <p:cNvSpPr/>
          <p:nvPr/>
        </p:nvSpPr>
        <p:spPr>
          <a:xfrm>
            <a:off x="9380379" y="5343243"/>
            <a:ext cx="1769548" cy="722945"/>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 name="Google Shape;426;p15">
            <a:extLst>
              <a:ext uri="{FF2B5EF4-FFF2-40B4-BE49-F238E27FC236}">
                <a16:creationId xmlns:a16="http://schemas.microsoft.com/office/drawing/2014/main" id="{2AD7346A-08A1-DCB1-0D6A-A839FF20DBC2}"/>
              </a:ext>
            </a:extLst>
          </p:cNvPr>
          <p:cNvSpPr/>
          <p:nvPr/>
        </p:nvSpPr>
        <p:spPr>
          <a:xfrm>
            <a:off x="9198254" y="5192819"/>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14" name="Picture 13">
            <a:extLst>
              <a:ext uri="{FF2B5EF4-FFF2-40B4-BE49-F238E27FC236}">
                <a16:creationId xmlns:a16="http://schemas.microsoft.com/office/drawing/2014/main" id="{017EE413-EDE4-7A4D-BF07-E88AA5E73FDB}"/>
              </a:ext>
            </a:extLst>
          </p:cNvPr>
          <p:cNvPicPr>
            <a:picLocks noChangeAspect="1"/>
          </p:cNvPicPr>
          <p:nvPr/>
        </p:nvPicPr>
        <p:blipFill>
          <a:blip r:embed="rId4"/>
          <a:stretch>
            <a:fillRect/>
          </a:stretch>
        </p:blipFill>
        <p:spPr>
          <a:xfrm>
            <a:off x="7111936" y="1517698"/>
            <a:ext cx="4475533" cy="824983"/>
          </a:xfrm>
          <a:prstGeom prst="rect">
            <a:avLst/>
          </a:prstGeom>
        </p:spPr>
      </p:pic>
      <p:graphicFrame>
        <p:nvGraphicFramePr>
          <p:cNvPr id="3" name="Table 2">
            <a:extLst>
              <a:ext uri="{FF2B5EF4-FFF2-40B4-BE49-F238E27FC236}">
                <a16:creationId xmlns:a16="http://schemas.microsoft.com/office/drawing/2014/main" id="{D1B2FE7B-DB89-4942-86AC-C8FF1914C0B8}"/>
              </a:ext>
            </a:extLst>
          </p:cNvPr>
          <p:cNvGraphicFramePr>
            <a:graphicFrameLocks noGrp="1"/>
          </p:cNvGraphicFramePr>
          <p:nvPr>
            <p:extLst>
              <p:ext uri="{D42A27DB-BD31-4B8C-83A1-F6EECF244321}">
                <p14:modId xmlns:p14="http://schemas.microsoft.com/office/powerpoint/2010/main" val="475241238"/>
              </p:ext>
            </p:extLst>
          </p:nvPr>
        </p:nvGraphicFramePr>
        <p:xfrm>
          <a:off x="1656255" y="3861388"/>
          <a:ext cx="6036202" cy="880976"/>
        </p:xfrm>
        <a:graphic>
          <a:graphicData uri="http://schemas.openxmlformats.org/drawingml/2006/table">
            <a:tbl>
              <a:tblPr firstRow="1" firstCol="1" bandRow="1"/>
              <a:tblGrid>
                <a:gridCol w="1681620">
                  <a:extLst>
                    <a:ext uri="{9D8B030D-6E8A-4147-A177-3AD203B41FA5}">
                      <a16:colId xmlns:a16="http://schemas.microsoft.com/office/drawing/2014/main" val="1241411015"/>
                    </a:ext>
                  </a:extLst>
                </a:gridCol>
                <a:gridCol w="998801">
                  <a:extLst>
                    <a:ext uri="{9D8B030D-6E8A-4147-A177-3AD203B41FA5}">
                      <a16:colId xmlns:a16="http://schemas.microsoft.com/office/drawing/2014/main" val="339622680"/>
                    </a:ext>
                  </a:extLst>
                </a:gridCol>
                <a:gridCol w="1057115">
                  <a:extLst>
                    <a:ext uri="{9D8B030D-6E8A-4147-A177-3AD203B41FA5}">
                      <a16:colId xmlns:a16="http://schemas.microsoft.com/office/drawing/2014/main" val="3594349186"/>
                    </a:ext>
                  </a:extLst>
                </a:gridCol>
                <a:gridCol w="1149333">
                  <a:extLst>
                    <a:ext uri="{9D8B030D-6E8A-4147-A177-3AD203B41FA5}">
                      <a16:colId xmlns:a16="http://schemas.microsoft.com/office/drawing/2014/main" val="3067373928"/>
                    </a:ext>
                  </a:extLst>
                </a:gridCol>
                <a:gridCol w="1149333">
                  <a:extLst>
                    <a:ext uri="{9D8B030D-6E8A-4147-A177-3AD203B41FA5}">
                      <a16:colId xmlns:a16="http://schemas.microsoft.com/office/drawing/2014/main" val="1311686443"/>
                    </a:ext>
                  </a:extLst>
                </a:gridCol>
              </a:tblGrid>
              <a:tr h="440488">
                <a:tc>
                  <a:txBody>
                    <a:bodyPr/>
                    <a:lstStyle/>
                    <a:p>
                      <a:pPr marL="457200" algn="l"/>
                      <a:r>
                        <a:rPr lang="en-GB" sz="1200" dirty="0">
                          <a:effectLst/>
                          <a:latin typeface="Arial" panose="020B0604020202020204" pitchFamily="34" charset="0"/>
                          <a:ea typeface="Calibri" panose="020F0502020204030204" pitchFamily="34" charset="0"/>
                          <a:cs typeface="Times New Roman" panose="02020603050405020304" pitchFamily="18" charset="0"/>
                        </a:rPr>
                        <a:t>Number of litres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spcAft>
                          <a:spcPts val="600"/>
                        </a:spcAft>
                      </a:pPr>
                      <a:r>
                        <a:rPr lang="en-GB" sz="1200">
                          <a:effectLst/>
                          <a:latin typeface="Arial" panose="020B060402020202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4550616"/>
                  </a:ext>
                </a:extLst>
              </a:tr>
              <a:tr h="440488">
                <a:tc>
                  <a:txBody>
                    <a:bodyPr/>
                    <a:lstStyle/>
                    <a:p>
                      <a:pPr marL="457200" algn="l"/>
                      <a:r>
                        <a:rPr lang="en-GB" sz="1200" dirty="0">
                          <a:effectLst/>
                          <a:latin typeface="Arial" panose="020B0604020202020204" pitchFamily="34" charset="0"/>
                          <a:ea typeface="Calibri" panose="020F0502020204030204" pitchFamily="34" charset="0"/>
                          <a:cs typeface="Times New Roman" panose="02020603050405020304" pitchFamily="18" charset="0"/>
                        </a:rPr>
                        <a:t>Number of oranges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0973375"/>
                  </a:ext>
                </a:extLst>
              </a:tr>
            </a:tbl>
          </a:graphicData>
        </a:graphic>
      </p:graphicFrame>
      <p:graphicFrame>
        <p:nvGraphicFramePr>
          <p:cNvPr id="8" name="Table 7">
            <a:extLst>
              <a:ext uri="{FF2B5EF4-FFF2-40B4-BE49-F238E27FC236}">
                <a16:creationId xmlns:a16="http://schemas.microsoft.com/office/drawing/2014/main" id="{C3DF600F-1BED-481E-BFE4-227B4677C6F5}"/>
              </a:ext>
            </a:extLst>
          </p:cNvPr>
          <p:cNvGraphicFramePr>
            <a:graphicFrameLocks noGrp="1"/>
          </p:cNvGraphicFramePr>
          <p:nvPr>
            <p:extLst>
              <p:ext uri="{D42A27DB-BD31-4B8C-83A1-F6EECF244321}">
                <p14:modId xmlns:p14="http://schemas.microsoft.com/office/powerpoint/2010/main" val="304270929"/>
              </p:ext>
            </p:extLst>
          </p:nvPr>
        </p:nvGraphicFramePr>
        <p:xfrm>
          <a:off x="1697848" y="4974542"/>
          <a:ext cx="5994609" cy="754246"/>
        </p:xfrm>
        <a:graphic>
          <a:graphicData uri="http://schemas.openxmlformats.org/drawingml/2006/table">
            <a:tbl>
              <a:tblPr firstRow="1" firstCol="1" bandRow="1"/>
              <a:tblGrid>
                <a:gridCol w="1733249">
                  <a:extLst>
                    <a:ext uri="{9D8B030D-6E8A-4147-A177-3AD203B41FA5}">
                      <a16:colId xmlns:a16="http://schemas.microsoft.com/office/drawing/2014/main" val="574003040"/>
                    </a:ext>
                  </a:extLst>
                </a:gridCol>
                <a:gridCol w="852272">
                  <a:extLst>
                    <a:ext uri="{9D8B030D-6E8A-4147-A177-3AD203B41FA5}">
                      <a16:colId xmlns:a16="http://schemas.microsoft.com/office/drawing/2014/main" val="1984632169"/>
                    </a:ext>
                  </a:extLst>
                </a:gridCol>
                <a:gridCol w="852272">
                  <a:extLst>
                    <a:ext uri="{9D8B030D-6E8A-4147-A177-3AD203B41FA5}">
                      <a16:colId xmlns:a16="http://schemas.microsoft.com/office/drawing/2014/main" val="628809950"/>
                    </a:ext>
                  </a:extLst>
                </a:gridCol>
                <a:gridCol w="852272">
                  <a:extLst>
                    <a:ext uri="{9D8B030D-6E8A-4147-A177-3AD203B41FA5}">
                      <a16:colId xmlns:a16="http://schemas.microsoft.com/office/drawing/2014/main" val="2490075808"/>
                    </a:ext>
                  </a:extLst>
                </a:gridCol>
                <a:gridCol w="852272">
                  <a:extLst>
                    <a:ext uri="{9D8B030D-6E8A-4147-A177-3AD203B41FA5}">
                      <a16:colId xmlns:a16="http://schemas.microsoft.com/office/drawing/2014/main" val="525814769"/>
                    </a:ext>
                  </a:extLst>
                </a:gridCol>
                <a:gridCol w="852272">
                  <a:extLst>
                    <a:ext uri="{9D8B030D-6E8A-4147-A177-3AD203B41FA5}">
                      <a16:colId xmlns:a16="http://schemas.microsoft.com/office/drawing/2014/main" val="3653470933"/>
                    </a:ext>
                  </a:extLst>
                </a:gridCol>
              </a:tblGrid>
              <a:tr h="377123">
                <a:tc>
                  <a:txBody>
                    <a:bodyPr/>
                    <a:lstStyle/>
                    <a:p>
                      <a:pPr marL="457200" algn="l"/>
                      <a:r>
                        <a:rPr lang="en-GB" sz="1200" dirty="0">
                          <a:effectLst/>
                          <a:latin typeface="Arial" panose="020B0604020202020204" pitchFamily="34" charset="0"/>
                          <a:ea typeface="Calibri" panose="020F0502020204030204" pitchFamily="34" charset="0"/>
                          <a:cs typeface="Times New Roman" panose="02020603050405020304" pitchFamily="18" charset="0"/>
                        </a:rPr>
                        <a:t>Number of boxes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5498909"/>
                  </a:ext>
                </a:extLst>
              </a:tr>
              <a:tr h="377123">
                <a:tc>
                  <a:txBody>
                    <a:bodyPr/>
                    <a:lstStyle/>
                    <a:p>
                      <a:pPr marL="457200" algn="l"/>
                      <a:r>
                        <a:rPr lang="en-GB" sz="1200" dirty="0">
                          <a:effectLst/>
                          <a:latin typeface="Arial" panose="020B0604020202020204" pitchFamily="34" charset="0"/>
                          <a:ea typeface="Calibri" panose="020F0502020204030204" pitchFamily="34" charset="0"/>
                          <a:cs typeface="Times New Roman" panose="02020603050405020304" pitchFamily="18" charset="0"/>
                        </a:rPr>
                        <a:t>Number of oranges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r>
                        <a:rPr lang="en-GB" sz="12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8753745"/>
                  </a:ext>
                </a:extLst>
              </a:tr>
            </a:tbl>
          </a:graphicData>
        </a:graphic>
      </p:graphicFrame>
    </p:spTree>
    <p:extLst>
      <p:ext uri="{BB962C8B-B14F-4D97-AF65-F5344CB8AC3E}">
        <p14:creationId xmlns:p14="http://schemas.microsoft.com/office/powerpoint/2010/main" val="212211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itle 13">
            <a:extLst>
              <a:ext uri="{FF2B5EF4-FFF2-40B4-BE49-F238E27FC236}">
                <a16:creationId xmlns:a16="http://schemas.microsoft.com/office/drawing/2014/main" id="{0F82D19D-1FB9-47B5-A87D-36C07F3B87C2}"/>
              </a:ext>
            </a:extLst>
          </p:cNvPr>
          <p:cNvSpPr txBox="1">
            <a:spLocks noGrp="1"/>
          </p:cNvSpPr>
          <p:nvPr>
            <p:ph type="title" idx="4294967295"/>
          </p:nvPr>
        </p:nvSpPr>
        <p:spPr>
          <a:xfrm>
            <a:off x="-51356" y="-10684"/>
            <a:ext cx="219765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PRACTICE</a:t>
            </a:r>
          </a:p>
        </p:txBody>
      </p:sp>
      <p:sp>
        <p:nvSpPr>
          <p:cNvPr id="6" name="Title 1">
            <a:extLst>
              <a:ext uri="{FF2B5EF4-FFF2-40B4-BE49-F238E27FC236}">
                <a16:creationId xmlns:a16="http://schemas.microsoft.com/office/drawing/2014/main" id="{9086ACA7-8D4B-3312-7752-789C630C1BFF}"/>
              </a:ext>
            </a:extLst>
          </p:cNvPr>
          <p:cNvSpPr txBox="1">
            <a:spLocks/>
          </p:cNvSpPr>
          <p:nvPr/>
        </p:nvSpPr>
        <p:spPr>
          <a:xfrm>
            <a:off x="4636410" y="-17231"/>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sz="3600" b="1" dirty="0">
              <a:solidFill>
                <a:schemeClr val="accent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1F67D27E-8EBE-4719-8D1A-353DF1C93D0F}"/>
              </a:ext>
            </a:extLst>
          </p:cNvPr>
          <p:cNvGraphicFramePr>
            <a:graphicFrameLocks noGrp="1"/>
          </p:cNvGraphicFramePr>
          <p:nvPr>
            <p:extLst>
              <p:ext uri="{D42A27DB-BD31-4B8C-83A1-F6EECF244321}">
                <p14:modId xmlns:p14="http://schemas.microsoft.com/office/powerpoint/2010/main" val="3182708644"/>
              </p:ext>
            </p:extLst>
          </p:nvPr>
        </p:nvGraphicFramePr>
        <p:xfrm>
          <a:off x="2401489" y="1454851"/>
          <a:ext cx="6072085" cy="1750145"/>
        </p:xfrm>
        <a:graphic>
          <a:graphicData uri="http://schemas.openxmlformats.org/drawingml/2006/table">
            <a:tbl>
              <a:tblPr firstRow="1" bandRow="1">
                <a:tableStyleId>{5940675A-B579-460E-94D1-54222C63F5DA}</a:tableStyleId>
              </a:tblPr>
              <a:tblGrid>
                <a:gridCol w="1904999">
                  <a:extLst>
                    <a:ext uri="{9D8B030D-6E8A-4147-A177-3AD203B41FA5}">
                      <a16:colId xmlns:a16="http://schemas.microsoft.com/office/drawing/2014/main" val="717701226"/>
                    </a:ext>
                  </a:extLst>
                </a:gridCol>
                <a:gridCol w="949155">
                  <a:extLst>
                    <a:ext uri="{9D8B030D-6E8A-4147-A177-3AD203B41FA5}">
                      <a16:colId xmlns:a16="http://schemas.microsoft.com/office/drawing/2014/main" val="1035876903"/>
                    </a:ext>
                  </a:extLst>
                </a:gridCol>
                <a:gridCol w="878416">
                  <a:extLst>
                    <a:ext uri="{9D8B030D-6E8A-4147-A177-3AD203B41FA5}">
                      <a16:colId xmlns:a16="http://schemas.microsoft.com/office/drawing/2014/main" val="1424570775"/>
                    </a:ext>
                  </a:extLst>
                </a:gridCol>
                <a:gridCol w="1125098">
                  <a:extLst>
                    <a:ext uri="{9D8B030D-6E8A-4147-A177-3AD203B41FA5}">
                      <a16:colId xmlns:a16="http://schemas.microsoft.com/office/drawing/2014/main" val="2887943343"/>
                    </a:ext>
                  </a:extLst>
                </a:gridCol>
                <a:gridCol w="1214417">
                  <a:extLst>
                    <a:ext uri="{9D8B030D-6E8A-4147-A177-3AD203B41FA5}">
                      <a16:colId xmlns:a16="http://schemas.microsoft.com/office/drawing/2014/main" val="266915976"/>
                    </a:ext>
                  </a:extLst>
                </a:gridCol>
              </a:tblGrid>
              <a:tr h="874058">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Grams</a:t>
                      </a:r>
                    </a:p>
                  </a:txBody>
                  <a:tcPr/>
                </a:tc>
                <a:tc>
                  <a:txBody>
                    <a:bodyPr/>
                    <a:lstStyle/>
                    <a:p>
                      <a:pPr algn="ctr"/>
                      <a:r>
                        <a:rPr lang="en-GB" sz="3200" dirty="0"/>
                        <a:t>100</a:t>
                      </a:r>
                    </a:p>
                  </a:txBody>
                  <a:tcPr/>
                </a:tc>
                <a:tc>
                  <a:txBody>
                    <a:bodyPr/>
                    <a:lstStyle/>
                    <a:p>
                      <a:pPr lvl="0" algn="ctr">
                        <a:buNone/>
                      </a:pPr>
                      <a:r>
                        <a:rPr lang="en-GB" sz="3200" b="0" i="0" u="none" strike="noStrike" noProof="0" dirty="0">
                          <a:latin typeface="Calibri"/>
                        </a:rPr>
                        <a:t>10</a:t>
                      </a:r>
                      <a:endParaRPr lang="en-US" sz="3200" dirty="0"/>
                    </a:p>
                  </a:txBody>
                  <a:tcPr/>
                </a:tc>
                <a:tc>
                  <a:txBody>
                    <a:bodyPr/>
                    <a:lstStyle/>
                    <a:p>
                      <a:pPr algn="ctr"/>
                      <a:r>
                        <a:rPr lang="en-GB" sz="3200" dirty="0"/>
                        <a:t>60</a:t>
                      </a:r>
                    </a:p>
                  </a:txBody>
                  <a:tcPr/>
                </a:tc>
                <a:tc>
                  <a:txBody>
                    <a:bodyPr/>
                    <a:lstStyle/>
                    <a:p>
                      <a:pPr algn="ctr"/>
                      <a:endParaRPr lang="en-GB" sz="3200" dirty="0"/>
                    </a:p>
                  </a:txBody>
                  <a:tcPr/>
                </a:tc>
                <a:extLst>
                  <a:ext uri="{0D108BD9-81ED-4DB2-BD59-A6C34878D82A}">
                    <a16:rowId xmlns:a16="http://schemas.microsoft.com/office/drawing/2014/main" val="1738551251"/>
                  </a:ext>
                </a:extLst>
              </a:tr>
              <a:tr h="876087">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Banana</a:t>
                      </a:r>
                    </a:p>
                  </a:txBody>
                  <a:tcPr/>
                </a:tc>
                <a:tc>
                  <a:txBody>
                    <a:bodyPr/>
                    <a:lstStyle/>
                    <a:p>
                      <a:pPr algn="ctr"/>
                      <a:r>
                        <a:rPr lang="en-US" sz="3200" dirty="0"/>
                        <a:t>84</a:t>
                      </a:r>
                      <a:endParaRPr lang="en-GB" sz="3200" dirty="0"/>
                    </a:p>
                  </a:txBody>
                  <a:tcPr/>
                </a:tc>
                <a:tc>
                  <a:txBody>
                    <a:bodyPr/>
                    <a:lstStyle/>
                    <a:p>
                      <a:pPr algn="ctr"/>
                      <a:r>
                        <a:rPr lang="en-US" sz="3200" dirty="0"/>
                        <a:t>8.4</a:t>
                      </a:r>
                      <a:endParaRPr lang="en-GB" sz="3200" dirty="0"/>
                    </a:p>
                  </a:txBody>
                  <a:tcPr/>
                </a:tc>
                <a:tc>
                  <a:txBody>
                    <a:bodyPr/>
                    <a:lstStyle/>
                    <a:p>
                      <a:pPr algn="ctr"/>
                      <a:r>
                        <a:rPr lang="en-US" sz="3200" dirty="0"/>
                        <a:t>50.4</a:t>
                      </a:r>
                      <a:endParaRPr lang="en-GB" sz="3200" dirty="0"/>
                    </a:p>
                  </a:txBody>
                  <a:tcPr/>
                </a:tc>
                <a:tc>
                  <a:txBody>
                    <a:bodyPr/>
                    <a:lstStyle/>
                    <a:p>
                      <a:pPr algn="ctr"/>
                      <a:endParaRPr lang="en-GB" sz="3200" dirty="0"/>
                    </a:p>
                  </a:txBody>
                  <a:tcPr/>
                </a:tc>
                <a:extLst>
                  <a:ext uri="{0D108BD9-81ED-4DB2-BD59-A6C34878D82A}">
                    <a16:rowId xmlns:a16="http://schemas.microsoft.com/office/drawing/2014/main" val="1228618409"/>
                  </a:ext>
                </a:extLst>
              </a:tr>
            </a:tbl>
          </a:graphicData>
        </a:graphic>
      </p:graphicFrame>
      <p:sp>
        <p:nvSpPr>
          <p:cNvPr id="7" name="Arrow: Curved Left 6">
            <a:extLst>
              <a:ext uri="{FF2B5EF4-FFF2-40B4-BE49-F238E27FC236}">
                <a16:creationId xmlns:a16="http://schemas.microsoft.com/office/drawing/2014/main" id="{2583FC08-61FC-04F2-E838-6976F9F52650}"/>
              </a:ext>
            </a:extLst>
          </p:cNvPr>
          <p:cNvSpPr/>
          <p:nvPr/>
        </p:nvSpPr>
        <p:spPr>
          <a:xfrm rot="16200000">
            <a:off x="4746526" y="852216"/>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3" name="Arrow: Curved Up 12">
            <a:extLst>
              <a:ext uri="{FF2B5EF4-FFF2-40B4-BE49-F238E27FC236}">
                <a16:creationId xmlns:a16="http://schemas.microsoft.com/office/drawing/2014/main" id="{921941F6-59EB-2A7A-54B1-860E812E39E6}"/>
              </a:ext>
            </a:extLst>
          </p:cNvPr>
          <p:cNvSpPr/>
          <p:nvPr/>
        </p:nvSpPr>
        <p:spPr>
          <a:xfrm>
            <a:off x="4429295" y="2958504"/>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8384C464-51C5-4C8C-9593-79D21B00B257}"/>
              </a:ext>
            </a:extLst>
          </p:cNvPr>
          <p:cNvSpPr txBox="1"/>
          <p:nvPr/>
        </p:nvSpPr>
        <p:spPr>
          <a:xfrm>
            <a:off x="5627717" y="799357"/>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panose="020B0604020202020204" pitchFamily="34" charset="0"/>
                <a:cs typeface="Arial" panose="020B0604020202020204" pitchFamily="34" charset="0"/>
              </a:rPr>
              <a:t>×6</a:t>
            </a:r>
            <a:endParaRPr lang="en-US" dirty="0">
              <a:solidFill>
                <a:srgbClr val="375623"/>
              </a:solidFill>
              <a:latin typeface="Arial" panose="020B0604020202020204" pitchFamily="34" charset="0"/>
              <a:cs typeface="Arial" panose="020B0604020202020204" pitchFamily="34" charset="0"/>
            </a:endParaRPr>
          </a:p>
        </p:txBody>
      </p:sp>
      <p:graphicFrame>
        <p:nvGraphicFramePr>
          <p:cNvPr id="19" name="Table 18">
            <a:extLst>
              <a:ext uri="{FF2B5EF4-FFF2-40B4-BE49-F238E27FC236}">
                <a16:creationId xmlns:a16="http://schemas.microsoft.com/office/drawing/2014/main" id="{5DA34451-4077-4141-88A0-AF4A365C98FF}"/>
              </a:ext>
            </a:extLst>
          </p:cNvPr>
          <p:cNvGraphicFramePr>
            <a:graphicFrameLocks noGrp="1"/>
          </p:cNvGraphicFramePr>
          <p:nvPr>
            <p:extLst>
              <p:ext uri="{D42A27DB-BD31-4B8C-83A1-F6EECF244321}">
                <p14:modId xmlns:p14="http://schemas.microsoft.com/office/powerpoint/2010/main" val="3407938486"/>
              </p:ext>
            </p:extLst>
          </p:nvPr>
        </p:nvGraphicFramePr>
        <p:xfrm>
          <a:off x="2391958" y="4100264"/>
          <a:ext cx="6072085" cy="1750145"/>
        </p:xfrm>
        <a:graphic>
          <a:graphicData uri="http://schemas.openxmlformats.org/drawingml/2006/table">
            <a:tbl>
              <a:tblPr firstRow="1" bandRow="1">
                <a:tableStyleId>{5940675A-B579-460E-94D1-54222C63F5DA}</a:tableStyleId>
              </a:tblPr>
              <a:tblGrid>
                <a:gridCol w="1904999">
                  <a:extLst>
                    <a:ext uri="{9D8B030D-6E8A-4147-A177-3AD203B41FA5}">
                      <a16:colId xmlns:a16="http://schemas.microsoft.com/office/drawing/2014/main" val="717701226"/>
                    </a:ext>
                  </a:extLst>
                </a:gridCol>
                <a:gridCol w="949155">
                  <a:extLst>
                    <a:ext uri="{9D8B030D-6E8A-4147-A177-3AD203B41FA5}">
                      <a16:colId xmlns:a16="http://schemas.microsoft.com/office/drawing/2014/main" val="1035876903"/>
                    </a:ext>
                  </a:extLst>
                </a:gridCol>
                <a:gridCol w="878416">
                  <a:extLst>
                    <a:ext uri="{9D8B030D-6E8A-4147-A177-3AD203B41FA5}">
                      <a16:colId xmlns:a16="http://schemas.microsoft.com/office/drawing/2014/main" val="1424570775"/>
                    </a:ext>
                  </a:extLst>
                </a:gridCol>
                <a:gridCol w="1125098">
                  <a:extLst>
                    <a:ext uri="{9D8B030D-6E8A-4147-A177-3AD203B41FA5}">
                      <a16:colId xmlns:a16="http://schemas.microsoft.com/office/drawing/2014/main" val="2887943343"/>
                    </a:ext>
                  </a:extLst>
                </a:gridCol>
                <a:gridCol w="1214417">
                  <a:extLst>
                    <a:ext uri="{9D8B030D-6E8A-4147-A177-3AD203B41FA5}">
                      <a16:colId xmlns:a16="http://schemas.microsoft.com/office/drawing/2014/main" val="266915976"/>
                    </a:ext>
                  </a:extLst>
                </a:gridCol>
              </a:tblGrid>
              <a:tr h="874058">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Grams</a:t>
                      </a:r>
                    </a:p>
                  </a:txBody>
                  <a:tcPr/>
                </a:tc>
                <a:tc>
                  <a:txBody>
                    <a:bodyPr/>
                    <a:lstStyle/>
                    <a:p>
                      <a:pPr algn="ctr"/>
                      <a:r>
                        <a:rPr lang="en-US" sz="3200" dirty="0"/>
                        <a:t>100</a:t>
                      </a:r>
                      <a:endParaRPr lang="en-GB" sz="3200" dirty="0"/>
                    </a:p>
                  </a:txBody>
                  <a:tcPr/>
                </a:tc>
                <a:tc>
                  <a:txBody>
                    <a:bodyPr/>
                    <a:lstStyle/>
                    <a:p>
                      <a:pPr lvl="0" algn="ctr">
                        <a:buNone/>
                      </a:pPr>
                      <a:r>
                        <a:rPr lang="en-US" sz="3200" b="0" i="0" u="none" strike="noStrike" noProof="0" dirty="0">
                          <a:latin typeface="Calibri"/>
                        </a:rPr>
                        <a:t>10</a:t>
                      </a:r>
                      <a:endParaRPr lang="en-US" sz="3200" dirty="0"/>
                    </a:p>
                  </a:txBody>
                  <a:tcPr/>
                </a:tc>
                <a:tc>
                  <a:txBody>
                    <a:bodyPr/>
                    <a:lstStyle/>
                    <a:p>
                      <a:pPr algn="ctr"/>
                      <a:r>
                        <a:rPr lang="en-US" sz="3200" dirty="0"/>
                        <a:t>50</a:t>
                      </a:r>
                      <a:endParaRPr lang="en-GB" sz="3200" dirty="0"/>
                    </a:p>
                  </a:txBody>
                  <a:tcPr/>
                </a:tc>
                <a:tc>
                  <a:txBody>
                    <a:bodyPr/>
                    <a:lstStyle/>
                    <a:p>
                      <a:pPr algn="ctr"/>
                      <a:r>
                        <a:rPr lang="en-GB" sz="3200" b="0" dirty="0"/>
                        <a:t>150</a:t>
                      </a:r>
                    </a:p>
                  </a:txBody>
                  <a:tcPr/>
                </a:tc>
                <a:extLst>
                  <a:ext uri="{0D108BD9-81ED-4DB2-BD59-A6C34878D82A}">
                    <a16:rowId xmlns:a16="http://schemas.microsoft.com/office/drawing/2014/main" val="1738551251"/>
                  </a:ext>
                </a:extLst>
              </a:tr>
              <a:tr h="876087">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 Yogurt</a:t>
                      </a:r>
                    </a:p>
                  </a:txBody>
                  <a:tcPr/>
                </a:tc>
                <a:tc>
                  <a:txBody>
                    <a:bodyPr/>
                    <a:lstStyle/>
                    <a:p>
                      <a:pPr algn="ctr"/>
                      <a:r>
                        <a:rPr lang="en-US" sz="3200" dirty="0"/>
                        <a:t>87</a:t>
                      </a:r>
                      <a:endParaRPr lang="en-GB" sz="3200" dirty="0"/>
                    </a:p>
                  </a:txBody>
                  <a:tcPr/>
                </a:tc>
                <a:tc>
                  <a:txBody>
                    <a:bodyPr/>
                    <a:lstStyle/>
                    <a:p>
                      <a:pPr algn="ctr"/>
                      <a:r>
                        <a:rPr lang="en-US" sz="3200" dirty="0"/>
                        <a:t>8.7</a:t>
                      </a:r>
                      <a:endParaRPr lang="en-GB" sz="3200" dirty="0"/>
                    </a:p>
                  </a:txBody>
                  <a:tcPr/>
                </a:tc>
                <a:tc>
                  <a:txBody>
                    <a:bodyPr/>
                    <a:lstStyle/>
                    <a:p>
                      <a:pPr algn="ctr"/>
                      <a:r>
                        <a:rPr lang="en-US" sz="3200" dirty="0"/>
                        <a:t>43.5</a:t>
                      </a:r>
                      <a:endParaRPr lang="en-GB" sz="3200" dirty="0"/>
                    </a:p>
                  </a:txBody>
                  <a:tcPr/>
                </a:tc>
                <a:tc>
                  <a:txBody>
                    <a:bodyPr/>
                    <a:lstStyle/>
                    <a:p>
                      <a:pPr algn="ctr"/>
                      <a:r>
                        <a:rPr lang="en-US" sz="3200" dirty="0"/>
                        <a:t>130.5</a:t>
                      </a:r>
                      <a:endParaRPr lang="en-GB" sz="3200" dirty="0"/>
                    </a:p>
                  </a:txBody>
                  <a:tcPr/>
                </a:tc>
                <a:extLst>
                  <a:ext uri="{0D108BD9-81ED-4DB2-BD59-A6C34878D82A}">
                    <a16:rowId xmlns:a16="http://schemas.microsoft.com/office/drawing/2014/main" val="1228618409"/>
                  </a:ext>
                </a:extLst>
              </a:tr>
            </a:tbl>
          </a:graphicData>
        </a:graphic>
      </p:graphicFrame>
      <p:sp>
        <p:nvSpPr>
          <p:cNvPr id="20" name="Arrow: Curved Left 19">
            <a:extLst>
              <a:ext uri="{FF2B5EF4-FFF2-40B4-BE49-F238E27FC236}">
                <a16:creationId xmlns:a16="http://schemas.microsoft.com/office/drawing/2014/main" id="{CDC84060-B8BA-4043-B6B8-EE3E08F4AC57}"/>
              </a:ext>
            </a:extLst>
          </p:cNvPr>
          <p:cNvSpPr/>
          <p:nvPr/>
        </p:nvSpPr>
        <p:spPr>
          <a:xfrm rot="16200000">
            <a:off x="5793914" y="820553"/>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21" name="Arrow: Curved Up 20">
            <a:extLst>
              <a:ext uri="{FF2B5EF4-FFF2-40B4-BE49-F238E27FC236}">
                <a16:creationId xmlns:a16="http://schemas.microsoft.com/office/drawing/2014/main" id="{3D0AB8F4-9D2E-416F-A2A9-98F91C6C79E7}"/>
              </a:ext>
            </a:extLst>
          </p:cNvPr>
          <p:cNvSpPr/>
          <p:nvPr/>
        </p:nvSpPr>
        <p:spPr>
          <a:xfrm>
            <a:off x="5428001" y="2903962"/>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B615D94E-D5F6-4BDE-8315-CDE6B1E88378}"/>
              </a:ext>
            </a:extLst>
          </p:cNvPr>
          <p:cNvSpPr txBox="1"/>
          <p:nvPr/>
        </p:nvSpPr>
        <p:spPr>
          <a:xfrm>
            <a:off x="5590546" y="3139711"/>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×6</a:t>
            </a:r>
          </a:p>
        </p:txBody>
      </p:sp>
      <p:sp>
        <p:nvSpPr>
          <p:cNvPr id="15" name="TextBox 14">
            <a:extLst>
              <a:ext uri="{FF2B5EF4-FFF2-40B4-BE49-F238E27FC236}">
                <a16:creationId xmlns:a16="http://schemas.microsoft.com/office/drawing/2014/main" id="{B9826EAD-472F-44EB-A059-EA17E6640822}"/>
              </a:ext>
            </a:extLst>
          </p:cNvPr>
          <p:cNvSpPr txBox="1"/>
          <p:nvPr/>
        </p:nvSpPr>
        <p:spPr>
          <a:xfrm>
            <a:off x="4577977" y="759479"/>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÷10</a:t>
            </a:r>
          </a:p>
        </p:txBody>
      </p:sp>
      <p:sp>
        <p:nvSpPr>
          <p:cNvPr id="18" name="TextBox 17">
            <a:extLst>
              <a:ext uri="{FF2B5EF4-FFF2-40B4-BE49-F238E27FC236}">
                <a16:creationId xmlns:a16="http://schemas.microsoft.com/office/drawing/2014/main" id="{C4290836-44CE-4D3B-ABB2-1FAFF3C995BA}"/>
              </a:ext>
            </a:extLst>
          </p:cNvPr>
          <p:cNvSpPr txBox="1"/>
          <p:nvPr/>
        </p:nvSpPr>
        <p:spPr>
          <a:xfrm>
            <a:off x="4510478" y="3188843"/>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÷10</a:t>
            </a:r>
          </a:p>
        </p:txBody>
      </p:sp>
      <p:sp>
        <p:nvSpPr>
          <p:cNvPr id="2" name="TextBox 1">
            <a:extLst>
              <a:ext uri="{FF2B5EF4-FFF2-40B4-BE49-F238E27FC236}">
                <a16:creationId xmlns:a16="http://schemas.microsoft.com/office/drawing/2014/main" id="{1DACFBDA-F4DE-4017-A7BD-73407BEB9593}"/>
              </a:ext>
            </a:extLst>
          </p:cNvPr>
          <p:cNvSpPr txBox="1"/>
          <p:nvPr/>
        </p:nvSpPr>
        <p:spPr>
          <a:xfrm>
            <a:off x="9329732" y="5405455"/>
            <a:ext cx="2532677"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50.4 + 130.5 = 180.9 calories</a:t>
            </a:r>
            <a:endParaRPr lang="en-GB" sz="2400" dirty="0">
              <a:latin typeface="Arial" panose="020B0604020202020204" pitchFamily="34" charset="0"/>
              <a:cs typeface="Arial" panose="020B0604020202020204" pitchFamily="34" charset="0"/>
            </a:endParaRPr>
          </a:p>
        </p:txBody>
      </p:sp>
      <p:sp>
        <p:nvSpPr>
          <p:cNvPr id="24" name="Arrow: Curved Left 23">
            <a:extLst>
              <a:ext uri="{FF2B5EF4-FFF2-40B4-BE49-F238E27FC236}">
                <a16:creationId xmlns:a16="http://schemas.microsoft.com/office/drawing/2014/main" id="{B586DBB2-A961-4A9D-B4DF-D01151F6F1B1}"/>
              </a:ext>
            </a:extLst>
          </p:cNvPr>
          <p:cNvSpPr/>
          <p:nvPr/>
        </p:nvSpPr>
        <p:spPr>
          <a:xfrm rot="16200000">
            <a:off x="4934773" y="3549993"/>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B37A7012-D251-4029-B045-30923FE8DFAD}"/>
              </a:ext>
            </a:extLst>
          </p:cNvPr>
          <p:cNvSpPr txBox="1"/>
          <p:nvPr/>
        </p:nvSpPr>
        <p:spPr>
          <a:xfrm>
            <a:off x="5489265" y="3568330"/>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panose="020B0604020202020204" pitchFamily="34" charset="0"/>
                <a:cs typeface="Arial" panose="020B0604020202020204" pitchFamily="34" charset="0"/>
              </a:rPr>
              <a:t>×5</a:t>
            </a:r>
            <a:endParaRPr lang="en-US" dirty="0">
              <a:solidFill>
                <a:srgbClr val="375623"/>
              </a:solidFill>
              <a:latin typeface="Arial" panose="020B0604020202020204" pitchFamily="34" charset="0"/>
              <a:cs typeface="Arial" panose="020B0604020202020204" pitchFamily="34" charset="0"/>
            </a:endParaRPr>
          </a:p>
        </p:txBody>
      </p:sp>
      <p:sp>
        <p:nvSpPr>
          <p:cNvPr id="26" name="Arrow: Curved Left 25">
            <a:extLst>
              <a:ext uri="{FF2B5EF4-FFF2-40B4-BE49-F238E27FC236}">
                <a16:creationId xmlns:a16="http://schemas.microsoft.com/office/drawing/2014/main" id="{5A563AA6-0FD8-457F-B167-6895BC9B0BED}"/>
              </a:ext>
            </a:extLst>
          </p:cNvPr>
          <p:cNvSpPr/>
          <p:nvPr/>
        </p:nvSpPr>
        <p:spPr>
          <a:xfrm rot="16200000">
            <a:off x="5982161" y="3518330"/>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351CBF88-966A-4B5A-8FD8-62AE05578F16}"/>
              </a:ext>
            </a:extLst>
          </p:cNvPr>
          <p:cNvSpPr txBox="1"/>
          <p:nvPr/>
        </p:nvSpPr>
        <p:spPr>
          <a:xfrm>
            <a:off x="4372026" y="3585464"/>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÷10</a:t>
            </a:r>
          </a:p>
        </p:txBody>
      </p:sp>
      <p:sp>
        <p:nvSpPr>
          <p:cNvPr id="28" name="Arrow: Curved Up 27">
            <a:extLst>
              <a:ext uri="{FF2B5EF4-FFF2-40B4-BE49-F238E27FC236}">
                <a16:creationId xmlns:a16="http://schemas.microsoft.com/office/drawing/2014/main" id="{8A97DBFE-FFA6-4796-9E1C-CF34885DE8E1}"/>
              </a:ext>
            </a:extLst>
          </p:cNvPr>
          <p:cNvSpPr/>
          <p:nvPr/>
        </p:nvSpPr>
        <p:spPr>
          <a:xfrm>
            <a:off x="4538104" y="5875497"/>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29" name="Arrow: Curved Up 28">
            <a:extLst>
              <a:ext uri="{FF2B5EF4-FFF2-40B4-BE49-F238E27FC236}">
                <a16:creationId xmlns:a16="http://schemas.microsoft.com/office/drawing/2014/main" id="{27ADA327-21C6-48F5-B9EB-9E8E55F70121}"/>
              </a:ext>
            </a:extLst>
          </p:cNvPr>
          <p:cNvSpPr/>
          <p:nvPr/>
        </p:nvSpPr>
        <p:spPr>
          <a:xfrm>
            <a:off x="5536810" y="5820955"/>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7F7F18E4-AE1C-4DF0-99E6-C429175EE4A9}"/>
              </a:ext>
            </a:extLst>
          </p:cNvPr>
          <p:cNvSpPr txBox="1"/>
          <p:nvPr/>
        </p:nvSpPr>
        <p:spPr>
          <a:xfrm>
            <a:off x="4790781" y="6110065"/>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÷10</a:t>
            </a:r>
          </a:p>
        </p:txBody>
      </p:sp>
      <p:sp>
        <p:nvSpPr>
          <p:cNvPr id="31" name="TextBox 30">
            <a:extLst>
              <a:ext uri="{FF2B5EF4-FFF2-40B4-BE49-F238E27FC236}">
                <a16:creationId xmlns:a16="http://schemas.microsoft.com/office/drawing/2014/main" id="{9AB1A865-EE5B-48D9-B230-530796E384AE}"/>
              </a:ext>
            </a:extLst>
          </p:cNvPr>
          <p:cNvSpPr txBox="1"/>
          <p:nvPr/>
        </p:nvSpPr>
        <p:spPr>
          <a:xfrm>
            <a:off x="5859862" y="6087786"/>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×5</a:t>
            </a:r>
          </a:p>
        </p:txBody>
      </p:sp>
      <p:sp>
        <p:nvSpPr>
          <p:cNvPr id="4" name="Google Shape;428;p15" descr="Pink rectangle covering the answer">
            <a:extLst>
              <a:ext uri="{FF2B5EF4-FFF2-40B4-BE49-F238E27FC236}">
                <a16:creationId xmlns:a16="http://schemas.microsoft.com/office/drawing/2014/main" id="{7572F182-D48A-8105-5F30-602640C6AA9B}"/>
              </a:ext>
            </a:extLst>
          </p:cNvPr>
          <p:cNvSpPr/>
          <p:nvPr/>
        </p:nvSpPr>
        <p:spPr>
          <a:xfrm>
            <a:off x="9384850" y="5343870"/>
            <a:ext cx="2007065" cy="1013077"/>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5" name="Google Shape;426;p15">
            <a:extLst>
              <a:ext uri="{FF2B5EF4-FFF2-40B4-BE49-F238E27FC236}">
                <a16:creationId xmlns:a16="http://schemas.microsoft.com/office/drawing/2014/main" id="{4CBB5235-3759-7298-741F-898B76A3BC82}"/>
              </a:ext>
            </a:extLst>
          </p:cNvPr>
          <p:cNvSpPr/>
          <p:nvPr/>
        </p:nvSpPr>
        <p:spPr>
          <a:xfrm>
            <a:off x="9329732" y="5334955"/>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5735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4"/>
            <a:ext cx="2085006" cy="1980871"/>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9086ACA7-8D4B-3312-7752-789C630C1BFF}"/>
              </a:ext>
            </a:extLst>
          </p:cNvPr>
          <p:cNvSpPr txBox="1">
            <a:spLocks/>
          </p:cNvSpPr>
          <p:nvPr/>
        </p:nvSpPr>
        <p:spPr>
          <a:xfrm>
            <a:off x="4636410" y="-17231"/>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sz="3600" b="1" dirty="0">
              <a:solidFill>
                <a:schemeClr val="accent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1F67D27E-8EBE-4719-8D1A-353DF1C93D0F}"/>
              </a:ext>
            </a:extLst>
          </p:cNvPr>
          <p:cNvGraphicFramePr>
            <a:graphicFrameLocks noGrp="1"/>
          </p:cNvGraphicFramePr>
          <p:nvPr>
            <p:extLst>
              <p:ext uri="{D42A27DB-BD31-4B8C-83A1-F6EECF244321}">
                <p14:modId xmlns:p14="http://schemas.microsoft.com/office/powerpoint/2010/main" val="223971113"/>
              </p:ext>
            </p:extLst>
          </p:nvPr>
        </p:nvGraphicFramePr>
        <p:xfrm>
          <a:off x="2637378" y="2009207"/>
          <a:ext cx="6072085" cy="1750145"/>
        </p:xfrm>
        <a:graphic>
          <a:graphicData uri="http://schemas.openxmlformats.org/drawingml/2006/table">
            <a:tbl>
              <a:tblPr firstRow="1" bandRow="1">
                <a:tableStyleId>{5940675A-B579-460E-94D1-54222C63F5DA}</a:tableStyleId>
              </a:tblPr>
              <a:tblGrid>
                <a:gridCol w="1904999">
                  <a:extLst>
                    <a:ext uri="{9D8B030D-6E8A-4147-A177-3AD203B41FA5}">
                      <a16:colId xmlns:a16="http://schemas.microsoft.com/office/drawing/2014/main" val="717701226"/>
                    </a:ext>
                  </a:extLst>
                </a:gridCol>
                <a:gridCol w="949155">
                  <a:extLst>
                    <a:ext uri="{9D8B030D-6E8A-4147-A177-3AD203B41FA5}">
                      <a16:colId xmlns:a16="http://schemas.microsoft.com/office/drawing/2014/main" val="1035876903"/>
                    </a:ext>
                  </a:extLst>
                </a:gridCol>
                <a:gridCol w="878416">
                  <a:extLst>
                    <a:ext uri="{9D8B030D-6E8A-4147-A177-3AD203B41FA5}">
                      <a16:colId xmlns:a16="http://schemas.microsoft.com/office/drawing/2014/main" val="1424570775"/>
                    </a:ext>
                  </a:extLst>
                </a:gridCol>
                <a:gridCol w="1125098">
                  <a:extLst>
                    <a:ext uri="{9D8B030D-6E8A-4147-A177-3AD203B41FA5}">
                      <a16:colId xmlns:a16="http://schemas.microsoft.com/office/drawing/2014/main" val="2887943343"/>
                    </a:ext>
                  </a:extLst>
                </a:gridCol>
                <a:gridCol w="1214417">
                  <a:extLst>
                    <a:ext uri="{9D8B030D-6E8A-4147-A177-3AD203B41FA5}">
                      <a16:colId xmlns:a16="http://schemas.microsoft.com/office/drawing/2014/main" val="266915976"/>
                    </a:ext>
                  </a:extLst>
                </a:gridCol>
              </a:tblGrid>
              <a:tr h="874058">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Oranges</a:t>
                      </a:r>
                    </a:p>
                  </a:txBody>
                  <a:tcPr/>
                </a:tc>
                <a:tc>
                  <a:txBody>
                    <a:bodyPr/>
                    <a:lstStyle/>
                    <a:p>
                      <a:pPr algn="ctr"/>
                      <a:r>
                        <a:rPr lang="en-GB" sz="3200" dirty="0"/>
                        <a:t>30</a:t>
                      </a:r>
                    </a:p>
                  </a:txBody>
                  <a:tcPr/>
                </a:tc>
                <a:tc>
                  <a:txBody>
                    <a:bodyPr/>
                    <a:lstStyle/>
                    <a:p>
                      <a:pPr lvl="0" algn="ctr">
                        <a:buNone/>
                      </a:pPr>
                      <a:r>
                        <a:rPr lang="en-GB" sz="3200" b="0" i="0" u="none" strike="noStrike" noProof="0" dirty="0">
                          <a:latin typeface="Calibri"/>
                        </a:rPr>
                        <a:t>60</a:t>
                      </a:r>
                      <a:endParaRPr lang="en-US" sz="3200" dirty="0"/>
                    </a:p>
                  </a:txBody>
                  <a:tcPr/>
                </a:tc>
                <a:tc>
                  <a:txBody>
                    <a:bodyPr/>
                    <a:lstStyle/>
                    <a:p>
                      <a:pPr algn="ctr"/>
                      <a:r>
                        <a:rPr lang="en-GB" sz="3200" dirty="0"/>
                        <a:t>120</a:t>
                      </a:r>
                    </a:p>
                  </a:txBody>
                  <a:tcPr/>
                </a:tc>
                <a:tc>
                  <a:txBody>
                    <a:bodyPr/>
                    <a:lstStyle/>
                    <a:p>
                      <a:pPr algn="ctr"/>
                      <a:endParaRPr lang="en-GB" sz="3200" dirty="0"/>
                    </a:p>
                  </a:txBody>
                  <a:tcPr/>
                </a:tc>
                <a:extLst>
                  <a:ext uri="{0D108BD9-81ED-4DB2-BD59-A6C34878D82A}">
                    <a16:rowId xmlns:a16="http://schemas.microsoft.com/office/drawing/2014/main" val="1738551251"/>
                  </a:ext>
                </a:extLst>
              </a:tr>
              <a:tr h="876087">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 Litres</a:t>
                      </a:r>
                    </a:p>
                  </a:txBody>
                  <a:tcPr/>
                </a:tc>
                <a:tc>
                  <a:txBody>
                    <a:bodyPr/>
                    <a:lstStyle/>
                    <a:p>
                      <a:pPr algn="ctr"/>
                      <a:r>
                        <a:rPr lang="en-US" sz="3200" dirty="0"/>
                        <a:t>2</a:t>
                      </a:r>
                      <a:endParaRPr lang="en-GB" sz="3200" dirty="0"/>
                    </a:p>
                  </a:txBody>
                  <a:tcPr/>
                </a:tc>
                <a:tc>
                  <a:txBody>
                    <a:bodyPr/>
                    <a:lstStyle/>
                    <a:p>
                      <a:pPr algn="ctr"/>
                      <a:r>
                        <a:rPr lang="en-US" sz="3200" dirty="0"/>
                        <a:t>4</a:t>
                      </a:r>
                      <a:endParaRPr lang="en-GB" sz="3200" dirty="0"/>
                    </a:p>
                  </a:txBody>
                  <a:tcPr/>
                </a:tc>
                <a:tc>
                  <a:txBody>
                    <a:bodyPr/>
                    <a:lstStyle/>
                    <a:p>
                      <a:pPr algn="ctr"/>
                      <a:r>
                        <a:rPr lang="en-US" sz="3200" dirty="0"/>
                        <a:t>8</a:t>
                      </a:r>
                      <a:endParaRPr lang="en-GB" sz="3200" dirty="0"/>
                    </a:p>
                  </a:txBody>
                  <a:tcPr/>
                </a:tc>
                <a:tc>
                  <a:txBody>
                    <a:bodyPr/>
                    <a:lstStyle/>
                    <a:p>
                      <a:pPr algn="ctr"/>
                      <a:endParaRPr lang="en-GB" sz="3200" dirty="0"/>
                    </a:p>
                  </a:txBody>
                  <a:tcPr/>
                </a:tc>
                <a:extLst>
                  <a:ext uri="{0D108BD9-81ED-4DB2-BD59-A6C34878D82A}">
                    <a16:rowId xmlns:a16="http://schemas.microsoft.com/office/drawing/2014/main" val="1228618409"/>
                  </a:ext>
                </a:extLst>
              </a:tr>
            </a:tbl>
          </a:graphicData>
        </a:graphic>
      </p:graphicFrame>
      <p:sp>
        <p:nvSpPr>
          <p:cNvPr id="7" name="Arrow: Curved Left 6">
            <a:extLst>
              <a:ext uri="{FF2B5EF4-FFF2-40B4-BE49-F238E27FC236}">
                <a16:creationId xmlns:a16="http://schemas.microsoft.com/office/drawing/2014/main" id="{2583FC08-61FC-04F2-E838-6976F9F52650}"/>
              </a:ext>
            </a:extLst>
          </p:cNvPr>
          <p:cNvSpPr/>
          <p:nvPr/>
        </p:nvSpPr>
        <p:spPr>
          <a:xfrm rot="16200000">
            <a:off x="4982415" y="1406572"/>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3" name="Arrow: Curved Up 12">
            <a:extLst>
              <a:ext uri="{FF2B5EF4-FFF2-40B4-BE49-F238E27FC236}">
                <a16:creationId xmlns:a16="http://schemas.microsoft.com/office/drawing/2014/main" id="{921941F6-59EB-2A7A-54B1-860E812E39E6}"/>
              </a:ext>
            </a:extLst>
          </p:cNvPr>
          <p:cNvSpPr/>
          <p:nvPr/>
        </p:nvSpPr>
        <p:spPr>
          <a:xfrm>
            <a:off x="4665184" y="3512860"/>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TextBox 10">
            <a:extLst>
              <a:ext uri="{FF2B5EF4-FFF2-40B4-BE49-F238E27FC236}">
                <a16:creationId xmlns:a16="http://schemas.microsoft.com/office/drawing/2014/main" id="{1AA3278E-87C2-487B-9364-1AB7A5F2BEE7}"/>
              </a:ext>
            </a:extLst>
          </p:cNvPr>
          <p:cNvSpPr txBox="1"/>
          <p:nvPr/>
        </p:nvSpPr>
        <p:spPr>
          <a:xfrm>
            <a:off x="4835606" y="3671682"/>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x 2</a:t>
            </a:r>
            <a:endParaRPr lang="en-US" dirty="0"/>
          </a:p>
        </p:txBody>
      </p:sp>
      <p:sp>
        <p:nvSpPr>
          <p:cNvPr id="16" name="TextBox 15">
            <a:extLst>
              <a:ext uri="{FF2B5EF4-FFF2-40B4-BE49-F238E27FC236}">
                <a16:creationId xmlns:a16="http://schemas.microsoft.com/office/drawing/2014/main" id="{5CD56D1B-7E53-48C7-F53F-B1CA3C8B6D2D}"/>
              </a:ext>
            </a:extLst>
          </p:cNvPr>
          <p:cNvSpPr txBox="1"/>
          <p:nvPr/>
        </p:nvSpPr>
        <p:spPr>
          <a:xfrm>
            <a:off x="4839114" y="1356781"/>
            <a:ext cx="5296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x2</a:t>
            </a:r>
            <a:endParaRPr lang="en-US" dirty="0"/>
          </a:p>
        </p:txBody>
      </p:sp>
      <p:sp>
        <p:nvSpPr>
          <p:cNvPr id="17" name="TextBox 16">
            <a:extLst>
              <a:ext uri="{FF2B5EF4-FFF2-40B4-BE49-F238E27FC236}">
                <a16:creationId xmlns:a16="http://schemas.microsoft.com/office/drawing/2014/main" id="{8384C464-51C5-4C8C-9593-79D21B00B257}"/>
              </a:ext>
            </a:extLst>
          </p:cNvPr>
          <p:cNvSpPr txBox="1"/>
          <p:nvPr/>
        </p:nvSpPr>
        <p:spPr>
          <a:xfrm>
            <a:off x="5863606" y="1353713"/>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x</a:t>
            </a:r>
            <a:r>
              <a:rPr lang="en-US" dirty="0">
                <a:solidFill>
                  <a:srgbClr val="375623"/>
                </a:solidFill>
                <a:cs typeface="Calibri"/>
              </a:rPr>
              <a:t>2</a:t>
            </a:r>
            <a:endParaRPr lang="en-US" dirty="0">
              <a:solidFill>
                <a:srgbClr val="375623"/>
              </a:solidFill>
            </a:endParaRPr>
          </a:p>
        </p:txBody>
      </p:sp>
      <p:graphicFrame>
        <p:nvGraphicFramePr>
          <p:cNvPr id="19" name="Table 18">
            <a:extLst>
              <a:ext uri="{FF2B5EF4-FFF2-40B4-BE49-F238E27FC236}">
                <a16:creationId xmlns:a16="http://schemas.microsoft.com/office/drawing/2014/main" id="{5DA34451-4077-4141-88A0-AF4A365C98FF}"/>
              </a:ext>
            </a:extLst>
          </p:cNvPr>
          <p:cNvGraphicFramePr>
            <a:graphicFrameLocks noGrp="1"/>
          </p:cNvGraphicFramePr>
          <p:nvPr>
            <p:extLst>
              <p:ext uri="{D42A27DB-BD31-4B8C-83A1-F6EECF244321}">
                <p14:modId xmlns:p14="http://schemas.microsoft.com/office/powerpoint/2010/main" val="1237237579"/>
              </p:ext>
            </p:extLst>
          </p:nvPr>
        </p:nvGraphicFramePr>
        <p:xfrm>
          <a:off x="2637378" y="4255380"/>
          <a:ext cx="6072085" cy="1750145"/>
        </p:xfrm>
        <a:graphic>
          <a:graphicData uri="http://schemas.openxmlformats.org/drawingml/2006/table">
            <a:tbl>
              <a:tblPr firstRow="1" bandRow="1">
                <a:tableStyleId>{5940675A-B579-460E-94D1-54222C63F5DA}</a:tableStyleId>
              </a:tblPr>
              <a:tblGrid>
                <a:gridCol w="1904999">
                  <a:extLst>
                    <a:ext uri="{9D8B030D-6E8A-4147-A177-3AD203B41FA5}">
                      <a16:colId xmlns:a16="http://schemas.microsoft.com/office/drawing/2014/main" val="717701226"/>
                    </a:ext>
                  </a:extLst>
                </a:gridCol>
                <a:gridCol w="949155">
                  <a:extLst>
                    <a:ext uri="{9D8B030D-6E8A-4147-A177-3AD203B41FA5}">
                      <a16:colId xmlns:a16="http://schemas.microsoft.com/office/drawing/2014/main" val="1035876903"/>
                    </a:ext>
                  </a:extLst>
                </a:gridCol>
                <a:gridCol w="878416">
                  <a:extLst>
                    <a:ext uri="{9D8B030D-6E8A-4147-A177-3AD203B41FA5}">
                      <a16:colId xmlns:a16="http://schemas.microsoft.com/office/drawing/2014/main" val="1424570775"/>
                    </a:ext>
                  </a:extLst>
                </a:gridCol>
                <a:gridCol w="1125098">
                  <a:extLst>
                    <a:ext uri="{9D8B030D-6E8A-4147-A177-3AD203B41FA5}">
                      <a16:colId xmlns:a16="http://schemas.microsoft.com/office/drawing/2014/main" val="2887943343"/>
                    </a:ext>
                  </a:extLst>
                </a:gridCol>
                <a:gridCol w="1214417">
                  <a:extLst>
                    <a:ext uri="{9D8B030D-6E8A-4147-A177-3AD203B41FA5}">
                      <a16:colId xmlns:a16="http://schemas.microsoft.com/office/drawing/2014/main" val="266915976"/>
                    </a:ext>
                  </a:extLst>
                </a:gridCol>
              </a:tblGrid>
              <a:tr h="874058">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No. of boxes</a:t>
                      </a:r>
                    </a:p>
                  </a:txBody>
                  <a:tcPr/>
                </a:tc>
                <a:tc>
                  <a:txBody>
                    <a:bodyPr/>
                    <a:lstStyle/>
                    <a:p>
                      <a:pPr algn="ctr"/>
                      <a:r>
                        <a:rPr lang="en-US" sz="3200" dirty="0"/>
                        <a:t>1</a:t>
                      </a:r>
                      <a:endParaRPr lang="en-GB" sz="3200" dirty="0"/>
                    </a:p>
                  </a:txBody>
                  <a:tcPr/>
                </a:tc>
                <a:tc>
                  <a:txBody>
                    <a:bodyPr/>
                    <a:lstStyle/>
                    <a:p>
                      <a:pPr lvl="0" algn="ctr">
                        <a:buNone/>
                      </a:pPr>
                      <a:r>
                        <a:rPr lang="en-US" sz="3200" b="0" i="0" u="none" strike="noStrike" noProof="0" dirty="0">
                          <a:latin typeface="Calibri"/>
                        </a:rPr>
                        <a:t>2</a:t>
                      </a:r>
                      <a:endParaRPr lang="en-US" sz="3200" dirty="0"/>
                    </a:p>
                  </a:txBody>
                  <a:tcPr/>
                </a:tc>
                <a:tc>
                  <a:txBody>
                    <a:bodyPr/>
                    <a:lstStyle/>
                    <a:p>
                      <a:pPr algn="ctr"/>
                      <a:r>
                        <a:rPr lang="en-US" sz="3200" dirty="0"/>
                        <a:t>4</a:t>
                      </a:r>
                      <a:endParaRPr lang="en-GB" sz="3200" dirty="0"/>
                    </a:p>
                  </a:txBody>
                  <a:tcPr/>
                </a:tc>
                <a:tc>
                  <a:txBody>
                    <a:bodyPr/>
                    <a:lstStyle/>
                    <a:p>
                      <a:pPr algn="ctr"/>
                      <a:r>
                        <a:rPr lang="en-GB" sz="3200" b="1" dirty="0"/>
                        <a:t>5</a:t>
                      </a:r>
                    </a:p>
                  </a:txBody>
                  <a:tcPr/>
                </a:tc>
                <a:extLst>
                  <a:ext uri="{0D108BD9-81ED-4DB2-BD59-A6C34878D82A}">
                    <a16:rowId xmlns:a16="http://schemas.microsoft.com/office/drawing/2014/main" val="1738551251"/>
                  </a:ext>
                </a:extLst>
              </a:tr>
              <a:tr h="876087">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Oranges</a:t>
                      </a:r>
                    </a:p>
                  </a:txBody>
                  <a:tcPr/>
                </a:tc>
                <a:tc>
                  <a:txBody>
                    <a:bodyPr/>
                    <a:lstStyle/>
                    <a:p>
                      <a:pPr algn="ctr"/>
                      <a:r>
                        <a:rPr lang="en-US" sz="3200" dirty="0"/>
                        <a:t>2</a:t>
                      </a:r>
                      <a:r>
                        <a:rPr lang="en-GB" sz="3200" dirty="0"/>
                        <a:t>4</a:t>
                      </a:r>
                    </a:p>
                  </a:txBody>
                  <a:tcPr/>
                </a:tc>
                <a:tc>
                  <a:txBody>
                    <a:bodyPr/>
                    <a:lstStyle/>
                    <a:p>
                      <a:pPr algn="ctr"/>
                      <a:r>
                        <a:rPr lang="en-US" sz="3200" dirty="0"/>
                        <a:t>4</a:t>
                      </a:r>
                      <a:r>
                        <a:rPr lang="en-GB" sz="3200" dirty="0"/>
                        <a:t>8</a:t>
                      </a:r>
                    </a:p>
                  </a:txBody>
                  <a:tcPr/>
                </a:tc>
                <a:tc>
                  <a:txBody>
                    <a:bodyPr/>
                    <a:lstStyle/>
                    <a:p>
                      <a:pPr algn="ctr"/>
                      <a:r>
                        <a:rPr lang="en-US" sz="3200" dirty="0"/>
                        <a:t>96</a:t>
                      </a:r>
                      <a:endParaRPr lang="en-GB" sz="3200" dirty="0"/>
                    </a:p>
                  </a:txBody>
                  <a:tcPr/>
                </a:tc>
                <a:tc>
                  <a:txBody>
                    <a:bodyPr/>
                    <a:lstStyle/>
                    <a:p>
                      <a:pPr algn="ctr"/>
                      <a:r>
                        <a:rPr lang="en-US" sz="3200" dirty="0"/>
                        <a:t>120</a:t>
                      </a:r>
                      <a:endParaRPr lang="en-GB" sz="3200" dirty="0"/>
                    </a:p>
                  </a:txBody>
                  <a:tcPr/>
                </a:tc>
                <a:extLst>
                  <a:ext uri="{0D108BD9-81ED-4DB2-BD59-A6C34878D82A}">
                    <a16:rowId xmlns:a16="http://schemas.microsoft.com/office/drawing/2014/main" val="1228618409"/>
                  </a:ext>
                </a:extLst>
              </a:tr>
            </a:tbl>
          </a:graphicData>
        </a:graphic>
      </p:graphicFrame>
      <p:sp>
        <p:nvSpPr>
          <p:cNvPr id="20" name="Arrow: Curved Left 19">
            <a:extLst>
              <a:ext uri="{FF2B5EF4-FFF2-40B4-BE49-F238E27FC236}">
                <a16:creationId xmlns:a16="http://schemas.microsoft.com/office/drawing/2014/main" id="{CDC84060-B8BA-4043-B6B8-EE3E08F4AC57}"/>
              </a:ext>
            </a:extLst>
          </p:cNvPr>
          <p:cNvSpPr/>
          <p:nvPr/>
        </p:nvSpPr>
        <p:spPr>
          <a:xfrm rot="16200000">
            <a:off x="6029803" y="1374909"/>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1" name="Arrow: Curved Up 20">
            <a:extLst>
              <a:ext uri="{FF2B5EF4-FFF2-40B4-BE49-F238E27FC236}">
                <a16:creationId xmlns:a16="http://schemas.microsoft.com/office/drawing/2014/main" id="{3D0AB8F4-9D2E-416F-A2A9-98F91C6C79E7}"/>
              </a:ext>
            </a:extLst>
          </p:cNvPr>
          <p:cNvSpPr/>
          <p:nvPr/>
        </p:nvSpPr>
        <p:spPr>
          <a:xfrm>
            <a:off x="5663890" y="3458318"/>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TextBox 21">
            <a:extLst>
              <a:ext uri="{FF2B5EF4-FFF2-40B4-BE49-F238E27FC236}">
                <a16:creationId xmlns:a16="http://schemas.microsoft.com/office/drawing/2014/main" id="{B615D94E-D5F6-4BDE-8315-CDE6B1E88378}"/>
              </a:ext>
            </a:extLst>
          </p:cNvPr>
          <p:cNvSpPr txBox="1"/>
          <p:nvPr/>
        </p:nvSpPr>
        <p:spPr>
          <a:xfrm>
            <a:off x="5826435" y="3694067"/>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x 2</a:t>
            </a:r>
            <a:endParaRPr lang="en-US" dirty="0"/>
          </a:p>
        </p:txBody>
      </p:sp>
      <p:sp>
        <p:nvSpPr>
          <p:cNvPr id="8" name="Title 7">
            <a:extLst>
              <a:ext uri="{FF2B5EF4-FFF2-40B4-BE49-F238E27FC236}">
                <a16:creationId xmlns:a16="http://schemas.microsoft.com/office/drawing/2014/main" id="{27B800F1-1DF6-CE6B-24CD-40349152A844}"/>
              </a:ext>
            </a:extLst>
          </p:cNvPr>
          <p:cNvSpPr txBox="1">
            <a:spLocks noGrp="1"/>
          </p:cNvSpPr>
          <p:nvPr>
            <p:ph type="title" idx="4294967295"/>
          </p:nvPr>
        </p:nvSpPr>
        <p:spPr>
          <a:xfrm>
            <a:off x="-27606" y="47889"/>
            <a:ext cx="179544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PRACTICE</a:t>
            </a:r>
            <a:endParaRPr kumimoji="0" lang="en-GB" sz="2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766874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latin typeface="Arial" panose="020B0604020202020204" pitchFamily="34" charset="0"/>
              <a:cs typeface="Arial" panose="020B0604020202020204" pitchFamily="34" charset="0"/>
            </a:endParaRPr>
          </a:p>
        </p:txBody>
      </p:sp>
      <p:sp>
        <p:nvSpPr>
          <p:cNvPr id="21" name="Title 20">
            <a:extLst>
              <a:ext uri="{FF2B5EF4-FFF2-40B4-BE49-F238E27FC236}">
                <a16:creationId xmlns:a16="http://schemas.microsoft.com/office/drawing/2014/main" id="{4D970DDE-3331-43C7-8808-F643520183D1}"/>
              </a:ext>
            </a:extLst>
          </p:cNvPr>
          <p:cNvSpPr txBox="1">
            <a:spLocks noGrp="1"/>
          </p:cNvSpPr>
          <p:nvPr>
            <p:ph type="title" idx="4294967295"/>
          </p:nvPr>
        </p:nvSpPr>
        <p:spPr>
          <a:xfrm>
            <a:off x="-19845" y="165505"/>
            <a:ext cx="151171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REVIEW</a:t>
            </a:r>
          </a:p>
        </p:txBody>
      </p:sp>
      <p:pic>
        <p:nvPicPr>
          <p:cNvPr id="9" name="Picture 8" descr="A line graph the x-axis is labelled number of people, on the y-axis is labelled with a cocoa powder (grams). The first meets the plotted line at approximately x = 1, y = 5. The second meets the plotted line at x = 2, y = 10.  The third is x=3 and 7= 15. The fourth is x-= 7 y= 35.  The final point is x= 10 and y = 50">
            <a:extLst>
              <a:ext uri="{FF2B5EF4-FFF2-40B4-BE49-F238E27FC236}">
                <a16:creationId xmlns:a16="http://schemas.microsoft.com/office/drawing/2014/main" id="{9C3084F5-1ADF-4C9A-9FDC-56843BD72AB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35007" y="1930389"/>
            <a:ext cx="3793524" cy="3603115"/>
          </a:xfrm>
          <a:prstGeom prst="rect">
            <a:avLst/>
          </a:prstGeom>
          <a:noFill/>
        </p:spPr>
      </p:pic>
      <p:sp>
        <p:nvSpPr>
          <p:cNvPr id="10" name="TextBox 9">
            <a:extLst>
              <a:ext uri="{FF2B5EF4-FFF2-40B4-BE49-F238E27FC236}">
                <a16:creationId xmlns:a16="http://schemas.microsoft.com/office/drawing/2014/main" id="{5CBB3959-22F6-46CB-A4F2-2AF4CE341CC7}"/>
              </a:ext>
            </a:extLst>
          </p:cNvPr>
          <p:cNvSpPr txBox="1"/>
          <p:nvPr/>
        </p:nvSpPr>
        <p:spPr>
          <a:xfrm>
            <a:off x="2882214" y="5533504"/>
            <a:ext cx="2443548" cy="392159"/>
          </a:xfrm>
          <a:prstGeom prst="rect">
            <a:avLst/>
          </a:prstGeom>
          <a:noFill/>
        </p:spPr>
        <p:txBody>
          <a:bodyPr wrap="square">
            <a:spAutoFit/>
          </a:bodyPr>
          <a:lstStyle/>
          <a:p>
            <a:pPr algn="ctr">
              <a:lnSpc>
                <a:spcPct val="115000"/>
              </a:lnSpc>
              <a:spcBef>
                <a:spcPts val="400"/>
              </a:spcBef>
              <a:spcAft>
                <a:spcPts val="400"/>
              </a:spcAft>
            </a:pPr>
            <a:r>
              <a:rPr lang="en-GB" sz="1800" b="1" dirty="0">
                <a:solidFill>
                  <a:srgbClr val="404040"/>
                </a:solidFill>
                <a:effectLst/>
                <a:latin typeface="Calibri" panose="020F0502020204030204" pitchFamily="34" charset="0"/>
                <a:ea typeface="Calibri" panose="020F0502020204030204" pitchFamily="34" charset="0"/>
              </a:rPr>
              <a:t>Number of people</a:t>
            </a:r>
            <a:endParaRPr lang="en-GB" sz="1200" dirty="0">
              <a:solidFill>
                <a:srgbClr val="404040"/>
              </a:solidFill>
              <a:effectLst/>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018F7085-927A-4759-8FCB-62D0D1AD22D5}"/>
              </a:ext>
            </a:extLst>
          </p:cNvPr>
          <p:cNvSpPr txBox="1"/>
          <p:nvPr/>
        </p:nvSpPr>
        <p:spPr>
          <a:xfrm>
            <a:off x="3661" y="3112218"/>
            <a:ext cx="2443548" cy="813300"/>
          </a:xfrm>
          <a:prstGeom prst="rect">
            <a:avLst/>
          </a:prstGeom>
          <a:noFill/>
        </p:spPr>
        <p:txBody>
          <a:bodyPr wrap="square">
            <a:spAutoFit/>
          </a:bodyPr>
          <a:lstStyle/>
          <a:p>
            <a:pPr algn="ctr">
              <a:lnSpc>
                <a:spcPct val="115000"/>
              </a:lnSpc>
              <a:spcBef>
                <a:spcPts val="400"/>
              </a:spcBef>
              <a:spcAft>
                <a:spcPts val="400"/>
              </a:spcAft>
            </a:pPr>
            <a:r>
              <a:rPr lang="en-GB" b="1" dirty="0">
                <a:latin typeface="Calibri" panose="020F0502020204030204" pitchFamily="34" charset="0"/>
                <a:ea typeface="Calibri" panose="020F0502020204030204" pitchFamily="34" charset="0"/>
              </a:rPr>
              <a:t>Cocoa powder</a:t>
            </a:r>
          </a:p>
          <a:p>
            <a:pPr algn="ctr">
              <a:lnSpc>
                <a:spcPct val="115000"/>
              </a:lnSpc>
              <a:spcBef>
                <a:spcPts val="400"/>
              </a:spcBef>
              <a:spcAft>
                <a:spcPts val="400"/>
              </a:spcAft>
            </a:pPr>
            <a:r>
              <a:rPr lang="en-GB" b="1" dirty="0">
                <a:latin typeface="Calibri" panose="020F0502020204030204" pitchFamily="34" charset="0"/>
                <a:ea typeface="Calibri" panose="020F0502020204030204" pitchFamily="34" charset="0"/>
              </a:rPr>
              <a:t>(grams)</a:t>
            </a:r>
            <a:endParaRPr lang="en-GB" sz="1200" dirty="0">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BF51C0A-1319-4AB6-9D33-767962538B17}"/>
              </a:ext>
            </a:extLst>
          </p:cNvPr>
          <p:cNvSpPr txBox="1"/>
          <p:nvPr/>
        </p:nvSpPr>
        <p:spPr>
          <a:xfrm>
            <a:off x="1046099" y="1134625"/>
            <a:ext cx="6988512" cy="830997"/>
          </a:xfrm>
          <a:prstGeom prst="rect">
            <a:avLst/>
          </a:prstGeom>
          <a:noFill/>
        </p:spPr>
        <p:txBody>
          <a:bodyPr wrap="square" lIns="91440" tIns="45720" rIns="91440" bIns="45720" anchor="t">
            <a:spAutoFit/>
          </a:bodyPr>
          <a:lstStyle/>
          <a:p>
            <a:pPr algn="ctr"/>
            <a:r>
              <a:rPr lang="en-GB" sz="2400" b="1" dirty="0">
                <a:highlight>
                  <a:srgbClr val="FFFFFF"/>
                </a:highlight>
                <a:latin typeface="Arial" panose="020B0604020202020204" pitchFamily="34" charset="0"/>
                <a:ea typeface="Helvetica Neue"/>
                <a:cs typeface="Arial" panose="020B0604020202020204" pitchFamily="34" charset="0"/>
              </a:rPr>
              <a:t>Amount of cocoa powder (in grams) needed for each chocolate cookie per person</a:t>
            </a:r>
            <a:endParaRPr lang="en-GB" sz="2400" b="1" dirty="0">
              <a:highlight>
                <a:srgbClr val="FFFFFF"/>
              </a:highlight>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566B72D-A6C0-4609-8F91-9E33FCB1A223}"/>
              </a:ext>
            </a:extLst>
          </p:cNvPr>
          <p:cNvSpPr txBox="1"/>
          <p:nvPr/>
        </p:nvSpPr>
        <p:spPr>
          <a:xfrm>
            <a:off x="6698621" y="2780273"/>
            <a:ext cx="4899642" cy="2527808"/>
          </a:xfrm>
          <a:prstGeom prst="rect">
            <a:avLst/>
          </a:prstGeom>
          <a:noFill/>
        </p:spPr>
        <p:txBody>
          <a:bodyPr wrap="square">
            <a:spAutoFit/>
          </a:bodyPr>
          <a:lstStyle/>
          <a:p>
            <a:pPr algn="ctr">
              <a:lnSpc>
                <a:spcPct val="115000"/>
              </a:lnSpc>
              <a:spcBef>
                <a:spcPts val="400"/>
              </a:spcBef>
              <a:spcAft>
                <a:spcPts val="400"/>
              </a:spcAft>
            </a:pPr>
            <a:r>
              <a:rPr lang="en-GB" sz="2800" dirty="0">
                <a:solidFill>
                  <a:srgbClr val="0070C0"/>
                </a:solidFill>
                <a:latin typeface="Arial" panose="020B0604020202020204" pitchFamily="34" charset="0"/>
                <a:ea typeface="Calibri" panose="020F0502020204030204" pitchFamily="34" charset="0"/>
                <a:cs typeface="Arial" panose="020B0604020202020204" pitchFamily="34" charset="0"/>
              </a:rPr>
              <a:t>How can the information presented in this graph help to find, for example, the amount of Cocoa powder for 17 people?</a:t>
            </a:r>
          </a:p>
        </p:txBody>
      </p:sp>
    </p:spTree>
    <p:extLst>
      <p:ext uri="{BB962C8B-B14F-4D97-AF65-F5344CB8AC3E}">
        <p14:creationId xmlns:p14="http://schemas.microsoft.com/office/powerpoint/2010/main" val="299692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 calcmode="lin" valueType="num">
                                      <p:cBhvr additive="base">
                                        <p:cTn id="11"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 calcmode="lin" valueType="num">
                                      <p:cBhvr additive="base">
                                        <p:cTn id="1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 calcmode="lin" valueType="num">
                                      <p:cBhvr additive="base">
                                        <p:cTn id="2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itle 20">
            <a:extLst>
              <a:ext uri="{FF2B5EF4-FFF2-40B4-BE49-F238E27FC236}">
                <a16:creationId xmlns:a16="http://schemas.microsoft.com/office/drawing/2014/main" id="{4D970DDE-3331-43C7-8808-F643520183D1}"/>
              </a:ext>
            </a:extLst>
          </p:cNvPr>
          <p:cNvSpPr txBox="1">
            <a:spLocks noGrp="1"/>
          </p:cNvSpPr>
          <p:nvPr>
            <p:ph type="title" idx="4294967295"/>
          </p:nvPr>
        </p:nvSpPr>
        <p:spPr>
          <a:xfrm>
            <a:off x="-19845" y="165505"/>
            <a:ext cx="151171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REVIEW</a:t>
            </a:r>
          </a:p>
        </p:txBody>
      </p:sp>
      <p:sp>
        <p:nvSpPr>
          <p:cNvPr id="17" name="TextBox 16">
            <a:extLst>
              <a:ext uri="{FF2B5EF4-FFF2-40B4-BE49-F238E27FC236}">
                <a16:creationId xmlns:a16="http://schemas.microsoft.com/office/drawing/2014/main" id="{F566B72D-A6C0-4609-8F91-9E33FCB1A223}"/>
              </a:ext>
            </a:extLst>
          </p:cNvPr>
          <p:cNvSpPr txBox="1"/>
          <p:nvPr/>
        </p:nvSpPr>
        <p:spPr>
          <a:xfrm>
            <a:off x="8855062" y="1661071"/>
            <a:ext cx="2743201" cy="4522905"/>
          </a:xfrm>
          <a:prstGeom prst="rect">
            <a:avLst/>
          </a:prstGeom>
          <a:noFill/>
        </p:spPr>
        <p:txBody>
          <a:bodyPr wrap="square" lIns="91440" tIns="45720" rIns="91440" bIns="45720" anchor="t">
            <a:spAutoFit/>
          </a:bodyPr>
          <a:lstStyle/>
          <a:p>
            <a:pPr>
              <a:lnSpc>
                <a:spcPct val="115000"/>
              </a:lnSpc>
              <a:spcBef>
                <a:spcPts val="400"/>
              </a:spcBef>
              <a:spcAft>
                <a:spcPts val="400"/>
              </a:spcAft>
            </a:pPr>
            <a:r>
              <a:rPr lang="en-GB" sz="2800" dirty="0">
                <a:solidFill>
                  <a:srgbClr val="0070C0"/>
                </a:solidFill>
                <a:latin typeface="Arial" panose="020B0604020202020204" pitchFamily="34" charset="0"/>
                <a:ea typeface="Calibri" panose="020F0502020204030204" pitchFamily="34" charset="0"/>
                <a:cs typeface="Arial" panose="020B0604020202020204" pitchFamily="34" charset="0"/>
              </a:rPr>
              <a:t>How can the information presented in this graph help in calculating the  number of gallons equivalent to 170 litres?</a:t>
            </a:r>
            <a:endParaRPr lang="en-US"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739DECA-16C9-C776-825D-92BB87B6F977}"/>
              </a:ext>
            </a:extLst>
          </p:cNvPr>
          <p:cNvSpPr txBox="1"/>
          <p:nvPr/>
        </p:nvSpPr>
        <p:spPr>
          <a:xfrm>
            <a:off x="1123462" y="1230923"/>
            <a:ext cx="825499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Arial" panose="020B0604020202020204" pitchFamily="34" charset="0"/>
                <a:cs typeface="Arial" panose="020B0604020202020204" pitchFamily="34" charset="0"/>
              </a:rPr>
              <a:t>This graph can be used to convert between gallons and litres.</a:t>
            </a:r>
          </a:p>
        </p:txBody>
      </p:sp>
      <p:pic>
        <p:nvPicPr>
          <p:cNvPr id="6" name="Picture 5" descr="A line graph converting gallons, on the y-axis, to litres, on the x-axis. A straight line is plotted, starting at x = 0, y = 0 with y increasing as x increases. There are two dotted lines that connect the plotted line horizontally to the y-axis and vertically to the x-axis. The first meets the plotted line at approximately x = 70, y = 15. The second meets the plotted line at x = 100, y = 22">
            <a:extLst>
              <a:ext uri="{FF2B5EF4-FFF2-40B4-BE49-F238E27FC236}">
                <a16:creationId xmlns:a16="http://schemas.microsoft.com/office/drawing/2014/main" id="{64B0A180-D931-D028-E8D7-06113815FD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91868" y="1933198"/>
            <a:ext cx="7136899" cy="4037296"/>
          </a:xfrm>
          <a:prstGeom prst="rect">
            <a:avLst/>
          </a:prstGeom>
        </p:spPr>
      </p:pic>
    </p:spTree>
    <p:extLst>
      <p:ext uri="{BB962C8B-B14F-4D97-AF65-F5344CB8AC3E}">
        <p14:creationId xmlns:p14="http://schemas.microsoft.com/office/powerpoint/2010/main" val="1512364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p16"/>
          <p:cNvSpPr txBox="1">
            <a:spLocks noGrp="1"/>
          </p:cNvSpPr>
          <p:nvPr>
            <p:ph type="sldNum" sz="quarter" idx="12"/>
          </p:nvPr>
        </p:nvSpPr>
        <p:spPr>
          <a:xfrm>
            <a:off x="9539987"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26</a:t>
            </a:fld>
            <a:endParaRPr dirty="0"/>
          </a:p>
        </p:txBody>
      </p:sp>
      <p:sp>
        <p:nvSpPr>
          <p:cNvPr id="436" name="Google Shape;436;p16"/>
          <p:cNvSpPr txBox="1">
            <a:spLocks noGrp="1"/>
          </p:cNvSpPr>
          <p:nvPr>
            <p:ph type="ctrTitle" idx="4294967295"/>
          </p:nvPr>
        </p:nvSpPr>
        <p:spPr>
          <a:xfrm>
            <a:off x="929387" y="433388"/>
            <a:ext cx="9144000" cy="1395412"/>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3 Direct proportion </a:t>
            </a:r>
            <a:endParaRPr sz="4000" dirty="0"/>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4294967295"/>
          </p:nvPr>
        </p:nvSpPr>
        <p:spPr>
          <a:xfrm>
            <a:off x="929387" y="2295525"/>
            <a:ext cx="9144000" cy="2733675"/>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70000" lnSpcReduction="20000"/>
          </a:bodyPr>
          <a:lstStyle/>
          <a:p>
            <a:pPr marL="0" lvl="0" indent="0" algn="l" rtl="0">
              <a:lnSpc>
                <a:spcPct val="110714"/>
              </a:lnSpc>
              <a:spcBef>
                <a:spcPts val="0"/>
              </a:spcBef>
              <a:spcAft>
                <a:spcPts val="0"/>
              </a:spcAft>
              <a:buClr>
                <a:schemeClr val="accent1"/>
              </a:buClr>
              <a:buSzPct val="100000"/>
              <a:buNone/>
            </a:pPr>
            <a:r>
              <a:rPr lang="en-GB" sz="4600" b="1" dirty="0">
                <a:solidFill>
                  <a:schemeClr val="accent1"/>
                </a:solidFill>
                <a:latin typeface="Arial"/>
                <a:ea typeface="Arial"/>
                <a:cs typeface="Arial"/>
                <a:sym typeface="Arial"/>
              </a:rPr>
              <a:t>Objectives</a:t>
            </a:r>
            <a:endParaRPr sz="4600" dirty="0">
              <a:solidFill>
                <a:schemeClr val="accent1"/>
              </a:solidFill>
              <a:latin typeface="Arial"/>
              <a:ea typeface="Arial"/>
              <a:cs typeface="Arial"/>
              <a:sym typeface="Arial"/>
            </a:endParaRPr>
          </a:p>
          <a:p>
            <a:pPr marL="231775" lvl="0" indent="-231775" algn="l" rtl="0">
              <a:lnSpc>
                <a:spcPct val="120000"/>
              </a:lnSpc>
              <a:spcBef>
                <a:spcPts val="600"/>
              </a:spcBef>
              <a:spcAft>
                <a:spcPts val="0"/>
              </a:spcAft>
              <a:buClr>
                <a:schemeClr val="dk1"/>
              </a:buClr>
              <a:buSzPct val="100000"/>
              <a:buFont typeface="Arial"/>
              <a:buChar char="•"/>
            </a:pPr>
            <a:r>
              <a:rPr lang="en-US" sz="3100" dirty="0">
                <a:latin typeface="Arial"/>
                <a:ea typeface="Arial"/>
                <a:cs typeface="Arial"/>
                <a:sym typeface="Arial"/>
              </a:rPr>
              <a:t>Identify when two quantities differ in direct proportion to one another</a:t>
            </a:r>
          </a:p>
          <a:p>
            <a:pPr marL="231775" lvl="0" indent="-231775" algn="l" rtl="0">
              <a:lnSpc>
                <a:spcPct val="120000"/>
              </a:lnSpc>
              <a:spcBef>
                <a:spcPts val="600"/>
              </a:spcBef>
              <a:spcAft>
                <a:spcPts val="0"/>
              </a:spcAft>
              <a:buClr>
                <a:schemeClr val="dk1"/>
              </a:buClr>
              <a:buSzPct val="100000"/>
              <a:buFont typeface="Arial"/>
              <a:buChar char="•"/>
            </a:pPr>
            <a:r>
              <a:rPr lang="en-US" sz="3100" dirty="0">
                <a:latin typeface="Arial"/>
                <a:ea typeface="Arial"/>
                <a:cs typeface="Arial"/>
                <a:sym typeface="Arial"/>
              </a:rPr>
              <a:t>Understand the multiplicative relationship between two quantities (non-calculator)</a:t>
            </a:r>
          </a:p>
          <a:p>
            <a:pPr marL="231775" lvl="0" indent="-231775" algn="l" rtl="0">
              <a:lnSpc>
                <a:spcPct val="120000"/>
              </a:lnSpc>
              <a:spcBef>
                <a:spcPts val="600"/>
              </a:spcBef>
              <a:spcAft>
                <a:spcPts val="0"/>
              </a:spcAft>
              <a:buClr>
                <a:schemeClr val="dk1"/>
              </a:buClr>
              <a:buSzPct val="100000"/>
              <a:buFont typeface="Arial"/>
              <a:buChar char="•"/>
            </a:pPr>
            <a:r>
              <a:rPr lang="en-US" sz="3100" dirty="0">
                <a:latin typeface="Arial"/>
                <a:ea typeface="Arial"/>
                <a:cs typeface="Arial"/>
                <a:sym typeface="Arial"/>
              </a:rPr>
              <a:t>Solve simple proportional problems using efficient methods with ratio tables</a:t>
            </a:r>
          </a:p>
          <a:p>
            <a:pPr marL="0" lvl="0" indent="0" algn="l" rtl="0">
              <a:lnSpc>
                <a:spcPct val="90000"/>
              </a:lnSpc>
              <a:spcBef>
                <a:spcPts val="1000"/>
              </a:spcBef>
              <a:spcAft>
                <a:spcPts val="0"/>
              </a:spcAft>
              <a:buClr>
                <a:schemeClr val="dk1"/>
              </a:buClr>
              <a:buSzPct val="100000"/>
              <a:buNone/>
            </a:pPr>
            <a:endParaRPr dirty="0"/>
          </a:p>
        </p:txBody>
      </p:sp>
      <p:sp>
        <p:nvSpPr>
          <p:cNvPr id="439" name="Google Shape;439;p16"/>
          <p:cNvSpPr txBox="1"/>
          <p:nvPr/>
        </p:nvSpPr>
        <p:spPr>
          <a:xfrm>
            <a:off x="929387" y="5344535"/>
            <a:ext cx="9558936" cy="1080077"/>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110714"/>
              </a:lnSpc>
              <a:spcBef>
                <a:spcPts val="0"/>
              </a:spcBef>
              <a:spcAft>
                <a:spcPts val="0"/>
              </a:spcAft>
              <a:buClr>
                <a:schemeClr val="accent1"/>
              </a:buClr>
              <a:buSzPct val="100000"/>
              <a:buFont typeface="Arial"/>
              <a:buNone/>
            </a:pPr>
            <a:r>
              <a:rPr lang="en-GB" sz="2800" b="1" dirty="0">
                <a:solidFill>
                  <a:schemeClr val="accent1"/>
                </a:solidFill>
                <a:latin typeface="Arial"/>
                <a:ea typeface="Arial"/>
                <a:cs typeface="Arial"/>
                <a:sym typeface="Arial"/>
              </a:rPr>
              <a:t>Suggested further steps/areas to work on</a:t>
            </a:r>
            <a:endParaRPr dirty="0"/>
          </a:p>
          <a:p>
            <a:pPr marL="231775" marR="0" lvl="0" indent="-231775" algn="l" rtl="0">
              <a:lnSpc>
                <a:spcPct val="110714"/>
              </a:lnSpc>
              <a:spcBef>
                <a:spcPts val="1600"/>
              </a:spcBef>
              <a:spcAft>
                <a:spcPts val="0"/>
              </a:spcAft>
              <a:buClr>
                <a:schemeClr val="dk1"/>
              </a:buClr>
              <a:buSzPct val="100000"/>
              <a:buFont typeface="Arial"/>
              <a:buChar char="•"/>
            </a:pPr>
            <a:r>
              <a:rPr lang="en-GB" sz="2600" dirty="0">
                <a:solidFill>
                  <a:schemeClr val="dk1"/>
                </a:solidFill>
                <a:latin typeface="Arial"/>
                <a:ea typeface="Arial"/>
                <a:cs typeface="Arial"/>
                <a:sym typeface="Arial"/>
              </a:rPr>
              <a:t>Conversion graphs</a:t>
            </a:r>
            <a:endParaRPr sz="2600" dirty="0"/>
          </a:p>
        </p:txBody>
      </p:sp>
      <p:sp>
        <p:nvSpPr>
          <p:cNvPr id="6" name="Google Shape;165;p1">
            <a:extLst>
              <a:ext uri="{FF2B5EF4-FFF2-40B4-BE49-F238E27FC236}">
                <a16:creationId xmlns:a16="http://schemas.microsoft.com/office/drawing/2014/main" id="{9391332F-3D15-44D2-A26A-C4F254A2D820}"/>
              </a:ext>
            </a:extLst>
          </p:cNvPr>
          <p:cNvSpPr txBox="1">
            <a:spLocks/>
          </p:cNvSpPr>
          <p:nvPr/>
        </p:nvSpPr>
        <p:spPr>
          <a:xfrm>
            <a:off x="10466262" y="522329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a:xfrm>
            <a:off x="9210201" y="6356350"/>
            <a:ext cx="2743200" cy="365125"/>
          </a:xfrm>
        </p:spPr>
        <p:txBody>
          <a:bodyPr/>
          <a:lstStyle/>
          <a:p>
            <a:fld id="{A75AAEF5-C690-5D4B-B5C7-510283CCFE4D}" type="slidenum">
              <a:rPr lang="en-US" smtClean="0"/>
              <a:t>27</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217118" y="1466850"/>
            <a:ext cx="9144000" cy="1322388"/>
          </a:xfrm>
          <a:prstGeom prst="rect">
            <a:avLst/>
          </a:prstGeo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3: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217118" y="3048000"/>
            <a:ext cx="9144000" cy="2343150"/>
          </a:xfrm>
          <a:prstGeom prst="rect">
            <a:avLst/>
          </a:prstGeom>
          <a:solidFill>
            <a:schemeClr val="bg1"/>
          </a:solidFill>
          <a:ln w="38100">
            <a:solidFill>
              <a:schemeClr val="accent1"/>
            </a:solidFill>
          </a:ln>
        </p:spPr>
        <p:txBody>
          <a:bodyPr>
            <a:normAutofit fontScale="85000" lnSpcReduction="20000"/>
          </a:bodyPr>
          <a:lstStyle/>
          <a:p>
            <a:pPr algn="l">
              <a:lnSpc>
                <a:spcPct val="120000"/>
              </a:lnSpc>
              <a:spcBef>
                <a:spcPts val="0"/>
              </a:spcBef>
            </a:pPr>
            <a:r>
              <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3400" b="1" dirty="0">
                <a:latin typeface="Arial" panose="020B0604020202020204" pitchFamily="34" charset="0"/>
                <a:cs typeface="Arial" panose="020B0604020202020204" pitchFamily="34" charset="0"/>
              </a:rPr>
              <a:t>Pearson Education Ltd:</a:t>
            </a:r>
            <a:r>
              <a:rPr lang="en-GB" sz="3400" dirty="0">
                <a:latin typeface="Arial" panose="020B0604020202020204" pitchFamily="34" charset="0"/>
                <a:cs typeface="Arial" panose="020B0604020202020204" pitchFamily="34" charset="0"/>
              </a:rPr>
              <a:t> Pearson Edexcel </a:t>
            </a:r>
            <a:br>
              <a:rPr lang="en-GB" sz="3400" dirty="0">
                <a:latin typeface="Arial" panose="020B0604020202020204" pitchFamily="34" charset="0"/>
                <a:cs typeface="Arial" panose="020B0604020202020204" pitchFamily="34" charset="0"/>
              </a:rPr>
            </a:br>
            <a:r>
              <a:rPr lang="en-GB" sz="3400" dirty="0">
                <a:latin typeface="Arial" panose="020B0604020202020204" pitchFamily="34" charset="0"/>
                <a:cs typeface="Arial" panose="020B0604020202020204" pitchFamily="34" charset="0"/>
              </a:rPr>
              <a:t>GCSE (9-1) In Mathematics (1MA1) Foundation (Calculator) Paper 2F, Q17, June 2019, (Non-Calculator) Paper 1F, Q17 November 2020.</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95065" y="262672"/>
            <a:ext cx="2123825" cy="638948"/>
          </a:xfrm>
          <a:prstGeom prst="rect">
            <a:avLst/>
          </a:prstGeom>
        </p:spPr>
      </p:pic>
      <p:pic>
        <p:nvPicPr>
          <p:cNvPr id="8" name="Picture 7" descr="A picture containing text, plate, tableware, dishware&#10;&#10;Description automatically generated">
            <a:extLst>
              <a:ext uri="{FF2B5EF4-FFF2-40B4-BE49-F238E27FC236}">
                <a16:creationId xmlns:a16="http://schemas.microsoft.com/office/drawing/2014/main" id="{49167B76-A173-4E16-8C0C-58FB911E5F7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0400" y="348932"/>
            <a:ext cx="3367835" cy="55268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E284C135-65B3-AAAE-30F7-10BCAB0CDC8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91214" y="199267"/>
            <a:ext cx="2632553" cy="989013"/>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pic>
        <p:nvPicPr>
          <p:cNvPr id="2" name="Picture 1" descr="A line graph the x-axis is labelled number of people, on the y-axis is labelled with a cocoa powder (grams). The first meets the plotted line at approximately x = 1, y = 5. The second meets the plotted line at x = 2, y = 10.  The third is x=3 and 7= 15. The fourth is x-= 7 y= 35.  The final point is x= 10 and y = 50">
            <a:extLst>
              <a:ext uri="{FF2B5EF4-FFF2-40B4-BE49-F238E27FC236}">
                <a16:creationId xmlns:a16="http://schemas.microsoft.com/office/drawing/2014/main" id="{17DFBE0E-3A8D-54C1-87FC-1345BC021A2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49"/>
          <a:stretch/>
        </p:blipFill>
        <p:spPr bwMode="auto">
          <a:xfrm>
            <a:off x="2028274" y="1934599"/>
            <a:ext cx="3785431" cy="3603115"/>
          </a:xfrm>
          <a:prstGeom prst="rect">
            <a:avLst/>
          </a:prstGeom>
          <a:noFill/>
        </p:spPr>
      </p:pic>
      <p:sp>
        <p:nvSpPr>
          <p:cNvPr id="6" name="TextBox 5">
            <a:extLst>
              <a:ext uri="{FF2B5EF4-FFF2-40B4-BE49-F238E27FC236}">
                <a16:creationId xmlns:a16="http://schemas.microsoft.com/office/drawing/2014/main" id="{1EA72910-895C-4B5D-7C98-667895D4EA9F}"/>
              </a:ext>
            </a:extLst>
          </p:cNvPr>
          <p:cNvSpPr txBox="1"/>
          <p:nvPr/>
        </p:nvSpPr>
        <p:spPr>
          <a:xfrm>
            <a:off x="2882214" y="5533504"/>
            <a:ext cx="2443548" cy="392159"/>
          </a:xfrm>
          <a:prstGeom prst="rect">
            <a:avLst/>
          </a:prstGeom>
          <a:noFill/>
        </p:spPr>
        <p:txBody>
          <a:bodyPr wrap="square">
            <a:spAutoFit/>
          </a:bodyPr>
          <a:lstStyle/>
          <a:p>
            <a:pPr algn="ctr">
              <a:lnSpc>
                <a:spcPct val="115000"/>
              </a:lnSpc>
              <a:spcBef>
                <a:spcPts val="400"/>
              </a:spcBef>
              <a:spcAft>
                <a:spcPts val="400"/>
              </a:spcAft>
            </a:pPr>
            <a:r>
              <a:rPr lang="en-GB" sz="1800" b="1" dirty="0">
                <a:solidFill>
                  <a:srgbClr val="404040"/>
                </a:solidFill>
                <a:effectLst/>
                <a:latin typeface="Calibri" panose="020F0502020204030204" pitchFamily="34" charset="0"/>
                <a:ea typeface="Calibri" panose="020F0502020204030204" pitchFamily="34" charset="0"/>
              </a:rPr>
              <a:t>Number of people</a:t>
            </a:r>
            <a:endParaRPr lang="en-GB" sz="1200" dirty="0">
              <a:solidFill>
                <a:srgbClr val="404040"/>
              </a:solidFill>
              <a:effectLst/>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78BB343B-146A-8404-E4C9-CB19422BC73D}"/>
              </a:ext>
            </a:extLst>
          </p:cNvPr>
          <p:cNvSpPr txBox="1"/>
          <p:nvPr/>
        </p:nvSpPr>
        <p:spPr>
          <a:xfrm>
            <a:off x="3661" y="3112218"/>
            <a:ext cx="2443548" cy="813300"/>
          </a:xfrm>
          <a:prstGeom prst="rect">
            <a:avLst/>
          </a:prstGeom>
          <a:noFill/>
        </p:spPr>
        <p:txBody>
          <a:bodyPr wrap="square">
            <a:spAutoFit/>
          </a:bodyPr>
          <a:lstStyle/>
          <a:p>
            <a:pPr algn="ctr">
              <a:lnSpc>
                <a:spcPct val="115000"/>
              </a:lnSpc>
              <a:spcBef>
                <a:spcPts val="400"/>
              </a:spcBef>
              <a:spcAft>
                <a:spcPts val="400"/>
              </a:spcAft>
            </a:pPr>
            <a:r>
              <a:rPr lang="en-GB" b="1" dirty="0">
                <a:solidFill>
                  <a:srgbClr val="FF0000"/>
                </a:solidFill>
                <a:latin typeface="Arial" panose="020B0604020202020204" pitchFamily="34" charset="0"/>
                <a:ea typeface="Calibri" panose="020F0502020204030204" pitchFamily="34" charset="0"/>
                <a:cs typeface="Arial" panose="020B0604020202020204" pitchFamily="34" charset="0"/>
              </a:rPr>
              <a:t>Cocoa powder</a:t>
            </a:r>
          </a:p>
          <a:p>
            <a:pPr algn="ctr">
              <a:lnSpc>
                <a:spcPct val="115000"/>
              </a:lnSpc>
              <a:spcBef>
                <a:spcPts val="400"/>
              </a:spcBef>
              <a:spcAft>
                <a:spcPts val="400"/>
              </a:spcAft>
            </a:pPr>
            <a:r>
              <a:rPr lang="en-GB" b="1" dirty="0">
                <a:solidFill>
                  <a:srgbClr val="FF0000"/>
                </a:solidFill>
                <a:latin typeface="Arial" panose="020B0604020202020204" pitchFamily="34" charset="0"/>
                <a:ea typeface="Calibri" panose="020F0502020204030204" pitchFamily="34" charset="0"/>
                <a:cs typeface="Arial" panose="020B0604020202020204" pitchFamily="34" charset="0"/>
              </a:rPr>
              <a:t>(grams)</a:t>
            </a:r>
            <a:endParaRPr lang="en-GB" sz="12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07BB471B-0873-1867-847A-A54929BDDCA2}"/>
              </a:ext>
            </a:extLst>
          </p:cNvPr>
          <p:cNvSpPr txBox="1"/>
          <p:nvPr/>
        </p:nvSpPr>
        <p:spPr>
          <a:xfrm>
            <a:off x="1046099" y="1134625"/>
            <a:ext cx="6988512" cy="830997"/>
          </a:xfrm>
          <a:prstGeom prst="rect">
            <a:avLst/>
          </a:prstGeom>
          <a:noFill/>
        </p:spPr>
        <p:txBody>
          <a:bodyPr wrap="square" lIns="91440" tIns="45720" rIns="91440" bIns="45720" anchor="t">
            <a:spAutoFit/>
          </a:bodyPr>
          <a:lstStyle/>
          <a:p>
            <a:pPr algn="ctr"/>
            <a:r>
              <a:rPr lang="en-GB" sz="2400" b="1" dirty="0">
                <a:solidFill>
                  <a:srgbClr val="FF0000"/>
                </a:solidFill>
                <a:highlight>
                  <a:srgbClr val="FFFFFF"/>
                </a:highlight>
                <a:latin typeface="Arial" panose="020B0604020202020204" pitchFamily="34" charset="0"/>
                <a:ea typeface="Helvetica Neue"/>
                <a:cs typeface="Arial" panose="020B0604020202020204" pitchFamily="34" charset="0"/>
              </a:rPr>
              <a:t>Amount of cocoa powder (in grams) needed for each chocolate cookie per person</a:t>
            </a:r>
            <a:endParaRPr lang="en-GB" sz="2400" b="1" dirty="0">
              <a:solidFill>
                <a:srgbClr val="FF0000"/>
              </a:solidFill>
              <a:highlight>
                <a:srgbClr val="FFFFFF"/>
              </a:highlight>
              <a:latin typeface="Arial" panose="020B0604020202020204" pitchFamily="34" charset="0"/>
              <a:cs typeface="Arial" panose="020B0604020202020204" pitchFamily="34" charset="0"/>
            </a:endParaRPr>
          </a:p>
        </p:txBody>
      </p:sp>
      <p:graphicFrame>
        <p:nvGraphicFramePr>
          <p:cNvPr id="13" name="Table 13">
            <a:extLst>
              <a:ext uri="{FF2B5EF4-FFF2-40B4-BE49-F238E27FC236}">
                <a16:creationId xmlns:a16="http://schemas.microsoft.com/office/drawing/2014/main" id="{E5615DBF-9559-73D5-B562-B1E7446B2681}"/>
              </a:ext>
            </a:extLst>
          </p:cNvPr>
          <p:cNvGraphicFramePr>
            <a:graphicFrameLocks noGrp="1"/>
          </p:cNvGraphicFramePr>
          <p:nvPr>
            <p:extLst>
              <p:ext uri="{D42A27DB-BD31-4B8C-83A1-F6EECF244321}">
                <p14:modId xmlns:p14="http://schemas.microsoft.com/office/powerpoint/2010/main" val="4011088567"/>
              </p:ext>
            </p:extLst>
          </p:nvPr>
        </p:nvGraphicFramePr>
        <p:xfrm>
          <a:off x="6350091" y="2182493"/>
          <a:ext cx="1987175" cy="1357824"/>
        </p:xfrm>
        <a:graphic>
          <a:graphicData uri="http://schemas.openxmlformats.org/drawingml/2006/table">
            <a:tbl>
              <a:tblPr firstRow="1" bandRow="1">
                <a:tableStyleId>{5940675A-B579-460E-94D1-54222C63F5DA}</a:tableStyleId>
              </a:tblPr>
              <a:tblGrid>
                <a:gridCol w="1314823">
                  <a:extLst>
                    <a:ext uri="{9D8B030D-6E8A-4147-A177-3AD203B41FA5}">
                      <a16:colId xmlns:a16="http://schemas.microsoft.com/office/drawing/2014/main" val="1511512888"/>
                    </a:ext>
                  </a:extLst>
                </a:gridCol>
                <a:gridCol w="672352">
                  <a:extLst>
                    <a:ext uri="{9D8B030D-6E8A-4147-A177-3AD203B41FA5}">
                      <a16:colId xmlns:a16="http://schemas.microsoft.com/office/drawing/2014/main" val="1049584969"/>
                    </a:ext>
                  </a:extLst>
                </a:gridCol>
              </a:tblGrid>
              <a:tr h="678912">
                <a:tc>
                  <a:txBody>
                    <a:bodyPr/>
                    <a:lstStyle/>
                    <a:p>
                      <a:r>
                        <a:rPr lang="en-US" dirty="0">
                          <a:latin typeface="Arial" panose="020B0604020202020204" pitchFamily="34" charset="0"/>
                          <a:cs typeface="Arial" panose="020B0604020202020204" pitchFamily="34" charset="0"/>
                        </a:rPr>
                        <a:t>Number of people</a:t>
                      </a:r>
                    </a:p>
                  </a:txBody>
                  <a:tcPr/>
                </a:tc>
                <a:tc>
                  <a:txBody>
                    <a:bodyPr/>
                    <a:lstStyle/>
                    <a:p>
                      <a:pPr algn="ctr"/>
                      <a:r>
                        <a:rPr lang="en-US" sz="2800" dirty="0">
                          <a:latin typeface="Arial" panose="020B0604020202020204" pitchFamily="34" charset="0"/>
                          <a:cs typeface="Arial" panose="020B0604020202020204" pitchFamily="34" charset="0"/>
                        </a:rPr>
                        <a:t>1</a:t>
                      </a:r>
                    </a:p>
                  </a:txBody>
                  <a:tcPr anchor="ctr"/>
                </a:tc>
                <a:extLst>
                  <a:ext uri="{0D108BD9-81ED-4DB2-BD59-A6C34878D82A}">
                    <a16:rowId xmlns:a16="http://schemas.microsoft.com/office/drawing/2014/main" val="610859746"/>
                  </a:ext>
                </a:extLst>
              </a:tr>
              <a:tr h="678912">
                <a:tc>
                  <a:txBody>
                    <a:bodyPr/>
                    <a:lstStyle/>
                    <a:p>
                      <a:r>
                        <a:rPr lang="en-US" dirty="0">
                          <a:latin typeface="Arial" panose="020B0604020202020204" pitchFamily="34" charset="0"/>
                          <a:cs typeface="Arial" panose="020B0604020202020204" pitchFamily="34" charset="0"/>
                        </a:rPr>
                        <a:t>Cocoa powder (g)</a:t>
                      </a:r>
                    </a:p>
                  </a:txBody>
                  <a:tcPr/>
                </a:tc>
                <a:tc>
                  <a:txBody>
                    <a:bodyPr/>
                    <a:lstStyle/>
                    <a:p>
                      <a:pPr algn="ctr"/>
                      <a:r>
                        <a:rPr lang="en-US" sz="2800" dirty="0">
                          <a:latin typeface="Arial" panose="020B0604020202020204" pitchFamily="34" charset="0"/>
                          <a:cs typeface="Arial" panose="020B0604020202020204" pitchFamily="34" charset="0"/>
                        </a:rPr>
                        <a:t>5</a:t>
                      </a:r>
                    </a:p>
                  </a:txBody>
                  <a:tcPr anchor="ctr"/>
                </a:tc>
                <a:extLst>
                  <a:ext uri="{0D108BD9-81ED-4DB2-BD59-A6C34878D82A}">
                    <a16:rowId xmlns:a16="http://schemas.microsoft.com/office/drawing/2014/main" val="3010868028"/>
                  </a:ext>
                </a:extLst>
              </a:tr>
            </a:tbl>
          </a:graphicData>
        </a:graphic>
      </p:graphicFrame>
      <p:graphicFrame>
        <p:nvGraphicFramePr>
          <p:cNvPr id="9" name="Table 8">
            <a:extLst>
              <a:ext uri="{FF2B5EF4-FFF2-40B4-BE49-F238E27FC236}">
                <a16:creationId xmlns:a16="http://schemas.microsoft.com/office/drawing/2014/main" id="{C1462B7A-99BB-4BD8-B1DF-E30A4185E18C}"/>
              </a:ext>
            </a:extLst>
          </p:cNvPr>
          <p:cNvGraphicFramePr>
            <a:graphicFrameLocks noGrp="1"/>
          </p:cNvGraphicFramePr>
          <p:nvPr>
            <p:extLst>
              <p:ext uri="{D42A27DB-BD31-4B8C-83A1-F6EECF244321}">
                <p14:modId xmlns:p14="http://schemas.microsoft.com/office/powerpoint/2010/main" val="1121672703"/>
              </p:ext>
            </p:extLst>
          </p:nvPr>
        </p:nvGraphicFramePr>
        <p:xfrm>
          <a:off x="8342072" y="2182493"/>
          <a:ext cx="612588" cy="1357824"/>
        </p:xfrm>
        <a:graphic>
          <a:graphicData uri="http://schemas.openxmlformats.org/drawingml/2006/table">
            <a:tbl>
              <a:tblPr firstRow="1" bandRow="1">
                <a:tableStyleId>{5940675A-B579-460E-94D1-54222C63F5DA}</a:tableStyleId>
              </a:tblPr>
              <a:tblGrid>
                <a:gridCol w="612588">
                  <a:extLst>
                    <a:ext uri="{9D8B030D-6E8A-4147-A177-3AD203B41FA5}">
                      <a16:colId xmlns:a16="http://schemas.microsoft.com/office/drawing/2014/main" val="4054474010"/>
                    </a:ext>
                  </a:extLst>
                </a:gridCol>
              </a:tblGrid>
              <a:tr h="678912">
                <a:tc>
                  <a:txBody>
                    <a:bodyPr/>
                    <a:lstStyle/>
                    <a:p>
                      <a:pPr algn="ctr"/>
                      <a:r>
                        <a:rPr lang="en-US" sz="2800" dirty="0"/>
                        <a:t>2</a:t>
                      </a:r>
                    </a:p>
                  </a:txBody>
                  <a:tcPr anchor="ctr"/>
                </a:tc>
                <a:extLst>
                  <a:ext uri="{0D108BD9-81ED-4DB2-BD59-A6C34878D82A}">
                    <a16:rowId xmlns:a16="http://schemas.microsoft.com/office/drawing/2014/main" val="3689036499"/>
                  </a:ext>
                </a:extLst>
              </a:tr>
              <a:tr h="678912">
                <a:tc>
                  <a:txBody>
                    <a:bodyPr/>
                    <a:lstStyle/>
                    <a:p>
                      <a:pPr algn="ctr"/>
                      <a:r>
                        <a:rPr lang="en-US" sz="2800" dirty="0"/>
                        <a:t>10</a:t>
                      </a:r>
                    </a:p>
                  </a:txBody>
                  <a:tcPr anchor="ctr"/>
                </a:tc>
                <a:extLst>
                  <a:ext uri="{0D108BD9-81ED-4DB2-BD59-A6C34878D82A}">
                    <a16:rowId xmlns:a16="http://schemas.microsoft.com/office/drawing/2014/main" val="17608306"/>
                  </a:ext>
                </a:extLst>
              </a:tr>
            </a:tbl>
          </a:graphicData>
        </a:graphic>
      </p:graphicFrame>
      <p:graphicFrame>
        <p:nvGraphicFramePr>
          <p:cNvPr id="12" name="Table 11">
            <a:extLst>
              <a:ext uri="{FF2B5EF4-FFF2-40B4-BE49-F238E27FC236}">
                <a16:creationId xmlns:a16="http://schemas.microsoft.com/office/drawing/2014/main" id="{FFE957AE-AECD-4DD6-9B12-4CC40B20E1B1}"/>
              </a:ext>
            </a:extLst>
          </p:cNvPr>
          <p:cNvGraphicFramePr>
            <a:graphicFrameLocks noGrp="1"/>
          </p:cNvGraphicFramePr>
          <p:nvPr>
            <p:extLst>
              <p:ext uri="{D42A27DB-BD31-4B8C-83A1-F6EECF244321}">
                <p14:modId xmlns:p14="http://schemas.microsoft.com/office/powerpoint/2010/main" val="1479240933"/>
              </p:ext>
            </p:extLst>
          </p:nvPr>
        </p:nvGraphicFramePr>
        <p:xfrm>
          <a:off x="8971186" y="2182493"/>
          <a:ext cx="567760" cy="1357824"/>
        </p:xfrm>
        <a:graphic>
          <a:graphicData uri="http://schemas.openxmlformats.org/drawingml/2006/table">
            <a:tbl>
              <a:tblPr firstRow="1" bandRow="1">
                <a:tableStyleId>{5940675A-B579-460E-94D1-54222C63F5DA}</a:tableStyleId>
              </a:tblPr>
              <a:tblGrid>
                <a:gridCol w="567760">
                  <a:extLst>
                    <a:ext uri="{9D8B030D-6E8A-4147-A177-3AD203B41FA5}">
                      <a16:colId xmlns:a16="http://schemas.microsoft.com/office/drawing/2014/main" val="2988983114"/>
                    </a:ext>
                  </a:extLst>
                </a:gridCol>
              </a:tblGrid>
              <a:tr h="678912">
                <a:tc>
                  <a:txBody>
                    <a:bodyPr/>
                    <a:lstStyle/>
                    <a:p>
                      <a:pPr algn="ctr"/>
                      <a:r>
                        <a:rPr lang="en-US" sz="2800" dirty="0"/>
                        <a:t>3</a:t>
                      </a:r>
                    </a:p>
                  </a:txBody>
                  <a:tcPr anchor="ctr"/>
                </a:tc>
                <a:extLst>
                  <a:ext uri="{0D108BD9-81ED-4DB2-BD59-A6C34878D82A}">
                    <a16:rowId xmlns:a16="http://schemas.microsoft.com/office/drawing/2014/main" val="248804967"/>
                  </a:ext>
                </a:extLst>
              </a:tr>
              <a:tr h="678912">
                <a:tc>
                  <a:txBody>
                    <a:bodyPr/>
                    <a:lstStyle/>
                    <a:p>
                      <a:pPr algn="ctr"/>
                      <a:r>
                        <a:rPr lang="en-US" sz="2800" dirty="0"/>
                        <a:t>15</a:t>
                      </a:r>
                    </a:p>
                  </a:txBody>
                  <a:tcPr anchor="ctr"/>
                </a:tc>
                <a:extLst>
                  <a:ext uri="{0D108BD9-81ED-4DB2-BD59-A6C34878D82A}">
                    <a16:rowId xmlns:a16="http://schemas.microsoft.com/office/drawing/2014/main" val="1106354416"/>
                  </a:ext>
                </a:extLst>
              </a:tr>
            </a:tbl>
          </a:graphicData>
        </a:graphic>
      </p:graphicFrame>
      <p:graphicFrame>
        <p:nvGraphicFramePr>
          <p:cNvPr id="14" name="Table 13">
            <a:extLst>
              <a:ext uri="{FF2B5EF4-FFF2-40B4-BE49-F238E27FC236}">
                <a16:creationId xmlns:a16="http://schemas.microsoft.com/office/drawing/2014/main" id="{0A5DCA76-773B-461A-82E9-1358625ABB2E}"/>
              </a:ext>
            </a:extLst>
          </p:cNvPr>
          <p:cNvGraphicFramePr>
            <a:graphicFrameLocks noGrp="1"/>
          </p:cNvGraphicFramePr>
          <p:nvPr>
            <p:extLst>
              <p:ext uri="{D42A27DB-BD31-4B8C-83A1-F6EECF244321}">
                <p14:modId xmlns:p14="http://schemas.microsoft.com/office/powerpoint/2010/main" val="2040329956"/>
              </p:ext>
            </p:extLst>
          </p:nvPr>
        </p:nvGraphicFramePr>
        <p:xfrm>
          <a:off x="9551138" y="2179850"/>
          <a:ext cx="612588" cy="1357824"/>
        </p:xfrm>
        <a:graphic>
          <a:graphicData uri="http://schemas.openxmlformats.org/drawingml/2006/table">
            <a:tbl>
              <a:tblPr firstRow="1" bandRow="1">
                <a:tableStyleId>{5940675A-B579-460E-94D1-54222C63F5DA}</a:tableStyleId>
              </a:tblPr>
              <a:tblGrid>
                <a:gridCol w="612588">
                  <a:extLst>
                    <a:ext uri="{9D8B030D-6E8A-4147-A177-3AD203B41FA5}">
                      <a16:colId xmlns:a16="http://schemas.microsoft.com/office/drawing/2014/main" val="1672164758"/>
                    </a:ext>
                  </a:extLst>
                </a:gridCol>
              </a:tblGrid>
              <a:tr h="678912">
                <a:tc>
                  <a:txBody>
                    <a:bodyPr/>
                    <a:lstStyle/>
                    <a:p>
                      <a:pPr algn="ctr"/>
                      <a:r>
                        <a:rPr lang="en-US" sz="2800" dirty="0"/>
                        <a:t>7</a:t>
                      </a:r>
                    </a:p>
                  </a:txBody>
                  <a:tcPr anchor="ctr"/>
                </a:tc>
                <a:extLst>
                  <a:ext uri="{0D108BD9-81ED-4DB2-BD59-A6C34878D82A}">
                    <a16:rowId xmlns:a16="http://schemas.microsoft.com/office/drawing/2014/main" val="4077717740"/>
                  </a:ext>
                </a:extLst>
              </a:tr>
              <a:tr h="678912">
                <a:tc>
                  <a:txBody>
                    <a:bodyPr/>
                    <a:lstStyle/>
                    <a:p>
                      <a:pPr algn="ctr"/>
                      <a:r>
                        <a:rPr lang="en-US" sz="2800" dirty="0"/>
                        <a:t>35</a:t>
                      </a:r>
                    </a:p>
                  </a:txBody>
                  <a:tcPr anchor="ctr"/>
                </a:tc>
                <a:extLst>
                  <a:ext uri="{0D108BD9-81ED-4DB2-BD59-A6C34878D82A}">
                    <a16:rowId xmlns:a16="http://schemas.microsoft.com/office/drawing/2014/main" val="430575198"/>
                  </a:ext>
                </a:extLst>
              </a:tr>
            </a:tbl>
          </a:graphicData>
        </a:graphic>
      </p:graphicFrame>
      <p:graphicFrame>
        <p:nvGraphicFramePr>
          <p:cNvPr id="15" name="Table 14">
            <a:extLst>
              <a:ext uri="{FF2B5EF4-FFF2-40B4-BE49-F238E27FC236}">
                <a16:creationId xmlns:a16="http://schemas.microsoft.com/office/drawing/2014/main" id="{2BA19199-FFC9-4AC4-A3D5-09A9AA43C484}"/>
              </a:ext>
            </a:extLst>
          </p:cNvPr>
          <p:cNvGraphicFramePr>
            <a:graphicFrameLocks noGrp="1"/>
          </p:cNvGraphicFramePr>
          <p:nvPr>
            <p:extLst>
              <p:ext uri="{D42A27DB-BD31-4B8C-83A1-F6EECF244321}">
                <p14:modId xmlns:p14="http://schemas.microsoft.com/office/powerpoint/2010/main" val="777235323"/>
              </p:ext>
            </p:extLst>
          </p:nvPr>
        </p:nvGraphicFramePr>
        <p:xfrm>
          <a:off x="10150787" y="2179850"/>
          <a:ext cx="621610" cy="1357824"/>
        </p:xfrm>
        <a:graphic>
          <a:graphicData uri="http://schemas.openxmlformats.org/drawingml/2006/table">
            <a:tbl>
              <a:tblPr firstRow="1" bandRow="1">
                <a:tableStyleId>{5940675A-B579-460E-94D1-54222C63F5DA}</a:tableStyleId>
              </a:tblPr>
              <a:tblGrid>
                <a:gridCol w="621610">
                  <a:extLst>
                    <a:ext uri="{9D8B030D-6E8A-4147-A177-3AD203B41FA5}">
                      <a16:colId xmlns:a16="http://schemas.microsoft.com/office/drawing/2014/main" val="4137387217"/>
                    </a:ext>
                  </a:extLst>
                </a:gridCol>
              </a:tblGrid>
              <a:tr h="678912">
                <a:tc>
                  <a:txBody>
                    <a:bodyPr/>
                    <a:lstStyle/>
                    <a:p>
                      <a:pPr algn="ctr"/>
                      <a:r>
                        <a:rPr lang="en-US" sz="2800" dirty="0"/>
                        <a:t>10</a:t>
                      </a:r>
                    </a:p>
                  </a:txBody>
                  <a:tcPr anchor="ctr"/>
                </a:tc>
                <a:extLst>
                  <a:ext uri="{0D108BD9-81ED-4DB2-BD59-A6C34878D82A}">
                    <a16:rowId xmlns:a16="http://schemas.microsoft.com/office/drawing/2014/main" val="444955708"/>
                  </a:ext>
                </a:extLst>
              </a:tr>
              <a:tr h="678912">
                <a:tc>
                  <a:txBody>
                    <a:bodyPr/>
                    <a:lstStyle/>
                    <a:p>
                      <a:pPr algn="ctr"/>
                      <a:r>
                        <a:rPr lang="en-US" sz="2800" dirty="0"/>
                        <a:t>50</a:t>
                      </a:r>
                    </a:p>
                  </a:txBody>
                  <a:tcPr anchor="ctr"/>
                </a:tc>
                <a:extLst>
                  <a:ext uri="{0D108BD9-81ED-4DB2-BD59-A6C34878D82A}">
                    <a16:rowId xmlns:a16="http://schemas.microsoft.com/office/drawing/2014/main" val="955663227"/>
                  </a:ext>
                </a:extLst>
              </a:tr>
            </a:tbl>
          </a:graphicData>
        </a:graphic>
      </p:graphicFrame>
      <p:graphicFrame>
        <p:nvGraphicFramePr>
          <p:cNvPr id="16" name="Table 15">
            <a:extLst>
              <a:ext uri="{FF2B5EF4-FFF2-40B4-BE49-F238E27FC236}">
                <a16:creationId xmlns:a16="http://schemas.microsoft.com/office/drawing/2014/main" id="{62C5EAAD-CEBB-4D48-8C25-6D1AC19AF715}"/>
              </a:ext>
            </a:extLst>
          </p:cNvPr>
          <p:cNvGraphicFramePr>
            <a:graphicFrameLocks noGrp="1"/>
          </p:cNvGraphicFramePr>
          <p:nvPr>
            <p:extLst>
              <p:ext uri="{D42A27DB-BD31-4B8C-83A1-F6EECF244321}">
                <p14:modId xmlns:p14="http://schemas.microsoft.com/office/powerpoint/2010/main" val="2757649291"/>
              </p:ext>
            </p:extLst>
          </p:nvPr>
        </p:nvGraphicFramePr>
        <p:xfrm>
          <a:off x="10784588" y="2179850"/>
          <a:ext cx="502972" cy="1357824"/>
        </p:xfrm>
        <a:graphic>
          <a:graphicData uri="http://schemas.openxmlformats.org/drawingml/2006/table">
            <a:tbl>
              <a:tblPr firstRow="1" bandRow="1">
                <a:tableStyleId>{5940675A-B579-460E-94D1-54222C63F5DA}</a:tableStyleId>
              </a:tblPr>
              <a:tblGrid>
                <a:gridCol w="502972">
                  <a:extLst>
                    <a:ext uri="{9D8B030D-6E8A-4147-A177-3AD203B41FA5}">
                      <a16:colId xmlns:a16="http://schemas.microsoft.com/office/drawing/2014/main" val="972246921"/>
                    </a:ext>
                  </a:extLst>
                </a:gridCol>
              </a:tblGrid>
              <a:tr h="678912">
                <a:tc>
                  <a:txBody>
                    <a:bodyPr/>
                    <a:lstStyle/>
                    <a:p>
                      <a:pPr algn="ctr"/>
                      <a:r>
                        <a:rPr lang="en-US" sz="2800" dirty="0"/>
                        <a:t>?</a:t>
                      </a:r>
                    </a:p>
                  </a:txBody>
                  <a:tcPr anchor="ctr"/>
                </a:tc>
                <a:extLst>
                  <a:ext uri="{0D108BD9-81ED-4DB2-BD59-A6C34878D82A}">
                    <a16:rowId xmlns:a16="http://schemas.microsoft.com/office/drawing/2014/main" val="547579697"/>
                  </a:ext>
                </a:extLst>
              </a:tr>
              <a:tr h="678912">
                <a:tc>
                  <a:txBody>
                    <a:bodyPr/>
                    <a:lstStyle/>
                    <a:p>
                      <a:pPr algn="ctr"/>
                      <a:r>
                        <a:rPr lang="en-US" sz="2800" dirty="0"/>
                        <a:t>?</a:t>
                      </a:r>
                    </a:p>
                  </a:txBody>
                  <a:tcPr anchor="ctr"/>
                </a:tc>
                <a:extLst>
                  <a:ext uri="{0D108BD9-81ED-4DB2-BD59-A6C34878D82A}">
                    <a16:rowId xmlns:a16="http://schemas.microsoft.com/office/drawing/2014/main" val="1009130620"/>
                  </a:ext>
                </a:extLst>
              </a:tr>
            </a:tbl>
          </a:graphicData>
        </a:graphic>
      </p:graphicFrame>
      <p:sp>
        <p:nvSpPr>
          <p:cNvPr id="8" name="Isosceles Triangle 7">
            <a:extLst>
              <a:ext uri="{FF2B5EF4-FFF2-40B4-BE49-F238E27FC236}">
                <a16:creationId xmlns:a16="http://schemas.microsoft.com/office/drawing/2014/main" id="{165D1292-F723-08A9-956E-285479E1DB79}"/>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6">
            <a:extLst>
              <a:ext uri="{FF2B5EF4-FFF2-40B4-BE49-F238E27FC236}">
                <a16:creationId xmlns:a16="http://schemas.microsoft.com/office/drawing/2014/main" id="{D1141B4B-0C6A-354A-707C-6E0DCADACE45}"/>
              </a:ext>
            </a:extLst>
          </p:cNvPr>
          <p:cNvSpPr txBox="1">
            <a:spLocks noGrp="1"/>
          </p:cNvSpPr>
          <p:nvPr>
            <p:ph type="title" idx="4294967295"/>
          </p:nvPr>
        </p:nvSpPr>
        <p:spPr>
          <a:xfrm>
            <a:off x="-75068" y="29042"/>
            <a:ext cx="2141372"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a:ea typeface="+mn-ea"/>
                <a:cs typeface="Arial"/>
              </a:rPr>
              <a:t>INTRODUCTION</a:t>
            </a:r>
            <a:endPar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1" name="Picture 10" descr="A stack of seven double chocolate chip cookies, with an eight leaning against the stack">
            <a:extLst>
              <a:ext uri="{FF2B5EF4-FFF2-40B4-BE49-F238E27FC236}">
                <a16:creationId xmlns:a16="http://schemas.microsoft.com/office/drawing/2014/main" id="{9312B7BB-789A-8FA1-D53D-60A45404BB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7987345" y="3723230"/>
            <a:ext cx="2999961" cy="2000145"/>
          </a:xfrm>
          <a:prstGeom prst="rect">
            <a:avLst/>
          </a:prstGeom>
        </p:spPr>
      </p:pic>
    </p:spTree>
    <p:extLst>
      <p:ext uri="{BB962C8B-B14F-4D97-AF65-F5344CB8AC3E}">
        <p14:creationId xmlns:p14="http://schemas.microsoft.com/office/powerpoint/2010/main" val="210995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fade">
                                      <p:cBhvr>
                                        <p:cTn id="58" dur="1000"/>
                                        <p:tgtEl>
                                          <p:spTgt spid="16"/>
                                        </p:tgtEl>
                                      </p:cBhvr>
                                    </p:animEffect>
                                    <p:anim calcmode="lin" valueType="num">
                                      <p:cBhvr>
                                        <p:cTn id="59" dur="1000" fill="hold"/>
                                        <p:tgtEl>
                                          <p:spTgt spid="16"/>
                                        </p:tgtEl>
                                        <p:attrNameLst>
                                          <p:attrName>ppt_x</p:attrName>
                                        </p:attrNameLst>
                                      </p:cBhvr>
                                      <p:tavLst>
                                        <p:tav tm="0">
                                          <p:val>
                                            <p:strVal val="#ppt_x"/>
                                          </p:val>
                                        </p:tav>
                                        <p:tav tm="100000">
                                          <p:val>
                                            <p:strVal val="#ppt_x"/>
                                          </p:val>
                                        </p:tav>
                                      </p:tavLst>
                                    </p:anim>
                                    <p:anim calcmode="lin" valueType="num">
                                      <p:cBhvr>
                                        <p:cTn id="6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0" y="11271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Direct proportion</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3382977"/>
          </a:xfrm>
          <a:prstGeom prst="rect">
            <a:avLst/>
          </a:prstGeom>
          <a:noFill/>
        </p:spPr>
        <p:txBody>
          <a:bodyPr wrap="square" rtlCol="0">
            <a:spAutoFit/>
          </a:bodyPr>
          <a:lstStyle/>
          <a:p>
            <a:pPr>
              <a:spcAft>
                <a:spcPts val="600"/>
              </a:spcAft>
            </a:pPr>
            <a:r>
              <a:rPr lang="en-GB" sz="2800" dirty="0">
                <a:latin typeface="Arial" panose="020B0604020202020204" pitchFamily="34" charset="0"/>
                <a:cs typeface="Arial" panose="020B0604020202020204" pitchFamily="34" charset="0"/>
              </a:rPr>
              <a:t>If two quantities are in direct proportion:</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As one value gets bigger, so does the other (by the same multiplier).</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A​s one value gets smaller, so does the other (by the same divisor).</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If one value is 0, then the other value is 0.</a:t>
            </a:r>
            <a:r>
              <a:rPr lang="en-US" sz="2800" dirty="0">
                <a:latin typeface="Arial" panose="020B0604020202020204" pitchFamily="34" charset="0"/>
                <a:cs typeface="Arial" panose="020B0604020202020204" pitchFamily="34" charset="0"/>
              </a:rPr>
              <a:t> </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4193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1000"/>
                                        <p:tgtEl>
                                          <p:spTgt spid="12">
                                            <p:txEl>
                                              <p:pRg st="0" end="0"/>
                                            </p:txEl>
                                          </p:spTgt>
                                        </p:tgtEl>
                                      </p:cBhvr>
                                    </p:animEffect>
                                    <p:anim calcmode="lin" valueType="num">
                                      <p:cBhvr>
                                        <p:cTn id="1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fade">
                                      <p:cBhvr>
                                        <p:cTn id="23" dur="1000"/>
                                        <p:tgtEl>
                                          <p:spTgt spid="12">
                                            <p:txEl>
                                              <p:pRg st="1" end="1"/>
                                            </p:txEl>
                                          </p:spTgt>
                                        </p:tgtEl>
                                      </p:cBhvr>
                                    </p:animEffect>
                                    <p:anim calcmode="lin" valueType="num">
                                      <p:cBhvr>
                                        <p:cTn id="24"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fade">
                                      <p:cBhvr>
                                        <p:cTn id="30" dur="1000"/>
                                        <p:tgtEl>
                                          <p:spTgt spid="12">
                                            <p:txEl>
                                              <p:pRg st="2" end="2"/>
                                            </p:txEl>
                                          </p:spTgt>
                                        </p:tgtEl>
                                      </p:cBhvr>
                                    </p:animEffect>
                                    <p:anim calcmode="lin" valueType="num">
                                      <p:cBhvr>
                                        <p:cTn id="31"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2">
                                            <p:txEl>
                                              <p:pRg st="3" end="3"/>
                                            </p:txEl>
                                          </p:spTgt>
                                        </p:tgtEl>
                                        <p:attrNameLst>
                                          <p:attrName>style.visibility</p:attrName>
                                        </p:attrNameLst>
                                      </p:cBhvr>
                                      <p:to>
                                        <p:strVal val="visible"/>
                                      </p:to>
                                    </p:set>
                                    <p:animEffect transition="in" filter="fade">
                                      <p:cBhvr>
                                        <p:cTn id="37" dur="1000"/>
                                        <p:tgtEl>
                                          <p:spTgt spid="12">
                                            <p:txEl>
                                              <p:pRg st="3" end="3"/>
                                            </p:txEl>
                                          </p:spTgt>
                                        </p:tgtEl>
                                      </p:cBhvr>
                                    </p:animEffect>
                                    <p:anim calcmode="lin" valueType="num">
                                      <p:cBhvr>
                                        <p:cTn id="38"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006725" y="77577"/>
            <a:ext cx="4799013"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500" b="1" dirty="0">
                <a:solidFill>
                  <a:schemeClr val="accent1"/>
                </a:solidFill>
                <a:latin typeface="Arial" panose="020B0604020202020204" pitchFamily="34" charset="0"/>
                <a:cs typeface="Arial" panose="020B0604020202020204" pitchFamily="34" charset="0"/>
              </a:rPr>
              <a:t>Investigating Recipes</a:t>
            </a:r>
            <a:endParaRPr kumimoji="0" lang="en-US" sz="35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15" name="Table 14">
            <a:extLst>
              <a:ext uri="{FF2B5EF4-FFF2-40B4-BE49-F238E27FC236}">
                <a16:creationId xmlns:a16="http://schemas.microsoft.com/office/drawing/2014/main" id="{A6579C4E-4E2A-E994-1623-B88E2B33775B}"/>
              </a:ext>
            </a:extLst>
          </p:cNvPr>
          <p:cNvGraphicFramePr>
            <a:graphicFrameLocks noGrp="1"/>
          </p:cNvGraphicFramePr>
          <p:nvPr>
            <p:extLst>
              <p:ext uri="{D42A27DB-BD31-4B8C-83A1-F6EECF244321}">
                <p14:modId xmlns:p14="http://schemas.microsoft.com/office/powerpoint/2010/main" val="3486191537"/>
              </p:ext>
            </p:extLst>
          </p:nvPr>
        </p:nvGraphicFramePr>
        <p:xfrm>
          <a:off x="3671248" y="1507196"/>
          <a:ext cx="3980010" cy="3108738"/>
        </p:xfrm>
        <a:graphic>
          <a:graphicData uri="http://schemas.openxmlformats.org/drawingml/2006/table">
            <a:tbl>
              <a:tblPr firstRow="1" firstCol="1" bandRow="1"/>
              <a:tblGrid>
                <a:gridCol w="1951630">
                  <a:extLst>
                    <a:ext uri="{9D8B030D-6E8A-4147-A177-3AD203B41FA5}">
                      <a16:colId xmlns:a16="http://schemas.microsoft.com/office/drawing/2014/main" val="2422445284"/>
                    </a:ext>
                  </a:extLst>
                </a:gridCol>
                <a:gridCol w="2028380">
                  <a:extLst>
                    <a:ext uri="{9D8B030D-6E8A-4147-A177-3AD203B41FA5}">
                      <a16:colId xmlns:a16="http://schemas.microsoft.com/office/drawing/2014/main" val="451817636"/>
                    </a:ext>
                  </a:extLst>
                </a:gridCol>
              </a:tblGrid>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3956156"/>
                  </a:ext>
                </a:extLst>
              </a:tr>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2921562"/>
                  </a:ext>
                </a:extLst>
              </a:tr>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2646413"/>
                  </a:ext>
                </a:extLst>
              </a:tr>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848106"/>
                  </a:ext>
                </a:extLst>
              </a:tr>
              <a:tr h="50400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9377744"/>
                  </a:ext>
                </a:extLst>
              </a:tr>
            </a:tbl>
          </a:graphicData>
        </a:graphic>
      </p:graphicFrame>
      <p:sp>
        <p:nvSpPr>
          <p:cNvPr id="2" name="TextBox 1">
            <a:extLst>
              <a:ext uri="{FF2B5EF4-FFF2-40B4-BE49-F238E27FC236}">
                <a16:creationId xmlns:a16="http://schemas.microsoft.com/office/drawing/2014/main" id="{6DB4AA2B-BE5F-EAC4-52A9-29E9696B22D3}"/>
              </a:ext>
            </a:extLst>
          </p:cNvPr>
          <p:cNvSpPr txBox="1"/>
          <p:nvPr/>
        </p:nvSpPr>
        <p:spPr>
          <a:xfrm>
            <a:off x="8264769" y="1923564"/>
            <a:ext cx="2965938" cy="2677656"/>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Here are the ingredient proportions in grams required to make 12 cookies</a:t>
            </a:r>
            <a:r>
              <a:rPr lang="en-GB" sz="2800" dirty="0"/>
              <a:t>. </a:t>
            </a:r>
          </a:p>
        </p:txBody>
      </p:sp>
      <p:sp>
        <p:nvSpPr>
          <p:cNvPr id="6" name="Isosceles Triangle 5">
            <a:extLst>
              <a:ext uri="{FF2B5EF4-FFF2-40B4-BE49-F238E27FC236}">
                <a16:creationId xmlns:a16="http://schemas.microsoft.com/office/drawing/2014/main" id="{38FB6C15-5189-5A39-17CF-A748A0FD8712}"/>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7B3E9BC4-0447-CD08-599A-B3870C34FBE9}"/>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5" name="Picture 4" descr="A stack of seven double chocolate chip cookies, with an eight leaning against the stack">
            <a:extLst>
              <a:ext uri="{FF2B5EF4-FFF2-40B4-BE49-F238E27FC236}">
                <a16:creationId xmlns:a16="http://schemas.microsoft.com/office/drawing/2014/main" id="{FFB82844-5CAF-E665-4CE0-67ACC25F63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8815" y="3908655"/>
            <a:ext cx="3117299" cy="2078378"/>
          </a:xfrm>
          <a:prstGeom prst="rect">
            <a:avLst/>
          </a:prstGeom>
        </p:spPr>
      </p:pic>
    </p:spTree>
    <p:extLst>
      <p:ext uri="{BB962C8B-B14F-4D97-AF65-F5344CB8AC3E}">
        <p14:creationId xmlns:p14="http://schemas.microsoft.com/office/powerpoint/2010/main" val="130337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6</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552300357"/>
              </p:ext>
            </p:extLst>
          </p:nvPr>
        </p:nvGraphicFramePr>
        <p:xfrm>
          <a:off x="3667489" y="1330468"/>
          <a:ext cx="7541748" cy="3077015"/>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900000">
                  <a:extLst>
                    <a:ext uri="{9D8B030D-6E8A-4147-A177-3AD203B41FA5}">
                      <a16:colId xmlns:a16="http://schemas.microsoft.com/office/drawing/2014/main" val="1874415336"/>
                    </a:ext>
                  </a:extLst>
                </a:gridCol>
                <a:gridCol w="900000">
                  <a:extLst>
                    <a:ext uri="{9D8B030D-6E8A-4147-A177-3AD203B41FA5}">
                      <a16:colId xmlns:a16="http://schemas.microsoft.com/office/drawing/2014/main" val="307384775"/>
                    </a:ext>
                  </a:extLst>
                </a:gridCol>
                <a:gridCol w="900000">
                  <a:extLst>
                    <a:ext uri="{9D8B030D-6E8A-4147-A177-3AD203B41FA5}">
                      <a16:colId xmlns:a16="http://schemas.microsoft.com/office/drawing/2014/main" val="3314211716"/>
                    </a:ext>
                  </a:extLst>
                </a:gridCol>
                <a:gridCol w="900000">
                  <a:extLst>
                    <a:ext uri="{9D8B030D-6E8A-4147-A177-3AD203B41FA5}">
                      <a16:colId xmlns:a16="http://schemas.microsoft.com/office/drawing/2014/main" val="4087266666"/>
                    </a:ext>
                  </a:extLst>
                </a:gridCol>
                <a:gridCol w="900000">
                  <a:extLst>
                    <a:ext uri="{9D8B030D-6E8A-4147-A177-3AD203B41FA5}">
                      <a16:colId xmlns:a16="http://schemas.microsoft.com/office/drawing/2014/main" val="22863665"/>
                    </a:ext>
                  </a:extLst>
                </a:gridCol>
              </a:tblGrid>
              <a:tr h="816055">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454849">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454849">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454849">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endParaRPr lang="en-GB" sz="900" dirty="0">
                        <a:solidFill>
                          <a:schemeClr val="tx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45720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endParaRPr lang="en-GB" sz="900" dirty="0">
                        <a:solidFill>
                          <a:schemeClr val="tx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6" name="TextBox 5">
            <a:extLst>
              <a:ext uri="{FF2B5EF4-FFF2-40B4-BE49-F238E27FC236}">
                <a16:creationId xmlns:a16="http://schemas.microsoft.com/office/drawing/2014/main" id="{F06E0ECF-EF6A-16A5-7EC2-51D9835EE148}"/>
              </a:ext>
            </a:extLst>
          </p:cNvPr>
          <p:cNvSpPr txBox="1"/>
          <p:nvPr/>
        </p:nvSpPr>
        <p:spPr>
          <a:xfrm>
            <a:off x="405103" y="4934437"/>
            <a:ext cx="10948697" cy="1384995"/>
          </a:xfrm>
          <a:prstGeom prst="rect">
            <a:avLst/>
          </a:prstGeom>
          <a:noFill/>
        </p:spPr>
        <p:txBody>
          <a:bodyPr wrap="square" lIns="91440" tIns="45720" rIns="91440" bIns="45720" anchor="t">
            <a:spAutoFit/>
          </a:bodyPr>
          <a:lstStyle/>
          <a:p>
            <a:r>
              <a:rPr lang="en-GB" sz="2800" dirty="0">
                <a:latin typeface="Arial" panose="020B0604020202020204" pitchFamily="34" charset="0"/>
                <a:ea typeface="+mn-lt"/>
                <a:cs typeface="Arial" panose="020B0604020202020204" pitchFamily="34" charset="0"/>
              </a:rPr>
              <a:t>Using this recipe, how </a:t>
            </a:r>
            <a:r>
              <a:rPr lang="en-GB" sz="2800" dirty="0">
                <a:effectLst/>
                <a:latin typeface="Arial" panose="020B0604020202020204" pitchFamily="34" charset="0"/>
                <a:ea typeface="+mn-lt"/>
                <a:cs typeface="Arial" panose="020B0604020202020204" pitchFamily="34" charset="0"/>
              </a:rPr>
              <a:t>much of each ingredient would you need </a:t>
            </a:r>
            <a:r>
              <a:rPr lang="en-GB" sz="2800" dirty="0">
                <a:latin typeface="Arial" panose="020B0604020202020204" pitchFamily="34" charset="0"/>
                <a:ea typeface="+mn-lt"/>
                <a:cs typeface="Arial" panose="020B0604020202020204" pitchFamily="34" charset="0"/>
              </a:rPr>
              <a:t>to make a different number of chocolate cookies</a:t>
            </a:r>
            <a:r>
              <a:rPr lang="en-GB" sz="2800" dirty="0">
                <a:effectLst/>
                <a:latin typeface="Arial" panose="020B0604020202020204" pitchFamily="34" charset="0"/>
                <a:ea typeface="+mn-lt"/>
                <a:cs typeface="Arial" panose="020B0604020202020204" pitchFamily="34" charset="0"/>
              </a:rPr>
              <a:t>?</a:t>
            </a:r>
            <a:r>
              <a:rPr lang="en-GB" sz="2800" dirty="0">
                <a:latin typeface="Arial" panose="020B0604020202020204" pitchFamily="34" charset="0"/>
                <a:ea typeface="+mn-lt"/>
                <a:cs typeface="Arial" panose="020B0604020202020204" pitchFamily="34" charset="0"/>
              </a:rPr>
              <a:t> </a:t>
            </a:r>
            <a:endParaRPr lang="en-US" dirty="0">
              <a:latin typeface="Arial" panose="020B0604020202020204" pitchFamily="34" charset="0"/>
              <a:ea typeface="+mn-lt"/>
              <a:cs typeface="Arial" panose="020B0604020202020204" pitchFamily="34" charset="0"/>
            </a:endParaRPr>
          </a:p>
          <a:p>
            <a:r>
              <a:rPr lang="en-GB" sz="2800" b="1" dirty="0">
                <a:latin typeface="Arial" panose="020B0604020202020204" pitchFamily="34" charset="0"/>
                <a:ea typeface="+mn-lt"/>
                <a:cs typeface="Arial" panose="020B0604020202020204" pitchFamily="34" charset="0"/>
              </a:rPr>
              <a:t>Fill in as many columns as you can – without using a calculator</a:t>
            </a:r>
            <a:endParaRPr lang="en-US" b="1" dirty="0">
              <a:latin typeface="Arial" panose="020B0604020202020204" pitchFamily="34" charset="0"/>
              <a:ea typeface="+mn-lt"/>
              <a:cs typeface="Arial" panose="020B0604020202020204" pitchFamily="34" charset="0"/>
            </a:endParaRPr>
          </a:p>
        </p:txBody>
      </p:sp>
      <p:grpSp>
        <p:nvGrpSpPr>
          <p:cNvPr id="10" name="Group 9"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2"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409460" y="232431"/>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9" name="Isosceles Triangle 8">
            <a:extLst>
              <a:ext uri="{FF2B5EF4-FFF2-40B4-BE49-F238E27FC236}">
                <a16:creationId xmlns:a16="http://schemas.microsoft.com/office/drawing/2014/main" id="{D73F4FAA-D805-AC9C-50FF-388CEE16920C}"/>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7E15CAC2-A870-463D-C227-6C157C35CA74}"/>
              </a:ext>
            </a:extLst>
          </p:cNvPr>
          <p:cNvSpPr txBox="1"/>
          <p:nvPr/>
        </p:nvSpPr>
        <p:spPr>
          <a:xfrm>
            <a:off x="-75068" y="29042"/>
            <a:ext cx="2141372" cy="677108"/>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EXPLORE 1</a:t>
            </a:r>
            <a:endParaRPr lang="en-GB" sz="2000" b="1" dirty="0">
              <a:solidFill>
                <a:schemeClr val="bg1"/>
              </a:solidFill>
              <a:latin typeface="Arial" panose="020B0604020202020204" pitchFamily="34" charset="0"/>
              <a:cs typeface="Arial" panose="020B0604020202020204" pitchFamily="34" charset="0"/>
            </a:endParaRPr>
          </a:p>
          <a:p>
            <a:pPr algn="ctr"/>
            <a:endParaRPr lang="en-GB" b="1" dirty="0">
              <a:solidFill>
                <a:schemeClr val="bg1"/>
              </a:solidFill>
              <a:latin typeface="Arial" panose="020B0604020202020204" pitchFamily="34" charset="0"/>
              <a:cs typeface="Arial" panose="020B0604020202020204" pitchFamily="34" charset="0"/>
            </a:endParaRPr>
          </a:p>
        </p:txBody>
      </p:sp>
      <p:pic>
        <p:nvPicPr>
          <p:cNvPr id="7" name="Picture 6" descr="A stack of seven double chocolate chip cookies, with an eight leaning against the stack">
            <a:extLst>
              <a:ext uri="{FF2B5EF4-FFF2-40B4-BE49-F238E27FC236}">
                <a16:creationId xmlns:a16="http://schemas.microsoft.com/office/drawing/2014/main" id="{C28E8003-2D1A-B0C6-1985-032154D3BD8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222" y="2823834"/>
            <a:ext cx="2950491" cy="1967163"/>
          </a:xfrm>
          <a:prstGeom prst="rect">
            <a:avLst/>
          </a:prstGeom>
        </p:spPr>
      </p:pic>
    </p:spTree>
    <p:extLst>
      <p:ext uri="{BB962C8B-B14F-4D97-AF65-F5344CB8AC3E}">
        <p14:creationId xmlns:p14="http://schemas.microsoft.com/office/powerpoint/2010/main" val="3019960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7</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2998314724"/>
              </p:ext>
            </p:extLst>
          </p:nvPr>
        </p:nvGraphicFramePr>
        <p:xfrm>
          <a:off x="3667489" y="1330468"/>
          <a:ext cx="7641606" cy="3414389"/>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999858">
                  <a:extLst>
                    <a:ext uri="{9D8B030D-6E8A-4147-A177-3AD203B41FA5}">
                      <a16:colId xmlns:a16="http://schemas.microsoft.com/office/drawing/2014/main" val="1874415336"/>
                    </a:ext>
                  </a:extLst>
                </a:gridCol>
                <a:gridCol w="900000">
                  <a:extLst>
                    <a:ext uri="{9D8B030D-6E8A-4147-A177-3AD203B41FA5}">
                      <a16:colId xmlns:a16="http://schemas.microsoft.com/office/drawing/2014/main" val="307384775"/>
                    </a:ext>
                  </a:extLst>
                </a:gridCol>
                <a:gridCol w="900000">
                  <a:extLst>
                    <a:ext uri="{9D8B030D-6E8A-4147-A177-3AD203B41FA5}">
                      <a16:colId xmlns:a16="http://schemas.microsoft.com/office/drawing/2014/main" val="3314211716"/>
                    </a:ext>
                  </a:extLst>
                </a:gridCol>
                <a:gridCol w="900000">
                  <a:extLst>
                    <a:ext uri="{9D8B030D-6E8A-4147-A177-3AD203B41FA5}">
                      <a16:colId xmlns:a16="http://schemas.microsoft.com/office/drawing/2014/main" val="4087266666"/>
                    </a:ext>
                  </a:extLst>
                </a:gridCol>
                <a:gridCol w="900000">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rgbClr val="404040"/>
                          </a:solidFill>
                          <a:effectLst/>
                          <a:latin typeface="Arial" panose="020B0604020202020204" pitchFamily="34" charset="0"/>
                          <a:ea typeface="Arial" panose="020B0604020202020204" pitchFamily="34" charset="0"/>
                          <a:cs typeface="Arial" panose="020B0604020202020204" pitchFamily="34" charset="0"/>
                        </a:rPr>
                        <a:t> </a:t>
                      </a: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   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rgbClr val="404040"/>
                          </a:solidFill>
                          <a:effectLst/>
                          <a:latin typeface="Arial" panose="020B0604020202020204" pitchFamily="34" charset="0"/>
                          <a:ea typeface="Arial" panose="020B0604020202020204" pitchFamily="34" charset="0"/>
                          <a:cs typeface="Arial" panose="020B0604020202020204" pitchFamily="34" charset="0"/>
                        </a:rPr>
                        <a:t> </a:t>
                      </a: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grpSp>
        <p:nvGrpSpPr>
          <p:cNvPr id="10" name="Group 9"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2"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403265" y="116522"/>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18 cookies?</a:t>
            </a:r>
            <a:endParaRPr lang="en-GB"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DFF1255-9833-A6BD-B4A7-4AA232403370}"/>
              </a:ext>
            </a:extLst>
          </p:cNvPr>
          <p:cNvSpPr txBox="1"/>
          <p:nvPr/>
        </p:nvSpPr>
        <p:spPr>
          <a:xfrm>
            <a:off x="6900334" y="1301750"/>
            <a:ext cx="60325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6</a:t>
            </a:r>
          </a:p>
        </p:txBody>
      </p:sp>
      <p:sp>
        <p:nvSpPr>
          <p:cNvPr id="15" name="Arrow: Curved Down 14">
            <a:extLst>
              <a:ext uri="{FF2B5EF4-FFF2-40B4-BE49-F238E27FC236}">
                <a16:creationId xmlns:a16="http://schemas.microsoft.com/office/drawing/2014/main" id="{48ECE812-6B83-980E-B738-4B2B30DC235A}"/>
              </a:ext>
            </a:extLst>
          </p:cNvPr>
          <p:cNvSpPr/>
          <p:nvPr/>
        </p:nvSpPr>
        <p:spPr>
          <a:xfrm>
            <a:off x="6358457" y="1665799"/>
            <a:ext cx="675735" cy="37381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TextBox 16">
            <a:extLst>
              <a:ext uri="{FF2B5EF4-FFF2-40B4-BE49-F238E27FC236}">
                <a16:creationId xmlns:a16="http://schemas.microsoft.com/office/drawing/2014/main" id="{2BF2D677-7FFB-F2E8-B036-CF9E22C393F5}"/>
              </a:ext>
            </a:extLst>
          </p:cNvPr>
          <p:cNvSpPr txBox="1"/>
          <p:nvPr/>
        </p:nvSpPr>
        <p:spPr>
          <a:xfrm>
            <a:off x="6397642" y="1407008"/>
            <a:ext cx="5827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solidFill>
                  <a:srgbClr val="0070C0"/>
                </a:solidFill>
                <a:cs typeface="Calibri"/>
              </a:rPr>
              <a:t>÷2</a:t>
            </a:r>
            <a:endParaRPr lang="en-US" dirty="0">
              <a:solidFill>
                <a:srgbClr val="0070C0"/>
              </a:solidFill>
              <a:cs typeface="Calibri"/>
            </a:endParaRPr>
          </a:p>
        </p:txBody>
      </p:sp>
      <p:sp>
        <p:nvSpPr>
          <p:cNvPr id="18" name="TextBox 17">
            <a:extLst>
              <a:ext uri="{FF2B5EF4-FFF2-40B4-BE49-F238E27FC236}">
                <a16:creationId xmlns:a16="http://schemas.microsoft.com/office/drawing/2014/main" id="{2349DE74-D84B-A7CD-3620-4E34FCC36EFC}"/>
              </a:ext>
            </a:extLst>
          </p:cNvPr>
          <p:cNvSpPr txBox="1"/>
          <p:nvPr/>
        </p:nvSpPr>
        <p:spPr>
          <a:xfrm>
            <a:off x="6688667" y="2258703"/>
            <a:ext cx="8784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150 g</a:t>
            </a:r>
            <a:endParaRPr lang="en-US" sz="2400" dirty="0"/>
          </a:p>
        </p:txBody>
      </p:sp>
      <p:sp>
        <p:nvSpPr>
          <p:cNvPr id="19" name="TextBox 18">
            <a:extLst>
              <a:ext uri="{FF2B5EF4-FFF2-40B4-BE49-F238E27FC236}">
                <a16:creationId xmlns:a16="http://schemas.microsoft.com/office/drawing/2014/main" id="{4C15D44B-62A8-157C-5E81-6F0F0E1C8F5E}"/>
              </a:ext>
            </a:extLst>
          </p:cNvPr>
          <p:cNvSpPr txBox="1"/>
          <p:nvPr/>
        </p:nvSpPr>
        <p:spPr>
          <a:xfrm>
            <a:off x="6835730" y="2824075"/>
            <a:ext cx="80433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75 g</a:t>
            </a:r>
            <a:endParaRPr lang="en-US" sz="2400" dirty="0"/>
          </a:p>
        </p:txBody>
      </p:sp>
      <p:sp>
        <p:nvSpPr>
          <p:cNvPr id="20" name="TextBox 19">
            <a:extLst>
              <a:ext uri="{FF2B5EF4-FFF2-40B4-BE49-F238E27FC236}">
                <a16:creationId xmlns:a16="http://schemas.microsoft.com/office/drawing/2014/main" id="{69A73734-6641-221D-8428-8CDC6E218252}"/>
              </a:ext>
            </a:extLst>
          </p:cNvPr>
          <p:cNvSpPr txBox="1"/>
          <p:nvPr/>
        </p:nvSpPr>
        <p:spPr>
          <a:xfrm>
            <a:off x="6699249" y="3380251"/>
            <a:ext cx="8784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100 g</a:t>
            </a:r>
          </a:p>
        </p:txBody>
      </p:sp>
      <p:sp>
        <p:nvSpPr>
          <p:cNvPr id="21" name="TextBox 20">
            <a:extLst>
              <a:ext uri="{FF2B5EF4-FFF2-40B4-BE49-F238E27FC236}">
                <a16:creationId xmlns:a16="http://schemas.microsoft.com/office/drawing/2014/main" id="{9C749DA2-A1AE-5991-FCC4-5B3275501AB4}"/>
              </a:ext>
            </a:extLst>
          </p:cNvPr>
          <p:cNvSpPr txBox="1"/>
          <p:nvPr/>
        </p:nvSpPr>
        <p:spPr>
          <a:xfrm>
            <a:off x="6741583" y="3955102"/>
            <a:ext cx="8255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 30 g    </a:t>
            </a:r>
          </a:p>
        </p:txBody>
      </p:sp>
      <p:sp>
        <p:nvSpPr>
          <p:cNvPr id="6" name="Isosceles Triangle 5">
            <a:extLst>
              <a:ext uri="{FF2B5EF4-FFF2-40B4-BE49-F238E27FC236}">
                <a16:creationId xmlns:a16="http://schemas.microsoft.com/office/drawing/2014/main" id="{082E411C-CF48-6DE8-5E55-5DF6C88AB7AC}"/>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3652D51-436E-CB73-A82B-1A50A0FB15BF}"/>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14" name="Picture 13" descr="A stack of seven double chocolate chip cookies, with an eight leaning against the stack">
            <a:extLst>
              <a:ext uri="{FF2B5EF4-FFF2-40B4-BE49-F238E27FC236}">
                <a16:creationId xmlns:a16="http://schemas.microsoft.com/office/drawing/2014/main" id="{35817A60-DDC1-298D-2A64-06528D75390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537" y="2877415"/>
            <a:ext cx="3232782" cy="2155373"/>
          </a:xfrm>
          <a:prstGeom prst="rect">
            <a:avLst/>
          </a:prstGeom>
        </p:spPr>
      </p:pic>
    </p:spTree>
    <p:extLst>
      <p:ext uri="{BB962C8B-B14F-4D97-AF65-F5344CB8AC3E}">
        <p14:creationId xmlns:p14="http://schemas.microsoft.com/office/powerpoint/2010/main" val="308185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8" grpId="0"/>
      <p:bldP spid="19"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8</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2675484885"/>
              </p:ext>
            </p:extLst>
          </p:nvPr>
        </p:nvGraphicFramePr>
        <p:xfrm>
          <a:off x="3547467" y="1371323"/>
          <a:ext cx="7247912" cy="3414389"/>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1190009">
                  <a:extLst>
                    <a:ext uri="{9D8B030D-6E8A-4147-A177-3AD203B41FA5}">
                      <a16:colId xmlns:a16="http://schemas.microsoft.com/office/drawing/2014/main" val="1874415336"/>
                    </a:ext>
                  </a:extLst>
                </a:gridCol>
                <a:gridCol w="529849">
                  <a:extLst>
                    <a:ext uri="{9D8B030D-6E8A-4147-A177-3AD203B41FA5}">
                      <a16:colId xmlns:a16="http://schemas.microsoft.com/office/drawing/2014/main" val="307384775"/>
                    </a:ext>
                  </a:extLst>
                </a:gridCol>
                <a:gridCol w="720000">
                  <a:extLst>
                    <a:ext uri="{9D8B030D-6E8A-4147-A177-3AD203B41FA5}">
                      <a16:colId xmlns:a16="http://schemas.microsoft.com/office/drawing/2014/main" val="3314211716"/>
                    </a:ext>
                  </a:extLst>
                </a:gridCol>
                <a:gridCol w="720000">
                  <a:extLst>
                    <a:ext uri="{9D8B030D-6E8A-4147-A177-3AD203B41FA5}">
                      <a16:colId xmlns:a16="http://schemas.microsoft.com/office/drawing/2014/main" val="4087266666"/>
                    </a:ext>
                  </a:extLst>
                </a:gridCol>
                <a:gridCol w="10463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solidFill>
                            <a:schemeClr val="tx1"/>
                          </a:solidFill>
                          <a:effectLst/>
                          <a:latin typeface="Arial" panose="020B0604020202020204" pitchFamily="34" charset="0"/>
                          <a:cs typeface="Arial" panose="020B0604020202020204" pitchFamily="34" charset="0"/>
                        </a:rPr>
                        <a:t>  150 g</a:t>
                      </a:r>
                      <a:endParaRPr lang="en-US" sz="2400" dirty="0">
                        <a:solidFill>
                          <a:schemeClr val="tx1"/>
                        </a:solidFill>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75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100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409460" y="232431"/>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18 cookies?</a:t>
            </a:r>
            <a:endParaRPr lang="en-GB" sz="2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A68B01-076A-B96C-C2F2-D18245006D43}"/>
              </a:ext>
            </a:extLst>
          </p:cNvPr>
          <p:cNvSpPr txBox="1"/>
          <p:nvPr/>
        </p:nvSpPr>
        <p:spPr>
          <a:xfrm>
            <a:off x="7873042" y="58372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FF0000"/>
                </a:solidFill>
                <a:latin typeface="Arial" panose="020B0604020202020204" pitchFamily="34" charset="0"/>
                <a:cs typeface="Arial" panose="020B0604020202020204" pitchFamily="34" charset="0"/>
              </a:rPr>
              <a:t>12 + 6 = 18</a:t>
            </a:r>
            <a:endParaRPr lang="en-US" dirty="0">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5E417C32-6E99-85E7-0870-2BF83F896759}"/>
              </a:ext>
            </a:extLst>
          </p:cNvPr>
          <p:cNvCxnSpPr/>
          <p:nvPr/>
        </p:nvCxnSpPr>
        <p:spPr>
          <a:xfrm flipV="1">
            <a:off x="6415177" y="866956"/>
            <a:ext cx="1431986" cy="4802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1428263-EA1A-C603-7B57-76133B439567}"/>
              </a:ext>
            </a:extLst>
          </p:cNvPr>
          <p:cNvCxnSpPr>
            <a:cxnSpLocks/>
          </p:cNvCxnSpPr>
          <p:nvPr/>
        </p:nvCxnSpPr>
        <p:spPr>
          <a:xfrm flipV="1">
            <a:off x="7249064" y="924465"/>
            <a:ext cx="626854" cy="52333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8F64D41-152D-CBCD-8EF3-C6D89BABAAF0}"/>
              </a:ext>
            </a:extLst>
          </p:cNvPr>
          <p:cNvSpPr txBox="1"/>
          <p:nvPr/>
        </p:nvSpPr>
        <p:spPr>
          <a:xfrm>
            <a:off x="6478438" y="2179608"/>
            <a:ext cx="3565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0" name="TextBox 19">
            <a:extLst>
              <a:ext uri="{FF2B5EF4-FFF2-40B4-BE49-F238E27FC236}">
                <a16:creationId xmlns:a16="http://schemas.microsoft.com/office/drawing/2014/main" id="{A4A1C7E8-1BAF-FD9C-B1FA-B79C57E5E0E5}"/>
              </a:ext>
            </a:extLst>
          </p:cNvPr>
          <p:cNvSpPr txBox="1"/>
          <p:nvPr/>
        </p:nvSpPr>
        <p:spPr>
          <a:xfrm>
            <a:off x="9765966" y="2305291"/>
            <a:ext cx="102514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450 g</a:t>
            </a:r>
          </a:p>
        </p:txBody>
      </p:sp>
      <p:sp>
        <p:nvSpPr>
          <p:cNvPr id="22" name="TextBox 21">
            <a:extLst>
              <a:ext uri="{FF2B5EF4-FFF2-40B4-BE49-F238E27FC236}">
                <a16:creationId xmlns:a16="http://schemas.microsoft.com/office/drawing/2014/main" id="{6AB41740-3E42-3695-48B4-D842A99684CF}"/>
              </a:ext>
            </a:extLst>
          </p:cNvPr>
          <p:cNvSpPr txBox="1"/>
          <p:nvPr/>
        </p:nvSpPr>
        <p:spPr>
          <a:xfrm>
            <a:off x="6478437" y="2740324"/>
            <a:ext cx="3565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3" name="TextBox 22">
            <a:extLst>
              <a:ext uri="{FF2B5EF4-FFF2-40B4-BE49-F238E27FC236}">
                <a16:creationId xmlns:a16="http://schemas.microsoft.com/office/drawing/2014/main" id="{E883D121-A532-5284-9B6D-DA721EC701BD}"/>
              </a:ext>
            </a:extLst>
          </p:cNvPr>
          <p:cNvSpPr txBox="1"/>
          <p:nvPr/>
        </p:nvSpPr>
        <p:spPr>
          <a:xfrm>
            <a:off x="9765966" y="2941898"/>
            <a:ext cx="96955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225 g</a:t>
            </a:r>
          </a:p>
        </p:txBody>
      </p:sp>
      <p:sp>
        <p:nvSpPr>
          <p:cNvPr id="25" name="TextBox 24">
            <a:extLst>
              <a:ext uri="{FF2B5EF4-FFF2-40B4-BE49-F238E27FC236}">
                <a16:creationId xmlns:a16="http://schemas.microsoft.com/office/drawing/2014/main" id="{E4E905D0-73B6-A21C-5881-8EB3298F511A}"/>
              </a:ext>
            </a:extLst>
          </p:cNvPr>
          <p:cNvSpPr txBox="1"/>
          <p:nvPr/>
        </p:nvSpPr>
        <p:spPr>
          <a:xfrm>
            <a:off x="6508178" y="3293625"/>
            <a:ext cx="3565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6" name="TextBox 25">
            <a:extLst>
              <a:ext uri="{FF2B5EF4-FFF2-40B4-BE49-F238E27FC236}">
                <a16:creationId xmlns:a16="http://schemas.microsoft.com/office/drawing/2014/main" id="{F209BE4A-4CF5-E493-7BB6-DA26D9E90733}"/>
              </a:ext>
            </a:extLst>
          </p:cNvPr>
          <p:cNvSpPr txBox="1"/>
          <p:nvPr/>
        </p:nvSpPr>
        <p:spPr>
          <a:xfrm>
            <a:off x="9765964" y="3462759"/>
            <a:ext cx="9695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300 g</a:t>
            </a:r>
          </a:p>
        </p:txBody>
      </p:sp>
      <p:sp>
        <p:nvSpPr>
          <p:cNvPr id="28" name="TextBox 27">
            <a:extLst>
              <a:ext uri="{FF2B5EF4-FFF2-40B4-BE49-F238E27FC236}">
                <a16:creationId xmlns:a16="http://schemas.microsoft.com/office/drawing/2014/main" id="{47FDFB30-3977-4E58-BD7C-A2E9DB691AFA}"/>
              </a:ext>
            </a:extLst>
          </p:cNvPr>
          <p:cNvSpPr txBox="1"/>
          <p:nvPr/>
        </p:nvSpPr>
        <p:spPr>
          <a:xfrm>
            <a:off x="6508178" y="3837461"/>
            <a:ext cx="38630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9" name="TextBox 28">
            <a:extLst>
              <a:ext uri="{FF2B5EF4-FFF2-40B4-BE49-F238E27FC236}">
                <a16:creationId xmlns:a16="http://schemas.microsoft.com/office/drawing/2014/main" id="{F6B008F5-0C4F-CB80-1B8E-9DF066CF08E1}"/>
              </a:ext>
            </a:extLst>
          </p:cNvPr>
          <p:cNvSpPr txBox="1"/>
          <p:nvPr/>
        </p:nvSpPr>
        <p:spPr>
          <a:xfrm>
            <a:off x="9954227" y="4089721"/>
            <a:ext cx="83687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90 g</a:t>
            </a:r>
          </a:p>
        </p:txBody>
      </p:sp>
      <p:sp>
        <p:nvSpPr>
          <p:cNvPr id="9" name="Isosceles Triangle 8">
            <a:extLst>
              <a:ext uri="{FF2B5EF4-FFF2-40B4-BE49-F238E27FC236}">
                <a16:creationId xmlns:a16="http://schemas.microsoft.com/office/drawing/2014/main" id="{C88AB7F6-E966-A887-A15F-093B7996F60D}"/>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5E3D19A2-2C1E-CD93-629D-7C4F801E7680}"/>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7" name="Picture 6" descr="A stack of seven double chocolate chip cookies, with an eight leaning against the stack">
            <a:extLst>
              <a:ext uri="{FF2B5EF4-FFF2-40B4-BE49-F238E27FC236}">
                <a16:creationId xmlns:a16="http://schemas.microsoft.com/office/drawing/2014/main" id="{AF4F28DC-6A95-119A-C941-E03DB119E1E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4579" y="2875372"/>
            <a:ext cx="3117296" cy="2078376"/>
          </a:xfrm>
          <a:prstGeom prst="rect">
            <a:avLst/>
          </a:prstGeom>
        </p:spPr>
      </p:pic>
    </p:spTree>
    <p:extLst>
      <p:ext uri="{BB962C8B-B14F-4D97-AF65-F5344CB8AC3E}">
        <p14:creationId xmlns:p14="http://schemas.microsoft.com/office/powerpoint/2010/main" val="362600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P spid="23" grpId="0"/>
      <p:bldP spid="25" grpId="0"/>
      <p:bldP spid="26" grpId="0"/>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9</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2455773786"/>
              </p:ext>
            </p:extLst>
          </p:nvPr>
        </p:nvGraphicFramePr>
        <p:xfrm>
          <a:off x="3667489" y="1330468"/>
          <a:ext cx="7210160" cy="3188868"/>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915452">
                  <a:extLst>
                    <a:ext uri="{9D8B030D-6E8A-4147-A177-3AD203B41FA5}">
                      <a16:colId xmlns:a16="http://schemas.microsoft.com/office/drawing/2014/main" val="1874415336"/>
                    </a:ext>
                  </a:extLst>
                </a:gridCol>
                <a:gridCol w="777600">
                  <a:extLst>
                    <a:ext uri="{9D8B030D-6E8A-4147-A177-3AD203B41FA5}">
                      <a16:colId xmlns:a16="http://schemas.microsoft.com/office/drawing/2014/main" val="307384775"/>
                    </a:ext>
                  </a:extLst>
                </a:gridCol>
                <a:gridCol w="777600">
                  <a:extLst>
                    <a:ext uri="{9D8B030D-6E8A-4147-A177-3AD203B41FA5}">
                      <a16:colId xmlns:a16="http://schemas.microsoft.com/office/drawing/2014/main" val="3314211716"/>
                    </a:ext>
                  </a:extLst>
                </a:gridCol>
                <a:gridCol w="777600">
                  <a:extLst>
                    <a:ext uri="{9D8B030D-6E8A-4147-A177-3AD203B41FA5}">
                      <a16:colId xmlns:a16="http://schemas.microsoft.com/office/drawing/2014/main" val="4087266666"/>
                    </a:ext>
                  </a:extLst>
                </a:gridCol>
                <a:gridCol w="920160">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No. of Cookies</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12</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Calibri"/>
                          <a:ea typeface="Calibri" panose="020F0502020204030204" pitchFamily="34" charset="0"/>
                        </a:rPr>
                        <a:t>6</a:t>
                      </a:r>
                    </a:p>
                    <a:p>
                      <a:pPr algn="ctr">
                        <a:lnSpc>
                          <a:spcPct val="115000"/>
                        </a:lnSpc>
                        <a:spcBef>
                          <a:spcPts val="400"/>
                        </a:spcBef>
                        <a:spcAft>
                          <a:spcPts val="400"/>
                        </a:spcAft>
                      </a:pP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Flour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300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solidFill>
                            <a:srgbClr val="404040"/>
                          </a:solidFill>
                          <a:effectLst/>
                          <a:latin typeface="Calibri"/>
                        </a:rPr>
                        <a:t>150 g</a:t>
                      </a:r>
                      <a:endParaRPr lang="en-US" sz="24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450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Sugar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150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75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225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Butter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200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300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Cocoa powder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  60 g</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90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6" name="TextBox 5">
            <a:extLst>
              <a:ext uri="{FF2B5EF4-FFF2-40B4-BE49-F238E27FC236}">
                <a16:creationId xmlns:a16="http://schemas.microsoft.com/office/drawing/2014/main" id="{F06E0ECF-EF6A-16A5-7EC2-51D9835EE148}"/>
              </a:ext>
            </a:extLst>
          </p:cNvPr>
          <p:cNvSpPr txBox="1"/>
          <p:nvPr/>
        </p:nvSpPr>
        <p:spPr>
          <a:xfrm>
            <a:off x="466225" y="5047649"/>
            <a:ext cx="10948697" cy="523220"/>
          </a:xfrm>
          <a:prstGeom prst="rect">
            <a:avLst/>
          </a:prstGeom>
          <a:noFill/>
        </p:spPr>
        <p:txBody>
          <a:bodyPr wrap="square" lIns="91440" tIns="45720" rIns="91440" bIns="45720" anchor="t">
            <a:spAutoFit/>
          </a:bodyPr>
          <a:lstStyle/>
          <a:p>
            <a:endParaRPr lang="en-GB" sz="2800" dirty="0">
              <a:ea typeface="+mn-lt"/>
              <a:cs typeface="+mn-lt"/>
            </a:endParaRPr>
          </a:p>
        </p:txBody>
      </p:sp>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409460" y="232431"/>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a:t>
            </a:r>
            <a:r>
              <a:rPr lang="en-GB" sz="2800" dirty="0">
                <a:latin typeface="Arial" panose="020B0604020202020204" pitchFamily="34" charset="0"/>
                <a:ea typeface="Arial" panose="020B0604020202020204" pitchFamily="34" charset="0"/>
                <a:cs typeface="Arial" panose="020B0604020202020204" pitchFamily="34" charset="0"/>
              </a:rPr>
              <a:t>15</a:t>
            </a:r>
            <a:r>
              <a:rPr lang="en-GB" sz="2800" dirty="0">
                <a:effectLst/>
                <a:latin typeface="Arial" panose="020B0604020202020204" pitchFamily="34" charset="0"/>
                <a:ea typeface="Arial" panose="020B0604020202020204" pitchFamily="34" charset="0"/>
                <a:cs typeface="Arial" panose="020B0604020202020204" pitchFamily="34" charset="0"/>
              </a:rPr>
              <a:t> cookies?</a:t>
            </a:r>
            <a:endParaRPr lang="en-GB" sz="2800" dirty="0">
              <a:latin typeface="Arial" panose="020B0604020202020204" pitchFamily="34" charset="0"/>
              <a:cs typeface="Arial" panose="020B0604020202020204" pitchFamily="34" charset="0"/>
            </a:endParaRPr>
          </a:p>
        </p:txBody>
      </p:sp>
      <p:sp>
        <p:nvSpPr>
          <p:cNvPr id="10" name="Isosceles Triangle 9">
            <a:extLst>
              <a:ext uri="{FF2B5EF4-FFF2-40B4-BE49-F238E27FC236}">
                <a16:creationId xmlns:a16="http://schemas.microsoft.com/office/drawing/2014/main" id="{2BD335FD-4DC1-3818-DC91-38B0891F00EF}"/>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621B7AE-F367-764F-E1AF-4886A3662E5B}"/>
              </a:ext>
            </a:extLst>
          </p:cNvPr>
          <p:cNvSpPr txBox="1"/>
          <p:nvPr/>
        </p:nvSpPr>
        <p:spPr>
          <a:xfrm>
            <a:off x="-51318" y="29042"/>
            <a:ext cx="2141372" cy="400110"/>
          </a:xfrm>
          <a:prstGeom prst="rect">
            <a:avLst/>
          </a:prstGeom>
          <a:noFill/>
          <a:ln>
            <a:noFill/>
          </a:ln>
          <a:effectLst/>
        </p:spPr>
        <p:txBody>
          <a:bodyPr wrap="square" lIns="91440" tIns="45720" rIns="91440" bIns="45720" rtlCol="0" anchor="t">
            <a:spAutoFit/>
          </a:bodyPr>
          <a:lstStyle/>
          <a:p>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9" name="Picture 8" descr="A stack of seven double chocolate chip cookies, with an eight leaning against the stack">
            <a:extLst>
              <a:ext uri="{FF2B5EF4-FFF2-40B4-BE49-F238E27FC236}">
                <a16:creationId xmlns:a16="http://schemas.microsoft.com/office/drawing/2014/main" id="{530AF1B3-6567-26C5-D19E-2293EC3915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778184"/>
            <a:ext cx="3403905" cy="2269465"/>
          </a:xfrm>
          <a:prstGeom prst="rect">
            <a:avLst/>
          </a:prstGeom>
        </p:spPr>
      </p:pic>
    </p:spTree>
    <p:extLst>
      <p:ext uri="{BB962C8B-B14F-4D97-AF65-F5344CB8AC3E}">
        <p14:creationId xmlns:p14="http://schemas.microsoft.com/office/powerpoint/2010/main" val="35351228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771E215C-1B7F-4325-9928-D0FD3BB6AD8B}"/>
</file>

<file path=customXml/itemProps3.xml><?xml version="1.0" encoding="utf-8"?>
<ds:datastoreItem xmlns:ds="http://schemas.openxmlformats.org/officeDocument/2006/customXml" ds:itemID="{F054519A-5C88-4765-8DF4-097EB505FC69}">
  <ds:schemaRefs>
    <ds:schemaRef ds:uri="http://schemas.microsoft.com/office/2006/metadata/properties"/>
    <ds:schemaRef ds:uri="http://purl.org/dc/dcmitype/"/>
    <ds:schemaRef ds:uri="http://schemas.microsoft.com/office/2006/documentManagement/types"/>
    <ds:schemaRef ds:uri="http://purl.org/dc/elements/1.1/"/>
    <ds:schemaRef ds:uri="http://schemas.openxmlformats.org/package/2006/metadata/core-properties"/>
    <ds:schemaRef ds:uri="http://www.w3.org/XML/1998/namespace"/>
    <ds:schemaRef ds:uri="http://purl.org/dc/terms/"/>
    <ds:schemaRef ds:uri="http://schemas.microsoft.com/office/infopath/2007/PartnerControls"/>
    <ds:schemaRef ds:uri="c5cf19a6-e467-491d-9af0-5a70f09a6a41"/>
    <ds:schemaRef ds:uri="a943fffa-545b-4eca-b17d-5f9a138dda08"/>
  </ds:schemaRefs>
</ds:datastoreItem>
</file>

<file path=docProps/app.xml><?xml version="1.0" encoding="utf-8"?>
<Properties xmlns="http://schemas.openxmlformats.org/officeDocument/2006/extended-properties" xmlns:vt="http://schemas.openxmlformats.org/officeDocument/2006/docPropsVTypes">
  <TotalTime>4245</TotalTime>
  <Words>3327</Words>
  <Application>Microsoft Macintosh PowerPoint</Application>
  <PresentationFormat>Widescreen</PresentationFormat>
  <Paragraphs>726</Paragraphs>
  <Slides>27</Slides>
  <Notes>26</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27</vt:i4>
      </vt:variant>
    </vt:vector>
  </HeadingPairs>
  <TitlesOfParts>
    <vt:vector size="35" baseType="lpstr">
      <vt:lpstr>Arial</vt:lpstr>
      <vt:lpstr>Calibri</vt:lpstr>
      <vt:lpstr>Calibri Light</vt:lpstr>
      <vt:lpstr>Noto Sans Symbols</vt:lpstr>
      <vt:lpstr>Office Theme</vt:lpstr>
      <vt:lpstr>Custom Design</vt:lpstr>
      <vt:lpstr>1_Custom Design</vt:lpstr>
      <vt:lpstr>1_Office Theme</vt:lpstr>
      <vt:lpstr> Lesson 3:  Direct proportion  </vt:lpstr>
      <vt:lpstr>INTRODUCTION</vt:lpstr>
      <vt:lpstr>INTRODUCTION</vt:lpstr>
      <vt:lpstr>Direct proportion</vt:lpstr>
      <vt:lpstr>Investigating Recipes</vt:lpstr>
      <vt:lpstr>Investigating Recipes</vt:lpstr>
      <vt:lpstr>Investigating Recipes</vt:lpstr>
      <vt:lpstr>Investigating Recipes</vt:lpstr>
      <vt:lpstr>Investigating Recipes</vt:lpstr>
      <vt:lpstr>Investigating Recipes</vt:lpstr>
      <vt:lpstr>EXPLORE 2 </vt:lpstr>
      <vt:lpstr>Answers</vt:lpstr>
      <vt:lpstr>True or false?</vt:lpstr>
      <vt:lpstr>True or false?</vt:lpstr>
      <vt:lpstr>True or false?</vt:lpstr>
      <vt:lpstr>True or false?</vt:lpstr>
      <vt:lpstr>Clarifying misconceptions</vt:lpstr>
      <vt:lpstr>Spot the error</vt:lpstr>
      <vt:lpstr>Spot the error</vt:lpstr>
      <vt:lpstr>Practice questions</vt:lpstr>
      <vt:lpstr>Practice questions</vt:lpstr>
      <vt:lpstr>PRACTICE</vt:lpstr>
      <vt:lpstr>PRACTICE</vt:lpstr>
      <vt:lpstr>REVIEW</vt:lpstr>
      <vt:lpstr>REVIEW</vt:lpstr>
      <vt:lpstr>Lesson review:  3 Direct proportion </vt:lpstr>
      <vt:lpstr>Lesson 3: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54</cp:revision>
  <dcterms:created xsi:type="dcterms:W3CDTF">2019-07-11T15:46:02Z</dcterms:created>
  <dcterms:modified xsi:type="dcterms:W3CDTF">2023-03-22T05:25:54Z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